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4"/>
  </p:sldMasterIdLst>
  <p:notesMasterIdLst>
    <p:notesMasterId r:id="rId28"/>
  </p:notesMasterIdLst>
  <p:handoutMasterIdLst>
    <p:handoutMasterId r:id="rId29"/>
  </p:handoutMasterIdLst>
  <p:sldIdLst>
    <p:sldId id="569" r:id="rId5"/>
    <p:sldId id="705" r:id="rId6"/>
    <p:sldId id="695" r:id="rId7"/>
    <p:sldId id="706" r:id="rId8"/>
    <p:sldId id="707" r:id="rId9"/>
    <p:sldId id="712" r:id="rId10"/>
    <p:sldId id="710" r:id="rId11"/>
    <p:sldId id="708" r:id="rId12"/>
    <p:sldId id="713" r:id="rId13"/>
    <p:sldId id="714" r:id="rId14"/>
    <p:sldId id="709" r:id="rId15"/>
    <p:sldId id="715" r:id="rId16"/>
    <p:sldId id="717" r:id="rId17"/>
    <p:sldId id="711" r:id="rId18"/>
    <p:sldId id="697" r:id="rId19"/>
    <p:sldId id="698" r:id="rId20"/>
    <p:sldId id="696" r:id="rId21"/>
    <p:sldId id="699" r:id="rId22"/>
    <p:sldId id="702" r:id="rId23"/>
    <p:sldId id="701" r:id="rId24"/>
    <p:sldId id="703" r:id="rId25"/>
    <p:sldId id="704" r:id="rId26"/>
    <p:sldId id="566" r:id="rId27"/>
  </p:sldIdLst>
  <p:sldSz cx="9144000" cy="5143500" type="screen16x9"/>
  <p:notesSz cx="7077075" cy="9004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4A3"/>
    <a:srgbClr val="FAA4A3"/>
    <a:srgbClr val="D4FBFA"/>
    <a:srgbClr val="D4D4F8"/>
    <a:srgbClr val="A6E2FA"/>
    <a:srgbClr val="FAD4F9"/>
    <a:srgbClr val="90F0A9"/>
    <a:srgbClr val="F0F0EE"/>
    <a:srgbClr val="D5FACF"/>
    <a:srgbClr val="FAF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2119" autoAdjust="0"/>
  </p:normalViewPr>
  <p:slideViewPr>
    <p:cSldViewPr snapToGrid="0" snapToObjects="1">
      <p:cViewPr>
        <p:scale>
          <a:sx n="100" d="100"/>
          <a:sy n="100" d="100"/>
        </p:scale>
        <p:origin x="-546" y="198"/>
      </p:cViewPr>
      <p:guideLst>
        <p:guide orient="horz" pos="704"/>
        <p:guide orient="horz" pos="373"/>
        <p:guide orient="horz" pos="618"/>
        <p:guide orient="horz" pos="2734"/>
        <p:guide pos="222"/>
        <p:guide pos="5534"/>
        <p:guide pos="2878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-1812" y="-72"/>
      </p:cViewPr>
      <p:guideLst>
        <p:guide orient="horz" pos="2836"/>
        <p:guide pos="22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0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0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6/25/2013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52522"/>
            <a:ext cx="3066733" cy="450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52522"/>
            <a:ext cx="3066733" cy="450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0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0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6/25/2013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6575" y="674688"/>
            <a:ext cx="6003925" cy="3376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77043"/>
            <a:ext cx="5661660" cy="40519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52522"/>
            <a:ext cx="3066733" cy="450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52522"/>
            <a:ext cx="3066733" cy="450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674688"/>
            <a:ext cx="6003925" cy="3376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50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251684"/>
            <a:ext cx="6858000" cy="91440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8721"/>
            <a:ext cx="3878263" cy="3219794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9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Lin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31469" y="751390"/>
            <a:ext cx="8460105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black">
          <a:xfrm>
            <a:off x="331469" y="235063"/>
            <a:ext cx="8460105" cy="430887"/>
          </a:xfrm>
          <a:ln>
            <a:noFill/>
          </a:ln>
        </p:spPr>
        <p:txBody>
          <a:bodyPr rtlCol="0"/>
          <a:lstStyle>
            <a:lvl1pPr>
              <a:defRPr lang="en-US" noProof="0" dirty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030" y="4687020"/>
            <a:ext cx="244415" cy="1265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0126BA5C-060E-441E-ACF7-3520305BF9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323850" y="723900"/>
            <a:ext cx="8420100" cy="0"/>
          </a:xfrm>
          <a:prstGeom prst="line">
            <a:avLst/>
          </a:prstGeom>
          <a:ln w="60325" cap="sq" cmpd="sng">
            <a:gradFill flip="none" rotWithShape="1">
              <a:gsLst>
                <a:gs pos="0">
                  <a:srgbClr val="5E9EFF"/>
                </a:gs>
                <a:gs pos="30000">
                  <a:srgbClr val="85C2FF"/>
                </a:gs>
                <a:gs pos="32000">
                  <a:srgbClr val="C4D6EB"/>
                </a:gs>
                <a:gs pos="49000">
                  <a:srgbClr val="FFEBFA"/>
                </a:gs>
              </a:gsLst>
              <a:lin ang="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5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251684"/>
            <a:ext cx="68580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0500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30" r:id="rId2"/>
    <p:sldLayoutId id="2147483819" r:id="rId3"/>
    <p:sldLayoutId id="2147483834" r:id="rId4"/>
    <p:sldLayoutId id="2147483833" r:id="rId5"/>
    <p:sldLayoutId id="2147483837" r:id="rId6"/>
    <p:sldLayoutId id="2147483809" r:id="rId7"/>
    <p:sldLayoutId id="2147483843" r:id="rId8"/>
    <p:sldLayoutId id="2147483823" r:id="rId9"/>
    <p:sldLayoutId id="2147483821" r:id="rId10"/>
    <p:sldLayoutId id="2147483824" r:id="rId11"/>
    <p:sldLayoutId id="2147483838" r:id="rId12"/>
    <p:sldLayoutId id="2147483825" r:id="rId13"/>
    <p:sldLayoutId id="2147483841" r:id="rId14"/>
    <p:sldLayoutId id="2147483842" r:id="rId15"/>
    <p:sldLayoutId id="2147483848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9184" y="1580852"/>
            <a:ext cx="5898622" cy="1206484"/>
          </a:xfrm>
        </p:spPr>
        <p:txBody>
          <a:bodyPr/>
          <a:lstStyle/>
          <a:p>
            <a:r>
              <a:rPr lang="en-US" altLang="zh-CN" sz="3600" dirty="0" err="1" smtClean="0">
                <a:solidFill>
                  <a:schemeClr val="tx1"/>
                </a:solidFill>
                <a:latin typeface="+mj-lt"/>
              </a:rPr>
              <a:t>AvMON</a:t>
            </a:r>
            <a:r>
              <a:rPr lang="zh-CN" altLang="en-US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</a:rPr>
              <a:t>AMP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</a:rPr>
              <a:t>二次开发指南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altLang="zh-CN" sz="3600" dirty="0" smtClean="0">
                <a:solidFill>
                  <a:schemeClr val="tx1"/>
                </a:solidFill>
                <a:latin typeface="+mj-lt"/>
              </a:rPr>
            </a:b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9184" y="3523532"/>
            <a:ext cx="6858000" cy="914400"/>
          </a:xfrm>
        </p:spPr>
        <p:txBody>
          <a:bodyPr/>
          <a:lstStyle/>
          <a:p>
            <a:r>
              <a:rPr lang="zh-CN" altLang="en-US" dirty="0" smtClean="0"/>
              <a:t>惠普技术服务部</a:t>
            </a:r>
            <a:endParaRPr lang="en-US" altLang="zh-CN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000000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000000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000000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指令操作报文字段含义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184" y="857249"/>
            <a:ext cx="8117904" cy="3952875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zh-CN" altLang="en-US" b="0" dirty="0" smtClean="0"/>
              <a:t>指令操作报文：</a:t>
            </a:r>
            <a:endParaRPr lang="en-US" b="0" dirty="0" smtClean="0"/>
          </a:p>
          <a:p>
            <a:r>
              <a:rPr lang="en-US" b="0" dirty="0" smtClean="0"/>
              <a:t>TYPE|CMDID|CMDCODE|NODEKEY|AMPID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1470" y="1562100"/>
          <a:ext cx="7793355" cy="19043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2906"/>
                <a:gridCol w="6650449"/>
              </a:tblGrid>
              <a:tr h="28575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字段名称</a:t>
                      </a:r>
                      <a:endParaRPr lang="en-US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字段含义</a:t>
                      </a:r>
                      <a:endParaRPr lang="en-US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此段字符串的类型，使用过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10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进制数标识，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AMP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接收的固定为：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07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，表示：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COMMAND REQUEST</a:t>
                      </a:r>
                    </a:p>
                  </a:txBody>
                  <a:tcPr/>
                </a:tc>
              </a:tr>
              <a:tr h="29527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CMDID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此操作唯一标识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ID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。 </a:t>
                      </a:r>
                      <a:endParaRPr lang="en-US" altLang="en-US" sz="1000" kern="1200" dirty="0" smtClean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  <a:tr h="29527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CMDCODE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此命令的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CODE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码。</a:t>
                      </a:r>
                      <a:endParaRPr lang="en-US" altLang="en-US" sz="1000" kern="1200" dirty="0" smtClean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NODEKEY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执行此命令的节点。</a:t>
                      </a:r>
                      <a:endParaRPr lang="en-US" altLang="en-US" sz="1000" kern="1200" dirty="0" smtClean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AMPID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AMP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的目录名称</a:t>
                      </a:r>
                      <a:endParaRPr lang="en-US" altLang="en-US" sz="1000" kern="1200" dirty="0" smtClean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</a:t>
            </a:r>
            <a:r>
              <a:rPr lang="zh-CN" altLang="en-US" dirty="0" smtClean="0"/>
              <a:t>程序输出结果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184" y="847725"/>
            <a:ext cx="8338566" cy="35607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0" dirty="0" smtClean="0"/>
              <a:t>Agent</a:t>
            </a:r>
            <a:r>
              <a:rPr lang="zh-CN" altLang="en-US" b="0" dirty="0" smtClean="0"/>
              <a:t>方式调度</a:t>
            </a:r>
            <a:r>
              <a:rPr lang="en-US" b="0" dirty="0" smtClean="0"/>
              <a:t>AMP</a:t>
            </a:r>
            <a:r>
              <a:rPr lang="zh-CN" altLang="en-US" b="0" dirty="0" smtClean="0"/>
              <a:t>程序采集</a:t>
            </a:r>
            <a:r>
              <a:rPr lang="en-US" b="0" dirty="0" smtClean="0"/>
              <a:t>KPI</a:t>
            </a:r>
            <a:r>
              <a:rPr lang="zh-CN" altLang="en-US" b="0" dirty="0" smtClean="0"/>
              <a:t>指标返回的数据报文为 </a:t>
            </a:r>
            <a:r>
              <a:rPr lang="en-US" b="0" dirty="0" smtClean="0"/>
              <a:t>KPI</a:t>
            </a:r>
            <a:r>
              <a:rPr lang="zh-CN" altLang="en-US" b="0" dirty="0" smtClean="0"/>
              <a:t>报文</a:t>
            </a:r>
            <a:r>
              <a:rPr lang="en-US" b="0" dirty="0" smtClean="0"/>
              <a:t>:</a:t>
            </a:r>
          </a:p>
          <a:p>
            <a:r>
              <a:rPr lang="en-US" b="0" dirty="0" smtClean="0"/>
              <a:t>TYPE|VERSION|SOURCE|KPICODE|NODEKEY|KPIVALUE|INSTANCE|</a:t>
            </a:r>
          </a:p>
          <a:p>
            <a:r>
              <a:rPr lang="en-US" b="0" dirty="0" smtClean="0"/>
              <a:t>ARINGTIME|GROUPID|AMPID</a:t>
            </a:r>
            <a:r>
              <a:rPr lang="en-US" b="0" dirty="0" smtClean="0"/>
              <a:t>|$#&amp;</a:t>
            </a:r>
          </a:p>
          <a:p>
            <a:endParaRPr lang="en-US" b="0" dirty="0" smtClean="0"/>
          </a:p>
          <a:p>
            <a:pPr>
              <a:buFont typeface="Wingdings" pitchFamily="2" charset="2"/>
              <a:buChar char="§"/>
            </a:pPr>
            <a:r>
              <a:rPr lang="zh-CN" altLang="en-US" b="0" dirty="0" smtClean="0"/>
              <a:t>指令操作反馈结果报文：</a:t>
            </a:r>
            <a:endParaRPr lang="en-US" b="0" dirty="0" smtClean="0"/>
          </a:p>
          <a:p>
            <a:r>
              <a:rPr lang="en-US" b="0" dirty="0" smtClean="0"/>
              <a:t>TYPE|VERSION|SOURCE|CMDID|CMDCODE|NODEKEY|RESULT|MSG|AMPID</a:t>
            </a:r>
          </a:p>
          <a:p>
            <a:r>
              <a:rPr lang="zh-CN" altLang="en-US" b="0" dirty="0" smtClean="0"/>
              <a:t>其中，</a:t>
            </a:r>
            <a:r>
              <a:rPr lang="en-US" b="0" dirty="0" smtClean="0"/>
              <a:t>TYPE</a:t>
            </a:r>
            <a:r>
              <a:rPr lang="zh-CN" altLang="en-US" b="0" dirty="0" smtClean="0"/>
              <a:t>，</a:t>
            </a:r>
            <a:r>
              <a:rPr lang="en-US" b="0" dirty="0" smtClean="0"/>
              <a:t>VERSION</a:t>
            </a:r>
            <a:r>
              <a:rPr lang="zh-CN" altLang="en-US" b="0" dirty="0" smtClean="0"/>
              <a:t>，</a:t>
            </a:r>
            <a:r>
              <a:rPr lang="en-US" b="0" dirty="0" smtClean="0"/>
              <a:t>SOURCE</a:t>
            </a:r>
            <a:r>
              <a:rPr lang="zh-CN" altLang="en-US" b="0" dirty="0" smtClean="0"/>
              <a:t>为每次安装时固定给各个</a:t>
            </a:r>
            <a:r>
              <a:rPr lang="en-US" b="0" dirty="0" smtClean="0"/>
              <a:t>AMP</a:t>
            </a:r>
            <a:r>
              <a:rPr lang="zh-CN" altLang="en-US" b="0" dirty="0" smtClean="0"/>
              <a:t>配置的。</a:t>
            </a:r>
            <a:r>
              <a:rPr lang="en-US" b="0" dirty="0" smtClean="0"/>
              <a:t>AMP</a:t>
            </a:r>
            <a:r>
              <a:rPr lang="zh-CN" altLang="en-US" b="0" dirty="0" smtClean="0"/>
              <a:t>配置中需要有这三个字段配置的变量。</a:t>
            </a:r>
            <a:endParaRPr lang="en-US" b="0" dirty="0" smtClean="0"/>
          </a:p>
          <a:p>
            <a:r>
              <a:rPr lang="en-US" sz="1400" dirty="0" smtClean="0"/>
              <a:t> 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KPI</a:t>
            </a:r>
            <a:r>
              <a:rPr lang="zh-CN" altLang="en-US" dirty="0" smtClean="0"/>
              <a:t>报文字段含义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184" y="876299"/>
            <a:ext cx="8510016" cy="3724275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zh-CN" sz="1200" b="0" dirty="0" smtClean="0"/>
              <a:t>KPI</a:t>
            </a:r>
            <a:r>
              <a:rPr lang="zh-CN" altLang="en-US" sz="1200" b="0" dirty="0" smtClean="0"/>
              <a:t>报文：</a:t>
            </a:r>
            <a:endParaRPr lang="en-US" sz="1200" b="0" dirty="0" smtClean="0"/>
          </a:p>
          <a:p>
            <a:r>
              <a:rPr lang="en-US" sz="1200" b="0" dirty="0" smtClean="0"/>
              <a:t>TYPE|VERSION|SOURCE| KPICODE|NODEKEY|KPIVALUE|INSTANCE|ARINGTIME|</a:t>
            </a:r>
          </a:p>
          <a:p>
            <a:r>
              <a:rPr lang="en-US" sz="1200" b="0" dirty="0" smtClean="0"/>
              <a:t>GROUPID|AMPID|$#&amp;</a:t>
            </a:r>
          </a:p>
          <a:p>
            <a:endParaRPr lang="en-US" sz="1600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1470" y="1562100"/>
          <a:ext cx="8507730" cy="31836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0155"/>
                <a:gridCol w="7267575"/>
              </a:tblGrid>
              <a:tr h="354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字段名称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字段含义</a:t>
                      </a:r>
                      <a:endParaRPr lang="en-US" sz="1000" dirty="0"/>
                    </a:p>
                  </a:txBody>
                  <a:tcPr/>
                </a:tc>
              </a:tr>
              <a:tr h="232991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TYPE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此段字符串的类型，使用过十进制数标识。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AMP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返回值，固定赋值：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01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：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KPI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。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  <a:tr h="232991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VERSION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表示此字符串的定义的版本（报文里面），此字段由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AMP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自己通过配置来进行维护。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  <a:tr h="232991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SOURCE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数据来源。即：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01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：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OS 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，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 02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：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ILO 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，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03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：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VM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，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04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：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SIM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，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05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：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SMS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。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  <a:tr h="2329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KPICODE</a:t>
                      </a:r>
                      <a:endParaRPr lang="en-US" altLang="en-US" sz="1000" kern="1200" dirty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000" kern="1200" dirty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KPI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指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标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code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，由参数传入。由研发统一维护一套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matrix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。</a:t>
                      </a:r>
                      <a:endParaRPr lang="en-US" altLang="en-US" sz="1000" kern="1200" dirty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79634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NODEKEY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上送此指标的机器的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IP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地址。界面需确保此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IP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在存储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agent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管理范围之内。</a:t>
                      </a:r>
                      <a:endParaRPr lang="en-US" altLang="en-US" sz="1000" kern="1200" dirty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  <a:tr h="232991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KPIVALUE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所采集的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KPI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指标对应的值。注意：如果为二进制转换成十进制。</a:t>
                      </a:r>
                      <a:endParaRPr lang="en-US" altLang="en-US" sz="1000" kern="1200" dirty="0" smtClean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32991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INSTANCE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实例。（例如：盘阵、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CPU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）。</a:t>
                      </a:r>
                      <a:endParaRPr lang="en-US" altLang="en-US" sz="1000" kern="1200" dirty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  <a:tr h="238872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ARINGTIME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采集时间。采用标准时间格式，精确到秒：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YYYYMMDDHHMISS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，取任务执行时的系统时间。</a:t>
                      </a:r>
                      <a:endParaRPr lang="en-US" altLang="en-US" sz="1000" kern="1200" dirty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  <a:tr h="232991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GROUPID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唯一标识一组数据，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web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可以根据此标识识别出来哪些指标为一组数据。如果是独立的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KPI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指标，此处赋值为：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NA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。</a:t>
                      </a:r>
                      <a:endParaRPr lang="en-US" altLang="en-US" sz="1000" kern="1200" dirty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  <a:tr h="232991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AMPID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此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amp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包的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ID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。由调度参数传入。</a:t>
                      </a:r>
                      <a:endParaRPr lang="en-US" altLang="en-US" sz="1000" kern="1200" dirty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  <a:tr h="354731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$#&amp;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常量字符，字串结果符号，分割多个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KPI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。</a:t>
                      </a:r>
                      <a:endParaRPr lang="en-US" altLang="en-US" sz="1000" kern="1200" dirty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指令操作结果报文字段含义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184" y="847725"/>
            <a:ext cx="8395716" cy="405765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zh-CN" altLang="en-US" sz="1200" b="0" dirty="0" smtClean="0"/>
              <a:t>指令操作结果反馈报文：</a:t>
            </a:r>
            <a:endParaRPr lang="en-US" sz="1200" b="0" dirty="0" smtClean="0"/>
          </a:p>
          <a:p>
            <a:r>
              <a:rPr lang="en-US" sz="1200" b="0" dirty="0" smtClean="0"/>
              <a:t>TYPE|VERSION|SOURCE|CMDID|CMDCODE|NODEKEY|RESULT|MSG|AMPID</a:t>
            </a:r>
          </a:p>
          <a:p>
            <a:endParaRPr lang="en-US" sz="1200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7673" y="1435100"/>
          <a:ext cx="8001003" cy="299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0486"/>
                <a:gridCol w="6710517"/>
              </a:tblGrid>
              <a:tr h="43180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字段名称</a:t>
                      </a:r>
                      <a:endParaRPr lang="en-US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字段含义</a:t>
                      </a:r>
                      <a:endParaRPr lang="en-US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702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此段字符串的类型，使用过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10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进制数标识。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AMP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固定赋值：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08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：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COMMAND RESPONSE</a:t>
                      </a:r>
                    </a:p>
                  </a:txBody>
                  <a:tcPr/>
                </a:tc>
              </a:tr>
              <a:tr h="26161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表示此字符串的定义的版本，此字段由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AMP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自己通过配置来进行维护。</a:t>
                      </a:r>
                      <a:endParaRPr lang="en-US" altLang="en-US" sz="1000" kern="1200" dirty="0" smtClean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数据来源。即：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01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：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OS 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，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 02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：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ILO 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，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03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：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VM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，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04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：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SIM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，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05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：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SMS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。</a:t>
                      </a:r>
                      <a:endParaRPr lang="en-US" altLang="en-US" sz="1000" kern="1200" dirty="0" smtClean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  <a:tr h="27209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CMDID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此操作唯一标识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ID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。 由参数传入。</a:t>
                      </a:r>
                      <a:endParaRPr lang="en-US" altLang="en-US" sz="1000" kern="1200" dirty="0" smtClean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  <a:tr h="26130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CMDCODE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此命令的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CODE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码。由参数传入。</a:t>
                      </a:r>
                      <a:endParaRPr lang="en-US" altLang="en-US" sz="1000" kern="1200" dirty="0" smtClean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  <a:tr h="25717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NODEKEY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此操作的节点。</a:t>
                      </a:r>
                      <a:endParaRPr lang="en-US" altLang="en-US" sz="1000" kern="1200" dirty="0" smtClean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执行结果。固定赋值：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SUCCESS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、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FAIL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。</a:t>
                      </a:r>
                      <a:endParaRPr lang="en-US" altLang="en-US" sz="1000" kern="1200" dirty="0" smtClean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MSG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执行的返回结果值。成功返回成功的执行结果，失败返回失败原因。</a:t>
                      </a:r>
                      <a:endParaRPr lang="en-US" altLang="en-US" sz="1000" kern="1200" dirty="0" smtClean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  <a:tr h="34702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AMPID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AMP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的目录名称。</a:t>
                      </a:r>
                      <a:endParaRPr lang="en-US" altLang="en-US" sz="1000" kern="1200" dirty="0" smtClean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</a:t>
            </a:r>
            <a:r>
              <a:rPr lang="zh-CN" altLang="en-US" dirty="0" smtClean="0"/>
              <a:t>非功能性需求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184" y="885825"/>
            <a:ext cx="8117904" cy="379095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b="0" dirty="0" smtClean="0"/>
              <a:t>AMP</a:t>
            </a:r>
            <a:r>
              <a:rPr lang="zh-CN" altLang="en-US" b="0" dirty="0" smtClean="0"/>
              <a:t>所有数据采集结果都记录到</a:t>
            </a:r>
            <a:r>
              <a:rPr lang="en-US" b="0" dirty="0" smtClean="0"/>
              <a:t>.DAT</a:t>
            </a:r>
            <a:r>
              <a:rPr lang="zh-CN" altLang="en-US" b="0" dirty="0" smtClean="0"/>
              <a:t>日志 。</a:t>
            </a:r>
            <a:endParaRPr lang="en-US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/>
              <a:t>AMP</a:t>
            </a:r>
            <a:r>
              <a:rPr lang="zh-CN" altLang="en-US" b="0" dirty="0" smtClean="0"/>
              <a:t>的</a:t>
            </a:r>
            <a:r>
              <a:rPr lang="en-US" b="0" dirty="0" smtClean="0"/>
              <a:t>CPU</a:t>
            </a:r>
            <a:r>
              <a:rPr lang="zh-CN" altLang="en-US" b="0" dirty="0" smtClean="0"/>
              <a:t>使用率不能超过</a:t>
            </a:r>
            <a:r>
              <a:rPr lang="en-US" b="0" dirty="0" smtClean="0"/>
              <a:t>5%</a:t>
            </a:r>
            <a:r>
              <a:rPr lang="zh-CN" altLang="en-US" b="0" dirty="0" smtClean="0"/>
              <a:t>。</a:t>
            </a:r>
            <a:endParaRPr lang="en-US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/>
              <a:t>AMP</a:t>
            </a:r>
            <a:r>
              <a:rPr lang="zh-CN" altLang="en-US" b="0" dirty="0" smtClean="0"/>
              <a:t>的</a:t>
            </a:r>
            <a:r>
              <a:rPr lang="en-US" b="0" dirty="0" smtClean="0"/>
              <a:t>MEM</a:t>
            </a:r>
            <a:r>
              <a:rPr lang="zh-CN" altLang="en-US" b="0" dirty="0" smtClean="0"/>
              <a:t>使用不能超过</a:t>
            </a:r>
            <a:r>
              <a:rPr lang="en-US" b="0" dirty="0" smtClean="0"/>
              <a:t>50M</a:t>
            </a:r>
            <a:r>
              <a:rPr lang="zh-CN" altLang="en-US" b="0" dirty="0" smtClean="0"/>
              <a:t>。</a:t>
            </a:r>
            <a:endParaRPr lang="en-US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/>
              <a:t>AMP</a:t>
            </a:r>
            <a:r>
              <a:rPr lang="zh-CN" altLang="en-US" b="0" dirty="0" smtClean="0"/>
              <a:t>的磁盘空间使用不能超过</a:t>
            </a:r>
            <a:r>
              <a:rPr lang="en-US" b="0" dirty="0" smtClean="0"/>
              <a:t>200M</a:t>
            </a:r>
            <a:r>
              <a:rPr lang="zh-CN" altLang="en-US" b="0" dirty="0" smtClean="0"/>
              <a:t>。</a:t>
            </a:r>
            <a:endParaRPr lang="en-US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/>
              <a:t>AMP</a:t>
            </a:r>
            <a:r>
              <a:rPr lang="zh-CN" altLang="en-US" b="0" dirty="0" smtClean="0"/>
              <a:t>的脚本的请求响应不得超过</a:t>
            </a:r>
            <a:r>
              <a:rPr lang="en-US" b="0" dirty="0" smtClean="0"/>
              <a:t>5s</a:t>
            </a:r>
            <a:r>
              <a:rPr lang="zh-CN" altLang="en-US" b="0" dirty="0" smtClean="0"/>
              <a:t>（</a:t>
            </a:r>
            <a:r>
              <a:rPr lang="en-US" b="0" dirty="0" smtClean="0"/>
              <a:t>KPI</a:t>
            </a:r>
            <a:r>
              <a:rPr lang="zh-CN" altLang="en-US" b="0" dirty="0" smtClean="0"/>
              <a:t>采集） 。</a:t>
            </a:r>
            <a:endParaRPr lang="en-US" b="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编写的</a:t>
            </a:r>
            <a:r>
              <a:rPr lang="en-US" altLang="zh-CN" dirty="0" smtClean="0"/>
              <a:t>AMP</a:t>
            </a:r>
            <a:r>
              <a:rPr lang="zh-CN" altLang="en-US" dirty="0" smtClean="0"/>
              <a:t>包样例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184" y="754911"/>
            <a:ext cx="8117904" cy="4221125"/>
          </a:xfrm>
        </p:spPr>
        <p:txBody>
          <a:bodyPr/>
          <a:lstStyle/>
          <a:p>
            <a:r>
              <a:rPr lang="en-US" sz="1100" b="0" dirty="0"/>
              <a:t>#!/bin/</a:t>
            </a:r>
            <a:r>
              <a:rPr lang="en-US" sz="1100" b="0" dirty="0" err="1"/>
              <a:t>sh</a:t>
            </a:r>
            <a:endParaRPr lang="en-US" sz="1100" b="0" dirty="0"/>
          </a:p>
          <a:p>
            <a:r>
              <a:rPr lang="en-US" sz="1100" b="0" dirty="0"/>
              <a:t>LANG=</a:t>
            </a:r>
            <a:r>
              <a:rPr lang="en-US" sz="1100" b="0" dirty="0" err="1"/>
              <a:t>C;export</a:t>
            </a:r>
            <a:r>
              <a:rPr lang="en-US" sz="1100" b="0" dirty="0"/>
              <a:t> LANG</a:t>
            </a:r>
          </a:p>
          <a:p>
            <a:endParaRPr lang="en-US" sz="1100" b="0" dirty="0"/>
          </a:p>
          <a:p>
            <a:r>
              <a:rPr lang="en-US" sz="1100" b="0" dirty="0"/>
              <a:t>#judge call input </a:t>
            </a:r>
            <a:r>
              <a:rPr lang="en-US" sz="1100" b="0" dirty="0" err="1"/>
              <a:t>param</a:t>
            </a:r>
            <a:r>
              <a:rPr lang="en-US" sz="1100" b="0" dirty="0"/>
              <a:t> info, such as "TYPE|NODEKEY|INSTANCE|KPICODE|AMPID"</a:t>
            </a:r>
          </a:p>
          <a:p>
            <a:r>
              <a:rPr lang="en-US" sz="1100" b="0" dirty="0"/>
              <a:t>type="01"</a:t>
            </a:r>
          </a:p>
          <a:p>
            <a:r>
              <a:rPr lang="en-US" sz="1100" b="0" dirty="0" err="1"/>
              <a:t>nodeKey</a:t>
            </a:r>
            <a:r>
              <a:rPr lang="en-US" sz="1100" b="0" dirty="0"/>
              <a:t>=`echo "$1"|awk -F\| '{print $2}'`</a:t>
            </a:r>
          </a:p>
          <a:p>
            <a:r>
              <a:rPr lang="en-US" sz="1100" b="0" dirty="0" err="1"/>
              <a:t>ampId</a:t>
            </a:r>
            <a:r>
              <a:rPr lang="en-US" sz="1100" b="0" dirty="0"/>
              <a:t>="SolarisX86"</a:t>
            </a:r>
          </a:p>
          <a:p>
            <a:endParaRPr lang="en-US" sz="1100" b="0" dirty="0"/>
          </a:p>
          <a:p>
            <a:r>
              <a:rPr lang="en-US" sz="1100" b="0" dirty="0" err="1"/>
              <a:t>aringTime</a:t>
            </a:r>
            <a:r>
              <a:rPr lang="en-US" sz="1100" b="0" dirty="0"/>
              <a:t>=`date '+%</a:t>
            </a:r>
            <a:r>
              <a:rPr lang="en-US" sz="1100" b="0" dirty="0" err="1"/>
              <a:t>Y%m%d%H%M%S</a:t>
            </a:r>
            <a:r>
              <a:rPr lang="en-US" sz="1100" b="0" dirty="0"/>
              <a:t>'`</a:t>
            </a:r>
          </a:p>
          <a:p>
            <a:r>
              <a:rPr lang="en-US" sz="1100" b="0" dirty="0"/>
              <a:t>instance="_Total"</a:t>
            </a:r>
          </a:p>
          <a:p>
            <a:r>
              <a:rPr lang="en-US" sz="1100" b="0" dirty="0" err="1"/>
              <a:t>groupId</a:t>
            </a:r>
            <a:r>
              <a:rPr lang="en-US" sz="1100" b="0" dirty="0"/>
              <a:t>="</a:t>
            </a:r>
            <a:r>
              <a:rPr lang="en-US" sz="1100" b="0" dirty="0" err="1"/>
              <a:t>Swap_Group</a:t>
            </a:r>
            <a:r>
              <a:rPr lang="en-US" sz="1100" b="0" dirty="0"/>
              <a:t>"</a:t>
            </a:r>
          </a:p>
          <a:p>
            <a:endParaRPr lang="en-US" sz="1100" b="0" dirty="0"/>
          </a:p>
          <a:p>
            <a:r>
              <a:rPr lang="en-US" sz="1100" b="0" dirty="0"/>
              <a:t># </a:t>
            </a:r>
            <a:r>
              <a:rPr lang="en-US" sz="1100" b="0" dirty="0" err="1"/>
              <a:t>str</a:t>
            </a:r>
            <a:r>
              <a:rPr lang="en-US" sz="1100" b="0" dirty="0"/>
              <a:t>="total: 294704k bytes allocated + 54864k reserved = 349568k used, 29788012k available"</a:t>
            </a:r>
          </a:p>
          <a:p>
            <a:r>
              <a:rPr lang="en-US" sz="1100" b="0" dirty="0" err="1"/>
              <a:t>str</a:t>
            </a:r>
            <a:r>
              <a:rPr lang="en-US" sz="1100" b="0" dirty="0"/>
              <a:t>=`swap -s`</a:t>
            </a:r>
          </a:p>
          <a:p>
            <a:r>
              <a:rPr lang="en-US" sz="1100" b="0" dirty="0" smtClean="0"/>
              <a:t>used</a:t>
            </a:r>
            <a:r>
              <a:rPr lang="en-US" sz="1100" b="0" dirty="0"/>
              <a:t>=`echo $</a:t>
            </a:r>
            <a:r>
              <a:rPr lang="en-US" sz="1100" b="0" dirty="0" err="1"/>
              <a:t>str</a:t>
            </a:r>
            <a:r>
              <a:rPr lang="en-US" sz="1100" b="0" dirty="0"/>
              <a:t> | </a:t>
            </a:r>
            <a:r>
              <a:rPr lang="en-US" sz="1100" b="0" dirty="0" err="1"/>
              <a:t>awk</a:t>
            </a:r>
            <a:r>
              <a:rPr lang="en-US" sz="1100" b="0" dirty="0"/>
              <a:t> '{ print $9; }' | </a:t>
            </a:r>
            <a:r>
              <a:rPr lang="en-US" sz="1100" b="0" dirty="0" err="1"/>
              <a:t>tr</a:t>
            </a:r>
            <a:r>
              <a:rPr lang="en-US" sz="1100" b="0" dirty="0"/>
              <a:t> -d [k]`</a:t>
            </a:r>
          </a:p>
          <a:p>
            <a:r>
              <a:rPr lang="en-US" sz="1100" b="0" dirty="0"/>
              <a:t>available=`echo $</a:t>
            </a:r>
            <a:r>
              <a:rPr lang="en-US" sz="1100" b="0" dirty="0" err="1"/>
              <a:t>str</a:t>
            </a:r>
            <a:r>
              <a:rPr lang="en-US" sz="1100" b="0" dirty="0"/>
              <a:t> | </a:t>
            </a:r>
            <a:r>
              <a:rPr lang="en-US" sz="1100" b="0" dirty="0" err="1"/>
              <a:t>awk</a:t>
            </a:r>
            <a:r>
              <a:rPr lang="en-US" sz="1100" b="0" dirty="0"/>
              <a:t> '{ print $11; }' | </a:t>
            </a:r>
            <a:r>
              <a:rPr lang="en-US" sz="1100" b="0" dirty="0" err="1"/>
              <a:t>tr</a:t>
            </a:r>
            <a:r>
              <a:rPr lang="en-US" sz="1100" b="0" dirty="0"/>
              <a:t> -d [k]`</a:t>
            </a:r>
          </a:p>
          <a:p>
            <a:r>
              <a:rPr lang="en-US" sz="1100" b="0" dirty="0" err="1"/>
              <a:t>SwapUsed</a:t>
            </a:r>
            <a:r>
              <a:rPr lang="en-US" sz="1100" b="0" dirty="0"/>
              <a:t>=`echo $used/1024 | </a:t>
            </a:r>
            <a:r>
              <a:rPr lang="en-US" sz="1100" b="0" dirty="0" err="1"/>
              <a:t>bc</a:t>
            </a:r>
            <a:r>
              <a:rPr lang="en-US" sz="1100" b="0" dirty="0"/>
              <a:t>`</a:t>
            </a:r>
          </a:p>
          <a:p>
            <a:r>
              <a:rPr lang="en-US" sz="1100" b="0" dirty="0" err="1"/>
              <a:t>SwapAvailable</a:t>
            </a:r>
            <a:r>
              <a:rPr lang="en-US" sz="1100" b="0" dirty="0"/>
              <a:t>=`echo $available/1024 | </a:t>
            </a:r>
            <a:r>
              <a:rPr lang="en-US" sz="1100" b="0" dirty="0" err="1"/>
              <a:t>bc</a:t>
            </a:r>
            <a:r>
              <a:rPr lang="en-US" sz="1100" b="0" dirty="0"/>
              <a:t>`</a:t>
            </a:r>
          </a:p>
          <a:p>
            <a:r>
              <a:rPr lang="en-US" sz="1100" b="0" dirty="0" err="1"/>
              <a:t>SwapSize</a:t>
            </a:r>
            <a:r>
              <a:rPr lang="en-US" sz="1100" b="0" dirty="0"/>
              <a:t>=`echo "($</a:t>
            </a:r>
            <a:r>
              <a:rPr lang="en-US" sz="1100" b="0" dirty="0" err="1"/>
              <a:t>SwapUsed</a:t>
            </a:r>
            <a:r>
              <a:rPr lang="en-US" sz="1100" b="0" dirty="0"/>
              <a:t>+$</a:t>
            </a:r>
            <a:r>
              <a:rPr lang="en-US" sz="1100" b="0" dirty="0" err="1"/>
              <a:t>SwapAvailable</a:t>
            </a:r>
            <a:r>
              <a:rPr lang="en-US" sz="1100" b="0" dirty="0"/>
              <a:t>)" | </a:t>
            </a:r>
            <a:r>
              <a:rPr lang="en-US" sz="1100" b="0" dirty="0" err="1"/>
              <a:t>bc</a:t>
            </a:r>
            <a:r>
              <a:rPr lang="en-US" sz="1100" b="0" dirty="0"/>
              <a:t>`</a:t>
            </a:r>
          </a:p>
          <a:p>
            <a:endParaRPr lang="en-US" sz="1100" b="0" dirty="0"/>
          </a:p>
          <a:p>
            <a:endParaRPr lang="en-US" sz="1100" b="0" dirty="0"/>
          </a:p>
          <a:p>
            <a:r>
              <a:rPr lang="en-US" sz="1100" b="0" dirty="0"/>
              <a:t># "TYPE|VERSION|SOURCE|KPICODE|NODEKEY|KPIVALUE|INSTANCE|ARINGTIME|GROUPID|AMPID|$#&amp;"</a:t>
            </a:r>
          </a:p>
          <a:p>
            <a:r>
              <a:rPr lang="en-US" sz="1100" b="0" dirty="0"/>
              <a:t>echo $type"|1.0|01|SwapSize|"$</a:t>
            </a:r>
            <a:r>
              <a:rPr lang="en-US" sz="1100" b="0" dirty="0" err="1"/>
              <a:t>nodeKey</a:t>
            </a:r>
            <a:r>
              <a:rPr lang="en-US" sz="1100" b="0" dirty="0"/>
              <a:t>"|"$</a:t>
            </a:r>
            <a:r>
              <a:rPr lang="en-US" sz="1100" b="0" dirty="0" err="1"/>
              <a:t>SwapSize</a:t>
            </a:r>
            <a:r>
              <a:rPr lang="en-US" sz="1100" b="0" dirty="0"/>
              <a:t>"|"$instance"|"$</a:t>
            </a:r>
            <a:r>
              <a:rPr lang="en-US" sz="1100" b="0" dirty="0" err="1"/>
              <a:t>aringTime</a:t>
            </a:r>
            <a:r>
              <a:rPr lang="en-US" sz="1100" b="0" dirty="0"/>
              <a:t>"|"$</a:t>
            </a:r>
            <a:r>
              <a:rPr lang="en-US" sz="1100" b="0" dirty="0" err="1"/>
              <a:t>groupId</a:t>
            </a:r>
            <a:r>
              <a:rPr lang="en-US" sz="1100" b="0" dirty="0"/>
              <a:t>"|"$</a:t>
            </a:r>
            <a:r>
              <a:rPr lang="en-US" sz="1100" b="0" dirty="0" err="1"/>
              <a:t>ampId</a:t>
            </a:r>
            <a:r>
              <a:rPr lang="en-US" sz="1100" b="0" dirty="0"/>
              <a:t>"|\$#&amp;"</a:t>
            </a:r>
          </a:p>
          <a:p>
            <a:r>
              <a:rPr lang="en-US" sz="1100" b="0" dirty="0"/>
              <a:t>echo $type"|1.0|01|SwapUsed|"$</a:t>
            </a:r>
            <a:r>
              <a:rPr lang="en-US" sz="1100" b="0" dirty="0" err="1"/>
              <a:t>nodeKey</a:t>
            </a:r>
            <a:r>
              <a:rPr lang="en-US" sz="1100" b="0" dirty="0"/>
              <a:t>"|"$</a:t>
            </a:r>
            <a:r>
              <a:rPr lang="en-US" sz="1100" b="0" dirty="0" err="1"/>
              <a:t>SwapUsed</a:t>
            </a:r>
            <a:r>
              <a:rPr lang="en-US" sz="1100" b="0" dirty="0"/>
              <a:t>"|"$instance"|"$</a:t>
            </a:r>
            <a:r>
              <a:rPr lang="en-US" sz="1100" b="0" dirty="0" err="1"/>
              <a:t>aringTime</a:t>
            </a:r>
            <a:r>
              <a:rPr lang="en-US" sz="1100" b="0" dirty="0"/>
              <a:t>"|"$</a:t>
            </a:r>
            <a:r>
              <a:rPr lang="en-US" sz="1100" b="0" dirty="0" err="1"/>
              <a:t>groupId</a:t>
            </a:r>
            <a:r>
              <a:rPr lang="en-US" sz="1100" b="0" dirty="0"/>
              <a:t>"|"$</a:t>
            </a:r>
            <a:r>
              <a:rPr lang="en-US" sz="1100" b="0" dirty="0" err="1"/>
              <a:t>ampId</a:t>
            </a:r>
            <a:r>
              <a:rPr lang="en-US" sz="1100" b="0" dirty="0"/>
              <a:t>"|\$#&amp;"</a:t>
            </a:r>
          </a:p>
          <a:p>
            <a:r>
              <a:rPr lang="en-US" sz="1100" b="0" dirty="0"/>
              <a:t>echo $type"|1.0|01|SwapAvailable|"$</a:t>
            </a:r>
            <a:r>
              <a:rPr lang="en-US" sz="1100" b="0" dirty="0" err="1"/>
              <a:t>nodeKey</a:t>
            </a:r>
            <a:r>
              <a:rPr lang="en-US" sz="1100" b="0" dirty="0"/>
              <a:t>"|"$</a:t>
            </a:r>
            <a:r>
              <a:rPr lang="en-US" sz="1100" b="0" dirty="0" err="1"/>
              <a:t>SwapAvailable</a:t>
            </a:r>
            <a:r>
              <a:rPr lang="en-US" sz="1100" b="0" dirty="0"/>
              <a:t>"|"$instance"|"$</a:t>
            </a:r>
            <a:r>
              <a:rPr lang="en-US" sz="1100" b="0" dirty="0" err="1"/>
              <a:t>aringTime</a:t>
            </a:r>
            <a:r>
              <a:rPr lang="en-US" sz="1100" b="0" dirty="0"/>
              <a:t>"|"$</a:t>
            </a:r>
            <a:r>
              <a:rPr lang="en-US" sz="1100" b="0" dirty="0" err="1"/>
              <a:t>groupId</a:t>
            </a:r>
            <a:r>
              <a:rPr lang="en-US" sz="1100" b="0" dirty="0"/>
              <a:t>"|"$</a:t>
            </a:r>
            <a:r>
              <a:rPr lang="en-US" sz="1100" b="0" dirty="0" err="1"/>
              <a:t>ampId</a:t>
            </a:r>
            <a:r>
              <a:rPr lang="en-US" sz="1100" b="0" dirty="0"/>
              <a:t>"|\$#&amp;"</a:t>
            </a:r>
          </a:p>
          <a:p>
            <a:endParaRPr lang="en-US" sz="1100" b="0" dirty="0"/>
          </a:p>
          <a:p>
            <a:endParaRPr 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2072621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输出结果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1001587"/>
          </a:xfrm>
        </p:spPr>
        <p:txBody>
          <a:bodyPr/>
          <a:lstStyle/>
          <a:p>
            <a:r>
              <a:rPr lang="en-US" sz="1100" b="0" dirty="0" smtClean="0"/>
              <a:t># </a:t>
            </a:r>
            <a:r>
              <a:rPr lang="en-US" sz="1100" b="0" dirty="0"/>
              <a:t>"TYPE|VERSION|SOURCE|KPICODE|NODEKEY|KPIVALUE|INSTANCE|ARINGTIME|GROUPID|AMPID|$#&amp;"</a:t>
            </a:r>
          </a:p>
          <a:p>
            <a:r>
              <a:rPr lang="en-US" sz="1100" b="0" dirty="0"/>
              <a:t>echo $type"|1.0|01|SwapSize|"$</a:t>
            </a:r>
            <a:r>
              <a:rPr lang="en-US" sz="1100" b="0" dirty="0" err="1"/>
              <a:t>nodeKey</a:t>
            </a:r>
            <a:r>
              <a:rPr lang="en-US" sz="1100" b="0" dirty="0"/>
              <a:t>"|"$</a:t>
            </a:r>
            <a:r>
              <a:rPr lang="en-US" sz="1100" b="0" dirty="0" err="1"/>
              <a:t>SwapSize</a:t>
            </a:r>
            <a:r>
              <a:rPr lang="en-US" sz="1100" b="0" dirty="0"/>
              <a:t>"|"$instance"|"$</a:t>
            </a:r>
            <a:r>
              <a:rPr lang="en-US" sz="1100" b="0" dirty="0" err="1"/>
              <a:t>aringTime</a:t>
            </a:r>
            <a:r>
              <a:rPr lang="en-US" sz="1100" b="0" dirty="0"/>
              <a:t>"|"$</a:t>
            </a:r>
            <a:r>
              <a:rPr lang="en-US" sz="1100" b="0" dirty="0" err="1"/>
              <a:t>groupId</a:t>
            </a:r>
            <a:r>
              <a:rPr lang="en-US" sz="1100" b="0" dirty="0"/>
              <a:t>"|"$</a:t>
            </a:r>
            <a:r>
              <a:rPr lang="en-US" sz="1100" b="0" dirty="0" err="1"/>
              <a:t>ampId</a:t>
            </a:r>
            <a:r>
              <a:rPr lang="en-US" sz="1100" b="0" dirty="0"/>
              <a:t>"|\$#&amp;"</a:t>
            </a:r>
          </a:p>
          <a:p>
            <a:r>
              <a:rPr lang="en-US" sz="1100" b="0" dirty="0"/>
              <a:t>echo $type"|1.0|01|SwapUsed|"$</a:t>
            </a:r>
            <a:r>
              <a:rPr lang="en-US" sz="1100" b="0" dirty="0" err="1"/>
              <a:t>nodeKey</a:t>
            </a:r>
            <a:r>
              <a:rPr lang="en-US" sz="1100" b="0" dirty="0"/>
              <a:t>"|"$</a:t>
            </a:r>
            <a:r>
              <a:rPr lang="en-US" sz="1100" b="0" dirty="0" err="1"/>
              <a:t>SwapUsed</a:t>
            </a:r>
            <a:r>
              <a:rPr lang="en-US" sz="1100" b="0" dirty="0"/>
              <a:t>"|"$instance"|"$</a:t>
            </a:r>
            <a:r>
              <a:rPr lang="en-US" sz="1100" b="0" dirty="0" err="1"/>
              <a:t>aringTime</a:t>
            </a:r>
            <a:r>
              <a:rPr lang="en-US" sz="1100" b="0" dirty="0"/>
              <a:t>"|"$</a:t>
            </a:r>
            <a:r>
              <a:rPr lang="en-US" sz="1100" b="0" dirty="0" err="1"/>
              <a:t>groupId</a:t>
            </a:r>
            <a:r>
              <a:rPr lang="en-US" sz="1100" b="0" dirty="0"/>
              <a:t>"|"$</a:t>
            </a:r>
            <a:r>
              <a:rPr lang="en-US" sz="1100" b="0" dirty="0" err="1"/>
              <a:t>ampId</a:t>
            </a:r>
            <a:r>
              <a:rPr lang="en-US" sz="1100" b="0" dirty="0"/>
              <a:t>"|\$#&amp;"</a:t>
            </a:r>
          </a:p>
          <a:p>
            <a:r>
              <a:rPr lang="en-US" sz="1100" b="0" dirty="0"/>
              <a:t>echo $type"|1.0|01|SwapAvailable|"$</a:t>
            </a:r>
            <a:r>
              <a:rPr lang="en-US" sz="1100" b="0" dirty="0" err="1"/>
              <a:t>nodeKey</a:t>
            </a:r>
            <a:r>
              <a:rPr lang="en-US" sz="1100" b="0" dirty="0"/>
              <a:t>"|"$</a:t>
            </a:r>
            <a:r>
              <a:rPr lang="en-US" sz="1100" b="0" dirty="0" err="1"/>
              <a:t>SwapAvailable</a:t>
            </a:r>
            <a:r>
              <a:rPr lang="en-US" sz="1100" b="0" dirty="0"/>
              <a:t>"|"$instance"|"$</a:t>
            </a:r>
            <a:r>
              <a:rPr lang="en-US" sz="1100" b="0" dirty="0" err="1"/>
              <a:t>aringTime</a:t>
            </a:r>
            <a:r>
              <a:rPr lang="en-US" sz="1100" b="0" dirty="0"/>
              <a:t>"|"$</a:t>
            </a:r>
            <a:r>
              <a:rPr lang="en-US" sz="1100" b="0" dirty="0" err="1"/>
              <a:t>groupId</a:t>
            </a:r>
            <a:r>
              <a:rPr lang="en-US" sz="1100" b="0" dirty="0"/>
              <a:t>"|"$</a:t>
            </a:r>
            <a:r>
              <a:rPr lang="en-US" sz="1100" b="0" dirty="0" err="1"/>
              <a:t>ampId</a:t>
            </a:r>
            <a:r>
              <a:rPr lang="en-US" sz="1100" b="0" dirty="0" smtClean="0"/>
              <a:t>"|\$#&amp;"</a:t>
            </a:r>
            <a:endParaRPr lang="en-US" sz="1100" b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black">
          <a:xfrm>
            <a:off x="329184" y="2755250"/>
            <a:ext cx="8117904" cy="10015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  <a:defRPr sz="1400" b="0" i="0" kern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Lucida Grande"/>
              <a:buChar char="−"/>
              <a:defRPr lang="en-US" sz="1400" b="0" i="0" kern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  <a:tabLst/>
              <a:defRPr sz="1400" b="0" i="0" kern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dirty="0"/>
              <a:t>$ pm_swap.sh "TYPE|NODEKEY|INSTANCE|KPICODE|AMPID"</a:t>
            </a:r>
          </a:p>
          <a:p>
            <a:r>
              <a:rPr lang="en-US" sz="1100" b="0" dirty="0"/>
              <a:t>01|1.0|01|SwapSize|NODEKEY|29430|_Total|20130515092423|Swap_Group|SolarisX86|$#&amp;</a:t>
            </a:r>
          </a:p>
          <a:p>
            <a:r>
              <a:rPr lang="en-US" sz="1100" b="0" dirty="0"/>
              <a:t>01|1.0|01|SwapUsed|NODEKEY|343|_Total|20130515092423|Swap_Group|SolarisX86|$#&amp;</a:t>
            </a:r>
          </a:p>
          <a:p>
            <a:r>
              <a:rPr lang="en-US" sz="1100" b="0" dirty="0"/>
              <a:t>01|1.0|01|SwapAvailable|NODEKEY|29087|_Total|20130515092423|Swap_Group|SolarisX86|$#&amp;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329184" y="2194999"/>
            <a:ext cx="811720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 smtClean="0"/>
              <a:t>执行输出结果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93135" y="2913323"/>
            <a:ext cx="818708" cy="276446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9154" y="2916869"/>
            <a:ext cx="818708" cy="276446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63209" y="3345715"/>
            <a:ext cx="818708" cy="276446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8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AvMON</a:t>
            </a:r>
            <a:r>
              <a:rPr lang="zh-CN" altLang="en-US" dirty="0" smtClean="0"/>
              <a:t>管理界面中添加</a:t>
            </a:r>
            <a:r>
              <a:rPr lang="en-US" altLang="zh-CN" dirty="0" smtClean="0"/>
              <a:t>KPI</a:t>
            </a:r>
            <a:r>
              <a:rPr lang="zh-CN" altLang="en-US" dirty="0" smtClean="0"/>
              <a:t>字典表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470" y="857250"/>
            <a:ext cx="7048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6918" y="1834402"/>
            <a:ext cx="4010025" cy="308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108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AMP</a:t>
            </a:r>
            <a:r>
              <a:rPr lang="zh-CN" altLang="en-US" dirty="0" smtClean="0"/>
              <a:t>打包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54518" y="1188720"/>
            <a:ext cx="4716949" cy="668867"/>
          </a:xfrm>
        </p:spPr>
        <p:txBody>
          <a:bodyPr/>
          <a:lstStyle/>
          <a:p>
            <a:r>
              <a:rPr lang="zh-CN" altLang="en-US" sz="1200" dirty="0" smtClean="0"/>
              <a:t>标准</a:t>
            </a:r>
            <a:r>
              <a:rPr lang="en-US" altLang="zh-CN" sz="1200" dirty="0" smtClean="0"/>
              <a:t>Amp</a:t>
            </a:r>
            <a:r>
              <a:rPr lang="zh-CN" altLang="en-US" sz="1200" dirty="0" smtClean="0"/>
              <a:t>目录内应包含</a:t>
            </a:r>
            <a:r>
              <a:rPr lang="en-US" altLang="zh-CN" sz="1200" dirty="0" smtClean="0"/>
              <a:t>conf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logs</a:t>
            </a:r>
            <a:r>
              <a:rPr lang="zh-CN" altLang="en-US" sz="1200" dirty="0" smtClean="0"/>
              <a:t>子目录用于存放配置文件和日志；</a:t>
            </a:r>
            <a:endParaRPr lang="en-US" altLang="zh-CN" sz="1200" dirty="0" smtClean="0"/>
          </a:p>
          <a:p>
            <a:r>
              <a:rPr lang="en-US" altLang="zh-CN" sz="1200" dirty="0" smtClean="0"/>
              <a:t>Amp</a:t>
            </a:r>
            <a:r>
              <a:rPr lang="zh-CN" altLang="en-US" sz="1200" dirty="0" smtClean="0"/>
              <a:t>目录内必须包含</a:t>
            </a:r>
            <a:r>
              <a:rPr lang="en-US" altLang="zh-CN" sz="1200" dirty="0" smtClean="0"/>
              <a:t>start.sh</a:t>
            </a:r>
            <a:r>
              <a:rPr lang="zh-CN" altLang="en-US" sz="1200" dirty="0" smtClean="0"/>
              <a:t>脚本，</a:t>
            </a:r>
            <a:r>
              <a:rPr lang="en-US" altLang="zh-CN" sz="1200" dirty="0" smtClean="0"/>
              <a:t>agent</a:t>
            </a:r>
            <a:r>
              <a:rPr lang="zh-CN" altLang="en-US" sz="1200" dirty="0" smtClean="0"/>
              <a:t>将调用该脚本进行采集。</a:t>
            </a:r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184" y="1188720"/>
            <a:ext cx="35814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black">
          <a:xfrm>
            <a:off x="331470" y="2438400"/>
            <a:ext cx="6145530" cy="3132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将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amp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目录拷贝至</a:t>
            </a:r>
            <a:r>
              <a:rPr lang="en-US" altLang="zh-CN" sz="1200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unix</a:t>
            </a:r>
            <a:r>
              <a:rPr lang="zh-CN" altLang="en-US" sz="1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环境下，使用如下命令进行打包：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HP Simplified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black">
          <a:xfrm>
            <a:off x="331470" y="2904068"/>
            <a:ext cx="6145530" cy="838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72000" tIns="7200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sz="1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tar –</a:t>
            </a:r>
            <a:r>
              <a:rPr lang="en-US" sz="1200" b="1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cvf</a:t>
            </a:r>
            <a:r>
              <a:rPr lang="en-US" sz="1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 </a:t>
            </a:r>
            <a:r>
              <a:rPr lang="en-US" sz="1200" b="1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myamp</a:t>
            </a:r>
            <a:r>
              <a:rPr lang="en-US" sz="1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 myamp.tar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sz="1200" b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gzip</a:t>
            </a:r>
            <a:r>
              <a:rPr lang="en-US" sz="1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 myamp.tar </a:t>
            </a:r>
            <a:r>
              <a:rPr lang="en-US" sz="1200" b="1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myamp.tar.gz</a:t>
            </a:r>
            <a:endParaRPr lang="en-US" sz="1200" b="1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49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制作</a:t>
            </a:r>
            <a:r>
              <a:rPr lang="en-US" altLang="zh-CN" dirty="0" smtClean="0"/>
              <a:t>install.xml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470" y="956733"/>
            <a:ext cx="8117904" cy="482600"/>
          </a:xfrm>
        </p:spPr>
        <p:txBody>
          <a:bodyPr/>
          <a:lstStyle/>
          <a:p>
            <a:r>
              <a:rPr lang="zh-CN" altLang="en-US" dirty="0" smtClean="0"/>
              <a:t>为了将自定义的</a:t>
            </a:r>
            <a:r>
              <a:rPr lang="en-US" altLang="zh-CN" dirty="0" smtClean="0"/>
              <a:t>amp</a:t>
            </a:r>
            <a:r>
              <a:rPr lang="zh-CN" altLang="en-US" dirty="0" smtClean="0"/>
              <a:t>导入系统，需要制作</a:t>
            </a:r>
            <a:r>
              <a:rPr lang="en-US" altLang="zh-CN" dirty="0" smtClean="0"/>
              <a:t>install.xml</a:t>
            </a:r>
            <a:r>
              <a:rPr lang="zh-CN" altLang="en-US" dirty="0" smtClean="0"/>
              <a:t>，格式如下：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6888" y="1439333"/>
            <a:ext cx="6801379" cy="3231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&lt;?xml version=</a:t>
            </a:r>
            <a:r>
              <a:rPr lang="en-US" sz="1200" i="1" dirty="0" smtClean="0"/>
              <a:t>"1.0" encoding="UTF-8"?&gt;</a:t>
            </a:r>
          </a:p>
          <a:p>
            <a:r>
              <a:rPr lang="en-US" sz="1200" dirty="0" smtClean="0"/>
              <a:t>&lt;amp id=</a:t>
            </a:r>
            <a:r>
              <a:rPr lang="en-US" sz="1200" i="1" dirty="0" smtClean="0"/>
              <a:t>"</a:t>
            </a:r>
            <a:r>
              <a:rPr lang="en-US" sz="1200" i="1" dirty="0" err="1" smtClean="0"/>
              <a:t>os_linux</a:t>
            </a:r>
            <a:r>
              <a:rPr lang="en-US" sz="1200" i="1" dirty="0" smtClean="0"/>
              <a:t>" type="OS" sub-type="" version="1.0" author="</a:t>
            </a:r>
            <a:r>
              <a:rPr lang="en-US" sz="1200" i="1" dirty="0" err="1" smtClean="0"/>
              <a:t>shanqiang</a:t>
            </a:r>
            <a:r>
              <a:rPr lang="en-US" sz="1200" i="1" dirty="0" smtClean="0"/>
              <a:t>" &gt;</a:t>
            </a:r>
          </a:p>
          <a:p>
            <a:endParaRPr lang="en-US" sz="1200" dirty="0" smtClean="0"/>
          </a:p>
          <a:p>
            <a:r>
              <a:rPr lang="en-US" sz="1200" dirty="0" smtClean="0"/>
              <a:t>&lt;caption&gt;OS-</a:t>
            </a:r>
            <a:r>
              <a:rPr lang="en-US" sz="1200" u="sng" dirty="0" smtClean="0"/>
              <a:t>Linux&lt;/caption&gt;</a:t>
            </a:r>
          </a:p>
          <a:p>
            <a:r>
              <a:rPr lang="en-US" sz="1200" dirty="0" smtClean="0"/>
              <a:t>&lt;target-mo-type&gt;HOST&lt;/target-mo-type&gt;</a:t>
            </a:r>
          </a:p>
          <a:p>
            <a:r>
              <a:rPr lang="en-US" sz="1200" dirty="0" smtClean="0"/>
              <a:t>&lt;default-schedule&gt;0 * * * * *&lt;/default-schedule&gt;</a:t>
            </a:r>
          </a:p>
          <a:p>
            <a:r>
              <a:rPr lang="en-US" sz="1200" dirty="0" smtClean="0"/>
              <a:t>&lt;target-</a:t>
            </a:r>
            <a:r>
              <a:rPr lang="en-US" sz="1200" dirty="0" err="1" smtClean="0"/>
              <a:t>os</a:t>
            </a:r>
            <a:r>
              <a:rPr lang="en-US" sz="1200" dirty="0" smtClean="0"/>
              <a:t>&gt;LINUX&lt;/target-</a:t>
            </a:r>
            <a:r>
              <a:rPr lang="en-US" sz="1200" dirty="0" err="1" smtClean="0"/>
              <a:t>os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&lt;package-file&gt;</a:t>
            </a:r>
            <a:r>
              <a:rPr lang="en-US" sz="1200" dirty="0" err="1" smtClean="0"/>
              <a:t>os_linux.tar.gz</a:t>
            </a:r>
            <a:r>
              <a:rPr lang="en-US" sz="1200" dirty="0" smtClean="0"/>
              <a:t>&lt;/package-file&gt;</a:t>
            </a:r>
          </a:p>
          <a:p>
            <a:endParaRPr lang="en-US" sz="1200" dirty="0" smtClean="0"/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kpis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kpi</a:t>
            </a:r>
            <a:r>
              <a:rPr lang="en-US" sz="1200" dirty="0" smtClean="0"/>
              <a:t> code=</a:t>
            </a:r>
            <a:r>
              <a:rPr lang="en-US" sz="1200" i="1" dirty="0" smtClean="0"/>
              <a:t>"1002001001" group="</a:t>
            </a:r>
            <a:r>
              <a:rPr lang="en-US" sz="1200" i="1" dirty="0" err="1" smtClean="0"/>
              <a:t>ci</a:t>
            </a:r>
            <a:r>
              <a:rPr lang="en-US" sz="1200" i="1" dirty="0" smtClean="0"/>
              <a:t>-group"/&gt;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kpi</a:t>
            </a:r>
            <a:r>
              <a:rPr lang="en-US" sz="1200" dirty="0" smtClean="0"/>
              <a:t> code=</a:t>
            </a:r>
            <a:r>
              <a:rPr lang="en-US" sz="1200" i="1" dirty="0" smtClean="0"/>
              <a:t>"1002001002" group="</a:t>
            </a:r>
            <a:r>
              <a:rPr lang="en-US" sz="1200" i="1" dirty="0" err="1" smtClean="0"/>
              <a:t>ci</a:t>
            </a:r>
            <a:r>
              <a:rPr lang="en-US" sz="1200" i="1" dirty="0" smtClean="0"/>
              <a:t>-group"/&gt;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kpi</a:t>
            </a:r>
            <a:r>
              <a:rPr lang="en-US" sz="1200" dirty="0" smtClean="0"/>
              <a:t> code=</a:t>
            </a:r>
            <a:r>
              <a:rPr lang="en-US" sz="1200" i="1" dirty="0" smtClean="0"/>
              <a:t>"1002001003" group="</a:t>
            </a:r>
            <a:r>
              <a:rPr lang="en-US" sz="1200" i="1" dirty="0" err="1" smtClean="0"/>
              <a:t>ci</a:t>
            </a:r>
            <a:r>
              <a:rPr lang="en-US" sz="1200" i="1" dirty="0" smtClean="0"/>
              <a:t>-group"/&gt;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kpi</a:t>
            </a:r>
            <a:r>
              <a:rPr lang="en-US" sz="1200" dirty="0" smtClean="0"/>
              <a:t> code=</a:t>
            </a:r>
            <a:r>
              <a:rPr lang="en-US" sz="1200" i="1" dirty="0" smtClean="0"/>
              <a:t>"1002001004" group="</a:t>
            </a:r>
            <a:r>
              <a:rPr lang="en-US" sz="1200" i="1" dirty="0" err="1" smtClean="0"/>
              <a:t>ci</a:t>
            </a:r>
            <a:r>
              <a:rPr lang="en-US" sz="1200" i="1" dirty="0" smtClean="0"/>
              <a:t>-group"/&gt;</a:t>
            </a:r>
          </a:p>
          <a:p>
            <a:r>
              <a:rPr lang="en-US" sz="1200" dirty="0" smtClean="0"/>
              <a:t>&lt;/</a:t>
            </a:r>
            <a:r>
              <a:rPr lang="en-US" sz="1200" dirty="0" err="1" smtClean="0"/>
              <a:t>kpis</a:t>
            </a:r>
            <a:r>
              <a:rPr lang="en-US" sz="1200" dirty="0" smtClean="0"/>
              <a:t>&gt;</a:t>
            </a:r>
          </a:p>
          <a:p>
            <a:endParaRPr lang="en-US" sz="1200" dirty="0" smtClean="0"/>
          </a:p>
          <a:p>
            <a:r>
              <a:rPr lang="en-US" sz="1200" dirty="0" smtClean="0"/>
              <a:t>&lt;/amp&gt;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</a:t>
            </a:r>
            <a:r>
              <a:rPr lang="zh-CN" altLang="en-US" dirty="0" smtClean="0"/>
              <a:t>概念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184" y="933450"/>
            <a:ext cx="8117904" cy="347503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0" dirty="0" smtClean="0"/>
              <a:t>英</a:t>
            </a:r>
            <a:r>
              <a:rPr lang="zh-CN" altLang="en-US" b="0" dirty="0" smtClean="0"/>
              <a:t>文全称：</a:t>
            </a:r>
            <a:r>
              <a:rPr lang="en-US" b="0" dirty="0" smtClean="0"/>
              <a:t>Agile Management </a:t>
            </a:r>
            <a:r>
              <a:rPr lang="en-US" b="0" dirty="0" err="1" smtClean="0"/>
              <a:t>PlugIn</a:t>
            </a:r>
            <a:endParaRPr lang="en-US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0" dirty="0" smtClean="0"/>
              <a:t>中文释义：灵活的管理插件</a:t>
            </a:r>
            <a:endParaRPr lang="en-US" altLang="zh-CN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/>
              <a:t> AMP</a:t>
            </a:r>
            <a:r>
              <a:rPr lang="zh-CN" altLang="en-US" b="0" dirty="0" smtClean="0"/>
              <a:t>包为实际的数据采集包，属于一种插件，由</a:t>
            </a:r>
            <a:r>
              <a:rPr lang="en-US" altLang="zh-CN" b="0" dirty="0" err="1" smtClean="0"/>
              <a:t>AvMON</a:t>
            </a:r>
            <a:r>
              <a:rPr lang="en-US" altLang="zh-CN" b="0" dirty="0" smtClean="0"/>
              <a:t>-Agent</a:t>
            </a:r>
            <a:r>
              <a:rPr lang="zh-CN" altLang="en-US" b="0" dirty="0" smtClean="0"/>
              <a:t>定时调度进行数据采集。</a:t>
            </a:r>
            <a:endParaRPr lang="en-US" altLang="zh-CN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/>
              <a:t>AMP</a:t>
            </a:r>
            <a:r>
              <a:rPr lang="zh-CN" altLang="en-US" b="0" dirty="0" smtClean="0"/>
              <a:t>的开发语言不受限制，可以使用任何主流开发语言进行开发。例如：</a:t>
            </a:r>
            <a:r>
              <a:rPr lang="en-US" altLang="zh-CN" b="0" dirty="0" smtClean="0"/>
              <a:t>shell</a:t>
            </a:r>
            <a:r>
              <a:rPr lang="zh-CN" altLang="en-US" b="0" dirty="0" smtClean="0"/>
              <a:t>、</a:t>
            </a:r>
            <a:r>
              <a:rPr lang="en-US" altLang="zh-CN" b="0" dirty="0" err="1" smtClean="0"/>
              <a:t>perl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python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java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c/</a:t>
            </a:r>
            <a:r>
              <a:rPr lang="en-US" altLang="zh-CN" b="0" dirty="0" err="1" smtClean="0"/>
              <a:t>c++</a:t>
            </a:r>
            <a:r>
              <a:rPr lang="zh-CN" altLang="en-US" b="0" dirty="0" smtClean="0"/>
              <a:t>等。只要</a:t>
            </a:r>
            <a:r>
              <a:rPr lang="en-US" altLang="zh-CN" b="0" dirty="0" smtClean="0"/>
              <a:t>AMP</a:t>
            </a:r>
            <a:r>
              <a:rPr lang="zh-CN" altLang="en-US" b="0" dirty="0" smtClean="0"/>
              <a:t>包将最终采集结果</a:t>
            </a:r>
            <a:r>
              <a:rPr lang="en-US" altLang="zh-CN" b="0" dirty="0" smtClean="0"/>
              <a:t>print</a:t>
            </a:r>
            <a:r>
              <a:rPr lang="zh-CN" altLang="en-US" b="0" dirty="0" smtClean="0"/>
              <a:t>到标准输出即可被</a:t>
            </a:r>
            <a:r>
              <a:rPr lang="en-US" altLang="zh-CN" b="0" dirty="0" err="1" smtClean="0"/>
              <a:t>AvMON</a:t>
            </a:r>
            <a:r>
              <a:rPr lang="en-US" altLang="zh-CN" b="0" dirty="0" smtClean="0"/>
              <a:t>-Agent</a:t>
            </a:r>
            <a:r>
              <a:rPr lang="zh-CN" altLang="en-US" b="0" dirty="0" smtClean="0"/>
              <a:t>程序捕获，从而实现指标采集。</a:t>
            </a:r>
            <a:endParaRPr lang="en-US" altLang="zh-CN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0" dirty="0" smtClean="0"/>
              <a:t>如果为</a:t>
            </a:r>
            <a:r>
              <a:rPr lang="en-US" altLang="zh-CN" b="0" dirty="0" smtClean="0"/>
              <a:t>windows</a:t>
            </a:r>
            <a:r>
              <a:rPr lang="zh-CN" altLang="en-US" b="0" dirty="0" smtClean="0"/>
              <a:t>平台采集包，需要能在</a:t>
            </a:r>
            <a:r>
              <a:rPr lang="en-US" altLang="zh-CN" b="0" dirty="0" smtClean="0"/>
              <a:t>windows</a:t>
            </a:r>
            <a:r>
              <a:rPr lang="zh-CN" altLang="en-US" b="0" dirty="0" smtClean="0"/>
              <a:t>平台运行，如果为</a:t>
            </a:r>
            <a:r>
              <a:rPr lang="en-US" altLang="zh-CN" b="0" dirty="0" smtClean="0"/>
              <a:t>UNIX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LINUX</a:t>
            </a:r>
            <a:r>
              <a:rPr lang="zh-CN" altLang="en-US" b="0" dirty="0" smtClean="0"/>
              <a:t>采集包，需要能在</a:t>
            </a:r>
            <a:r>
              <a:rPr lang="en-US" altLang="zh-CN" b="0" dirty="0" smtClean="0"/>
              <a:t>UNIX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LINUX</a:t>
            </a:r>
            <a:r>
              <a:rPr lang="zh-CN" altLang="en-US" b="0" dirty="0" smtClean="0"/>
              <a:t>平台运行。</a:t>
            </a:r>
            <a:endParaRPr lang="en-US" altLang="zh-CN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0" dirty="0" smtClean="0"/>
              <a:t>AMP</a:t>
            </a:r>
            <a:r>
              <a:rPr lang="zh-CN" altLang="en-US" b="0" dirty="0" smtClean="0"/>
              <a:t>包需要由</a:t>
            </a:r>
            <a:r>
              <a:rPr lang="en-US" altLang="zh-CN" b="0" dirty="0" smtClean="0"/>
              <a:t>web</a:t>
            </a:r>
            <a:r>
              <a:rPr lang="zh-CN" altLang="en-US" b="0" dirty="0" smtClean="0"/>
              <a:t>侧自动下发，不需要进行手工安装。</a:t>
            </a:r>
            <a:endParaRPr lang="en-US" altLang="zh-CN" b="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将自定义的包导入系统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0" dirty="0" smtClean="0"/>
              <a:t>导入步骤如下：</a:t>
            </a:r>
            <a:endParaRPr lang="en-US" altLang="zh-CN" b="0" dirty="0" smtClean="0"/>
          </a:p>
          <a:p>
            <a:endParaRPr lang="en-US" b="0" dirty="0" smtClean="0"/>
          </a:p>
          <a:p>
            <a:r>
              <a:rPr lang="en-US" b="0" dirty="0" smtClean="0"/>
              <a:t>1 </a:t>
            </a:r>
            <a:r>
              <a:rPr lang="zh-CN" altLang="en-US" b="0" dirty="0" smtClean="0"/>
              <a:t>在</a:t>
            </a:r>
            <a:r>
              <a:rPr lang="en-US" altLang="zh-CN" b="0" dirty="0" err="1" smtClean="0"/>
              <a:t>avmon</a:t>
            </a:r>
            <a:r>
              <a:rPr lang="en-US" altLang="zh-CN" b="0" dirty="0" smtClean="0"/>
              <a:t>-server</a:t>
            </a:r>
            <a:r>
              <a:rPr lang="zh-CN" altLang="en-US" b="0" dirty="0" smtClean="0"/>
              <a:t>的</a:t>
            </a:r>
            <a:r>
              <a:rPr lang="en-US" altLang="zh-CN" b="0" dirty="0" smtClean="0"/>
              <a:t>amps</a:t>
            </a:r>
            <a:r>
              <a:rPr lang="zh-CN" altLang="en-US" b="0" dirty="0" smtClean="0"/>
              <a:t>子目录下创建自己的</a:t>
            </a:r>
            <a:r>
              <a:rPr lang="en-US" altLang="zh-CN" b="0" dirty="0" smtClean="0"/>
              <a:t>amp</a:t>
            </a:r>
            <a:r>
              <a:rPr lang="zh-CN" altLang="en-US" b="0" dirty="0" smtClean="0"/>
              <a:t>目录；</a:t>
            </a:r>
            <a:endParaRPr lang="en-US" altLang="zh-CN" b="0" dirty="0" smtClean="0"/>
          </a:p>
          <a:p>
            <a:r>
              <a:rPr lang="en-US" altLang="zh-CN" b="0" dirty="0" smtClean="0"/>
              <a:t>	</a:t>
            </a:r>
            <a:r>
              <a:rPr lang="zh-CN" altLang="en-US" b="0" dirty="0" smtClean="0"/>
              <a:t>比如：</a:t>
            </a:r>
            <a:r>
              <a:rPr lang="en-US" b="0" dirty="0" smtClean="0"/>
              <a:t>/opt/hp/</a:t>
            </a:r>
            <a:r>
              <a:rPr lang="en-US" b="0" dirty="0" err="1" smtClean="0"/>
              <a:t>avmon</a:t>
            </a:r>
            <a:r>
              <a:rPr lang="en-US" b="0" dirty="0" smtClean="0"/>
              <a:t>/</a:t>
            </a:r>
            <a:r>
              <a:rPr lang="en-US" b="0" dirty="0" err="1" smtClean="0"/>
              <a:t>avmon</a:t>
            </a:r>
            <a:r>
              <a:rPr lang="en-US" b="0" dirty="0" smtClean="0"/>
              <a:t>-server/amps/</a:t>
            </a:r>
            <a:r>
              <a:rPr lang="en-US" b="0" dirty="0" err="1" smtClean="0"/>
              <a:t>myamp</a:t>
            </a:r>
            <a:endParaRPr lang="en-US" b="0" dirty="0" smtClean="0"/>
          </a:p>
          <a:p>
            <a:r>
              <a:rPr lang="en-US" b="0" dirty="0" smtClean="0"/>
              <a:t>2 </a:t>
            </a:r>
            <a:r>
              <a:rPr lang="zh-CN" altLang="en-US" b="0" dirty="0" smtClean="0"/>
              <a:t>将上一步骤制作的</a:t>
            </a:r>
            <a:r>
              <a:rPr lang="en-US" altLang="zh-CN" b="0" dirty="0" smtClean="0"/>
              <a:t>install.xml</a:t>
            </a:r>
            <a:r>
              <a:rPr lang="zh-CN" altLang="en-US" b="0" dirty="0" smtClean="0"/>
              <a:t>和之前打好的包放在这个目录下；</a:t>
            </a:r>
            <a:endParaRPr lang="en-US" altLang="zh-CN" b="0" dirty="0" smtClean="0"/>
          </a:p>
          <a:p>
            <a:r>
              <a:rPr lang="en-US" b="0" dirty="0" smtClean="0"/>
              <a:t>3 </a:t>
            </a:r>
            <a:r>
              <a:rPr lang="zh-CN" altLang="en-US" b="0" dirty="0" smtClean="0"/>
              <a:t>在命令行下执行导入命令：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black">
          <a:xfrm>
            <a:off x="627804" y="3293536"/>
            <a:ext cx="6145530" cy="4487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72000" tIns="7200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sz="1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/opt/hp/</a:t>
            </a:r>
            <a:r>
              <a:rPr lang="en-US" sz="1200" b="1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avmon</a:t>
            </a:r>
            <a:r>
              <a:rPr lang="en-US" sz="1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/</a:t>
            </a:r>
            <a:r>
              <a:rPr lang="en-US" sz="1200" b="1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avmon</a:t>
            </a:r>
            <a:r>
              <a:rPr lang="en-US" sz="1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-server/bin/importAmp.sh </a:t>
            </a:r>
            <a:r>
              <a:rPr lang="en-US" sz="1200" b="1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myamp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HP Simplified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532" y="1363245"/>
            <a:ext cx="555625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脚本下发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184" y="875565"/>
            <a:ext cx="8117904" cy="487680"/>
          </a:xfrm>
        </p:spPr>
        <p:txBody>
          <a:bodyPr/>
          <a:lstStyle/>
          <a:p>
            <a:r>
              <a:rPr lang="en-US" dirty="0" err="1" smtClean="0"/>
              <a:t>Avmon</a:t>
            </a:r>
            <a:r>
              <a:rPr lang="en-US" dirty="0" smtClean="0"/>
              <a:t>-web -&gt; </a:t>
            </a:r>
            <a:r>
              <a:rPr lang="zh-CN" altLang="en-US" dirty="0" smtClean="0"/>
              <a:t>部署管理 </a:t>
            </a:r>
            <a:r>
              <a:rPr lang="en-US" altLang="zh-CN" dirty="0" smtClean="0"/>
              <a:t>-&gt; Agent</a:t>
            </a:r>
            <a:r>
              <a:rPr lang="zh-CN" altLang="en-US" dirty="0" smtClean="0"/>
              <a:t>管理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66333" y="2429933"/>
            <a:ext cx="3949489" cy="2346600"/>
            <a:chOff x="329184" y="1676400"/>
            <a:chExt cx="4966923" cy="3008043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9184" y="1676400"/>
              <a:ext cx="4966923" cy="3008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Oval 6"/>
            <p:cNvSpPr/>
            <p:nvPr/>
          </p:nvSpPr>
          <p:spPr>
            <a:xfrm>
              <a:off x="2633133" y="2946400"/>
              <a:ext cx="838200" cy="338667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47533" y="2929466"/>
              <a:ext cx="838200" cy="338667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93800" y="2946400"/>
              <a:ext cx="838200" cy="338667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 bwMode="black">
          <a:xfrm>
            <a:off x="5815584" y="1188721"/>
            <a:ext cx="2769616" cy="32393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在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Agent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管理界面选中要下发脚本的主机，点击编辑按钮，弹出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agent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详情界面；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HP Simplified" pitchFamily="34" charset="0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HP Simplified" pitchFamily="34" charset="0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在该界面上进行添加自定义的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amp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，</a:t>
            </a:r>
            <a:r>
              <a:rPr lang="zh-CN" altLang="en-US" sz="1200" b="1" noProof="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选择“启用”，点击“保存”按钮；</a:t>
            </a:r>
            <a:endParaRPr lang="en-US" altLang="zh-CN" sz="1200" b="1" noProof="0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HP Simplified" pitchFamily="34" charset="0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kumimoji="0" lang="en-US" altLang="zh-CN" sz="1200" b="1" i="0" u="none" strike="noStrike" kern="1200" cap="none" spc="0" normalizeH="0" baseline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HP Simplified" pitchFamily="34" charset="0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然后选中刚刚添加的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amp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，再依次下发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amp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脚本，下发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amp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调度。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HP Simplified" pitchFamily="34" charset="0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lang="en-US" sz="1200" b="1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HP Simplified" pitchFamily="34" charset="0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下发调度成功后，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agent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将按照调度规则定期执行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amp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的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start.sh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开始采集。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HP Simplified" pitchFamily="34" charset="0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lang="en-US" sz="1200" b="1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HP Simplified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21329" y="3772909"/>
            <a:ext cx="2261871" cy="119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12"/>
          <p:cNvSpPr/>
          <p:nvPr/>
        </p:nvSpPr>
        <p:spPr>
          <a:xfrm>
            <a:off x="5283200" y="2023533"/>
            <a:ext cx="118533" cy="169334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184" y="1241052"/>
            <a:ext cx="5277500" cy="316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black">
          <a:xfrm>
            <a:off x="5815584" y="1188721"/>
            <a:ext cx="2769616" cy="32393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在过了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1-2</a:t>
            </a:r>
            <a:r>
              <a:rPr lang="zh-CN" altLang="en-US" sz="1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个采集周期后可在实时性能界面的主机</a:t>
            </a:r>
            <a:r>
              <a:rPr lang="en-US" altLang="zh-CN" sz="1200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kpi</a:t>
            </a:r>
            <a:r>
              <a:rPr lang="zh-CN" altLang="en-US" sz="1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视图看到新增的</a:t>
            </a:r>
            <a:r>
              <a:rPr lang="en-US" altLang="zh-CN" sz="1200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kpi</a:t>
            </a:r>
            <a:r>
              <a:rPr lang="zh-CN" altLang="en-US" sz="1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HP Simplified" pitchFamily="34" charset="0"/>
              </a:rPr>
              <a:t>采集结果。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HP Simplifie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3066" y="2362200"/>
            <a:ext cx="4353617" cy="1778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</a:t>
            </a:r>
            <a:r>
              <a:rPr lang="zh-CN" altLang="en-US" dirty="0" smtClean="0"/>
              <a:t>包下发及调度流程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792810"/>
            <a:ext cx="4243388" cy="432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69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</a:t>
            </a:r>
            <a:r>
              <a:rPr lang="zh-CN" altLang="en-US" dirty="0" smtClean="0"/>
              <a:t>的包包结构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184" y="847725"/>
            <a:ext cx="8117904" cy="3971925"/>
          </a:xfrm>
        </p:spPr>
        <p:txBody>
          <a:bodyPr/>
          <a:lstStyle/>
          <a:p>
            <a:r>
              <a:rPr lang="en-US" sz="1200" b="0" dirty="0" smtClean="0"/>
              <a:t>AMPID</a:t>
            </a:r>
            <a:r>
              <a:rPr lang="zh-CN" altLang="en-US" sz="1200" b="0" dirty="0" smtClean="0"/>
              <a:t>（包名称）</a:t>
            </a:r>
            <a:r>
              <a:rPr lang="en-US" sz="1200" b="0" dirty="0" smtClean="0"/>
              <a:t>        </a:t>
            </a:r>
          </a:p>
          <a:p>
            <a:r>
              <a:rPr lang="en-US" sz="1200" b="0" dirty="0" smtClean="0"/>
              <a:t>           |-------bin</a:t>
            </a:r>
          </a:p>
          <a:p>
            <a:r>
              <a:rPr lang="en-US" sz="1200" b="0" dirty="0" smtClean="0"/>
              <a:t>                        |-----</a:t>
            </a:r>
            <a:r>
              <a:rPr lang="en-US" sz="1200" b="0" dirty="0" err="1" smtClean="0"/>
              <a:t>start.sh</a:t>
            </a:r>
            <a:endParaRPr lang="en-US" sz="1200" b="0" dirty="0" smtClean="0"/>
          </a:p>
          <a:p>
            <a:r>
              <a:rPr lang="en-US" sz="1200" b="0" dirty="0" smtClean="0"/>
              <a:t>                        |-----</a:t>
            </a:r>
            <a:r>
              <a:rPr lang="en-US" sz="1200" b="0" dirty="0" err="1" smtClean="0"/>
              <a:t>stop.sh</a:t>
            </a:r>
            <a:endParaRPr lang="en-US" sz="1200" b="0" dirty="0" smtClean="0"/>
          </a:p>
          <a:p>
            <a:r>
              <a:rPr lang="en-US" sz="1200" b="0" dirty="0" smtClean="0"/>
              <a:t>                        |-----</a:t>
            </a:r>
            <a:r>
              <a:rPr lang="en-US" sz="1200" b="0" dirty="0" err="1" smtClean="0"/>
              <a:t>restart.sh</a:t>
            </a:r>
            <a:endParaRPr lang="en-US" sz="1200" b="0" dirty="0" smtClean="0"/>
          </a:p>
          <a:p>
            <a:r>
              <a:rPr lang="en-US" sz="1200" b="0" dirty="0" smtClean="0"/>
              <a:t>           |-------conf</a:t>
            </a:r>
          </a:p>
          <a:p>
            <a:r>
              <a:rPr lang="en-US" sz="1200" b="0" dirty="0" smtClean="0"/>
              <a:t>                        |-----</a:t>
            </a:r>
            <a:r>
              <a:rPr lang="en-US" sz="1200" b="0" dirty="0" err="1" smtClean="0"/>
              <a:t>install.xml</a:t>
            </a:r>
            <a:endParaRPr lang="en-US" sz="1200" b="0" dirty="0" smtClean="0"/>
          </a:p>
          <a:p>
            <a:r>
              <a:rPr lang="en-US" sz="1200" b="0" dirty="0" smtClean="0"/>
              <a:t>                        |-----</a:t>
            </a:r>
            <a:r>
              <a:rPr lang="en-US" sz="1200" b="0" dirty="0" err="1" smtClean="0"/>
              <a:t>ilo.xml</a:t>
            </a:r>
            <a:endParaRPr lang="en-US" sz="1200" b="0" dirty="0" smtClean="0"/>
          </a:p>
          <a:p>
            <a:r>
              <a:rPr lang="en-US" sz="1200" b="0" dirty="0" smtClean="0"/>
              <a:t>           |-------lib</a:t>
            </a:r>
          </a:p>
          <a:p>
            <a:r>
              <a:rPr lang="en-US" sz="1200" b="0" dirty="0" smtClean="0"/>
              <a:t>                       |-----</a:t>
            </a:r>
            <a:r>
              <a:rPr lang="en-US" altLang="zh-CN" sz="1200" b="0" dirty="0" err="1" smtClean="0"/>
              <a:t>main</a:t>
            </a:r>
            <a:r>
              <a:rPr lang="en-US" sz="1200" b="0" dirty="0" err="1" smtClean="0"/>
              <a:t>.jar</a:t>
            </a:r>
            <a:endParaRPr lang="en-US" sz="1200" b="0" dirty="0" smtClean="0"/>
          </a:p>
          <a:p>
            <a:r>
              <a:rPr lang="en-US" sz="1200" b="0" dirty="0" smtClean="0"/>
              <a:t>                       |-----</a:t>
            </a:r>
            <a:r>
              <a:rPr lang="en-US" altLang="zh-CN" sz="1200" b="0" dirty="0" smtClean="0"/>
              <a:t>ilo1</a:t>
            </a:r>
            <a:r>
              <a:rPr lang="en-US" sz="1200" b="0" dirty="0" smtClean="0"/>
              <a:t>.jar</a:t>
            </a:r>
          </a:p>
          <a:p>
            <a:r>
              <a:rPr lang="en-US" sz="1200" b="0" dirty="0" smtClean="0"/>
              <a:t>                       |-----</a:t>
            </a:r>
            <a:r>
              <a:rPr lang="en-US" altLang="zh-CN" sz="1200" b="0" dirty="0" smtClean="0"/>
              <a:t>ilo</a:t>
            </a:r>
            <a:r>
              <a:rPr lang="en-US" sz="1200" b="0" dirty="0" smtClean="0"/>
              <a:t>2.jar</a:t>
            </a:r>
          </a:p>
          <a:p>
            <a:r>
              <a:rPr lang="en-US" sz="1200" b="0" dirty="0" smtClean="0"/>
              <a:t>           |---------log</a:t>
            </a:r>
          </a:p>
          <a:p>
            <a:r>
              <a:rPr lang="zh-CN" altLang="en-US" sz="1400" b="0" dirty="0" smtClean="0"/>
              <a:t>其中，</a:t>
            </a:r>
            <a:r>
              <a:rPr lang="en-US" sz="1400" b="0" dirty="0" smtClean="0"/>
              <a:t>AMPID</a:t>
            </a:r>
            <a:r>
              <a:rPr lang="zh-CN" altLang="en-US" sz="1400" b="0" dirty="0" smtClean="0"/>
              <a:t>为包的名称，由</a:t>
            </a:r>
            <a:r>
              <a:rPr lang="en-US" altLang="zh-CN" sz="1400" b="0" dirty="0" smtClean="0"/>
              <a:t>server</a:t>
            </a:r>
            <a:r>
              <a:rPr lang="zh-CN" altLang="en-US" sz="1400" b="0" dirty="0" smtClean="0"/>
              <a:t>下发时自动生成，</a:t>
            </a:r>
            <a:r>
              <a:rPr lang="en-US" altLang="zh-CN" sz="1400" b="0" dirty="0" smtClean="0"/>
              <a:t>bin</a:t>
            </a:r>
            <a:r>
              <a:rPr lang="zh-CN" altLang="en-US" sz="1400" b="0" dirty="0" smtClean="0"/>
              <a:t>目录下为可执行程序，</a:t>
            </a:r>
            <a:r>
              <a:rPr lang="en-US" altLang="zh-CN" sz="1400" b="0" dirty="0" smtClean="0"/>
              <a:t>conf</a:t>
            </a:r>
            <a:r>
              <a:rPr lang="zh-CN" altLang="en-US" sz="1400" b="0" dirty="0" smtClean="0"/>
              <a:t>为配置文件，</a:t>
            </a:r>
            <a:r>
              <a:rPr lang="en-US" altLang="zh-CN" sz="1400" b="0" dirty="0" smtClean="0"/>
              <a:t>lib</a:t>
            </a:r>
            <a:r>
              <a:rPr lang="zh-CN" altLang="en-US" sz="1400" b="0" dirty="0" smtClean="0"/>
              <a:t>为</a:t>
            </a:r>
            <a:r>
              <a:rPr lang="en-US" altLang="zh-CN" sz="1400" b="0" dirty="0" smtClean="0"/>
              <a:t>lib</a:t>
            </a:r>
            <a:r>
              <a:rPr lang="zh-CN" altLang="en-US" sz="1400" b="0" dirty="0" smtClean="0"/>
              <a:t>库或</a:t>
            </a:r>
            <a:r>
              <a:rPr lang="en-US" altLang="zh-CN" sz="1400" b="0" dirty="0" smtClean="0"/>
              <a:t>jar</a:t>
            </a:r>
            <a:r>
              <a:rPr lang="zh-CN" altLang="en-US" sz="1400" b="0" dirty="0" smtClean="0"/>
              <a:t>包。</a:t>
            </a:r>
            <a:endParaRPr lang="en-US" sz="14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</a:t>
            </a:r>
            <a:r>
              <a:rPr lang="zh-CN" altLang="en-US" dirty="0" smtClean="0"/>
              <a:t>包在</a:t>
            </a:r>
            <a:r>
              <a:rPr lang="en-US" altLang="zh-CN" dirty="0" err="1" smtClean="0"/>
              <a:t>AvMON</a:t>
            </a:r>
            <a:r>
              <a:rPr lang="en-US" altLang="zh-CN" dirty="0" smtClean="0"/>
              <a:t>-Agent</a:t>
            </a:r>
            <a:r>
              <a:rPr lang="zh-CN" altLang="en-US" dirty="0" smtClean="0"/>
              <a:t>目录中的位置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184" y="838199"/>
            <a:ext cx="8117904" cy="3990975"/>
          </a:xfrm>
        </p:spPr>
        <p:txBody>
          <a:bodyPr/>
          <a:lstStyle/>
          <a:p>
            <a:r>
              <a:rPr lang="en-US" sz="1400" b="0" dirty="0" err="1" smtClean="0"/>
              <a:t>A</a:t>
            </a:r>
            <a:r>
              <a:rPr lang="en-US" altLang="zh-CN" sz="1400" b="0" dirty="0" err="1" smtClean="0"/>
              <a:t>vMON</a:t>
            </a:r>
            <a:r>
              <a:rPr lang="en-US" altLang="zh-CN" sz="1400" b="0" dirty="0" smtClean="0"/>
              <a:t>-</a:t>
            </a:r>
            <a:r>
              <a:rPr lang="en-US" sz="1400" b="0" dirty="0" smtClean="0"/>
              <a:t>AGENT        </a:t>
            </a:r>
          </a:p>
          <a:p>
            <a:r>
              <a:rPr lang="en-US" sz="1400" b="0" dirty="0" smtClean="0"/>
              <a:t>                |-------bin</a:t>
            </a:r>
          </a:p>
          <a:p>
            <a:r>
              <a:rPr lang="en-US" sz="1400" b="0" dirty="0" smtClean="0"/>
              <a:t>                |-------conf</a:t>
            </a:r>
          </a:p>
          <a:p>
            <a:r>
              <a:rPr lang="en-US" sz="1400" b="0" dirty="0" smtClean="0"/>
              <a:t>                |-------lib</a:t>
            </a:r>
          </a:p>
          <a:p>
            <a:r>
              <a:rPr lang="en-US" sz="1400" b="0" dirty="0" smtClean="0"/>
              <a:t>                |---------AMP</a:t>
            </a:r>
          </a:p>
          <a:p>
            <a:r>
              <a:rPr lang="en-US" sz="1400" b="0" dirty="0" smtClean="0"/>
              <a:t>                          |------LIO-AMP</a:t>
            </a:r>
          </a:p>
          <a:p>
            <a:r>
              <a:rPr lang="en-US" sz="1400" b="0" dirty="0" smtClean="0"/>
              <a:t>                          |------VM-AMP</a:t>
            </a:r>
          </a:p>
          <a:p>
            <a:r>
              <a:rPr lang="en-US" sz="1400" b="0" dirty="0" smtClean="0"/>
              <a:t>                          |------OS-AMP</a:t>
            </a:r>
          </a:p>
          <a:p>
            <a:r>
              <a:rPr lang="en-US" sz="1400" b="0" dirty="0" smtClean="0"/>
              <a:t>                          |------OS-LINUX</a:t>
            </a:r>
          </a:p>
          <a:p>
            <a:r>
              <a:rPr lang="en-US" sz="1400" b="0" dirty="0" smtClean="0"/>
              <a:t>                          |------OS-HPUX</a:t>
            </a:r>
          </a:p>
          <a:p>
            <a:r>
              <a:rPr lang="en-US" sz="1400" b="0" dirty="0" smtClean="0"/>
              <a:t>                          |------DB-ORACLE</a:t>
            </a:r>
          </a:p>
          <a:p>
            <a:r>
              <a:rPr lang="en-US" sz="1400" b="0" dirty="0" smtClean="0"/>
              <a:t>               |---------LOG</a:t>
            </a:r>
          </a:p>
          <a:p>
            <a:r>
              <a:rPr lang="zh-CN" altLang="en-US" sz="1400" b="0" dirty="0" smtClean="0"/>
              <a:t>如上结构，当</a:t>
            </a:r>
            <a:r>
              <a:rPr lang="en-US" altLang="zh-CN" sz="1400" b="0" dirty="0" smtClean="0"/>
              <a:t>AMP</a:t>
            </a:r>
            <a:r>
              <a:rPr lang="zh-CN" altLang="en-US" sz="1400" b="0" dirty="0" smtClean="0"/>
              <a:t>通过</a:t>
            </a:r>
            <a:r>
              <a:rPr lang="en-US" altLang="zh-CN" sz="1400" b="0" dirty="0" err="1" smtClean="0"/>
              <a:t>AvmonServer</a:t>
            </a:r>
            <a:r>
              <a:rPr lang="zh-CN" altLang="en-US" sz="1400" b="0" dirty="0" smtClean="0"/>
              <a:t>自动下发时，</a:t>
            </a:r>
            <a:r>
              <a:rPr lang="en-US" altLang="zh-CN" sz="1400" b="0" dirty="0" err="1" smtClean="0"/>
              <a:t>AvMON</a:t>
            </a:r>
            <a:r>
              <a:rPr lang="en-US" altLang="zh-CN" sz="1400" b="0" dirty="0" smtClean="0"/>
              <a:t>-Agent</a:t>
            </a:r>
            <a:r>
              <a:rPr lang="zh-CN" altLang="en-US" sz="1400" b="0" dirty="0" smtClean="0"/>
              <a:t>会自动将采集包放到安装目录的</a:t>
            </a:r>
            <a:r>
              <a:rPr lang="en-US" altLang="zh-CN" sz="1400" b="0" dirty="0" smtClean="0"/>
              <a:t>AMP</a:t>
            </a:r>
            <a:r>
              <a:rPr lang="zh-CN" altLang="en-US" sz="1400" b="0" dirty="0" smtClean="0"/>
              <a:t>目录下。</a:t>
            </a:r>
            <a:endParaRPr lang="en-US" sz="1400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</a:t>
            </a:r>
            <a:r>
              <a:rPr lang="en-US" altLang="zh-CN" dirty="0" err="1" smtClean="0"/>
              <a:t>vMON</a:t>
            </a:r>
            <a:r>
              <a:rPr lang="en-US" altLang="zh-CN" dirty="0" smtClean="0"/>
              <a:t>-</a:t>
            </a:r>
            <a:r>
              <a:rPr lang="en-US" dirty="0" smtClean="0"/>
              <a:t>A</a:t>
            </a:r>
            <a:r>
              <a:rPr lang="en-US" altLang="zh-CN" dirty="0" smtClean="0"/>
              <a:t>gent</a:t>
            </a:r>
            <a:r>
              <a:rPr lang="zh-CN" altLang="en-US" dirty="0" smtClean="0"/>
              <a:t>调度</a:t>
            </a:r>
            <a:r>
              <a:rPr lang="en-US" dirty="0" smtClean="0"/>
              <a:t>AMP</a:t>
            </a:r>
            <a:r>
              <a:rPr lang="zh-CN" altLang="en-US" dirty="0" smtClean="0"/>
              <a:t>的方式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184" y="828675"/>
            <a:ext cx="8117904" cy="357981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400" b="0" dirty="0" smtClean="0"/>
              <a:t>Agent</a:t>
            </a:r>
            <a:r>
              <a:rPr lang="zh-CN" altLang="en-US" sz="1400" b="0" dirty="0" smtClean="0"/>
              <a:t>调度</a:t>
            </a:r>
            <a:r>
              <a:rPr lang="en-US" sz="1400" b="0" dirty="0" smtClean="0"/>
              <a:t>AMP</a:t>
            </a:r>
            <a:r>
              <a:rPr lang="zh-CN" altLang="en-US" sz="1400" b="0" dirty="0" smtClean="0"/>
              <a:t>，其调度方式固定为</a:t>
            </a:r>
            <a:r>
              <a:rPr lang="en-US" sz="1400" b="0" dirty="0" smtClean="0"/>
              <a:t>:</a:t>
            </a:r>
          </a:p>
          <a:p>
            <a:r>
              <a:rPr lang="en-US" sz="1400" b="0" dirty="0" smtClean="0"/>
              <a:t>   bin/start.sh  + </a:t>
            </a:r>
            <a:r>
              <a:rPr lang="zh-CN" altLang="en-US" sz="1400" b="0" dirty="0" smtClean="0"/>
              <a:t>采集策略报文</a:t>
            </a:r>
            <a:r>
              <a:rPr lang="en-US" sz="1400" b="0" dirty="0" smtClean="0"/>
              <a:t>/</a:t>
            </a:r>
            <a:r>
              <a:rPr lang="zh-CN" altLang="en-US" sz="1400" b="0" dirty="0" smtClean="0"/>
              <a:t>指令下发报文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   因此所有的</a:t>
            </a:r>
            <a:r>
              <a:rPr lang="en-US" altLang="zh-CN" sz="1400" b="0" dirty="0" smtClean="0"/>
              <a:t>AMP</a:t>
            </a:r>
            <a:r>
              <a:rPr lang="zh-CN" altLang="en-US" sz="1400" b="0" dirty="0" smtClean="0"/>
              <a:t>包都必须有</a:t>
            </a:r>
            <a:r>
              <a:rPr lang="en-US" altLang="zh-CN" sz="1400" b="0" dirty="0" smtClean="0"/>
              <a:t>start.sh</a:t>
            </a:r>
            <a:r>
              <a:rPr lang="zh-CN" altLang="en-US" sz="1400" b="0" dirty="0" smtClean="0"/>
              <a:t>这个入口脚本程序</a:t>
            </a:r>
            <a:r>
              <a:rPr lang="zh-CN" altLang="en-US" sz="1400" b="0" dirty="0" smtClean="0"/>
              <a:t>。</a:t>
            </a:r>
            <a:endParaRPr lang="en-US" altLang="zh-CN" sz="1400" b="0" dirty="0" smtClean="0"/>
          </a:p>
          <a:p>
            <a:endParaRPr lang="en-US" altLang="zh-CN" sz="1400" b="0" dirty="0" smtClean="0"/>
          </a:p>
          <a:p>
            <a:pPr>
              <a:buFont typeface="Wingdings" pitchFamily="2" charset="2"/>
              <a:buChar char="§"/>
            </a:pPr>
            <a:r>
              <a:rPr lang="en-US" altLang="zh-CN" sz="1400" b="0" dirty="0" err="1" smtClean="0"/>
              <a:t>AvMON</a:t>
            </a:r>
            <a:r>
              <a:rPr lang="en-US" altLang="zh-CN" sz="1400" b="0" dirty="0" smtClean="0"/>
              <a:t>-Agent</a:t>
            </a:r>
            <a:r>
              <a:rPr lang="zh-CN" altLang="en-US" sz="1400" b="0" dirty="0" smtClean="0"/>
              <a:t>将</a:t>
            </a:r>
            <a:r>
              <a:rPr lang="en-US" altLang="zh-CN" sz="1400" b="0" dirty="0" smtClean="0"/>
              <a:t>AMP</a:t>
            </a:r>
            <a:r>
              <a:rPr lang="zh-CN" altLang="en-US" sz="1400" b="0" dirty="0" smtClean="0"/>
              <a:t>所需的变量以输入参数的方式传给</a:t>
            </a:r>
            <a:r>
              <a:rPr lang="en-US" altLang="zh-CN" sz="1400" b="0" dirty="0" smtClean="0"/>
              <a:t>AMP</a:t>
            </a:r>
            <a:r>
              <a:rPr lang="zh-CN" altLang="en-US" sz="1400" b="0" dirty="0" smtClean="0"/>
              <a:t>包，</a:t>
            </a:r>
            <a:r>
              <a:rPr lang="en-US" altLang="zh-CN" sz="1400" b="0" dirty="0" smtClean="0"/>
              <a:t>AMP</a:t>
            </a:r>
            <a:r>
              <a:rPr lang="zh-CN" altLang="en-US" sz="1400" b="0" dirty="0" smtClean="0"/>
              <a:t>包的</a:t>
            </a:r>
            <a:r>
              <a:rPr lang="en-US" altLang="zh-CN" sz="1400" b="0" dirty="0" smtClean="0"/>
              <a:t>start.sh</a:t>
            </a:r>
            <a:r>
              <a:rPr lang="zh-CN" altLang="en-US" sz="1400" b="0" dirty="0" smtClean="0"/>
              <a:t>的输入参数即为各个字段，各个字段以“</a:t>
            </a:r>
            <a:r>
              <a:rPr lang="en-US" altLang="zh-CN" sz="1400" b="0" dirty="0" smtClean="0"/>
              <a:t>|</a:t>
            </a:r>
            <a:r>
              <a:rPr lang="zh-CN" altLang="en-US" sz="1400" b="0" dirty="0" smtClean="0"/>
              <a:t>”间隔</a:t>
            </a:r>
            <a:r>
              <a:rPr lang="zh-CN" altLang="en-US" sz="1400" b="0" dirty="0" smtClean="0"/>
              <a:t>。</a:t>
            </a:r>
            <a:endParaRPr lang="en-US" altLang="zh-CN" sz="1400" b="0" dirty="0" smtClean="0"/>
          </a:p>
          <a:p>
            <a:endParaRPr lang="en-US" altLang="zh-CN" sz="1400" b="0" dirty="0" smtClean="0"/>
          </a:p>
          <a:p>
            <a:pPr>
              <a:buFont typeface="Wingdings" pitchFamily="2" charset="2"/>
              <a:buChar char="§"/>
            </a:pPr>
            <a:r>
              <a:rPr lang="en-US" altLang="zh-CN" sz="1400" b="0" dirty="0" smtClean="0"/>
              <a:t>AMP</a:t>
            </a:r>
            <a:r>
              <a:rPr lang="zh-CN" altLang="en-US" sz="1400" b="0" dirty="0" smtClean="0"/>
              <a:t>程序需要根据“</a:t>
            </a:r>
            <a:r>
              <a:rPr lang="en-US" altLang="zh-CN" sz="1400" b="0" dirty="0" smtClean="0"/>
              <a:t>|</a:t>
            </a:r>
            <a:r>
              <a:rPr lang="zh-CN" altLang="en-US" sz="1400" b="0" dirty="0" smtClean="0"/>
              <a:t>”拆分各字段。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例如：</a:t>
            </a:r>
            <a:endParaRPr lang="en-US" altLang="zh-CN" sz="1400" b="0" dirty="0" smtClean="0"/>
          </a:p>
          <a:p>
            <a:r>
              <a:rPr lang="en-US" sz="1400" b="0" dirty="0" smtClean="0"/>
              <a:t>/opt/hp/</a:t>
            </a:r>
            <a:r>
              <a:rPr lang="en-US" sz="1400" b="0" dirty="0" err="1" smtClean="0"/>
              <a:t>avmon</a:t>
            </a:r>
            <a:r>
              <a:rPr lang="en-US" sz="1400" b="0" dirty="0" smtClean="0"/>
              <a:t>-agent/AMP/</a:t>
            </a:r>
            <a:r>
              <a:rPr lang="en-US" sz="1400" b="0" dirty="0" err="1" smtClean="0"/>
              <a:t>os</a:t>
            </a:r>
            <a:r>
              <a:rPr lang="en-US" sz="1400" b="0" dirty="0" smtClean="0"/>
              <a:t>-</a:t>
            </a:r>
            <a:r>
              <a:rPr lang="en-US" sz="1400" b="0" dirty="0" err="1" smtClean="0"/>
              <a:t>linux</a:t>
            </a:r>
            <a:r>
              <a:rPr lang="en-US" sz="1400" b="0" dirty="0" smtClean="0"/>
              <a:t>/bin/start.sh "05|005056926E91005056926E92|ALL|1001003004,1001004005,1001009009,1001010005,1001011004,1001012003,1001013005,1001014004,1001015003,1001018004,1001019002,1001020001,1001021009|os-linu</a:t>
            </a:r>
            <a:r>
              <a:rPr lang="en-US" altLang="zh-CN" sz="1400" b="0" dirty="0" smtClean="0"/>
              <a:t>x</a:t>
            </a:r>
            <a:r>
              <a:rPr lang="en-US" sz="1400" b="0" dirty="0" smtClean="0"/>
              <a:t>“</a:t>
            </a:r>
          </a:p>
          <a:p>
            <a:r>
              <a:rPr lang="zh-CN" altLang="en-US" sz="1400" b="0" dirty="0" smtClean="0"/>
              <a:t>字段含义参考“</a:t>
            </a:r>
            <a:r>
              <a:rPr lang="en-US" altLang="zh-CN" sz="1400" b="0" dirty="0" smtClean="0"/>
              <a:t>AMP</a:t>
            </a:r>
            <a:r>
              <a:rPr lang="zh-CN" altLang="en-US" sz="1400" b="0" dirty="0" smtClean="0"/>
              <a:t>输入参数”。</a:t>
            </a:r>
            <a:endParaRPr lang="en-US" sz="1400" b="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</a:t>
            </a:r>
            <a:r>
              <a:rPr lang="zh-CN" altLang="en-US" dirty="0" smtClean="0"/>
              <a:t>程序实现要求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184" y="952500"/>
            <a:ext cx="8117904" cy="3455988"/>
          </a:xfrm>
        </p:spPr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US" sz="1400" b="0" dirty="0" smtClean="0"/>
              <a:t> AMP</a:t>
            </a:r>
            <a:r>
              <a:rPr lang="zh-CN" altLang="en-US" sz="1400" b="0" dirty="0" smtClean="0"/>
              <a:t>包为独立、完整的程序功能包，可以独立运行。</a:t>
            </a:r>
            <a:endParaRPr lang="en-US" sz="1400" b="0" dirty="0" smtClean="0"/>
          </a:p>
          <a:p>
            <a:pPr lvl="0">
              <a:buFont typeface="Wingdings" pitchFamily="2" charset="2"/>
              <a:buChar char="§"/>
            </a:pPr>
            <a:r>
              <a:rPr lang="en-US" sz="1400" b="0" dirty="0" smtClean="0"/>
              <a:t> AMP</a:t>
            </a:r>
            <a:r>
              <a:rPr lang="zh-CN" altLang="en-US" sz="1400" b="0" dirty="0" smtClean="0"/>
              <a:t>包为非常驻进程，在采集完毕数据后，主动退出。</a:t>
            </a:r>
            <a:endParaRPr lang="en-US" sz="1400" b="0" dirty="0" smtClean="0"/>
          </a:p>
          <a:p>
            <a:pPr lvl="0">
              <a:buFont typeface="Wingdings" pitchFamily="2" charset="2"/>
              <a:buChar char="§"/>
            </a:pPr>
            <a:r>
              <a:rPr lang="en-US" sz="1400" b="0" dirty="0" smtClean="0"/>
              <a:t> AMP</a:t>
            </a:r>
            <a:r>
              <a:rPr lang="zh-CN" altLang="en-US" sz="1400" b="0" dirty="0" smtClean="0"/>
              <a:t>包将最终结果输出至到标准</a:t>
            </a:r>
            <a:r>
              <a:rPr lang="en-US" sz="1400" b="0" dirty="0" smtClean="0"/>
              <a:t>IO</a:t>
            </a:r>
            <a:r>
              <a:rPr lang="zh-CN" altLang="en-US" sz="1400" b="0" dirty="0" smtClean="0"/>
              <a:t>。</a:t>
            </a:r>
            <a:endParaRPr lang="en-US" sz="1400" b="0" dirty="0" smtClean="0"/>
          </a:p>
          <a:p>
            <a:pPr lvl="0">
              <a:buFont typeface="Wingdings" pitchFamily="2" charset="2"/>
              <a:buChar char="§"/>
            </a:pPr>
            <a:r>
              <a:rPr lang="zh-CN" altLang="en-US" sz="1400" b="0" dirty="0" smtClean="0"/>
              <a:t> 程</a:t>
            </a:r>
            <a:r>
              <a:rPr lang="zh-CN" altLang="en-US" sz="1400" b="0" dirty="0" smtClean="0"/>
              <a:t>序异常捕获信息及日志等其他非数据信息均不能输出到标准</a:t>
            </a:r>
            <a:r>
              <a:rPr lang="en-US" sz="1400" b="0" dirty="0" smtClean="0"/>
              <a:t>IO</a:t>
            </a:r>
            <a:r>
              <a:rPr lang="zh-CN" altLang="en-US" sz="1400" b="0" dirty="0" smtClean="0"/>
              <a:t>。可以将异常记录到日志中。</a:t>
            </a:r>
            <a:endParaRPr lang="en-US" sz="1400" b="0" dirty="0" smtClean="0"/>
          </a:p>
          <a:p>
            <a:pPr lvl="0">
              <a:buFont typeface="Wingdings" pitchFamily="2" charset="2"/>
              <a:buChar char="§"/>
            </a:pPr>
            <a:r>
              <a:rPr lang="zh-CN" altLang="en-US" sz="1400" b="0" dirty="0" smtClean="0"/>
              <a:t> 对</a:t>
            </a:r>
            <a:r>
              <a:rPr lang="zh-CN" altLang="en-US" sz="1400" b="0" dirty="0" smtClean="0"/>
              <a:t>于</a:t>
            </a:r>
            <a:r>
              <a:rPr lang="en-US" sz="1400" b="0" dirty="0" smtClean="0"/>
              <a:t>AMP</a:t>
            </a:r>
            <a:r>
              <a:rPr lang="zh-CN" altLang="en-US" sz="1400" b="0" dirty="0" smtClean="0"/>
              <a:t>采集中，同一个命令采集到的多个属于一组的</a:t>
            </a:r>
            <a:r>
              <a:rPr lang="en-US" sz="1400" b="0" dirty="0" smtClean="0"/>
              <a:t>KPI</a:t>
            </a:r>
            <a:r>
              <a:rPr lang="zh-CN" altLang="en-US" sz="1400" b="0" dirty="0" smtClean="0"/>
              <a:t>结果集，输入参数中有任何一个</a:t>
            </a:r>
            <a:r>
              <a:rPr lang="en-US" sz="1400" b="0" dirty="0" smtClean="0"/>
              <a:t>KPICODE</a:t>
            </a:r>
            <a:r>
              <a:rPr lang="zh-CN" altLang="en-US" sz="1400" b="0" dirty="0" smtClean="0"/>
              <a:t>，</a:t>
            </a:r>
            <a:r>
              <a:rPr lang="en-US" sz="1400" b="0" dirty="0" smtClean="0"/>
              <a:t>AMP</a:t>
            </a:r>
            <a:r>
              <a:rPr lang="zh-CN" altLang="en-US" sz="1400" b="0" dirty="0" smtClean="0"/>
              <a:t>需要返回全部的结果集。</a:t>
            </a:r>
            <a:endParaRPr lang="en-US" sz="1400" b="0" dirty="0" smtClean="0"/>
          </a:p>
          <a:p>
            <a:pPr lvl="0">
              <a:buFont typeface="Wingdings" pitchFamily="2" charset="2"/>
              <a:buChar char="§"/>
            </a:pPr>
            <a:r>
              <a:rPr lang="en-US" sz="1400" b="0" dirty="0" smtClean="0"/>
              <a:t> VMWARE-AMP</a:t>
            </a:r>
            <a:r>
              <a:rPr lang="zh-CN" altLang="en-US" sz="1400" b="0" dirty="0" smtClean="0"/>
              <a:t>需要提供一个采集当前</a:t>
            </a:r>
            <a:r>
              <a:rPr lang="en-US" sz="1400" b="0" dirty="0" err="1" smtClean="0"/>
              <a:t>vcenter</a:t>
            </a:r>
            <a:r>
              <a:rPr lang="zh-CN" altLang="en-US" sz="1400" b="0" dirty="0" smtClean="0"/>
              <a:t>上所管理的所有</a:t>
            </a:r>
            <a:r>
              <a:rPr lang="en-US" sz="1400" b="0" dirty="0" smtClean="0"/>
              <a:t>VM</a:t>
            </a:r>
            <a:r>
              <a:rPr lang="zh-CN" altLang="en-US" sz="1400" b="0" dirty="0" smtClean="0"/>
              <a:t>的接口。</a:t>
            </a:r>
            <a:endParaRPr lang="en-US" sz="1400" b="0" dirty="0" smtClean="0"/>
          </a:p>
          <a:p>
            <a:r>
              <a:rPr lang="en-US" sz="1400" b="0" dirty="0" smtClean="0"/>
              <a:t> </a:t>
            </a:r>
          </a:p>
          <a:p>
            <a:r>
              <a:rPr lang="zh-CN" altLang="en-US" sz="1400" b="0" dirty="0" smtClean="0"/>
              <a:t>各不同版本程序打印函数举例： </a:t>
            </a:r>
            <a:endParaRPr lang="en-US" sz="1400" b="0" dirty="0" smtClean="0"/>
          </a:p>
          <a:p>
            <a:r>
              <a:rPr lang="en-US" sz="1400" b="0" dirty="0" smtClean="0"/>
              <a:t>  </a:t>
            </a:r>
            <a:r>
              <a:rPr lang="en-US" sz="1400" b="0" dirty="0" smtClean="0"/>
              <a:t>shell</a:t>
            </a:r>
            <a:r>
              <a:rPr lang="zh-CN" altLang="en-US" sz="1400" b="0" dirty="0" smtClean="0"/>
              <a:t>调</a:t>
            </a:r>
            <a:r>
              <a:rPr lang="zh-CN" altLang="en-US" sz="1400" b="0" dirty="0" smtClean="0"/>
              <a:t>用</a:t>
            </a:r>
            <a:r>
              <a:rPr lang="en-US" sz="1400" b="0" dirty="0" smtClean="0"/>
              <a:t>echo</a:t>
            </a:r>
          </a:p>
          <a:p>
            <a:r>
              <a:rPr lang="en-US" sz="1400" b="0" dirty="0"/>
              <a:t> </a:t>
            </a:r>
            <a:r>
              <a:rPr lang="en-US" sz="1400" b="0" dirty="0" smtClean="0"/>
              <a:t> batch</a:t>
            </a:r>
            <a:r>
              <a:rPr lang="zh-CN" altLang="en-US" sz="1400" b="0" dirty="0" smtClean="0"/>
              <a:t>调用</a:t>
            </a:r>
            <a:r>
              <a:rPr lang="en-US" altLang="zh-CN" sz="1400" b="0" dirty="0" smtClean="0"/>
              <a:t>echo</a:t>
            </a:r>
            <a:endParaRPr lang="en-US" sz="1400" b="0" dirty="0" smtClean="0"/>
          </a:p>
          <a:p>
            <a:r>
              <a:rPr lang="en-US" sz="1400" b="0" dirty="0" smtClean="0"/>
              <a:t>  </a:t>
            </a:r>
            <a:r>
              <a:rPr lang="en-US" sz="1400" b="0" dirty="0" err="1" smtClean="0"/>
              <a:t>perl</a:t>
            </a:r>
            <a:r>
              <a:rPr lang="zh-CN" altLang="en-US" sz="1400" b="0" dirty="0" smtClean="0"/>
              <a:t>调用</a:t>
            </a:r>
            <a:r>
              <a:rPr lang="en-US" sz="1400" b="0" dirty="0" err="1" smtClean="0"/>
              <a:t>syswrite</a:t>
            </a:r>
            <a:r>
              <a:rPr lang="en-US" sz="1400" b="0" dirty="0" smtClean="0"/>
              <a:t> </a:t>
            </a:r>
          </a:p>
          <a:p>
            <a:r>
              <a:rPr lang="en-US" sz="1400" b="0" dirty="0" smtClean="0"/>
              <a:t>  java</a:t>
            </a:r>
            <a:r>
              <a:rPr lang="zh-CN" altLang="en-US" sz="1400" b="0" dirty="0" smtClean="0"/>
              <a:t>调用</a:t>
            </a:r>
            <a:r>
              <a:rPr lang="en-US" sz="1400" b="0" dirty="0" err="1" smtClean="0"/>
              <a:t>System.out.println</a:t>
            </a:r>
            <a:r>
              <a:rPr lang="en-US" sz="1400" b="0" dirty="0" smtClean="0"/>
              <a:t> </a:t>
            </a:r>
          </a:p>
          <a:p>
            <a:r>
              <a:rPr lang="en-US" sz="1400" b="0" dirty="0" smtClean="0"/>
              <a:t>  c/</a:t>
            </a:r>
            <a:r>
              <a:rPr lang="en-US" sz="1400" b="0" dirty="0" err="1" smtClean="0"/>
              <a:t>c++</a:t>
            </a:r>
            <a:r>
              <a:rPr lang="zh-CN" altLang="en-US" sz="1400" b="0" dirty="0" smtClean="0"/>
              <a:t>调用</a:t>
            </a:r>
            <a:r>
              <a:rPr lang="en-US" sz="1400" b="0" dirty="0" err="1" smtClean="0"/>
              <a:t>printf</a:t>
            </a:r>
            <a:r>
              <a:rPr lang="en-US" sz="1400" b="0" dirty="0" smtClean="0"/>
              <a:t> </a:t>
            </a:r>
            <a:r>
              <a:rPr lang="zh-CN" altLang="en-US" sz="1400" b="0" dirty="0" smtClean="0"/>
              <a:t>或</a:t>
            </a:r>
            <a:r>
              <a:rPr lang="en-US" sz="1400" b="0" dirty="0" err="1" smtClean="0"/>
              <a:t>cout</a:t>
            </a:r>
            <a:endParaRPr lang="en-US" sz="1400" b="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</a:t>
            </a:r>
            <a:r>
              <a:rPr lang="zh-CN" altLang="en-US" dirty="0" smtClean="0"/>
              <a:t>程序输入参数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184" y="923925"/>
            <a:ext cx="8117904" cy="34845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400" b="0" dirty="0" smtClean="0"/>
              <a:t> Agent</a:t>
            </a:r>
            <a:r>
              <a:rPr lang="zh-CN" altLang="en-US" sz="1400" b="0" dirty="0" smtClean="0"/>
              <a:t>调度</a:t>
            </a:r>
            <a:r>
              <a:rPr lang="en-US" sz="1400" b="0" dirty="0" smtClean="0"/>
              <a:t>AMP</a:t>
            </a:r>
            <a:r>
              <a:rPr lang="zh-CN" altLang="en-US" sz="1400" b="0" dirty="0" smtClean="0"/>
              <a:t>，其调度方式固定为</a:t>
            </a:r>
            <a:r>
              <a:rPr lang="en-US" sz="1400" b="0" dirty="0" smtClean="0"/>
              <a:t>:</a:t>
            </a:r>
          </a:p>
          <a:p>
            <a:r>
              <a:rPr lang="en-US" sz="1400" b="0" dirty="0" smtClean="0"/>
              <a:t>  start.sh  + </a:t>
            </a:r>
            <a:r>
              <a:rPr lang="zh-CN" altLang="en-US" sz="1400" b="0" dirty="0" smtClean="0"/>
              <a:t>采集策略报文</a:t>
            </a:r>
            <a:r>
              <a:rPr lang="en-US" sz="1400" b="0" dirty="0" smtClean="0"/>
              <a:t>/</a:t>
            </a:r>
            <a:r>
              <a:rPr lang="zh-CN" altLang="en-US" sz="1400" b="0" dirty="0" smtClean="0"/>
              <a:t>指令下发报</a:t>
            </a:r>
            <a:r>
              <a:rPr lang="zh-CN" altLang="en-US" sz="1400" b="0" dirty="0" smtClean="0"/>
              <a:t>文</a:t>
            </a:r>
            <a:endParaRPr lang="en-US" altLang="zh-CN" sz="1400" b="0" dirty="0" smtClean="0"/>
          </a:p>
          <a:p>
            <a:endParaRPr lang="en-US" sz="1400" b="0" dirty="0" smtClean="0"/>
          </a:p>
          <a:p>
            <a:pPr>
              <a:buFont typeface="Wingdings" pitchFamily="2" charset="2"/>
              <a:buChar char="§"/>
            </a:pPr>
            <a:r>
              <a:rPr lang="zh-CN" altLang="en-US" sz="1400" b="0" dirty="0" smtClean="0"/>
              <a:t> 采</a:t>
            </a:r>
            <a:r>
              <a:rPr lang="zh-CN" altLang="en-US" sz="1400" b="0" dirty="0" smtClean="0"/>
              <a:t>集策略报文：</a:t>
            </a:r>
            <a:endParaRPr lang="en-US" sz="1400" b="0" dirty="0" smtClean="0"/>
          </a:p>
          <a:p>
            <a:r>
              <a:rPr lang="en-US" sz="1400" b="0" dirty="0" smtClean="0"/>
              <a:t>TYPE|NODEKEY|INSTANCE|KPICODE|AMPID</a:t>
            </a:r>
          </a:p>
          <a:p>
            <a:r>
              <a:rPr lang="zh-CN" altLang="en-US" sz="1400" b="0" dirty="0" smtClean="0"/>
              <a:t>其中，</a:t>
            </a:r>
            <a:r>
              <a:rPr lang="en-US" sz="1400" b="0" dirty="0" smtClean="0"/>
              <a:t>KPICODE</a:t>
            </a:r>
            <a:r>
              <a:rPr lang="zh-CN" altLang="en-US" sz="1400" b="0" dirty="0" smtClean="0"/>
              <a:t>为以逗号间隔的多个</a:t>
            </a:r>
            <a:r>
              <a:rPr lang="en-US" sz="1400" b="0" dirty="0" smtClean="0"/>
              <a:t>KPICODE</a:t>
            </a:r>
            <a:r>
              <a:rPr lang="zh-CN" altLang="en-US" sz="1400" b="0" dirty="0" smtClean="0"/>
              <a:t>，</a:t>
            </a:r>
            <a:r>
              <a:rPr lang="en-US" sz="1400" b="0" dirty="0" smtClean="0"/>
              <a:t>AMP</a:t>
            </a:r>
            <a:r>
              <a:rPr lang="zh-CN" altLang="en-US" sz="1400" b="0" dirty="0" smtClean="0"/>
              <a:t>需要按照逗号将各个</a:t>
            </a:r>
            <a:r>
              <a:rPr lang="en-US" sz="1400" b="0" dirty="0" smtClean="0"/>
              <a:t>KPICODE</a:t>
            </a:r>
            <a:r>
              <a:rPr lang="zh-CN" altLang="en-US" sz="1400" b="0" dirty="0" smtClean="0"/>
              <a:t>拆开。</a:t>
            </a:r>
            <a:endParaRPr lang="en-US" sz="1400" b="0" dirty="0" smtClean="0"/>
          </a:p>
          <a:p>
            <a:r>
              <a:rPr lang="zh-CN" altLang="en-US" sz="1400" b="0" dirty="0" smtClean="0"/>
              <a:t>对于</a:t>
            </a:r>
            <a:r>
              <a:rPr lang="en-US" sz="1400" b="0" dirty="0" smtClean="0"/>
              <a:t>AMP</a:t>
            </a:r>
            <a:r>
              <a:rPr lang="zh-CN" altLang="en-US" sz="1400" b="0" dirty="0" smtClean="0"/>
              <a:t>采集中，同一个命令采集到的多个属于一组的</a:t>
            </a:r>
            <a:r>
              <a:rPr lang="en-US" sz="1400" b="0" dirty="0" smtClean="0"/>
              <a:t>KPI</a:t>
            </a:r>
            <a:r>
              <a:rPr lang="zh-CN" altLang="en-US" sz="1400" b="0" dirty="0" smtClean="0"/>
              <a:t>，输入任何一个</a:t>
            </a:r>
            <a:r>
              <a:rPr lang="en-US" sz="1400" b="0" dirty="0" smtClean="0"/>
              <a:t>KPICODE</a:t>
            </a:r>
            <a:r>
              <a:rPr lang="zh-CN" altLang="en-US" sz="1400" b="0" dirty="0" smtClean="0"/>
              <a:t>时</a:t>
            </a:r>
            <a:r>
              <a:rPr lang="en-US" sz="1400" b="0" dirty="0" smtClean="0"/>
              <a:t>,AMP</a:t>
            </a:r>
            <a:r>
              <a:rPr lang="zh-CN" altLang="en-US" sz="1400" b="0" dirty="0" smtClean="0"/>
              <a:t>需要返回全部的结果集</a:t>
            </a:r>
            <a:r>
              <a:rPr lang="zh-CN" altLang="en-US" sz="1400" b="0" dirty="0" smtClean="0"/>
              <a:t>。</a:t>
            </a:r>
            <a:endParaRPr lang="en-US" altLang="zh-CN" sz="1400" b="0" dirty="0" smtClean="0"/>
          </a:p>
          <a:p>
            <a:endParaRPr lang="en-US" sz="1400" b="0" dirty="0" smtClean="0"/>
          </a:p>
          <a:p>
            <a:pPr>
              <a:buFont typeface="Wingdings" pitchFamily="2" charset="2"/>
              <a:buChar char="§"/>
            </a:pPr>
            <a:r>
              <a:rPr lang="zh-CN" altLang="en-US" sz="1400" b="0" dirty="0" smtClean="0"/>
              <a:t> 指</a:t>
            </a:r>
            <a:r>
              <a:rPr lang="zh-CN" altLang="en-US" sz="1400" b="0" dirty="0" smtClean="0"/>
              <a:t>令操作报文：</a:t>
            </a:r>
            <a:endParaRPr lang="en-US" sz="1400" b="0" dirty="0" smtClean="0"/>
          </a:p>
          <a:p>
            <a:r>
              <a:rPr lang="en-US" sz="1400" b="0" dirty="0" smtClean="0"/>
              <a:t>TYPE|CMDID|CMDCODE|NODEKEY|AMPID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采集策略报文字段含义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9184" y="838200"/>
            <a:ext cx="8117904" cy="39624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zh-CN" altLang="en-US" b="0" dirty="0" smtClean="0"/>
              <a:t>采集策略报文：</a:t>
            </a:r>
            <a:endParaRPr lang="en-US" b="0" dirty="0" smtClean="0"/>
          </a:p>
          <a:p>
            <a:r>
              <a:rPr lang="en-US" b="0" dirty="0" smtClean="0"/>
              <a:t>TYPE|NODEKEY|INSTANCE|KPICODE|AMPID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1471" y="1581153"/>
          <a:ext cx="8441054" cy="27762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5856"/>
                <a:gridCol w="7315198"/>
              </a:tblGrid>
              <a:tr h="306157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字段名称</a:t>
                      </a:r>
                      <a:endParaRPr lang="en-US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字段含义</a:t>
                      </a:r>
                      <a:endParaRPr lang="en-US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550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此段字符串的类型，使用过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10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进制数标识，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AMP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接收的固定为：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01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，表示：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KPI  </a:t>
                      </a:r>
                    </a:p>
                  </a:txBody>
                  <a:tcPr/>
                </a:tc>
              </a:tr>
              <a:tr h="61962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NODEKEY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目标节点名称或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IP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。一般为配置文件中各个独立配置的节点名称。</a:t>
                      </a:r>
                      <a:endParaRPr lang="en-US" altLang="en-US" sz="1000" kern="1200" dirty="0" smtClean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例如：</a:t>
                      </a:r>
                      <a:r>
                        <a:rPr lang="en-US" altLang="en-US" sz="10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ilo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配置为各个采集</a:t>
                      </a:r>
                      <a:r>
                        <a:rPr lang="en-US" altLang="en-US" sz="10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ilo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的</a:t>
                      </a:r>
                      <a:r>
                        <a:rPr lang="en-US" altLang="en-US" sz="10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ip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地址，</a:t>
                      </a:r>
                      <a:r>
                        <a:rPr lang="en-US" altLang="en-US" sz="10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ilo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的采集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AMP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通过此节点找到其配置文件中对应这个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IP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节点的其他配置信息，包括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port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、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username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、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password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。</a:t>
                      </a:r>
                      <a:endParaRPr lang="en-US" altLang="en-US" sz="1000" kern="1200" dirty="0" smtClean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  <a:tr h="25862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实例名称</a:t>
                      </a:r>
                      <a:endParaRPr lang="en-US" altLang="en-US" sz="1000" kern="1200" dirty="0" smtClean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  <a:tr h="44414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KPICODE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AMP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需采集的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KPICODE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。</a:t>
                      </a:r>
                      <a:endParaRPr lang="en-US" altLang="en-US" sz="1000" kern="1200" dirty="0" smtClean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如果值为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ALL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则表示直接调度脚本执行，捕获所有返回值。如果为多个用逗号分隔。</a:t>
                      </a:r>
                      <a:endParaRPr lang="en-US" altLang="en-US" sz="1000" kern="1200" dirty="0" smtClean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</a:txBody>
                  <a:tcPr/>
                </a:tc>
              </a:tr>
              <a:tr h="85223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AMPID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如果为新增、修改、删除某个采集策略，此处为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AMP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的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ID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。</a:t>
                      </a:r>
                      <a:endParaRPr lang="en-US" altLang="en-US" sz="1000" kern="1200" dirty="0" smtClean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如果为启动、停止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agent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上所有的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AMP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采集，此处为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ALL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。</a:t>
                      </a:r>
                      <a:endParaRPr lang="en-US" altLang="en-US" sz="1000" kern="1200" dirty="0" smtClean="0">
                        <a:solidFill>
                          <a:schemeClr val="dk1"/>
                        </a:solidFill>
                        <a:latin typeface="Times New Roman"/>
                        <a:ea typeface="微软雅黑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如果为启动、停止某个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AMP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上所有的采集，此处为要启动停止的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AMP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的</a:t>
                      </a:r>
                      <a:r>
                        <a:rPr lang="en-US" altLang="en-US" sz="1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  <a:cs typeface="+mn-cs"/>
                        </a:rPr>
                        <a:t>ID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itle with content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39CFA40BA0F478E3209F380DA6505" ma:contentTypeVersion="2" ma:contentTypeDescription="Create a new document." ma:contentTypeScope="" ma:versionID="ca5d28491874a8af25f20110f0d579b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3966a8ea9fa1325b0b7ac168ffdea5f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C60BDF0-244A-4145-A87E-0E3413F03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A88E07D-477C-4647-AD80-82426446C2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7D5577-F509-47C0-B89D-742BF71FE4A1}">
  <ds:schemaRefs>
    <ds:schemaRef ds:uri="http://purl.org/dc/elements/1.1/"/>
    <ds:schemaRef ds:uri="http://purl.org/dc/terms/"/>
    <ds:schemaRef ds:uri="http://schemas.microsoft.com/sharepoint/v3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52581</TotalTime>
  <Words>2760</Words>
  <Application>Microsoft Office PowerPoint</Application>
  <PresentationFormat>On-screen Show (16:9)</PresentationFormat>
  <Paragraphs>261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Title with content</vt:lpstr>
      <vt:lpstr>AvMON AMP二次开发指南 </vt:lpstr>
      <vt:lpstr>AMP概念</vt:lpstr>
      <vt:lpstr>AMP包下发及调度流程</vt:lpstr>
      <vt:lpstr>AMP的包包结构 </vt:lpstr>
      <vt:lpstr>AMP包在AvMON-Agent目录中的位置</vt:lpstr>
      <vt:lpstr>AvMON-Agent调度AMP的方式</vt:lpstr>
      <vt:lpstr>AMP程序实现要求 </vt:lpstr>
      <vt:lpstr>AMP程序输入参数 </vt:lpstr>
      <vt:lpstr>采集策略报文字段含义</vt:lpstr>
      <vt:lpstr>指令操作报文字段含义</vt:lpstr>
      <vt:lpstr>AMP程序输出结果 </vt:lpstr>
      <vt:lpstr>KPI报文字段含义</vt:lpstr>
      <vt:lpstr>指令操作结果报文字段含义</vt:lpstr>
      <vt:lpstr>AMP非功能性需求 </vt:lpstr>
      <vt:lpstr>Shell编写的AMP包样例</vt:lpstr>
      <vt:lpstr>输出结果</vt:lpstr>
      <vt:lpstr>在AvMON管理界面中添加KPI字典表</vt:lpstr>
      <vt:lpstr>AMP打包</vt:lpstr>
      <vt:lpstr>制作install.xml</vt:lpstr>
      <vt:lpstr>将自定义的包导入系统</vt:lpstr>
      <vt:lpstr>脚本下发</vt:lpstr>
      <vt:lpstr>验证</vt:lpstr>
      <vt:lpstr>Thank you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Ying Liang Zhang</cp:lastModifiedBy>
  <cp:revision>2053</cp:revision>
  <cp:lastPrinted>2012-04-13T18:19:10Z</cp:lastPrinted>
  <dcterms:created xsi:type="dcterms:W3CDTF">2012-04-13T20:09:03Z</dcterms:created>
  <dcterms:modified xsi:type="dcterms:W3CDTF">2013-06-25T03:53:05Z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0x01010050039CFA40BA0F478E3209F380DA6505</vt:lpwstr>
  </property>
</Properties>
</file>