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78" r:id="rId4"/>
    <p:sldId id="257" r:id="rId5"/>
    <p:sldId id="262" r:id="rId6"/>
    <p:sldId id="264" r:id="rId7"/>
    <p:sldId id="265" r:id="rId8"/>
    <p:sldId id="266" r:id="rId9"/>
    <p:sldId id="270" r:id="rId10"/>
    <p:sldId id="268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71" d="100"/>
          <a:sy n="71" d="100"/>
        </p:scale>
        <p:origin x="1214" y="13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A2A53-0D65-4017-995E-CDB19723D1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3D8782E-002A-410B-A671-3A8F84EFF39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which production steps are causing defect Rates (Drivers).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C6F05C-BFFC-4182-AC46-E7D693D6025D}" type="parTrans" cxnId="{DB10623E-D11C-4044-8309-A4CD9070B9E4}">
      <dgm:prSet/>
      <dgm:spPr/>
      <dgm:t>
        <a:bodyPr/>
        <a:lstStyle/>
        <a:p>
          <a:endParaRPr lang="en-US"/>
        </a:p>
      </dgm:t>
    </dgm:pt>
    <dgm:pt modelId="{5B46629C-3C06-4FD4-BB25-0334A7B86F8B}" type="sibTrans" cxnId="{DB10623E-D11C-4044-8309-A4CD9070B9E4}">
      <dgm:prSet/>
      <dgm:spPr/>
      <dgm:t>
        <a:bodyPr/>
        <a:lstStyle/>
        <a:p>
          <a:endParaRPr lang="en-US"/>
        </a:p>
      </dgm:t>
    </dgm:pt>
    <dgm:pt modelId="{497CF574-1232-45B7-92EE-C2B0BAC3575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Predict defect rates for next 7 days in advance.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43D9CC-8210-4B3F-9B58-684A35075FFB}" type="parTrans" cxnId="{33031DE2-5014-4FDE-BFD7-C50CB7880180}">
      <dgm:prSet/>
      <dgm:spPr/>
      <dgm:t>
        <a:bodyPr/>
        <a:lstStyle/>
        <a:p>
          <a:endParaRPr lang="en-US"/>
        </a:p>
      </dgm:t>
    </dgm:pt>
    <dgm:pt modelId="{5048F2C0-4C86-4176-8FAA-E51B8CC9BCDC}" type="sibTrans" cxnId="{33031DE2-5014-4FDE-BFD7-C50CB7880180}">
      <dgm:prSet/>
      <dgm:spPr/>
      <dgm:t>
        <a:bodyPr/>
        <a:lstStyle/>
        <a:p>
          <a:endParaRPr lang="en-US"/>
        </a:p>
      </dgm:t>
    </dgm:pt>
    <dgm:pt modelId="{8C7F01D1-BF95-40D9-8187-C9488B46587B}" type="pres">
      <dgm:prSet presAssocID="{A2EA2A53-0D65-4017-995E-CDB19723D182}" presName="root" presStyleCnt="0">
        <dgm:presLayoutVars>
          <dgm:dir/>
          <dgm:resizeHandles val="exact"/>
        </dgm:presLayoutVars>
      </dgm:prSet>
      <dgm:spPr/>
    </dgm:pt>
    <dgm:pt modelId="{D2F2D5DC-AFEC-4136-ACCD-336EF6188043}" type="pres">
      <dgm:prSet presAssocID="{53D8782E-002A-410B-A671-3A8F84EFF39B}" presName="compNode" presStyleCnt="0"/>
      <dgm:spPr/>
    </dgm:pt>
    <dgm:pt modelId="{AEDE70AF-38DE-4178-B04D-E7F6327D9713}" type="pres">
      <dgm:prSet presAssocID="{53D8782E-002A-410B-A671-3A8F84EFF39B}" presName="bgRect" presStyleLbl="bgShp" presStyleIdx="0" presStyleCnt="2"/>
      <dgm:spPr/>
    </dgm:pt>
    <dgm:pt modelId="{A0E47C6B-E9A5-47D2-9548-930BC5FA352B}" type="pres">
      <dgm:prSet presAssocID="{53D8782E-002A-410B-A671-3A8F84EFF3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48CA92-DF34-43ED-B72A-5092FBB4FB8E}" type="pres">
      <dgm:prSet presAssocID="{53D8782E-002A-410B-A671-3A8F84EFF39B}" presName="spaceRect" presStyleCnt="0"/>
      <dgm:spPr/>
    </dgm:pt>
    <dgm:pt modelId="{86C7BC63-A1F7-413C-97D1-8D72A5A93B81}" type="pres">
      <dgm:prSet presAssocID="{53D8782E-002A-410B-A671-3A8F84EFF39B}" presName="parTx" presStyleLbl="revTx" presStyleIdx="0" presStyleCnt="2">
        <dgm:presLayoutVars>
          <dgm:chMax val="0"/>
          <dgm:chPref val="0"/>
        </dgm:presLayoutVars>
      </dgm:prSet>
      <dgm:spPr/>
    </dgm:pt>
    <dgm:pt modelId="{4FEE8905-6F9F-42FB-BA3A-9A9F22997552}" type="pres">
      <dgm:prSet presAssocID="{5B46629C-3C06-4FD4-BB25-0334A7B86F8B}" presName="sibTrans" presStyleCnt="0"/>
      <dgm:spPr/>
    </dgm:pt>
    <dgm:pt modelId="{6E633F35-65AD-4557-9BC4-810E7AED1C72}" type="pres">
      <dgm:prSet presAssocID="{497CF574-1232-45B7-92EE-C2B0BAC35756}" presName="compNode" presStyleCnt="0"/>
      <dgm:spPr/>
    </dgm:pt>
    <dgm:pt modelId="{BF8DF260-664F-40CA-ADBF-8C5495567823}" type="pres">
      <dgm:prSet presAssocID="{497CF574-1232-45B7-92EE-C2B0BAC35756}" presName="bgRect" presStyleLbl="bgShp" presStyleIdx="1" presStyleCnt="2"/>
      <dgm:spPr/>
    </dgm:pt>
    <dgm:pt modelId="{2319F5A4-0DF0-4C6C-A77D-7C953D5A5593}" type="pres">
      <dgm:prSet presAssocID="{497CF574-1232-45B7-92EE-C2B0BAC357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7CBD44E-77D6-49AB-80AD-C1A08C515CA5}" type="pres">
      <dgm:prSet presAssocID="{497CF574-1232-45B7-92EE-C2B0BAC35756}" presName="spaceRect" presStyleCnt="0"/>
      <dgm:spPr/>
    </dgm:pt>
    <dgm:pt modelId="{26474FFB-C39D-4AFC-9634-274D5A3CC7BB}" type="pres">
      <dgm:prSet presAssocID="{497CF574-1232-45B7-92EE-C2B0BAC357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FC4D520-F644-42A2-A846-69511C97D9EA}" type="presOf" srcId="{497CF574-1232-45B7-92EE-C2B0BAC35756}" destId="{26474FFB-C39D-4AFC-9634-274D5A3CC7BB}" srcOrd="0" destOrd="0" presId="urn:microsoft.com/office/officeart/2018/2/layout/IconVerticalSolidList"/>
    <dgm:cxn modelId="{DB10623E-D11C-4044-8309-A4CD9070B9E4}" srcId="{A2EA2A53-0D65-4017-995E-CDB19723D182}" destId="{53D8782E-002A-410B-A671-3A8F84EFF39B}" srcOrd="0" destOrd="0" parTransId="{ABC6F05C-BFFC-4182-AC46-E7D693D6025D}" sibTransId="{5B46629C-3C06-4FD4-BB25-0334A7B86F8B}"/>
    <dgm:cxn modelId="{4E41955F-96E8-4803-A66C-9D86C478F12D}" type="presOf" srcId="{A2EA2A53-0D65-4017-995E-CDB19723D182}" destId="{8C7F01D1-BF95-40D9-8187-C9488B46587B}" srcOrd="0" destOrd="0" presId="urn:microsoft.com/office/officeart/2018/2/layout/IconVerticalSolidList"/>
    <dgm:cxn modelId="{E286624A-227C-4F5E-B3B3-CCC5E4485687}" type="presOf" srcId="{53D8782E-002A-410B-A671-3A8F84EFF39B}" destId="{86C7BC63-A1F7-413C-97D1-8D72A5A93B81}" srcOrd="0" destOrd="0" presId="urn:microsoft.com/office/officeart/2018/2/layout/IconVerticalSolidList"/>
    <dgm:cxn modelId="{33031DE2-5014-4FDE-BFD7-C50CB7880180}" srcId="{A2EA2A53-0D65-4017-995E-CDB19723D182}" destId="{497CF574-1232-45B7-92EE-C2B0BAC35756}" srcOrd="1" destOrd="0" parTransId="{AB43D9CC-8210-4B3F-9B58-684A35075FFB}" sibTransId="{5048F2C0-4C86-4176-8FAA-E51B8CC9BCDC}"/>
    <dgm:cxn modelId="{80C9F41C-D6E4-4014-B0CF-8FE055044B06}" type="presParOf" srcId="{8C7F01D1-BF95-40D9-8187-C9488B46587B}" destId="{D2F2D5DC-AFEC-4136-ACCD-336EF6188043}" srcOrd="0" destOrd="0" presId="urn:microsoft.com/office/officeart/2018/2/layout/IconVerticalSolidList"/>
    <dgm:cxn modelId="{A1DD1870-C915-4BAF-A56B-6A82A931B89A}" type="presParOf" srcId="{D2F2D5DC-AFEC-4136-ACCD-336EF6188043}" destId="{AEDE70AF-38DE-4178-B04D-E7F6327D9713}" srcOrd="0" destOrd="0" presId="urn:microsoft.com/office/officeart/2018/2/layout/IconVerticalSolidList"/>
    <dgm:cxn modelId="{07E69DF5-F150-42E2-8BED-795BD9DEED51}" type="presParOf" srcId="{D2F2D5DC-AFEC-4136-ACCD-336EF6188043}" destId="{A0E47C6B-E9A5-47D2-9548-930BC5FA352B}" srcOrd="1" destOrd="0" presId="urn:microsoft.com/office/officeart/2018/2/layout/IconVerticalSolidList"/>
    <dgm:cxn modelId="{087FFBA1-F9BB-4BD1-916B-A3536FE4CB8C}" type="presParOf" srcId="{D2F2D5DC-AFEC-4136-ACCD-336EF6188043}" destId="{5048CA92-DF34-43ED-B72A-5092FBB4FB8E}" srcOrd="2" destOrd="0" presId="urn:microsoft.com/office/officeart/2018/2/layout/IconVerticalSolidList"/>
    <dgm:cxn modelId="{3AB67F96-88B4-4A56-8AA8-F7F28959B68F}" type="presParOf" srcId="{D2F2D5DC-AFEC-4136-ACCD-336EF6188043}" destId="{86C7BC63-A1F7-413C-97D1-8D72A5A93B81}" srcOrd="3" destOrd="0" presId="urn:microsoft.com/office/officeart/2018/2/layout/IconVerticalSolidList"/>
    <dgm:cxn modelId="{7373C329-B3AA-4721-A2DD-28ACD01953FB}" type="presParOf" srcId="{8C7F01D1-BF95-40D9-8187-C9488B46587B}" destId="{4FEE8905-6F9F-42FB-BA3A-9A9F22997552}" srcOrd="1" destOrd="0" presId="urn:microsoft.com/office/officeart/2018/2/layout/IconVerticalSolidList"/>
    <dgm:cxn modelId="{686D46C3-866B-497C-B358-BE0632968E71}" type="presParOf" srcId="{8C7F01D1-BF95-40D9-8187-C9488B46587B}" destId="{6E633F35-65AD-4557-9BC4-810E7AED1C72}" srcOrd="2" destOrd="0" presId="urn:microsoft.com/office/officeart/2018/2/layout/IconVerticalSolidList"/>
    <dgm:cxn modelId="{C220885B-D858-4FD1-A492-8B98F33344DA}" type="presParOf" srcId="{6E633F35-65AD-4557-9BC4-810E7AED1C72}" destId="{BF8DF260-664F-40CA-ADBF-8C5495567823}" srcOrd="0" destOrd="0" presId="urn:microsoft.com/office/officeart/2018/2/layout/IconVerticalSolidList"/>
    <dgm:cxn modelId="{1A793024-A792-4508-A54D-A4D17C688C61}" type="presParOf" srcId="{6E633F35-65AD-4557-9BC4-810E7AED1C72}" destId="{2319F5A4-0DF0-4C6C-A77D-7C953D5A5593}" srcOrd="1" destOrd="0" presId="urn:microsoft.com/office/officeart/2018/2/layout/IconVerticalSolidList"/>
    <dgm:cxn modelId="{2235B816-F6C5-4F2F-8C8B-19DA540B8EEB}" type="presParOf" srcId="{6E633F35-65AD-4557-9BC4-810E7AED1C72}" destId="{97CBD44E-77D6-49AB-80AD-C1A08C515CA5}" srcOrd="2" destOrd="0" presId="urn:microsoft.com/office/officeart/2018/2/layout/IconVerticalSolidList"/>
    <dgm:cxn modelId="{B05D8E18-C180-4A5C-A33F-2C0CAA6DE22A}" type="presParOf" srcId="{6E633F35-65AD-4557-9BC4-810E7AED1C72}" destId="{26474FFB-C39D-4AFC-9634-274D5A3CC7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70AF-38DE-4178-B04D-E7F6327D9713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47C6B-E9A5-47D2-9548-930BC5FA352B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7BC63-A1F7-413C-97D1-8D72A5A93B81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which production steps are causing defect Rates (Drivers).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2806" y="681330"/>
        <a:ext cx="9475022" cy="1257841"/>
      </dsp:txXfrm>
    </dsp:sp>
    <dsp:sp modelId="{BF8DF260-664F-40CA-ADBF-8C5495567823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9F5A4-0DF0-4C6C-A77D-7C953D5A5593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74FFB-C39D-4AFC-9634-274D5A3CC7BB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defect rates for next 7 days in advance.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2806" y="2253632"/>
        <a:ext cx="9475022" cy="1257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99FEE-907B-4F59-9394-7106FFD12FA6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DEF8-1DF6-462B-A115-88665FB87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3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DEF8-1DF6-462B-A115-88665FB8763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3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DEF8-1DF6-462B-A115-88665FB8763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2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43C0-5DF8-9467-1DDB-787A41D06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A21DC-6C06-BC1C-8662-CF13ACDAE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9986E-5F87-7302-9E43-E220E072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4F18-67B8-2C8D-D154-91CC3E12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1819-D3F6-86B9-816D-4F24D98F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89BD-7450-A10A-F20B-CABFBAF2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A5D4A-3D28-08D7-DD09-F0385F304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BA03-6956-A659-99E2-7DF86E97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8B19-924D-71FE-5F9B-67594C94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BB5-E491-BE7A-A652-A351CBAB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5CC42-3B08-68DF-D5C8-B1E91D388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08678-7C19-2CA0-B14E-FAF5B2F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3E7C-B9CB-7677-36FE-E65B8DA7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07F8-0B33-CF25-9B03-6ADCB257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DBCF-687C-3131-44EE-66FC5A3A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6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9D75-DE73-A4F4-98F7-69AE03F7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4325-1483-3C2E-C711-A8457075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1ED2-E037-BFE1-AB88-7990804C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28DA-F4F3-4F42-933E-81A81113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7C44-7541-8705-4ED7-CF200501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0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A6B1-4C17-BE7F-ADC0-11646DC0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9C4F-96C8-2C74-2B8D-7FE7C610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7F68-0285-E56A-9CC4-DD74556F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6F2BC-FF39-AD15-B967-139DA10F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889-AEB0-24C9-B31A-631B039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1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88D5-F2A6-F91D-7A8C-F3124436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99C9-CC6C-848A-CF9F-F95546FA9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0327A-2C7B-E297-B9A0-5C3899D0A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75FF3-B535-8EA8-B93D-2F3A04DA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1AC3C-8D78-DCB4-9995-B3909637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66C1-C439-2A30-DD82-C0B566C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2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A4D9-D68E-EF80-F44A-756DA4AC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C4306-34B7-608D-92E9-1478EBC2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82F4A-DEA7-4FE2-CD35-43DD863C8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27E1-82DC-D00C-382D-24932CCAB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DA58-D5ED-78BC-D357-253B2695A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836AA-3F63-8645-C61E-9C0B4E3A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75D5A-D1FB-C206-0D93-034D5AF6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DC33-5242-42CC-8CCD-6055468F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E024-4ABC-4AEF-5513-573610DA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6E97C-BBC9-121A-BC1F-89533F39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B585-975D-6047-8F26-CE7050D8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CEBB-CE2A-E557-A421-E5110E26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5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97219-B429-F920-8710-D5EE55FA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30ACB-B8A4-A54E-4754-B91FFE3A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58D17-E6C0-8943-172F-B917C091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2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9E8F-FFE4-3A28-A1C8-F58D7D71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CFB7-1717-BB75-033E-7C1B9CA1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34991-A0D5-F8FE-2E1E-BABCE3C7B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077CE-9F2D-0332-BA9D-FF98E985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DCEF2-9E66-4304-1098-285182E7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9F511-2C25-81FA-7762-83764988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1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513C-D330-7C66-85E0-56E0C5A0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2BE3F-C125-7E96-3C32-FC8B41B2D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78BE4-CF27-48DF-5333-A29B4EBBF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0830-8CD2-1F0E-82A5-63125B86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FD6807-6346-4260-8553-BA477F8775E4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58F5-A5D9-8B48-F89F-DF952EB1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43795-BA28-9BAE-3FA7-919D2B3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9E7ED-8BC5-45D4-A203-EB53A47D9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text with a diamond&#10;&#10;Description automatically generated with medium confidence">
            <a:extLst>
              <a:ext uri="{FF2B5EF4-FFF2-40B4-BE49-F238E27FC236}">
                <a16:creationId xmlns:a16="http://schemas.microsoft.com/office/drawing/2014/main" id="{71DD18FF-89CD-DFA0-7641-BD04B55756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4" y="1"/>
            <a:ext cx="3043641" cy="8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oroptor">
            <a:extLst>
              <a:ext uri="{FF2B5EF4-FFF2-40B4-BE49-F238E27FC236}">
                <a16:creationId xmlns:a16="http://schemas.microsoft.com/office/drawing/2014/main" id="{3E94C6BA-74D6-03B5-6788-6FFA6DFB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2542678" y="10170"/>
            <a:ext cx="966964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A681D-DECF-AC88-1CB1-F67038499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95" y="3000190"/>
            <a:ext cx="9101959" cy="1566041"/>
          </a:xfrm>
          <a:noFill/>
        </p:spPr>
        <p:txBody>
          <a:bodyPr>
            <a:no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Rate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Identification</a:t>
            </a:r>
          </a:p>
        </p:txBody>
      </p:sp>
      <p:pic>
        <p:nvPicPr>
          <p:cNvPr id="1026" name="Picture 2" descr="TDK Logo / Electronics / Logonoid.com">
            <a:extLst>
              <a:ext uri="{FF2B5EF4-FFF2-40B4-BE49-F238E27FC236}">
                <a16:creationId xmlns:a16="http://schemas.microsoft.com/office/drawing/2014/main" id="{979A0CE3-D168-B9AC-E718-64843000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5" y="1070408"/>
            <a:ext cx="3339497" cy="85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25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62365-A67C-1E43-F658-55E267A6B207}"/>
              </a:ext>
            </a:extLst>
          </p:cNvPr>
          <p:cNvSpPr txBox="1"/>
          <p:nvPr/>
        </p:nvSpPr>
        <p:spPr>
          <a:xfrm>
            <a:off x="4342503" y="529836"/>
            <a:ext cx="3506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9EF5A-EFB5-CFC8-DCDD-AE7260BF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1" y="3692288"/>
            <a:ext cx="4949162" cy="2193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A709C-FAA7-2D59-B4FC-592CE0A90429}"/>
              </a:ext>
            </a:extLst>
          </p:cNvPr>
          <p:cNvSpPr txBox="1"/>
          <p:nvPr/>
        </p:nvSpPr>
        <p:spPr>
          <a:xfrm>
            <a:off x="379451" y="6000885"/>
            <a:ext cx="20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: 0.43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9EB17-EB6C-2DC6-73DE-C1BE51A21A3F}"/>
              </a:ext>
            </a:extLst>
          </p:cNvPr>
          <p:cNvSpPr txBox="1"/>
          <p:nvPr/>
        </p:nvSpPr>
        <p:spPr>
          <a:xfrm>
            <a:off x="3144667" y="6000885"/>
            <a:ext cx="20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: 0.32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BDE949-E7E5-31E8-C8DA-2E631C3B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691"/>
          <a:stretch/>
        </p:blipFill>
        <p:spPr>
          <a:xfrm>
            <a:off x="8686003" y="3692287"/>
            <a:ext cx="2192913" cy="21935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EF97D18-52CD-7FA5-DB6F-A597188DB946}"/>
              </a:ext>
            </a:extLst>
          </p:cNvPr>
          <p:cNvSpPr/>
          <p:nvPr/>
        </p:nvSpPr>
        <p:spPr>
          <a:xfrm>
            <a:off x="5481031" y="4383751"/>
            <a:ext cx="2764715" cy="810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968B4-5CBA-6421-6A23-60E60AA8E390}"/>
              </a:ext>
            </a:extLst>
          </p:cNvPr>
          <p:cNvSpPr txBox="1"/>
          <p:nvPr/>
        </p:nvSpPr>
        <p:spPr>
          <a:xfrm>
            <a:off x="3003422" y="1531368"/>
            <a:ext cx="38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05BFB-B1BC-5991-9012-08726AF1B95A}"/>
              </a:ext>
            </a:extLst>
          </p:cNvPr>
          <p:cNvSpPr txBox="1"/>
          <p:nvPr/>
        </p:nvSpPr>
        <p:spPr>
          <a:xfrm>
            <a:off x="3958039" y="1531369"/>
            <a:ext cx="5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Average of Defect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84CA6-8E50-DB55-F8DC-A92413F33AFE}"/>
              </a:ext>
            </a:extLst>
          </p:cNvPr>
          <p:cNvSpPr txBox="1"/>
          <p:nvPr/>
        </p:nvSpPr>
        <p:spPr>
          <a:xfrm>
            <a:off x="3003422" y="2112901"/>
            <a:ext cx="38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69F81-6196-0F00-BDBB-F72F3F0EAF9C}"/>
              </a:ext>
            </a:extLst>
          </p:cNvPr>
          <p:cNvSpPr txBox="1"/>
          <p:nvPr/>
        </p:nvSpPr>
        <p:spPr>
          <a:xfrm>
            <a:off x="3958039" y="2116144"/>
            <a:ext cx="547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Average of Defect Rate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5B2ABA-9578-54E5-0305-46E988E9491A}"/>
              </a:ext>
            </a:extLst>
          </p:cNvPr>
          <p:cNvSpPr/>
          <p:nvPr/>
        </p:nvSpPr>
        <p:spPr>
          <a:xfrm>
            <a:off x="3429000" y="1754262"/>
            <a:ext cx="529039" cy="145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388608-719D-37CA-A4D6-D725C3A7E0C0}"/>
              </a:ext>
            </a:extLst>
          </p:cNvPr>
          <p:cNvSpPr/>
          <p:nvPr/>
        </p:nvSpPr>
        <p:spPr>
          <a:xfrm>
            <a:off x="3428999" y="2332553"/>
            <a:ext cx="529039" cy="145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EC4DE-6ACF-BECF-20CC-F3C5D6C7AFD3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35E51-676A-95D5-E3FC-8AF82F045A53}"/>
              </a:ext>
            </a:extLst>
          </p:cNvPr>
          <p:cNvSpPr/>
          <p:nvPr/>
        </p:nvSpPr>
        <p:spPr>
          <a:xfrm>
            <a:off x="-1" y="148817"/>
            <a:ext cx="1183341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– 3.2</a:t>
            </a:r>
          </a:p>
        </p:txBody>
      </p:sp>
    </p:spTree>
    <p:extLst>
      <p:ext uri="{BB962C8B-B14F-4D97-AF65-F5344CB8AC3E}">
        <p14:creationId xmlns:p14="http://schemas.microsoft.com/office/powerpoint/2010/main" val="13171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3B841C-D526-D1E4-DCAC-87CEAA78DEDB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7CE37-47E4-3875-DFF7-E79FC59CED62}"/>
              </a:ext>
            </a:extLst>
          </p:cNvPr>
          <p:cNvSpPr txBox="1"/>
          <p:nvPr/>
        </p:nvSpPr>
        <p:spPr>
          <a:xfrm>
            <a:off x="4466593" y="582586"/>
            <a:ext cx="325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6AEF0-AFA1-D33D-3035-FA07FE3A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055"/>
            <a:ext cx="12192000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907605-B1ED-CBF6-ED25-97C537DE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3" y="4184922"/>
            <a:ext cx="12192000" cy="24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2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BC59-A7F4-1D89-1550-51CB38E0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9" y="776789"/>
            <a:ext cx="6697394" cy="674981"/>
          </a:xfrm>
        </p:spPr>
        <p:txBody>
          <a:bodyPr/>
          <a:lstStyle/>
          <a:p>
            <a:r>
              <a:rPr lang="en-IN" sz="4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Defect Rate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FC733-8A6D-C5E0-9665-AF3E3C72FA47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AF387-8497-670D-6C71-71F42455DBC1}"/>
              </a:ext>
            </a:extLst>
          </p:cNvPr>
          <p:cNvSpPr txBox="1"/>
          <p:nvPr/>
        </p:nvSpPr>
        <p:spPr>
          <a:xfrm>
            <a:off x="838349" y="1451770"/>
            <a:ext cx="8982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steps contribute to the defective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A5BBF-6CAD-C049-996A-FC96C6E81764}"/>
              </a:ext>
            </a:extLst>
          </p:cNvPr>
          <p:cNvSpPr txBox="1"/>
          <p:nvPr/>
        </p:nvSpPr>
        <p:spPr>
          <a:xfrm>
            <a:off x="1254909" y="2094811"/>
            <a:ext cx="10794025" cy="70788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 Mount Terminal: 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Trg2Terminal3CoreCenterDistance, Trg1Terminal4CoreCenterDistance, 			            Trg2PitchLeft, Trg2PitchRight etc..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F7C76-49CE-C9AF-01E9-972D8C27865E}"/>
              </a:ext>
            </a:extLst>
          </p:cNvPr>
          <p:cNvSpPr txBox="1"/>
          <p:nvPr/>
        </p:nvSpPr>
        <p:spPr>
          <a:xfrm>
            <a:off x="1254910" y="3143080"/>
            <a:ext cx="10794024" cy="40011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 Mount Terminal  Resin: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Cam1RightTerminalArea and Cam2RightTerminalArea etc..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0576C-0CFF-EC6F-E64F-CECCCE2161DC}"/>
              </a:ext>
            </a:extLst>
          </p:cNvPr>
          <p:cNvSpPr txBox="1"/>
          <p:nvPr/>
        </p:nvSpPr>
        <p:spPr>
          <a:xfrm>
            <a:off x="1254909" y="3867492"/>
            <a:ext cx="10794024" cy="40011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Wind Wire: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S1L, S2L, S2X, etc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5226A-ECA7-BF0D-3F0D-C2A84D05B045}"/>
              </a:ext>
            </a:extLst>
          </p:cNvPr>
          <p:cNvSpPr txBox="1"/>
          <p:nvPr/>
        </p:nvSpPr>
        <p:spPr>
          <a:xfrm>
            <a:off x="1254909" y="5332397"/>
            <a:ext cx="10794024" cy="70788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5 Complete Alignments: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UpperRight_MoveDistanceX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LowerRight_MoveDistanceX</a:t>
            </a:r>
            <a:r>
              <a:rPr lang="en-IN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                    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    			      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UpperRight_CameraCenter_IrradiationDistanceX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etc…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E961A-E513-E367-02DE-45C362829C92}"/>
              </a:ext>
            </a:extLst>
          </p:cNvPr>
          <p:cNvSpPr txBox="1"/>
          <p:nvPr/>
        </p:nvSpPr>
        <p:spPr>
          <a:xfrm>
            <a:off x="1254909" y="4576617"/>
            <a:ext cx="10794024" cy="400110"/>
          </a:xfrm>
          <a:prstGeom prst="rect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Peel Wire: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WireTerminalDistance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TerminalWidth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2C8AF-3A7B-D8A5-6059-E13B16CF5852}"/>
              </a:ext>
            </a:extLst>
          </p:cNvPr>
          <p:cNvSpPr txBox="1"/>
          <p:nvPr/>
        </p:nvSpPr>
        <p:spPr>
          <a:xfrm>
            <a:off x="421789" y="2120218"/>
            <a:ext cx="83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407FE-2D3E-824B-E8A5-22940FCFE93E}"/>
              </a:ext>
            </a:extLst>
          </p:cNvPr>
          <p:cNvSpPr txBox="1"/>
          <p:nvPr/>
        </p:nvSpPr>
        <p:spPr>
          <a:xfrm>
            <a:off x="421789" y="3831860"/>
            <a:ext cx="83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9BB41-E2AD-4D14-7AF6-205F3CE729D6}"/>
              </a:ext>
            </a:extLst>
          </p:cNvPr>
          <p:cNvSpPr txBox="1"/>
          <p:nvPr/>
        </p:nvSpPr>
        <p:spPr>
          <a:xfrm>
            <a:off x="421789" y="4545839"/>
            <a:ext cx="83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A9619-E082-437C-44C2-500B4FBA768C}"/>
              </a:ext>
            </a:extLst>
          </p:cNvPr>
          <p:cNvSpPr txBox="1"/>
          <p:nvPr/>
        </p:nvSpPr>
        <p:spPr>
          <a:xfrm>
            <a:off x="421789" y="5445119"/>
            <a:ext cx="83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43%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ED3A93-FBC6-979E-04C9-1D30598D610C}"/>
              </a:ext>
            </a:extLst>
          </p:cNvPr>
          <p:cNvSpPr txBox="1"/>
          <p:nvPr/>
        </p:nvSpPr>
        <p:spPr>
          <a:xfrm>
            <a:off x="421789" y="3131623"/>
            <a:ext cx="83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6%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E79BC-11B3-62C9-656F-C77D388857D0}"/>
              </a:ext>
            </a:extLst>
          </p:cNvPr>
          <p:cNvSpPr/>
          <p:nvPr/>
        </p:nvSpPr>
        <p:spPr>
          <a:xfrm>
            <a:off x="-1" y="148817"/>
            <a:ext cx="1797270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– 1</a:t>
            </a:r>
          </a:p>
        </p:txBody>
      </p:sp>
    </p:spTree>
    <p:extLst>
      <p:ext uri="{BB962C8B-B14F-4D97-AF65-F5344CB8AC3E}">
        <p14:creationId xmlns:p14="http://schemas.microsoft.com/office/powerpoint/2010/main" val="40044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5" grpId="0" animBg="1"/>
      <p:bldP spid="12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2C8-518F-2894-C002-9E279CA3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80" y="591577"/>
            <a:ext cx="9459191" cy="746702"/>
          </a:xfrm>
        </p:spPr>
        <p:txBody>
          <a:bodyPr/>
          <a:lstStyle/>
          <a:p>
            <a:r>
              <a:rPr lang="en-IN" sz="40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Defect Rate Prediction for the Next 7 Days</a:t>
            </a:r>
            <a:endParaRPr lang="en-IN" sz="8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56583-E282-312A-2330-BBD98B04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321"/>
          <a:stretch/>
        </p:blipFill>
        <p:spPr>
          <a:xfrm>
            <a:off x="859780" y="2447364"/>
            <a:ext cx="10540647" cy="30335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D77EEA-A0E3-AB75-2C21-54277EA444CC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00D57-8ABF-07E3-1EE2-7098E91AC261}"/>
              </a:ext>
            </a:extLst>
          </p:cNvPr>
          <p:cNvSpPr txBox="1"/>
          <p:nvPr/>
        </p:nvSpPr>
        <p:spPr>
          <a:xfrm>
            <a:off x="859780" y="1560274"/>
            <a:ext cx="462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Decomposition Plots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C7424-F637-2D4B-F851-C35D11C5E3B4}"/>
              </a:ext>
            </a:extLst>
          </p:cNvPr>
          <p:cNvSpPr/>
          <p:nvPr/>
        </p:nvSpPr>
        <p:spPr>
          <a:xfrm>
            <a:off x="0" y="148817"/>
            <a:ext cx="1093694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- 4</a:t>
            </a:r>
          </a:p>
        </p:txBody>
      </p:sp>
    </p:spTree>
    <p:extLst>
      <p:ext uri="{BB962C8B-B14F-4D97-AF65-F5344CB8AC3E}">
        <p14:creationId xmlns:p14="http://schemas.microsoft.com/office/powerpoint/2010/main" val="21330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86C1-04C4-49F3-50F5-96C0CA85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595" y="714661"/>
            <a:ext cx="4694565" cy="638904"/>
          </a:xfrm>
        </p:spPr>
        <p:txBody>
          <a:bodyPr/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A48F1-7FE2-7C9B-C2B4-6D23D904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610"/>
          <a:stretch/>
        </p:blipFill>
        <p:spPr>
          <a:xfrm>
            <a:off x="283528" y="2366866"/>
            <a:ext cx="6134956" cy="1880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62E17-145A-5F3A-32F4-6E7C31C4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76" t="36231"/>
          <a:stretch/>
        </p:blipFill>
        <p:spPr>
          <a:xfrm>
            <a:off x="9183199" y="2168116"/>
            <a:ext cx="2946250" cy="205329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1C54461-ED01-1932-8F67-CE69E2E37E51}"/>
              </a:ext>
            </a:extLst>
          </p:cNvPr>
          <p:cNvSpPr/>
          <p:nvPr/>
        </p:nvSpPr>
        <p:spPr>
          <a:xfrm>
            <a:off x="6418484" y="2834023"/>
            <a:ext cx="2764715" cy="810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5E273-571C-5CD0-3C43-B3C9D0EC3192}"/>
              </a:ext>
            </a:extLst>
          </p:cNvPr>
          <p:cNvSpPr txBox="1"/>
          <p:nvPr/>
        </p:nvSpPr>
        <p:spPr>
          <a:xfrm>
            <a:off x="836749" y="4396295"/>
            <a:ext cx="20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Order: (4, 1,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DA4A0-7431-B373-2AA2-9B80E4A38A88}"/>
              </a:ext>
            </a:extLst>
          </p:cNvPr>
          <p:cNvSpPr txBox="1"/>
          <p:nvPr/>
        </p:nvSpPr>
        <p:spPr>
          <a:xfrm>
            <a:off x="3653769" y="4391734"/>
            <a:ext cx="27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Order: (2, 1, 2) (1, 1, 3, 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E8DE8-7E09-CED3-30E8-50E28872C0F9}"/>
              </a:ext>
            </a:extLst>
          </p:cNvPr>
          <p:cNvSpPr txBox="1"/>
          <p:nvPr/>
        </p:nvSpPr>
        <p:spPr>
          <a:xfrm>
            <a:off x="2964975" y="3076086"/>
            <a:ext cx="52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8C37C-9504-1E70-DCC0-C496E03B1374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6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867-672F-A2FB-491C-4AF8526F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437" y="143462"/>
            <a:ext cx="4112172" cy="538764"/>
          </a:xfrm>
        </p:spPr>
        <p:txBody>
          <a:bodyPr/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 Predicted Plots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12FBFC-78BA-D648-629A-2C6B302A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34" y="683173"/>
            <a:ext cx="10037379" cy="1431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B0FA13-F5B3-72F5-C2CF-6EFED6B8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4" y="2256684"/>
            <a:ext cx="10037379" cy="1447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2158D3-1844-08A0-856F-93811D92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730" y="3703757"/>
            <a:ext cx="10142483" cy="31120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468C7A-321F-4278-16D1-EF17B998FE53}"/>
              </a:ext>
            </a:extLst>
          </p:cNvPr>
          <p:cNvCxnSpPr/>
          <p:nvPr/>
        </p:nvCxnSpPr>
        <p:spPr>
          <a:xfrm>
            <a:off x="252248" y="3794234"/>
            <a:ext cx="116875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9A9097-3092-58BC-6985-B3AD9EA055B0}"/>
              </a:ext>
            </a:extLst>
          </p:cNvPr>
          <p:cNvSpPr txBox="1"/>
          <p:nvPr/>
        </p:nvSpPr>
        <p:spPr>
          <a:xfrm>
            <a:off x="599090" y="1282262"/>
            <a:ext cx="199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IMA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4AA35-A275-8D7E-AE31-198AC714EDAB}"/>
              </a:ext>
            </a:extLst>
          </p:cNvPr>
          <p:cNvSpPr txBox="1"/>
          <p:nvPr/>
        </p:nvSpPr>
        <p:spPr>
          <a:xfrm>
            <a:off x="651641" y="4146331"/>
            <a:ext cx="199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303370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D94E-563E-FF33-4B36-812E4011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4" y="794442"/>
            <a:ext cx="6421646" cy="664888"/>
          </a:xfrm>
        </p:spPr>
        <p:txBody>
          <a:bodyPr/>
          <a:lstStyle/>
          <a:p>
            <a:r>
              <a:rPr lang="en-IN" sz="4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Forecast for the Next 7 Days</a:t>
            </a:r>
            <a:endParaRPr lang="en-IN" sz="8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9F1DA56F-3358-BA3E-CA9C-31F9807A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3621" r="9570"/>
          <a:stretch/>
        </p:blipFill>
        <p:spPr>
          <a:xfrm>
            <a:off x="626540" y="1459330"/>
            <a:ext cx="11029227" cy="1637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3D2D79-83FC-E428-A022-149440AC1FE7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1BD17-F72C-C4E0-3495-8C93497DFD48}"/>
              </a:ext>
            </a:extLst>
          </p:cNvPr>
          <p:cNvSpPr txBox="1"/>
          <p:nvPr/>
        </p:nvSpPr>
        <p:spPr>
          <a:xfrm>
            <a:off x="898634" y="3717371"/>
            <a:ext cx="10318045" cy="2247538"/>
          </a:xfrm>
          <a:prstGeom prst="rect">
            <a:avLst/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analysis of predicted defect rates over the next 7 days highlights that days 1, 4, 6, and 7 are expected to have high defect rates.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Focusing on steps 1, 3, and 5 of the production process can help reduce 90% defects, improving quality control and minimizing waste.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0B310-764C-9A8F-98FD-2B644C170ED3}"/>
              </a:ext>
            </a:extLst>
          </p:cNvPr>
          <p:cNvSpPr/>
          <p:nvPr/>
        </p:nvSpPr>
        <p:spPr>
          <a:xfrm>
            <a:off x="-1" y="148817"/>
            <a:ext cx="1797270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– 2</a:t>
            </a:r>
          </a:p>
        </p:txBody>
      </p:sp>
    </p:spTree>
    <p:extLst>
      <p:ext uri="{BB962C8B-B14F-4D97-AF65-F5344CB8AC3E}">
        <p14:creationId xmlns:p14="http://schemas.microsoft.com/office/powerpoint/2010/main" val="23071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C9D1-43D6-7CCB-C3ED-E4FCE4D3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4600" cy="752475"/>
          </a:xfrm>
        </p:spPr>
        <p:txBody>
          <a:bodyPr/>
          <a:lstStyle/>
          <a:p>
            <a:r>
              <a:rPr lang="en-IN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7A100-B68F-A81F-D48A-BCB4E188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60" y="967023"/>
            <a:ext cx="4391660" cy="5630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065A96-5EE8-34E8-818B-4297EAB6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8348"/>
            <a:ext cx="4849008" cy="4849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631B7-99EE-2AB5-3828-5887D43EC946}"/>
              </a:ext>
            </a:extLst>
          </p:cNvPr>
          <p:cNvSpPr txBox="1"/>
          <p:nvPr/>
        </p:nvSpPr>
        <p:spPr>
          <a:xfrm>
            <a:off x="965200" y="1379016"/>
            <a:ext cx="1178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93E2879-D918-9D08-AF70-FD1D83F7A7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3760" y="1453427"/>
            <a:ext cx="5648960" cy="50607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B5744F-416D-0EFB-A5D9-B42488D8C4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66720" y="1579070"/>
            <a:ext cx="5191760" cy="1695855"/>
          </a:xfrm>
          <a:prstGeom prst="bentConnector3">
            <a:avLst>
              <a:gd name="adj1" fmla="val 10009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448D8F-B68D-ABC2-E6E9-6FF2C6AD60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79720" y="1704713"/>
            <a:ext cx="2778760" cy="2383499"/>
          </a:xfrm>
          <a:prstGeom prst="bentConnector3">
            <a:avLst>
              <a:gd name="adj1" fmla="val 7925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495BBC7-CD88-99FE-E185-AB9C5696861D}"/>
              </a:ext>
            </a:extLst>
          </p:cNvPr>
          <p:cNvCxnSpPr>
            <a:cxnSpLocks/>
          </p:cNvCxnSpPr>
          <p:nvPr/>
        </p:nvCxnSpPr>
        <p:spPr>
          <a:xfrm rot="5400000">
            <a:off x="4515165" y="2690892"/>
            <a:ext cx="3065227" cy="1442643"/>
          </a:xfrm>
          <a:prstGeom prst="bentConnector3">
            <a:avLst>
              <a:gd name="adj1" fmla="val 10038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B559AC5-9B86-E9B8-AE9E-E06F7EB7BB22}"/>
              </a:ext>
            </a:extLst>
          </p:cNvPr>
          <p:cNvCxnSpPr>
            <a:cxnSpLocks/>
          </p:cNvCxnSpPr>
          <p:nvPr/>
        </p:nvCxnSpPr>
        <p:spPr>
          <a:xfrm>
            <a:off x="6769099" y="1879600"/>
            <a:ext cx="13893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BDEBC1F-39BD-42AC-E664-4D0308B567FB}"/>
              </a:ext>
            </a:extLst>
          </p:cNvPr>
          <p:cNvCxnSpPr>
            <a:cxnSpLocks/>
          </p:cNvCxnSpPr>
          <p:nvPr/>
        </p:nvCxnSpPr>
        <p:spPr>
          <a:xfrm rot="5400000">
            <a:off x="4321291" y="2916946"/>
            <a:ext cx="3572432" cy="1744827"/>
          </a:xfrm>
          <a:prstGeom prst="bentConnector3">
            <a:avLst>
              <a:gd name="adj1" fmla="val 1000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137DDFC-8AE5-141D-5174-FFF2B7AFC47A}"/>
              </a:ext>
            </a:extLst>
          </p:cNvPr>
          <p:cNvCxnSpPr>
            <a:cxnSpLocks/>
          </p:cNvCxnSpPr>
          <p:nvPr/>
        </p:nvCxnSpPr>
        <p:spPr>
          <a:xfrm>
            <a:off x="6979921" y="2003143"/>
            <a:ext cx="11785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C4BC435-702F-324A-6FCD-DAF1D63E2669}"/>
              </a:ext>
            </a:extLst>
          </p:cNvPr>
          <p:cNvCxnSpPr>
            <a:cxnSpLocks/>
          </p:cNvCxnSpPr>
          <p:nvPr/>
        </p:nvCxnSpPr>
        <p:spPr>
          <a:xfrm rot="5400000">
            <a:off x="4216239" y="3198803"/>
            <a:ext cx="4079639" cy="1935404"/>
          </a:xfrm>
          <a:prstGeom prst="bentConnector3">
            <a:avLst>
              <a:gd name="adj1" fmla="val 998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FF1C85-A770-9910-03EA-F65F164D6CEE}"/>
              </a:ext>
            </a:extLst>
          </p:cNvPr>
          <p:cNvCxnSpPr>
            <a:cxnSpLocks/>
          </p:cNvCxnSpPr>
          <p:nvPr/>
        </p:nvCxnSpPr>
        <p:spPr>
          <a:xfrm>
            <a:off x="7223761" y="2128308"/>
            <a:ext cx="9347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8D37673-BC1D-3DBA-5D86-B40FABD145E3}"/>
              </a:ext>
            </a:extLst>
          </p:cNvPr>
          <p:cNvCxnSpPr/>
          <p:nvPr/>
        </p:nvCxnSpPr>
        <p:spPr>
          <a:xfrm rot="16200000" flipH="1">
            <a:off x="1141720" y="4284685"/>
            <a:ext cx="856615" cy="386080"/>
          </a:xfrm>
          <a:prstGeom prst="bentConnector3">
            <a:avLst>
              <a:gd name="adj1" fmla="val 986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50BC6B8-36DC-E6F3-55F3-7C057FD04B48}"/>
              </a:ext>
            </a:extLst>
          </p:cNvPr>
          <p:cNvCxnSpPr/>
          <p:nvPr/>
        </p:nvCxnSpPr>
        <p:spPr>
          <a:xfrm rot="16200000" flipH="1">
            <a:off x="1141720" y="4970643"/>
            <a:ext cx="856615" cy="386080"/>
          </a:xfrm>
          <a:prstGeom prst="bentConnector3">
            <a:avLst>
              <a:gd name="adj1" fmla="val 986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F5E0BBE-4B5B-C328-6A90-3A2B138AC670}"/>
              </a:ext>
            </a:extLst>
          </p:cNvPr>
          <p:cNvCxnSpPr/>
          <p:nvPr/>
        </p:nvCxnSpPr>
        <p:spPr>
          <a:xfrm rot="16200000" flipH="1">
            <a:off x="1141719" y="5578052"/>
            <a:ext cx="856615" cy="386080"/>
          </a:xfrm>
          <a:prstGeom prst="bentConnector3">
            <a:avLst>
              <a:gd name="adj1" fmla="val 9862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997A3AD-789D-CA8C-4E81-3E011B3A87A8}"/>
              </a:ext>
            </a:extLst>
          </p:cNvPr>
          <p:cNvCxnSpPr>
            <a:cxnSpLocks/>
          </p:cNvCxnSpPr>
          <p:nvPr/>
        </p:nvCxnSpPr>
        <p:spPr>
          <a:xfrm>
            <a:off x="1554480" y="3684137"/>
            <a:ext cx="833364" cy="273118"/>
          </a:xfrm>
          <a:prstGeom prst="bentConnector3">
            <a:avLst>
              <a:gd name="adj1" fmla="val 9914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FF57A3-1F06-D555-AEFF-8E934987CCC5}"/>
              </a:ext>
            </a:extLst>
          </p:cNvPr>
          <p:cNvCxnSpPr/>
          <p:nvPr/>
        </p:nvCxnSpPr>
        <p:spPr>
          <a:xfrm>
            <a:off x="1554480" y="3429000"/>
            <a:ext cx="0" cy="25513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1" name="Arrow: Left 120">
            <a:extLst>
              <a:ext uri="{FF2B5EF4-FFF2-40B4-BE49-F238E27FC236}">
                <a16:creationId xmlns:a16="http://schemas.microsoft.com/office/drawing/2014/main" id="{0591AD3C-4E6F-3466-A1FA-B00EE7C89878}"/>
              </a:ext>
            </a:extLst>
          </p:cNvPr>
          <p:cNvSpPr/>
          <p:nvPr/>
        </p:nvSpPr>
        <p:spPr>
          <a:xfrm>
            <a:off x="1886196" y="3319685"/>
            <a:ext cx="235829" cy="13728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Arrow: Left 121">
            <a:extLst>
              <a:ext uri="{FF2B5EF4-FFF2-40B4-BE49-F238E27FC236}">
                <a16:creationId xmlns:a16="http://schemas.microsoft.com/office/drawing/2014/main" id="{90C8690A-22BE-AC4E-C48B-559CFA571479}"/>
              </a:ext>
            </a:extLst>
          </p:cNvPr>
          <p:cNvSpPr/>
          <p:nvPr/>
        </p:nvSpPr>
        <p:spPr>
          <a:xfrm>
            <a:off x="1886196" y="3962395"/>
            <a:ext cx="235829" cy="13728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4319CAE-A635-3C76-2493-814F6A0611EA}"/>
              </a:ext>
            </a:extLst>
          </p:cNvPr>
          <p:cNvSpPr txBox="1"/>
          <p:nvPr/>
        </p:nvSpPr>
        <p:spPr>
          <a:xfrm>
            <a:off x="13532" y="3860748"/>
            <a:ext cx="960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8C2AEC-6262-3A33-9E3C-0BBC715282E2}"/>
              </a:ext>
            </a:extLst>
          </p:cNvPr>
          <p:cNvSpPr txBox="1"/>
          <p:nvPr/>
        </p:nvSpPr>
        <p:spPr>
          <a:xfrm>
            <a:off x="226231" y="3185772"/>
            <a:ext cx="72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Defect Rate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FA7C6A-DD42-77DE-0184-0B9D7817176A}"/>
              </a:ext>
            </a:extLst>
          </p:cNvPr>
          <p:cNvSpPr/>
          <p:nvPr/>
        </p:nvSpPr>
        <p:spPr>
          <a:xfrm>
            <a:off x="7975600" y="5689600"/>
            <a:ext cx="792480" cy="29463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FB148-643F-94A6-867F-A62BB7387D1F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84927-3824-C14F-2035-8791AEFDE8B6}"/>
              </a:ext>
            </a:extLst>
          </p:cNvPr>
          <p:cNvSpPr txBox="1"/>
          <p:nvPr/>
        </p:nvSpPr>
        <p:spPr>
          <a:xfrm>
            <a:off x="3493911" y="2345492"/>
            <a:ext cx="5305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758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B0D22-590C-4727-085E-69E94138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C7B0CA-B20D-A24F-EEB2-21B53C1A2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501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27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AB030-3980-BB21-568C-C6BAFBD0B56D}"/>
              </a:ext>
            </a:extLst>
          </p:cNvPr>
          <p:cNvSpPr/>
          <p:nvPr/>
        </p:nvSpPr>
        <p:spPr>
          <a:xfrm>
            <a:off x="4049579" y="4850265"/>
            <a:ext cx="2310130" cy="16432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Forecasting</a:t>
            </a:r>
            <a:endParaRPr lang="en-IN" sz="11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CA2D7D-648D-00DE-D78F-153D5A24BBF6}"/>
              </a:ext>
            </a:extLst>
          </p:cNvPr>
          <p:cNvSpPr/>
          <p:nvPr/>
        </p:nvSpPr>
        <p:spPr>
          <a:xfrm>
            <a:off x="4055427" y="3035631"/>
            <a:ext cx="2310130" cy="17385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Model Building for Identifying causes</a:t>
            </a:r>
            <a:endParaRPr lang="en-IN" sz="11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02CC9-5CA5-6F99-BFF5-6E48CF79842C}"/>
              </a:ext>
            </a:extLst>
          </p:cNvPr>
          <p:cNvSpPr/>
          <p:nvPr/>
        </p:nvSpPr>
        <p:spPr>
          <a:xfrm>
            <a:off x="5631179" y="1344917"/>
            <a:ext cx="2117725" cy="469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Data Preparation</a:t>
            </a:r>
            <a:endParaRPr lang="en-IN" sz="1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F3D43-2B75-8385-3E82-1017D75FC9A8}"/>
              </a:ext>
            </a:extLst>
          </p:cNvPr>
          <p:cNvSpPr/>
          <p:nvPr/>
        </p:nvSpPr>
        <p:spPr>
          <a:xfrm>
            <a:off x="5659754" y="2188056"/>
            <a:ext cx="2117725" cy="469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Exploratory Data Analysis</a:t>
            </a:r>
            <a:endParaRPr lang="en-IN" sz="1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9A08D-7E64-DE35-2C34-1B358C59D226}"/>
              </a:ext>
            </a:extLst>
          </p:cNvPr>
          <p:cNvSpPr/>
          <p:nvPr/>
        </p:nvSpPr>
        <p:spPr>
          <a:xfrm>
            <a:off x="4359286" y="3664597"/>
            <a:ext cx="1610706" cy="373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3.1 Regression</a:t>
            </a:r>
            <a:endParaRPr lang="en-IN" sz="1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4E31DA-CE4C-5B80-21A3-F60296871293}"/>
              </a:ext>
            </a:extLst>
          </p:cNvPr>
          <p:cNvSpPr/>
          <p:nvPr/>
        </p:nvSpPr>
        <p:spPr>
          <a:xfrm>
            <a:off x="4378923" y="4194029"/>
            <a:ext cx="1610707" cy="373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3.2 Classification</a:t>
            </a:r>
            <a:endParaRPr lang="en-IN" sz="1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1EEA1C-322B-1E17-4F60-161379117279}"/>
              </a:ext>
            </a:extLst>
          </p:cNvPr>
          <p:cNvSpPr/>
          <p:nvPr/>
        </p:nvSpPr>
        <p:spPr>
          <a:xfrm>
            <a:off x="7052633" y="3769956"/>
            <a:ext cx="2228001" cy="56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Identifying 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Drives (Features) of Defect Rate</a:t>
            </a:r>
            <a:endParaRPr lang="en-IN" sz="1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956114-005F-5968-6119-2B8679FF80E5}"/>
              </a:ext>
            </a:extLst>
          </p:cNvPr>
          <p:cNvSpPr/>
          <p:nvPr/>
        </p:nvSpPr>
        <p:spPr>
          <a:xfrm>
            <a:off x="4418171" y="5280265"/>
            <a:ext cx="1532212" cy="9153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ARIMA </a:t>
            </a:r>
          </a:p>
          <a:p>
            <a:pPr algn="ctr"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&amp;</a:t>
            </a:r>
          </a:p>
          <a:p>
            <a:pPr algn="ctr"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SARIMA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A62072-4403-8130-C4EC-C5977541F2D0}"/>
              </a:ext>
            </a:extLst>
          </p:cNvPr>
          <p:cNvSpPr/>
          <p:nvPr/>
        </p:nvSpPr>
        <p:spPr>
          <a:xfrm>
            <a:off x="7055413" y="5344339"/>
            <a:ext cx="2228001" cy="56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recast Defect Rates for Next 7 Days</a:t>
            </a:r>
            <a:endParaRPr lang="en-IN" sz="1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1B99CF59-5BE5-CBE2-0B2D-7C4FFC77EC06}"/>
              </a:ext>
            </a:extLst>
          </p:cNvPr>
          <p:cNvSpPr/>
          <p:nvPr/>
        </p:nvSpPr>
        <p:spPr>
          <a:xfrm rot="5400000">
            <a:off x="6562185" y="1890158"/>
            <a:ext cx="291929" cy="194287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F9FC406D-FEB7-F33D-6ADE-523B2F1E05CA}"/>
              </a:ext>
            </a:extLst>
          </p:cNvPr>
          <p:cNvSpPr/>
          <p:nvPr/>
        </p:nvSpPr>
        <p:spPr>
          <a:xfrm rot="922877">
            <a:off x="6409011" y="3761274"/>
            <a:ext cx="577995" cy="228311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F503799-61FE-5A8E-26F1-F225441D7AA6}"/>
              </a:ext>
            </a:extLst>
          </p:cNvPr>
          <p:cNvSpPr/>
          <p:nvPr/>
        </p:nvSpPr>
        <p:spPr>
          <a:xfrm rot="5400000" flipV="1">
            <a:off x="5054599" y="2383001"/>
            <a:ext cx="570865" cy="582295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D0DC9769-0E3B-BB8F-C54C-3230877B9DE5}"/>
              </a:ext>
            </a:extLst>
          </p:cNvPr>
          <p:cNvSpPr/>
          <p:nvPr/>
        </p:nvSpPr>
        <p:spPr>
          <a:xfrm>
            <a:off x="6403096" y="5541525"/>
            <a:ext cx="610105" cy="260773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A19E0-8FF8-1962-692A-2DEBFE1BD044}"/>
              </a:ext>
            </a:extLst>
          </p:cNvPr>
          <p:cNvSpPr/>
          <p:nvPr/>
        </p:nvSpPr>
        <p:spPr>
          <a:xfrm>
            <a:off x="3423602" y="2369666"/>
            <a:ext cx="145414" cy="272839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C263CB-2C5A-66CD-C888-F639486963FF}"/>
              </a:ext>
            </a:extLst>
          </p:cNvPr>
          <p:cNvSpPr/>
          <p:nvPr/>
        </p:nvSpPr>
        <p:spPr>
          <a:xfrm>
            <a:off x="3550284" y="2369666"/>
            <a:ext cx="2091690" cy="16954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985EEF3F-BE87-AF9F-C257-DECE490A54EE}"/>
              </a:ext>
            </a:extLst>
          </p:cNvPr>
          <p:cNvSpPr/>
          <p:nvPr/>
        </p:nvSpPr>
        <p:spPr>
          <a:xfrm flipV="1">
            <a:off x="3423602" y="5081555"/>
            <a:ext cx="657225" cy="625475"/>
          </a:xfrm>
          <a:prstGeom prst="bentArrow">
            <a:avLst>
              <a:gd name="adj1" fmla="val 22413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2E0C8C-82B3-2F94-E778-2884A5855A56}"/>
              </a:ext>
            </a:extLst>
          </p:cNvPr>
          <p:cNvSpPr/>
          <p:nvPr/>
        </p:nvSpPr>
        <p:spPr>
          <a:xfrm>
            <a:off x="5639145" y="487423"/>
            <a:ext cx="2117725" cy="4699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 Data Understanding (Production Process)</a:t>
            </a:r>
            <a:endParaRPr lang="en-IN" sz="1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06073769-F495-6C65-320E-8E4EED164F02}"/>
              </a:ext>
            </a:extLst>
          </p:cNvPr>
          <p:cNvSpPr/>
          <p:nvPr/>
        </p:nvSpPr>
        <p:spPr>
          <a:xfrm rot="5400000">
            <a:off x="6572651" y="1053976"/>
            <a:ext cx="291929" cy="194287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01C3FAF-3FCF-B0F9-752E-ABFE7BA9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1" y="3241956"/>
            <a:ext cx="3210281" cy="737209"/>
          </a:xfrm>
        </p:spPr>
        <p:txBody>
          <a:bodyPr/>
          <a:lstStyle/>
          <a:p>
            <a:r>
              <a:rPr lang="en-IN" sz="4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59ECD8-D202-A2AF-A4F3-EC6991653225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62AE02CA-CBD5-A446-2CFC-D7E382CF4BE0}"/>
              </a:ext>
            </a:extLst>
          </p:cNvPr>
          <p:cNvSpPr/>
          <p:nvPr/>
        </p:nvSpPr>
        <p:spPr>
          <a:xfrm rot="20233031">
            <a:off x="6432914" y="4146801"/>
            <a:ext cx="577995" cy="228311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821017-4541-0946-2FE1-5D68D2C7E81C}"/>
              </a:ext>
            </a:extLst>
          </p:cNvPr>
          <p:cNvSpPr/>
          <p:nvPr/>
        </p:nvSpPr>
        <p:spPr>
          <a:xfrm>
            <a:off x="9989881" y="4448182"/>
            <a:ext cx="1876096" cy="568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Conclusion 1 &amp; 2</a:t>
            </a:r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2349FE3E-CE43-025F-D1AC-F7AB2EAA7337}"/>
              </a:ext>
            </a:extLst>
          </p:cNvPr>
          <p:cNvSpPr/>
          <p:nvPr/>
        </p:nvSpPr>
        <p:spPr>
          <a:xfrm rot="1792465">
            <a:off x="9346260" y="4165879"/>
            <a:ext cx="577995" cy="228311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30" name="Arrow: Notched Right 29">
            <a:extLst>
              <a:ext uri="{FF2B5EF4-FFF2-40B4-BE49-F238E27FC236}">
                <a16:creationId xmlns:a16="http://schemas.microsoft.com/office/drawing/2014/main" id="{40EF2AF3-01A3-D730-BAE0-877CD45B16CA}"/>
              </a:ext>
            </a:extLst>
          </p:cNvPr>
          <p:cNvSpPr/>
          <p:nvPr/>
        </p:nvSpPr>
        <p:spPr>
          <a:xfrm rot="19539360">
            <a:off x="9379464" y="5188345"/>
            <a:ext cx="577995" cy="228311"/>
          </a:xfrm>
          <a:prstGeom prst="notch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31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B46BA985-4396-7E38-09F6-DF6B9AE3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9951"/>
            <a:ext cx="4078014" cy="606926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D73B65F-B66D-8FC8-3542-10407E95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66" y="2761453"/>
            <a:ext cx="4561214" cy="667547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5FC9A-92DB-CA4C-2872-DCD90327FAB4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24497-64CE-97EF-786F-208B225B4EAD}"/>
              </a:ext>
            </a:extLst>
          </p:cNvPr>
          <p:cNvSpPr/>
          <p:nvPr/>
        </p:nvSpPr>
        <p:spPr>
          <a:xfrm>
            <a:off x="0" y="161365"/>
            <a:ext cx="1093694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- 0</a:t>
            </a:r>
          </a:p>
        </p:txBody>
      </p:sp>
    </p:spTree>
    <p:extLst>
      <p:ext uri="{BB962C8B-B14F-4D97-AF65-F5344CB8AC3E}">
        <p14:creationId xmlns:p14="http://schemas.microsoft.com/office/powerpoint/2010/main" val="374155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F0BF-F4C3-91D1-3CC9-AF076AB0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98" y="3118085"/>
            <a:ext cx="2963742" cy="621830"/>
          </a:xfrm>
        </p:spPr>
        <p:txBody>
          <a:bodyPr/>
          <a:lstStyle/>
          <a:p>
            <a:r>
              <a:rPr lang="en-IN" sz="4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F3A0A-FF54-7783-0FE9-1E92D8C6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72" y="1537139"/>
            <a:ext cx="7941410" cy="4212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261630-C128-B97A-9D27-D2FD68C22130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4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F27B-1078-DED3-7DB6-D7DDCDA3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09" y="669924"/>
            <a:ext cx="5835869" cy="843565"/>
          </a:xfrm>
        </p:spPr>
        <p:txBody>
          <a:bodyPr/>
          <a:lstStyle/>
          <a:p>
            <a:r>
              <a:rPr lang="en-IN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pic>
        <p:nvPicPr>
          <p:cNvPr id="5122" name="Picture 2" descr="Database Table Icon Royalty-Free Images, Stock Photos ...">
            <a:extLst>
              <a:ext uri="{FF2B5EF4-FFF2-40B4-BE49-F238E27FC236}">
                <a16:creationId xmlns:a16="http://schemas.microsoft.com/office/drawing/2014/main" id="{E05CD322-301F-F1F9-AFDD-451864CC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22" y="2580344"/>
            <a:ext cx="1785445" cy="12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atabase Table Icon Royalty-Free Images, Stock Photos ...">
            <a:extLst>
              <a:ext uri="{FF2B5EF4-FFF2-40B4-BE49-F238E27FC236}">
                <a16:creationId xmlns:a16="http://schemas.microsoft.com/office/drawing/2014/main" id="{18B1C921-80D7-F847-E60A-0CA9F1BE4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55" y="2580339"/>
            <a:ext cx="1785445" cy="12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base Table Icon Royalty-Free Images, Stock Photos ...">
            <a:extLst>
              <a:ext uri="{FF2B5EF4-FFF2-40B4-BE49-F238E27FC236}">
                <a16:creationId xmlns:a16="http://schemas.microsoft.com/office/drawing/2014/main" id="{FB2A8AC2-FC4E-BE24-4630-6688A9C0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96" y="2580338"/>
            <a:ext cx="1785445" cy="12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atabase Table Icon Royalty-Free Images, Stock Photos ...">
            <a:extLst>
              <a:ext uri="{FF2B5EF4-FFF2-40B4-BE49-F238E27FC236}">
                <a16:creationId xmlns:a16="http://schemas.microsoft.com/office/drawing/2014/main" id="{70C73DF8-D45C-BB87-C9FA-5C8FB099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42" y="2580338"/>
            <a:ext cx="1785445" cy="12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base Table Icon Royalty-Free Images, Stock Photos ...">
            <a:extLst>
              <a:ext uri="{FF2B5EF4-FFF2-40B4-BE49-F238E27FC236}">
                <a16:creationId xmlns:a16="http://schemas.microsoft.com/office/drawing/2014/main" id="{C09FC691-DE8D-DFBE-07ED-78BD1500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688" y="2580337"/>
            <a:ext cx="1785445" cy="12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695F8-1697-9EFB-2556-31139CEB66E7}"/>
              </a:ext>
            </a:extLst>
          </p:cNvPr>
          <p:cNvSpPr txBox="1"/>
          <p:nvPr/>
        </p:nvSpPr>
        <p:spPr>
          <a:xfrm>
            <a:off x="796255" y="2263594"/>
            <a:ext cx="17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Mount Terminal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9E93B-6515-7AD2-E54B-BC4CC99B45AF}"/>
              </a:ext>
            </a:extLst>
          </p:cNvPr>
          <p:cNvSpPr txBox="1"/>
          <p:nvPr/>
        </p:nvSpPr>
        <p:spPr>
          <a:xfrm>
            <a:off x="2588915" y="2287732"/>
            <a:ext cx="237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Mount Terminal Resin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25958-C515-B0A6-3A7B-5D2C391A73F7}"/>
              </a:ext>
            </a:extLst>
          </p:cNvPr>
          <p:cNvSpPr txBox="1"/>
          <p:nvPr/>
        </p:nvSpPr>
        <p:spPr>
          <a:xfrm>
            <a:off x="5090810" y="2285146"/>
            <a:ext cx="17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Wind Wire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22A53-A8DD-4937-DCDE-BF95DEF3B85B}"/>
              </a:ext>
            </a:extLst>
          </p:cNvPr>
          <p:cNvSpPr txBox="1"/>
          <p:nvPr/>
        </p:nvSpPr>
        <p:spPr>
          <a:xfrm>
            <a:off x="7117575" y="2293202"/>
            <a:ext cx="17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Peel Wire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D8FF9-572D-35CF-DBC3-86E2A4ED057B}"/>
              </a:ext>
            </a:extLst>
          </p:cNvPr>
          <p:cNvSpPr txBox="1"/>
          <p:nvPr/>
        </p:nvSpPr>
        <p:spPr>
          <a:xfrm>
            <a:off x="9140254" y="2263594"/>
            <a:ext cx="222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Complete Alignment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55864C1-412E-43A6-BC09-DCD22091820C}"/>
              </a:ext>
            </a:extLst>
          </p:cNvPr>
          <p:cNvSpPr/>
          <p:nvPr/>
        </p:nvSpPr>
        <p:spPr>
          <a:xfrm>
            <a:off x="2370930" y="3050534"/>
            <a:ext cx="604462" cy="3693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E6492D8-6504-C9CB-476F-E7D66DED2ADD}"/>
              </a:ext>
            </a:extLst>
          </p:cNvPr>
          <p:cNvSpPr/>
          <p:nvPr/>
        </p:nvSpPr>
        <p:spPr>
          <a:xfrm>
            <a:off x="4510697" y="3039921"/>
            <a:ext cx="604462" cy="3693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2721ACC8-1D30-D3F0-F670-E0C5A6C5D3BF}"/>
              </a:ext>
            </a:extLst>
          </p:cNvPr>
          <p:cNvSpPr/>
          <p:nvPr/>
        </p:nvSpPr>
        <p:spPr>
          <a:xfrm>
            <a:off x="6689838" y="3039921"/>
            <a:ext cx="604462" cy="3693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4B011A6-8647-DC3F-A892-54EA75283860}"/>
              </a:ext>
            </a:extLst>
          </p:cNvPr>
          <p:cNvSpPr/>
          <p:nvPr/>
        </p:nvSpPr>
        <p:spPr>
          <a:xfrm>
            <a:off x="8838023" y="3050534"/>
            <a:ext cx="604462" cy="3693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F6B8E-2481-FBB4-8044-07C9B534FCDE}"/>
              </a:ext>
            </a:extLst>
          </p:cNvPr>
          <p:cNvSpPr txBox="1"/>
          <p:nvPr/>
        </p:nvSpPr>
        <p:spPr>
          <a:xfrm>
            <a:off x="920542" y="1657709"/>
            <a:ext cx="435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Sorting &amp; Concatenation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730E3F-7150-1867-6607-6FEA4796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06" y="5052054"/>
            <a:ext cx="1185294" cy="8156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049EC4-C570-2F22-EC47-0D909ACC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77" y="5052054"/>
            <a:ext cx="1185294" cy="8156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32E8C5-D3DD-BAB6-A40A-5E67EEFC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8" y="5052054"/>
            <a:ext cx="1185294" cy="81568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1787EAA-4B5D-E26B-96B3-C34BC153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96" y="5052054"/>
            <a:ext cx="1185294" cy="815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0C7E76-E5E9-2623-AE15-3E1FBD2D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67" y="5052054"/>
            <a:ext cx="1185294" cy="8156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118C47-77FF-2B27-C304-784E5E22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415" y="5052054"/>
            <a:ext cx="1185294" cy="8156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B805D6-703A-245B-8A71-CECC975DF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740" y="5052054"/>
            <a:ext cx="1185294" cy="8156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6A404D8-382A-7F8C-A7C2-8B0E66DB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81" y="5052054"/>
            <a:ext cx="1185294" cy="81568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30B865-86A7-5C5A-6C74-6A2388A42990}"/>
              </a:ext>
            </a:extLst>
          </p:cNvPr>
          <p:cNvCxnSpPr/>
          <p:nvPr/>
        </p:nvCxnSpPr>
        <p:spPr>
          <a:xfrm>
            <a:off x="1100831" y="4279037"/>
            <a:ext cx="98630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75D79B6-7CB9-57CC-2A83-AE0EF8DFDD89}"/>
              </a:ext>
            </a:extLst>
          </p:cNvPr>
          <p:cNvSpPr/>
          <p:nvPr/>
        </p:nvSpPr>
        <p:spPr>
          <a:xfrm>
            <a:off x="5115159" y="4366201"/>
            <a:ext cx="1958820" cy="5986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30" name="Picture 10" descr="Sort Icon Data Information Abstract, Container, Sort, Black ...">
            <a:extLst>
              <a:ext uri="{FF2B5EF4-FFF2-40B4-BE49-F238E27FC236}">
                <a16:creationId xmlns:a16="http://schemas.microsoft.com/office/drawing/2014/main" id="{558C0E49-E378-97D5-4210-2A6DC8A4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62" y="3093896"/>
            <a:ext cx="423169" cy="4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Sort Icon Data Information Abstract, Container, Sort, Black ...">
            <a:extLst>
              <a:ext uri="{FF2B5EF4-FFF2-40B4-BE49-F238E27FC236}">
                <a16:creationId xmlns:a16="http://schemas.microsoft.com/office/drawing/2014/main" id="{B098F9D7-26A4-C189-2ABE-AC21B255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84" y="3069695"/>
            <a:ext cx="423169" cy="4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Sort Icon Data Information Abstract, Container, Sort, Black ...">
            <a:extLst>
              <a:ext uri="{FF2B5EF4-FFF2-40B4-BE49-F238E27FC236}">
                <a16:creationId xmlns:a16="http://schemas.microsoft.com/office/drawing/2014/main" id="{4E2B8B2C-8A20-F415-A15F-0AC2AC6A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635" y="3050072"/>
            <a:ext cx="423169" cy="4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Sort Icon Data Information Abstract, Container, Sort, Black ...">
            <a:extLst>
              <a:ext uri="{FF2B5EF4-FFF2-40B4-BE49-F238E27FC236}">
                <a16:creationId xmlns:a16="http://schemas.microsoft.com/office/drawing/2014/main" id="{003958EA-1692-CDD1-FF97-F57D5AB7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90" y="3093896"/>
            <a:ext cx="423169" cy="4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Sort Icon Data Information Abstract, Container, Sort, Black ...">
            <a:extLst>
              <a:ext uri="{FF2B5EF4-FFF2-40B4-BE49-F238E27FC236}">
                <a16:creationId xmlns:a16="http://schemas.microsoft.com/office/drawing/2014/main" id="{D4641A37-B59F-BA05-21BC-13129AC5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878" y="3093896"/>
            <a:ext cx="423169" cy="42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94E91EC-7701-BFD6-6294-3DB47A419715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B4BC8-5CAA-A67C-211A-530CEF407760}"/>
              </a:ext>
            </a:extLst>
          </p:cNvPr>
          <p:cNvSpPr/>
          <p:nvPr/>
        </p:nvSpPr>
        <p:spPr>
          <a:xfrm>
            <a:off x="0" y="161365"/>
            <a:ext cx="1093694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- 1</a:t>
            </a:r>
          </a:p>
        </p:txBody>
      </p:sp>
    </p:spTree>
    <p:extLst>
      <p:ext uri="{BB962C8B-B14F-4D97-AF65-F5344CB8AC3E}">
        <p14:creationId xmlns:p14="http://schemas.microsoft.com/office/powerpoint/2010/main" val="35704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5C35-5266-CEA6-AB2A-B24CF9E4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26" y="523249"/>
            <a:ext cx="6673492" cy="753461"/>
          </a:xfrm>
        </p:spPr>
        <p:txBody>
          <a:bodyPr/>
          <a:lstStyle/>
          <a:p>
            <a:r>
              <a:rPr lang="en-IN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72157-9E66-FDE4-AC75-1E9D40B61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1" y="1416237"/>
            <a:ext cx="902051" cy="895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0BE6D4-1CCF-F355-9D50-0A9435BD3A5D}"/>
              </a:ext>
            </a:extLst>
          </p:cNvPr>
          <p:cNvSpPr txBox="1"/>
          <p:nvPr/>
        </p:nvSpPr>
        <p:spPr>
          <a:xfrm>
            <a:off x="2394010" y="1503778"/>
            <a:ext cx="295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the columns</a:t>
            </a:r>
          </a:p>
        </p:txBody>
      </p:sp>
      <p:pic>
        <p:nvPicPr>
          <p:cNvPr id="3076" name="Picture 4" descr="Add Time icon PNG and SVG Vector Free Download">
            <a:extLst>
              <a:ext uri="{FF2B5EF4-FFF2-40B4-BE49-F238E27FC236}">
                <a16:creationId xmlns:a16="http://schemas.microsoft.com/office/drawing/2014/main" id="{1A32FD15-2121-CAC1-48D6-7D148408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06" y="1314396"/>
            <a:ext cx="827554" cy="7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BA8F2-CA7B-32B7-8DC8-126770313B9A}"/>
              </a:ext>
            </a:extLst>
          </p:cNvPr>
          <p:cNvSpPr txBox="1"/>
          <p:nvPr/>
        </p:nvSpPr>
        <p:spPr>
          <a:xfrm>
            <a:off x="7477214" y="1464078"/>
            <a:ext cx="4073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 Missing hour Information</a:t>
            </a:r>
          </a:p>
        </p:txBody>
      </p:sp>
      <p:pic>
        <p:nvPicPr>
          <p:cNvPr id="3078" name="Picture 6" descr="ELFO - ARTIFICIAL INTELLIGENCE">
            <a:extLst>
              <a:ext uri="{FF2B5EF4-FFF2-40B4-BE49-F238E27FC236}">
                <a16:creationId xmlns:a16="http://schemas.microsoft.com/office/drawing/2014/main" id="{1AC9B6F2-0C71-9719-3DBD-3EE033BC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01" y="2500733"/>
            <a:ext cx="914260" cy="73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2572AA-F713-EDDD-F76F-65444A808863}"/>
              </a:ext>
            </a:extLst>
          </p:cNvPr>
          <p:cNvSpPr txBox="1"/>
          <p:nvPr/>
        </p:nvSpPr>
        <p:spPr>
          <a:xfrm>
            <a:off x="2437361" y="2602491"/>
            <a:ext cx="295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8" descr="Temporal - Free miscellaneous icons">
            <a:extLst>
              <a:ext uri="{FF2B5EF4-FFF2-40B4-BE49-F238E27FC236}">
                <a16:creationId xmlns:a16="http://schemas.microsoft.com/office/drawing/2014/main" id="{96BB7D0C-A4EA-5283-7542-C11F84A8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6" y="3501232"/>
            <a:ext cx="914260" cy="86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FAB47F-CC80-E90A-F157-CF1352565800}"/>
              </a:ext>
            </a:extLst>
          </p:cNvPr>
          <p:cNvSpPr txBox="1"/>
          <p:nvPr/>
        </p:nvSpPr>
        <p:spPr>
          <a:xfrm>
            <a:off x="2389156" y="3809363"/>
            <a:ext cx="295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Hour &amp; Minute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2" name="Picture 10" descr="Hot Rolling icon vector image ...">
            <a:extLst>
              <a:ext uri="{FF2B5EF4-FFF2-40B4-BE49-F238E27FC236}">
                <a16:creationId xmlns:a16="http://schemas.microsoft.com/office/drawing/2014/main" id="{7E8D34D0-7B5A-AEE6-266F-E6B20B65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06" y="2443091"/>
            <a:ext cx="827554" cy="82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047F2-1F46-9B29-CAA7-6489755C559A}"/>
              </a:ext>
            </a:extLst>
          </p:cNvPr>
          <p:cNvSpPr txBox="1"/>
          <p:nvPr/>
        </p:nvSpPr>
        <p:spPr>
          <a:xfrm>
            <a:off x="8252592" y="2664046"/>
            <a:ext cx="339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Rolling</a:t>
            </a:r>
          </a:p>
        </p:txBody>
      </p:sp>
      <p:pic>
        <p:nvPicPr>
          <p:cNvPr id="3084" name="Picture 12" descr="All About Train Test Split - Shiksha Online">
            <a:extLst>
              <a:ext uri="{FF2B5EF4-FFF2-40B4-BE49-F238E27FC236}">
                <a16:creationId xmlns:a16="http://schemas.microsoft.com/office/drawing/2014/main" id="{67F9CDD2-CA9D-F414-E570-D8958160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864" y="3429000"/>
            <a:ext cx="2583793" cy="13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D73060-D510-4BF8-42B4-69839CF3B093}"/>
              </a:ext>
            </a:extLst>
          </p:cNvPr>
          <p:cNvSpPr txBox="1"/>
          <p:nvPr/>
        </p:nvSpPr>
        <p:spPr>
          <a:xfrm>
            <a:off x="8252592" y="3731417"/>
            <a:ext cx="339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Test Split</a:t>
            </a:r>
          </a:p>
        </p:txBody>
      </p:sp>
      <p:pic>
        <p:nvPicPr>
          <p:cNvPr id="3086" name="Picture 14" descr="Scaling Icon Vector Art, Icons, and ...">
            <a:extLst>
              <a:ext uri="{FF2B5EF4-FFF2-40B4-BE49-F238E27FC236}">
                <a16:creationId xmlns:a16="http://schemas.microsoft.com/office/drawing/2014/main" id="{DD8DFDE9-3E95-26CC-0541-EE123240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96" y="4722501"/>
            <a:ext cx="899948" cy="8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9BC4C4-4AC5-CA44-5895-98631675CAC8}"/>
              </a:ext>
            </a:extLst>
          </p:cNvPr>
          <p:cNvSpPr txBox="1"/>
          <p:nvPr/>
        </p:nvSpPr>
        <p:spPr>
          <a:xfrm>
            <a:off x="2389156" y="5031186"/>
            <a:ext cx="3394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F1D119-B306-0E7B-80C0-6D2BC96B11AA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90" name="Picture 18" descr="29,800+ Green Tick Mark Stock Photos, Pictures &amp; Royalty-Free Images -  iStock">
            <a:extLst>
              <a:ext uri="{FF2B5EF4-FFF2-40B4-BE49-F238E27FC236}">
                <a16:creationId xmlns:a16="http://schemas.microsoft.com/office/drawing/2014/main" id="{A44439DB-9ACC-68F4-5B04-5E523597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16" y="1388312"/>
            <a:ext cx="560333" cy="5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29,800+ Green Tick Mark Stock Photos, Pictures &amp; Royalty-Free Images -  iStock">
            <a:extLst>
              <a:ext uri="{FF2B5EF4-FFF2-40B4-BE49-F238E27FC236}">
                <a16:creationId xmlns:a16="http://schemas.microsoft.com/office/drawing/2014/main" id="{F4D355F9-736A-44E2-D524-C16E9403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63" y="2613115"/>
            <a:ext cx="560333" cy="5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29,800+ Green Tick Mark Stock Photos, Pictures &amp; Royalty-Free Images -  iStock">
            <a:extLst>
              <a:ext uri="{FF2B5EF4-FFF2-40B4-BE49-F238E27FC236}">
                <a16:creationId xmlns:a16="http://schemas.microsoft.com/office/drawing/2014/main" id="{2DF89862-E191-8344-8975-B5661850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599" y="1339778"/>
            <a:ext cx="560333" cy="5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8" descr="29,800+ Green Tick Mark Stock Photos, Pictures &amp; Royalty-Free Images -  iStock">
            <a:extLst>
              <a:ext uri="{FF2B5EF4-FFF2-40B4-BE49-F238E27FC236}">
                <a16:creationId xmlns:a16="http://schemas.microsoft.com/office/drawing/2014/main" id="{035D2470-75AE-615F-C5BD-D8CF109F5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598" y="2515036"/>
            <a:ext cx="560333" cy="5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29,800+ Green Tick Mark Stock Photos, Pictures &amp; Royalty-Free Images -  iStock">
            <a:extLst>
              <a:ext uri="{FF2B5EF4-FFF2-40B4-BE49-F238E27FC236}">
                <a16:creationId xmlns:a16="http://schemas.microsoft.com/office/drawing/2014/main" id="{0813BD05-9A0D-8414-981B-271202B5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597" y="3595059"/>
            <a:ext cx="560333" cy="5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29,800+ Green Tick Mark Stock Photos, Pictures &amp; Royalty-Free Images -  iStock">
            <a:extLst>
              <a:ext uri="{FF2B5EF4-FFF2-40B4-BE49-F238E27FC236}">
                <a16:creationId xmlns:a16="http://schemas.microsoft.com/office/drawing/2014/main" id="{1C7CE179-FB15-0309-15EE-ACDBFB70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16" y="3703067"/>
            <a:ext cx="560333" cy="5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29,800+ Green Tick Mark Stock Photos, Pictures &amp; Royalty-Free Images -  iStock">
            <a:extLst>
              <a:ext uri="{FF2B5EF4-FFF2-40B4-BE49-F238E27FC236}">
                <a16:creationId xmlns:a16="http://schemas.microsoft.com/office/drawing/2014/main" id="{DE529029-17E0-CAE3-A983-94FDE96F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16" y="4950770"/>
            <a:ext cx="560333" cy="56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2436D2-635C-33B3-8761-03ACCE2A6AAD}"/>
              </a:ext>
            </a:extLst>
          </p:cNvPr>
          <p:cNvSpPr/>
          <p:nvPr/>
        </p:nvSpPr>
        <p:spPr>
          <a:xfrm>
            <a:off x="0" y="148817"/>
            <a:ext cx="1093694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- 2</a:t>
            </a:r>
          </a:p>
        </p:txBody>
      </p:sp>
    </p:spTree>
    <p:extLst>
      <p:ext uri="{BB962C8B-B14F-4D97-AF65-F5344CB8AC3E}">
        <p14:creationId xmlns:p14="http://schemas.microsoft.com/office/powerpoint/2010/main" val="157276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6E4E-D4E9-947D-A99A-F7ED3793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6" y="751791"/>
            <a:ext cx="9397254" cy="667609"/>
          </a:xfrm>
        </p:spPr>
        <p:txBody>
          <a:bodyPr/>
          <a:lstStyle/>
          <a:p>
            <a:r>
              <a:rPr lang="en-IN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for identifying the causes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2031BD-DA5C-439C-61BC-A9CB6B879FB6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AE84-FB76-F611-A14F-8471AC7467A4}"/>
              </a:ext>
            </a:extLst>
          </p:cNvPr>
          <p:cNvSpPr txBox="1"/>
          <p:nvPr/>
        </p:nvSpPr>
        <p:spPr>
          <a:xfrm>
            <a:off x="5114663" y="1788851"/>
            <a:ext cx="2216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BBA0B-1D97-3A86-1487-99B4D7CC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9" y="2595521"/>
            <a:ext cx="4949162" cy="2193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BB091-DEA1-E083-C0E0-57266C1285A7}"/>
              </a:ext>
            </a:extLst>
          </p:cNvPr>
          <p:cNvSpPr txBox="1"/>
          <p:nvPr/>
        </p:nvSpPr>
        <p:spPr>
          <a:xfrm>
            <a:off x="462579" y="4970033"/>
            <a:ext cx="20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0.00339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1FA5E-F89E-FE0B-4C16-C80792FDFD98}"/>
              </a:ext>
            </a:extLst>
          </p:cNvPr>
          <p:cNvSpPr txBox="1"/>
          <p:nvPr/>
        </p:nvSpPr>
        <p:spPr>
          <a:xfrm>
            <a:off x="3227794" y="4970033"/>
            <a:ext cx="202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 : 0.00340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4F0311-5BCD-73DF-3069-26AA1827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691"/>
          <a:stretch/>
        </p:blipFill>
        <p:spPr>
          <a:xfrm>
            <a:off x="8769130" y="2595521"/>
            <a:ext cx="2192913" cy="219353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9BD46F-2439-187E-9E46-0B7497F8D29C}"/>
              </a:ext>
            </a:extLst>
          </p:cNvPr>
          <p:cNvSpPr/>
          <p:nvPr/>
        </p:nvSpPr>
        <p:spPr>
          <a:xfrm>
            <a:off x="5385276" y="3205623"/>
            <a:ext cx="2764715" cy="810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2E9A14-C67E-31CC-D403-D6D82CECE852}"/>
              </a:ext>
            </a:extLst>
          </p:cNvPr>
          <p:cNvSpPr/>
          <p:nvPr/>
        </p:nvSpPr>
        <p:spPr>
          <a:xfrm>
            <a:off x="0" y="148817"/>
            <a:ext cx="1192306" cy="4385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– 3.1</a:t>
            </a:r>
          </a:p>
        </p:txBody>
      </p:sp>
    </p:spTree>
    <p:extLst>
      <p:ext uri="{BB962C8B-B14F-4D97-AF65-F5344CB8AC3E}">
        <p14:creationId xmlns:p14="http://schemas.microsoft.com/office/powerpoint/2010/main" val="332661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2CC53-C560-0C75-8666-E3E3013028F3}"/>
              </a:ext>
            </a:extLst>
          </p:cNvPr>
          <p:cNvSpPr txBox="1"/>
          <p:nvPr/>
        </p:nvSpPr>
        <p:spPr>
          <a:xfrm>
            <a:off x="4670612" y="420605"/>
            <a:ext cx="360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 Predicted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CB057-3DDF-C601-D412-5D115A66F856}"/>
              </a:ext>
            </a:extLst>
          </p:cNvPr>
          <p:cNvSpPr/>
          <p:nvPr/>
        </p:nvSpPr>
        <p:spPr>
          <a:xfrm>
            <a:off x="0" y="6589986"/>
            <a:ext cx="12192000" cy="268014"/>
          </a:xfrm>
          <a:prstGeom prst="rect">
            <a:avLst/>
          </a:prstGeom>
          <a:solidFill>
            <a:srgbClr val="0033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36A4A-C4C3-60D1-D49D-CEE587B6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" y="992431"/>
            <a:ext cx="12050886" cy="2605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C29B6-37DD-35F6-76B0-560EF373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9" y="3777364"/>
            <a:ext cx="12097504" cy="26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4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423</Words>
  <Application>Microsoft Office PowerPoint</Application>
  <PresentationFormat>Widescreen</PresentationFormat>
  <Paragraphs>91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Times New Roman</vt:lpstr>
      <vt:lpstr>Wingdings</vt:lpstr>
      <vt:lpstr>Office Theme</vt:lpstr>
      <vt:lpstr>Defect Rate Early Identification</vt:lpstr>
      <vt:lpstr>Objective:</vt:lpstr>
      <vt:lpstr>Project Flow</vt:lpstr>
      <vt:lpstr>Production Process </vt:lpstr>
      <vt:lpstr>Defect Rate</vt:lpstr>
      <vt:lpstr>Data Preparation</vt:lpstr>
      <vt:lpstr>Exploratory  Data Analysis</vt:lpstr>
      <vt:lpstr>Model Building for identifying the causes</vt:lpstr>
      <vt:lpstr>PowerPoint Presentation</vt:lpstr>
      <vt:lpstr>PowerPoint Presentation</vt:lpstr>
      <vt:lpstr>PowerPoint Presentation</vt:lpstr>
      <vt:lpstr>Causes of Defect Rate</vt:lpstr>
      <vt:lpstr>Defect Rate Prediction for the Next 7 Days</vt:lpstr>
      <vt:lpstr>Time Series Forecast Models</vt:lpstr>
      <vt:lpstr>Actual vs Predicted Plots</vt:lpstr>
      <vt:lpstr>Forecast for the Next 7 Days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PASUPULA</dc:creator>
  <cp:lastModifiedBy>SUNIL PASUPULA</cp:lastModifiedBy>
  <cp:revision>44</cp:revision>
  <cp:lastPrinted>2024-11-30T13:07:04Z</cp:lastPrinted>
  <dcterms:created xsi:type="dcterms:W3CDTF">2024-11-26T07:18:22Z</dcterms:created>
  <dcterms:modified xsi:type="dcterms:W3CDTF">2024-12-02T06:29:09Z</dcterms:modified>
</cp:coreProperties>
</file>