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Inter Bold" charset="1" panose="020B0802030000000004"/>
      <p:regular r:id="rId16"/>
    </p:embeddedFont>
    <p:embeddedFont>
      <p:font typeface="Open Sans Semi-Bold" charset="1" panose="00000000000000000000"/>
      <p:regular r:id="rId17"/>
    </p:embeddedFont>
    <p:embeddedFont>
      <p:font typeface="Inter Medium" charset="1" panose="02000503000000020004"/>
      <p:regular r:id="rId18"/>
    </p:embeddedFont>
    <p:embeddedFont>
      <p:font typeface="Open Sans" charset="1" panose="00000000000000000000"/>
      <p:regular r:id="rId19"/>
    </p:embeddedFont>
    <p:embeddedFont>
      <p:font typeface="Open Sans Bold" charset="1" panose="00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2759" y="6802807"/>
            <a:ext cx="5402508" cy="540250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AutoShape 5" id="5"/>
          <p:cNvSpPr/>
          <p:nvPr/>
        </p:nvSpPr>
        <p:spPr>
          <a:xfrm>
            <a:off x="1074658" y="8563446"/>
            <a:ext cx="16138684" cy="0"/>
          </a:xfrm>
          <a:prstGeom prst="line">
            <a:avLst/>
          </a:prstGeom>
          <a:ln cap="flat" w="38100">
            <a:solidFill>
              <a:srgbClr val="1F7BD6"/>
            </a:solidFill>
            <a:prstDash val="solid"/>
            <a:headEnd type="none" len="sm" w="sm"/>
            <a:tailEnd type="none" len="sm" w="sm"/>
          </a:ln>
        </p:spPr>
      </p:sp>
      <p:grpSp>
        <p:nvGrpSpPr>
          <p:cNvPr name="Group 6" id="6"/>
          <p:cNvGrpSpPr/>
          <p:nvPr/>
        </p:nvGrpSpPr>
        <p:grpSpPr>
          <a:xfrm rot="0">
            <a:off x="11522684" y="1910877"/>
            <a:ext cx="4758515" cy="475851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9" id="9"/>
          <p:cNvGrpSpPr/>
          <p:nvPr/>
        </p:nvGrpSpPr>
        <p:grpSpPr>
          <a:xfrm rot="0">
            <a:off x="15972039" y="656036"/>
            <a:ext cx="1241303" cy="575606"/>
            <a:chOff x="0" y="0"/>
            <a:chExt cx="326928" cy="151600"/>
          </a:xfrm>
        </p:grpSpPr>
        <p:sp>
          <p:nvSpPr>
            <p:cNvPr name="Freeform 10" id="10"/>
            <p:cNvSpPr/>
            <p:nvPr/>
          </p:nvSpPr>
          <p:spPr>
            <a:xfrm flipH="false" flipV="false" rot="0">
              <a:off x="0" y="0"/>
              <a:ext cx="326928" cy="151600"/>
            </a:xfrm>
            <a:custGeom>
              <a:avLst/>
              <a:gdLst/>
              <a:ahLst/>
              <a:cxnLst/>
              <a:rect r="r" b="b" t="t" l="l"/>
              <a:pathLst>
                <a:path h="151600" w="326928">
                  <a:moveTo>
                    <a:pt x="75800" y="0"/>
                  </a:moveTo>
                  <a:lnTo>
                    <a:pt x="251128" y="0"/>
                  </a:lnTo>
                  <a:cubicBezTo>
                    <a:pt x="292991" y="0"/>
                    <a:pt x="326928" y="33937"/>
                    <a:pt x="326928" y="75800"/>
                  </a:cubicBezTo>
                  <a:lnTo>
                    <a:pt x="326928" y="75800"/>
                  </a:lnTo>
                  <a:cubicBezTo>
                    <a:pt x="326928" y="117663"/>
                    <a:pt x="292991" y="151600"/>
                    <a:pt x="251128" y="151600"/>
                  </a:cubicBezTo>
                  <a:lnTo>
                    <a:pt x="75800" y="151600"/>
                  </a:lnTo>
                  <a:cubicBezTo>
                    <a:pt x="33937" y="151600"/>
                    <a:pt x="0" y="117663"/>
                    <a:pt x="0" y="75800"/>
                  </a:cubicBezTo>
                  <a:lnTo>
                    <a:pt x="0" y="75800"/>
                  </a:lnTo>
                  <a:cubicBezTo>
                    <a:pt x="0" y="33937"/>
                    <a:pt x="33937" y="0"/>
                    <a:pt x="75800" y="0"/>
                  </a:cubicBezTo>
                  <a:close/>
                </a:path>
              </a:pathLst>
            </a:custGeom>
            <a:solidFill>
              <a:srgbClr val="1F7BD6"/>
            </a:solidFill>
          </p:spPr>
        </p:sp>
        <p:sp>
          <p:nvSpPr>
            <p:cNvPr name="TextBox 11" id="11"/>
            <p:cNvSpPr txBox="true"/>
            <p:nvPr/>
          </p:nvSpPr>
          <p:spPr>
            <a:xfrm>
              <a:off x="0" y="-47625"/>
              <a:ext cx="326928" cy="199225"/>
            </a:xfrm>
            <a:prstGeom prst="rect">
              <a:avLst/>
            </a:prstGeom>
          </p:spPr>
          <p:txBody>
            <a:bodyPr anchor="ctr" rtlCol="false" tIns="50800" lIns="50800" bIns="50800" rIns="50800"/>
            <a:lstStyle/>
            <a:p>
              <a:pPr algn="ctr">
                <a:lnSpc>
                  <a:spcPts val="2479"/>
                </a:lnSpc>
              </a:pPr>
            </a:p>
          </p:txBody>
        </p:sp>
      </p:grpSp>
      <p:sp>
        <p:nvSpPr>
          <p:cNvPr name="Freeform 12" id="12"/>
          <p:cNvSpPr/>
          <p:nvPr/>
        </p:nvSpPr>
        <p:spPr>
          <a:xfrm flipH="false" flipV="false" rot="0">
            <a:off x="16275918" y="793769"/>
            <a:ext cx="633545" cy="300142"/>
          </a:xfrm>
          <a:custGeom>
            <a:avLst/>
            <a:gdLst/>
            <a:ahLst/>
            <a:cxnLst/>
            <a:rect r="r" b="b" t="t" l="l"/>
            <a:pathLst>
              <a:path h="300142" w="633545">
                <a:moveTo>
                  <a:pt x="0" y="0"/>
                </a:moveTo>
                <a:lnTo>
                  <a:pt x="633545" y="0"/>
                </a:lnTo>
                <a:lnTo>
                  <a:pt x="633545" y="300141"/>
                </a:lnTo>
                <a:lnTo>
                  <a:pt x="0" y="30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393435" y="262616"/>
            <a:ext cx="1362446" cy="1362446"/>
            <a:chOff x="0" y="0"/>
            <a:chExt cx="6350000" cy="6350000"/>
          </a:xfrm>
        </p:grpSpPr>
        <p:sp>
          <p:nvSpPr>
            <p:cNvPr name="Freeform 14" id="14"/>
            <p:cNvSpPr/>
            <p:nvPr/>
          </p:nvSpPr>
          <p:spPr>
            <a:xfrm flipH="false" flipV="false" rot="0">
              <a:off x="541020" y="537210"/>
              <a:ext cx="5255260" cy="5255260"/>
            </a:xfrm>
            <a:custGeom>
              <a:avLst/>
              <a:gdLst/>
              <a:ahLst/>
              <a:cxnLst/>
              <a:rect r="r" b="b" t="t" l="l"/>
              <a:pathLst>
                <a:path h="5255260" w="5255260">
                  <a:moveTo>
                    <a:pt x="2627630" y="0"/>
                  </a:moveTo>
                  <a:cubicBezTo>
                    <a:pt x="1176430" y="0"/>
                    <a:pt x="0" y="1176430"/>
                    <a:pt x="0" y="2627630"/>
                  </a:cubicBezTo>
                  <a:cubicBezTo>
                    <a:pt x="0" y="4078830"/>
                    <a:pt x="1176430" y="5255260"/>
                    <a:pt x="2627630" y="5255260"/>
                  </a:cubicBezTo>
                  <a:cubicBezTo>
                    <a:pt x="4078830" y="5255260"/>
                    <a:pt x="5255260" y="4078830"/>
                    <a:pt x="5255260" y="2627630"/>
                  </a:cubicBezTo>
                  <a:cubicBezTo>
                    <a:pt x="5255260" y="1176430"/>
                    <a:pt x="4078830" y="0"/>
                    <a:pt x="2627630" y="0"/>
                  </a:cubicBezTo>
                  <a:close/>
                </a:path>
              </a:pathLst>
            </a:custGeom>
            <a:blipFill>
              <a:blip r:embed="rId4"/>
              <a:stretch>
                <a:fillRect l="0" t="0" r="0" b="0"/>
              </a:stretch>
            </a:blipFill>
          </p:spPr>
        </p:sp>
      </p:grpSp>
      <p:sp>
        <p:nvSpPr>
          <p:cNvPr name="TextBox 15" id="15"/>
          <p:cNvSpPr txBox="true"/>
          <p:nvPr/>
        </p:nvSpPr>
        <p:spPr>
          <a:xfrm rot="0">
            <a:off x="1765406" y="3191583"/>
            <a:ext cx="13755207" cy="2218053"/>
          </a:xfrm>
          <a:prstGeom prst="rect">
            <a:avLst/>
          </a:prstGeom>
        </p:spPr>
        <p:txBody>
          <a:bodyPr anchor="t" rtlCol="false" tIns="0" lIns="0" bIns="0" rIns="0">
            <a:spAutoFit/>
          </a:bodyPr>
          <a:lstStyle/>
          <a:p>
            <a:pPr algn="l">
              <a:lnSpc>
                <a:spcPts val="8559"/>
              </a:lnSpc>
            </a:pPr>
            <a:r>
              <a:rPr lang="en-US" sz="7999" b="true">
                <a:solidFill>
                  <a:srgbClr val="1F7BD6"/>
                </a:solidFill>
                <a:latin typeface="Inter Bold"/>
                <a:ea typeface="Inter Bold"/>
                <a:cs typeface="Inter Bold"/>
                <a:sym typeface="Inter Bold"/>
              </a:rPr>
              <a:t>EMPLOYEE ATTRITION UNDER THE MICROSCOPE</a:t>
            </a:r>
          </a:p>
        </p:txBody>
      </p:sp>
      <p:sp>
        <p:nvSpPr>
          <p:cNvPr name="TextBox 16" id="16"/>
          <p:cNvSpPr txBox="true"/>
          <p:nvPr/>
        </p:nvSpPr>
        <p:spPr>
          <a:xfrm rot="0">
            <a:off x="1857293" y="662932"/>
            <a:ext cx="3191396" cy="422275"/>
          </a:xfrm>
          <a:prstGeom prst="rect">
            <a:avLst/>
          </a:prstGeom>
        </p:spPr>
        <p:txBody>
          <a:bodyPr anchor="t" rtlCol="false" tIns="0" lIns="0" bIns="0" rIns="0">
            <a:spAutoFit/>
          </a:bodyPr>
          <a:lstStyle/>
          <a:p>
            <a:pPr algn="l">
              <a:lnSpc>
                <a:spcPts val="3499"/>
              </a:lnSpc>
            </a:pPr>
            <a:r>
              <a:rPr lang="en-US" sz="2499" b="true">
                <a:solidFill>
                  <a:srgbClr val="000000"/>
                </a:solidFill>
                <a:latin typeface="Open Sans Semi-Bold"/>
                <a:ea typeface="Open Sans Semi-Bold"/>
                <a:cs typeface="Open Sans Semi-Bold"/>
                <a:sym typeface="Open Sans Semi-Bold"/>
              </a:rPr>
              <a:t>HIGO</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2759" y="6802807"/>
            <a:ext cx="5402508" cy="540250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AutoShape 5" id="5"/>
          <p:cNvSpPr/>
          <p:nvPr/>
        </p:nvSpPr>
        <p:spPr>
          <a:xfrm>
            <a:off x="1074658" y="8563446"/>
            <a:ext cx="16138684" cy="0"/>
          </a:xfrm>
          <a:prstGeom prst="line">
            <a:avLst/>
          </a:prstGeom>
          <a:ln cap="flat" w="38100">
            <a:solidFill>
              <a:srgbClr val="1F7BD6"/>
            </a:solidFill>
            <a:prstDash val="solid"/>
            <a:headEnd type="none" len="sm" w="sm"/>
            <a:tailEnd type="none" len="sm" w="sm"/>
          </a:ln>
        </p:spPr>
      </p:sp>
      <p:grpSp>
        <p:nvGrpSpPr>
          <p:cNvPr name="Group 6" id="6"/>
          <p:cNvGrpSpPr/>
          <p:nvPr/>
        </p:nvGrpSpPr>
        <p:grpSpPr>
          <a:xfrm rot="0">
            <a:off x="10785978" y="1231643"/>
            <a:ext cx="4758515" cy="475851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9" id="9"/>
          <p:cNvGrpSpPr/>
          <p:nvPr/>
        </p:nvGrpSpPr>
        <p:grpSpPr>
          <a:xfrm rot="0">
            <a:off x="15972039" y="656036"/>
            <a:ext cx="1241303" cy="575606"/>
            <a:chOff x="0" y="0"/>
            <a:chExt cx="326928" cy="151600"/>
          </a:xfrm>
        </p:grpSpPr>
        <p:sp>
          <p:nvSpPr>
            <p:cNvPr name="Freeform 10" id="10"/>
            <p:cNvSpPr/>
            <p:nvPr/>
          </p:nvSpPr>
          <p:spPr>
            <a:xfrm flipH="false" flipV="false" rot="0">
              <a:off x="0" y="0"/>
              <a:ext cx="326928" cy="151600"/>
            </a:xfrm>
            <a:custGeom>
              <a:avLst/>
              <a:gdLst/>
              <a:ahLst/>
              <a:cxnLst/>
              <a:rect r="r" b="b" t="t" l="l"/>
              <a:pathLst>
                <a:path h="151600" w="326928">
                  <a:moveTo>
                    <a:pt x="75800" y="0"/>
                  </a:moveTo>
                  <a:lnTo>
                    <a:pt x="251128" y="0"/>
                  </a:lnTo>
                  <a:cubicBezTo>
                    <a:pt x="292991" y="0"/>
                    <a:pt x="326928" y="33937"/>
                    <a:pt x="326928" y="75800"/>
                  </a:cubicBezTo>
                  <a:lnTo>
                    <a:pt x="326928" y="75800"/>
                  </a:lnTo>
                  <a:cubicBezTo>
                    <a:pt x="326928" y="117663"/>
                    <a:pt x="292991" y="151600"/>
                    <a:pt x="251128" y="151600"/>
                  </a:cubicBezTo>
                  <a:lnTo>
                    <a:pt x="75800" y="151600"/>
                  </a:lnTo>
                  <a:cubicBezTo>
                    <a:pt x="33937" y="151600"/>
                    <a:pt x="0" y="117663"/>
                    <a:pt x="0" y="75800"/>
                  </a:cubicBezTo>
                  <a:lnTo>
                    <a:pt x="0" y="75800"/>
                  </a:lnTo>
                  <a:cubicBezTo>
                    <a:pt x="0" y="33937"/>
                    <a:pt x="33937" y="0"/>
                    <a:pt x="75800" y="0"/>
                  </a:cubicBezTo>
                  <a:close/>
                </a:path>
              </a:pathLst>
            </a:custGeom>
            <a:solidFill>
              <a:srgbClr val="1F7BD6"/>
            </a:solidFill>
          </p:spPr>
        </p:sp>
        <p:sp>
          <p:nvSpPr>
            <p:cNvPr name="TextBox 11" id="11"/>
            <p:cNvSpPr txBox="true"/>
            <p:nvPr/>
          </p:nvSpPr>
          <p:spPr>
            <a:xfrm>
              <a:off x="0" y="-47625"/>
              <a:ext cx="326928" cy="199225"/>
            </a:xfrm>
            <a:prstGeom prst="rect">
              <a:avLst/>
            </a:prstGeom>
          </p:spPr>
          <p:txBody>
            <a:bodyPr anchor="ctr" rtlCol="false" tIns="50800" lIns="50800" bIns="50800" rIns="50800"/>
            <a:lstStyle/>
            <a:p>
              <a:pPr algn="ctr">
                <a:lnSpc>
                  <a:spcPts val="2479"/>
                </a:lnSpc>
              </a:pPr>
            </a:p>
          </p:txBody>
        </p:sp>
      </p:grpSp>
      <p:sp>
        <p:nvSpPr>
          <p:cNvPr name="Freeform 12" id="12"/>
          <p:cNvSpPr/>
          <p:nvPr/>
        </p:nvSpPr>
        <p:spPr>
          <a:xfrm flipH="false" flipV="false" rot="0">
            <a:off x="16275918" y="793769"/>
            <a:ext cx="633545" cy="300142"/>
          </a:xfrm>
          <a:custGeom>
            <a:avLst/>
            <a:gdLst/>
            <a:ahLst/>
            <a:cxnLst/>
            <a:rect r="r" b="b" t="t" l="l"/>
            <a:pathLst>
              <a:path h="300142" w="633545">
                <a:moveTo>
                  <a:pt x="0" y="0"/>
                </a:moveTo>
                <a:lnTo>
                  <a:pt x="633545" y="0"/>
                </a:lnTo>
                <a:lnTo>
                  <a:pt x="633545" y="300141"/>
                </a:lnTo>
                <a:lnTo>
                  <a:pt x="0" y="30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981075" y="2874521"/>
            <a:ext cx="14166687" cy="2678850"/>
          </a:xfrm>
          <a:prstGeom prst="rect">
            <a:avLst/>
          </a:prstGeom>
        </p:spPr>
        <p:txBody>
          <a:bodyPr anchor="t" rtlCol="false" tIns="0" lIns="0" bIns="0" rIns="0">
            <a:spAutoFit/>
          </a:bodyPr>
          <a:lstStyle/>
          <a:p>
            <a:pPr algn="l">
              <a:lnSpc>
                <a:spcPts val="21873"/>
              </a:lnSpc>
            </a:pPr>
            <a:r>
              <a:rPr lang="en-US" sz="15624" b="true">
                <a:solidFill>
                  <a:srgbClr val="1F7BD6"/>
                </a:solidFill>
                <a:latin typeface="Inter Bold"/>
                <a:ea typeface="Inter Bold"/>
                <a:cs typeface="Inter Bold"/>
                <a:sym typeface="Inter Bold"/>
              </a:rPr>
              <a:t>THANK YOU</a:t>
            </a:r>
          </a:p>
        </p:txBody>
      </p:sp>
      <p:grpSp>
        <p:nvGrpSpPr>
          <p:cNvPr name="Group 14" id="14"/>
          <p:cNvGrpSpPr/>
          <p:nvPr/>
        </p:nvGrpSpPr>
        <p:grpSpPr>
          <a:xfrm rot="0">
            <a:off x="393435" y="262616"/>
            <a:ext cx="1362446" cy="1362446"/>
            <a:chOff x="0" y="0"/>
            <a:chExt cx="6350000" cy="6350000"/>
          </a:xfrm>
        </p:grpSpPr>
        <p:sp>
          <p:nvSpPr>
            <p:cNvPr name="Freeform 15" id="15"/>
            <p:cNvSpPr/>
            <p:nvPr/>
          </p:nvSpPr>
          <p:spPr>
            <a:xfrm flipH="false" flipV="false" rot="0">
              <a:off x="541020" y="537210"/>
              <a:ext cx="5255260" cy="5255260"/>
            </a:xfrm>
            <a:custGeom>
              <a:avLst/>
              <a:gdLst/>
              <a:ahLst/>
              <a:cxnLst/>
              <a:rect r="r" b="b" t="t" l="l"/>
              <a:pathLst>
                <a:path h="5255260" w="5255260">
                  <a:moveTo>
                    <a:pt x="2627630" y="0"/>
                  </a:moveTo>
                  <a:cubicBezTo>
                    <a:pt x="1176430" y="0"/>
                    <a:pt x="0" y="1176430"/>
                    <a:pt x="0" y="2627630"/>
                  </a:cubicBezTo>
                  <a:cubicBezTo>
                    <a:pt x="0" y="4078830"/>
                    <a:pt x="1176430" y="5255260"/>
                    <a:pt x="2627630" y="5255260"/>
                  </a:cubicBezTo>
                  <a:cubicBezTo>
                    <a:pt x="4078830" y="5255260"/>
                    <a:pt x="5255260" y="4078830"/>
                    <a:pt x="5255260" y="2627630"/>
                  </a:cubicBezTo>
                  <a:cubicBezTo>
                    <a:pt x="5255260" y="1176430"/>
                    <a:pt x="4078830" y="0"/>
                    <a:pt x="2627630" y="0"/>
                  </a:cubicBezTo>
                  <a:close/>
                </a:path>
              </a:pathLst>
            </a:custGeom>
            <a:blipFill>
              <a:blip r:embed="rId4"/>
              <a:stretch>
                <a:fillRect l="0" t="0" r="0" b="0"/>
              </a:stretch>
            </a:blipFill>
          </p:spPr>
        </p:sp>
      </p:grpSp>
      <p:sp>
        <p:nvSpPr>
          <p:cNvPr name="TextBox 16" id="16"/>
          <p:cNvSpPr txBox="true"/>
          <p:nvPr/>
        </p:nvSpPr>
        <p:spPr>
          <a:xfrm rot="0">
            <a:off x="1857293" y="662932"/>
            <a:ext cx="3191396" cy="422275"/>
          </a:xfrm>
          <a:prstGeom prst="rect">
            <a:avLst/>
          </a:prstGeom>
        </p:spPr>
        <p:txBody>
          <a:bodyPr anchor="t" rtlCol="false" tIns="0" lIns="0" bIns="0" rIns="0">
            <a:spAutoFit/>
          </a:bodyPr>
          <a:lstStyle/>
          <a:p>
            <a:pPr algn="l">
              <a:lnSpc>
                <a:spcPts val="3499"/>
              </a:lnSpc>
            </a:pPr>
            <a:r>
              <a:rPr lang="en-US" sz="2499" b="true">
                <a:solidFill>
                  <a:srgbClr val="000000"/>
                </a:solidFill>
                <a:latin typeface="Open Sans Semi-Bold"/>
                <a:ea typeface="Open Sans Semi-Bold"/>
                <a:cs typeface="Open Sans Semi-Bold"/>
                <a:sym typeface="Open Sans Semi-Bold"/>
              </a:rPr>
              <a:t>HIGO</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137101" y="4421381"/>
            <a:ext cx="5402508" cy="540250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1979517" y="0"/>
            <a:ext cx="6308483" cy="10287000"/>
            <a:chOff x="0" y="0"/>
            <a:chExt cx="1661493" cy="2709333"/>
          </a:xfrm>
        </p:grpSpPr>
        <p:sp>
          <p:nvSpPr>
            <p:cNvPr name="Freeform 6" id="6"/>
            <p:cNvSpPr/>
            <p:nvPr/>
          </p:nvSpPr>
          <p:spPr>
            <a:xfrm flipH="false" flipV="false" rot="0">
              <a:off x="0" y="0"/>
              <a:ext cx="1661494" cy="2709333"/>
            </a:xfrm>
            <a:custGeom>
              <a:avLst/>
              <a:gdLst/>
              <a:ahLst/>
              <a:cxnLst/>
              <a:rect r="r" b="b" t="t" l="l"/>
              <a:pathLst>
                <a:path h="2709333" w="1661494">
                  <a:moveTo>
                    <a:pt x="0" y="0"/>
                  </a:moveTo>
                  <a:lnTo>
                    <a:pt x="1661494" y="0"/>
                  </a:lnTo>
                  <a:lnTo>
                    <a:pt x="1661494" y="2709333"/>
                  </a:lnTo>
                  <a:lnTo>
                    <a:pt x="0" y="2709333"/>
                  </a:lnTo>
                  <a:close/>
                </a:path>
              </a:pathLst>
            </a:custGeom>
            <a:solidFill>
              <a:srgbClr val="1F7BD6"/>
            </a:solidFill>
          </p:spPr>
        </p:sp>
        <p:sp>
          <p:nvSpPr>
            <p:cNvPr name="TextBox 7" id="7"/>
            <p:cNvSpPr txBox="true"/>
            <p:nvPr/>
          </p:nvSpPr>
          <p:spPr>
            <a:xfrm>
              <a:off x="0" y="-47625"/>
              <a:ext cx="1661493" cy="2756958"/>
            </a:xfrm>
            <a:prstGeom prst="rect">
              <a:avLst/>
            </a:prstGeom>
          </p:spPr>
          <p:txBody>
            <a:bodyPr anchor="ctr" rtlCol="false" tIns="50800" lIns="50800" bIns="50800" rIns="50800"/>
            <a:lstStyle/>
            <a:p>
              <a:pPr algn="ctr">
                <a:lnSpc>
                  <a:spcPts val="2479"/>
                </a:lnSpc>
              </a:pPr>
            </a:p>
          </p:txBody>
        </p:sp>
      </p:grpSp>
      <p:grpSp>
        <p:nvGrpSpPr>
          <p:cNvPr name="Group 8" id="8"/>
          <p:cNvGrpSpPr/>
          <p:nvPr/>
        </p:nvGrpSpPr>
        <p:grpSpPr>
          <a:xfrm rot="0">
            <a:off x="14598501" y="4663928"/>
            <a:ext cx="2660799" cy="266079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11" id="11"/>
          <p:cNvGrpSpPr/>
          <p:nvPr/>
        </p:nvGrpSpPr>
        <p:grpSpPr>
          <a:xfrm rot="0">
            <a:off x="863539" y="3995251"/>
            <a:ext cx="969409" cy="986123"/>
            <a:chOff x="0" y="0"/>
            <a:chExt cx="812800" cy="826814"/>
          </a:xfrm>
        </p:grpSpPr>
        <p:sp>
          <p:nvSpPr>
            <p:cNvPr name="Freeform 12" id="12"/>
            <p:cNvSpPr/>
            <p:nvPr/>
          </p:nvSpPr>
          <p:spPr>
            <a:xfrm flipH="false" flipV="false" rot="0">
              <a:off x="0" y="0"/>
              <a:ext cx="812800" cy="826814"/>
            </a:xfrm>
            <a:custGeom>
              <a:avLst/>
              <a:gdLst/>
              <a:ahLst/>
              <a:cxnLst/>
              <a:rect r="r" b="b" t="t" l="l"/>
              <a:pathLst>
                <a:path h="826814" w="812800">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sp>
        <p:sp>
          <p:nvSpPr>
            <p:cNvPr name="TextBox 13" id="13"/>
            <p:cNvSpPr txBox="true"/>
            <p:nvPr/>
          </p:nvSpPr>
          <p:spPr>
            <a:xfrm>
              <a:off x="76200" y="1314"/>
              <a:ext cx="660400" cy="747987"/>
            </a:xfrm>
            <a:prstGeom prst="rect">
              <a:avLst/>
            </a:prstGeom>
          </p:spPr>
          <p:txBody>
            <a:bodyPr anchor="ctr" rtlCol="false" tIns="44470" lIns="44470" bIns="44470" rIns="44470"/>
            <a:lstStyle/>
            <a:p>
              <a:pPr algn="ctr">
                <a:lnSpc>
                  <a:spcPts val="4759"/>
                </a:lnSpc>
              </a:pPr>
              <a:r>
                <a:rPr lang="en-US" b="true" sz="3399">
                  <a:solidFill>
                    <a:srgbClr val="1F7BD6"/>
                  </a:solidFill>
                  <a:latin typeface="Inter Bold"/>
                  <a:ea typeface="Inter Bold"/>
                  <a:cs typeface="Inter Bold"/>
                  <a:sym typeface="Inter Bold"/>
                </a:rPr>
                <a:t>01</a:t>
              </a:r>
            </a:p>
          </p:txBody>
        </p:sp>
      </p:grpSp>
      <p:grpSp>
        <p:nvGrpSpPr>
          <p:cNvPr name="Group 14" id="14"/>
          <p:cNvGrpSpPr/>
          <p:nvPr/>
        </p:nvGrpSpPr>
        <p:grpSpPr>
          <a:xfrm rot="0">
            <a:off x="863539" y="8270899"/>
            <a:ext cx="969409" cy="986123"/>
            <a:chOff x="0" y="0"/>
            <a:chExt cx="812800" cy="826814"/>
          </a:xfrm>
        </p:grpSpPr>
        <p:sp>
          <p:nvSpPr>
            <p:cNvPr name="Freeform 15" id="15"/>
            <p:cNvSpPr/>
            <p:nvPr/>
          </p:nvSpPr>
          <p:spPr>
            <a:xfrm flipH="false" flipV="false" rot="0">
              <a:off x="0" y="0"/>
              <a:ext cx="812800" cy="826814"/>
            </a:xfrm>
            <a:custGeom>
              <a:avLst/>
              <a:gdLst/>
              <a:ahLst/>
              <a:cxnLst/>
              <a:rect r="r" b="b" t="t" l="l"/>
              <a:pathLst>
                <a:path h="826814" w="812800">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sp>
        <p:sp>
          <p:nvSpPr>
            <p:cNvPr name="TextBox 16" id="16"/>
            <p:cNvSpPr txBox="true"/>
            <p:nvPr/>
          </p:nvSpPr>
          <p:spPr>
            <a:xfrm>
              <a:off x="76200" y="1314"/>
              <a:ext cx="660400" cy="747987"/>
            </a:xfrm>
            <a:prstGeom prst="rect">
              <a:avLst/>
            </a:prstGeom>
          </p:spPr>
          <p:txBody>
            <a:bodyPr anchor="ctr" rtlCol="false" tIns="44470" lIns="44470" bIns="44470" rIns="44470"/>
            <a:lstStyle/>
            <a:p>
              <a:pPr algn="ctr">
                <a:lnSpc>
                  <a:spcPts val="4759"/>
                </a:lnSpc>
              </a:pPr>
              <a:r>
                <a:rPr lang="en-US" b="true" sz="3399">
                  <a:solidFill>
                    <a:srgbClr val="1F7BD6"/>
                  </a:solidFill>
                  <a:latin typeface="Inter Bold"/>
                  <a:ea typeface="Inter Bold"/>
                  <a:cs typeface="Inter Bold"/>
                  <a:sym typeface="Inter Bold"/>
                </a:rPr>
                <a:t>04</a:t>
              </a:r>
            </a:p>
          </p:txBody>
        </p:sp>
      </p:grpSp>
      <p:grpSp>
        <p:nvGrpSpPr>
          <p:cNvPr name="Group 17" id="17"/>
          <p:cNvGrpSpPr/>
          <p:nvPr/>
        </p:nvGrpSpPr>
        <p:grpSpPr>
          <a:xfrm rot="0">
            <a:off x="863539" y="5420938"/>
            <a:ext cx="969409" cy="986123"/>
            <a:chOff x="0" y="0"/>
            <a:chExt cx="812800" cy="826814"/>
          </a:xfrm>
        </p:grpSpPr>
        <p:sp>
          <p:nvSpPr>
            <p:cNvPr name="Freeform 18" id="18"/>
            <p:cNvSpPr/>
            <p:nvPr/>
          </p:nvSpPr>
          <p:spPr>
            <a:xfrm flipH="false" flipV="false" rot="0">
              <a:off x="0" y="0"/>
              <a:ext cx="812800" cy="826814"/>
            </a:xfrm>
            <a:custGeom>
              <a:avLst/>
              <a:gdLst/>
              <a:ahLst/>
              <a:cxnLst/>
              <a:rect r="r" b="b" t="t" l="l"/>
              <a:pathLst>
                <a:path h="826814" w="812800">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sp>
        <p:sp>
          <p:nvSpPr>
            <p:cNvPr name="TextBox 19" id="19"/>
            <p:cNvSpPr txBox="true"/>
            <p:nvPr/>
          </p:nvSpPr>
          <p:spPr>
            <a:xfrm>
              <a:off x="76200" y="1314"/>
              <a:ext cx="660400" cy="747987"/>
            </a:xfrm>
            <a:prstGeom prst="rect">
              <a:avLst/>
            </a:prstGeom>
          </p:spPr>
          <p:txBody>
            <a:bodyPr anchor="ctr" rtlCol="false" tIns="44470" lIns="44470" bIns="44470" rIns="44470"/>
            <a:lstStyle/>
            <a:p>
              <a:pPr algn="ctr">
                <a:lnSpc>
                  <a:spcPts val="4759"/>
                </a:lnSpc>
              </a:pPr>
              <a:r>
                <a:rPr lang="en-US" b="true" sz="3399">
                  <a:solidFill>
                    <a:srgbClr val="1F7BD6"/>
                  </a:solidFill>
                  <a:latin typeface="Inter Bold"/>
                  <a:ea typeface="Inter Bold"/>
                  <a:cs typeface="Inter Bold"/>
                  <a:sym typeface="Inter Bold"/>
                </a:rPr>
                <a:t>02</a:t>
              </a:r>
            </a:p>
          </p:txBody>
        </p:sp>
      </p:grpSp>
      <p:grpSp>
        <p:nvGrpSpPr>
          <p:cNvPr name="Group 20" id="20"/>
          <p:cNvGrpSpPr/>
          <p:nvPr/>
        </p:nvGrpSpPr>
        <p:grpSpPr>
          <a:xfrm rot="0">
            <a:off x="863539" y="6846625"/>
            <a:ext cx="969409" cy="986123"/>
            <a:chOff x="0" y="0"/>
            <a:chExt cx="812800" cy="826814"/>
          </a:xfrm>
        </p:grpSpPr>
        <p:sp>
          <p:nvSpPr>
            <p:cNvPr name="Freeform 21" id="21"/>
            <p:cNvSpPr/>
            <p:nvPr/>
          </p:nvSpPr>
          <p:spPr>
            <a:xfrm flipH="false" flipV="false" rot="0">
              <a:off x="0" y="0"/>
              <a:ext cx="812800" cy="826814"/>
            </a:xfrm>
            <a:custGeom>
              <a:avLst/>
              <a:gdLst/>
              <a:ahLst/>
              <a:cxnLst/>
              <a:rect r="r" b="b" t="t" l="l"/>
              <a:pathLst>
                <a:path h="826814" w="812800">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sp>
        <p:sp>
          <p:nvSpPr>
            <p:cNvPr name="TextBox 22" id="22"/>
            <p:cNvSpPr txBox="true"/>
            <p:nvPr/>
          </p:nvSpPr>
          <p:spPr>
            <a:xfrm>
              <a:off x="76200" y="1314"/>
              <a:ext cx="660400" cy="747987"/>
            </a:xfrm>
            <a:prstGeom prst="rect">
              <a:avLst/>
            </a:prstGeom>
          </p:spPr>
          <p:txBody>
            <a:bodyPr anchor="ctr" rtlCol="false" tIns="44470" lIns="44470" bIns="44470" rIns="44470"/>
            <a:lstStyle/>
            <a:p>
              <a:pPr algn="ctr">
                <a:lnSpc>
                  <a:spcPts val="4759"/>
                </a:lnSpc>
              </a:pPr>
              <a:r>
                <a:rPr lang="en-US" b="true" sz="3399">
                  <a:solidFill>
                    <a:srgbClr val="1F7BD6"/>
                  </a:solidFill>
                  <a:latin typeface="Inter Bold"/>
                  <a:ea typeface="Inter Bold"/>
                  <a:cs typeface="Inter Bold"/>
                  <a:sym typeface="Inter Bold"/>
                </a:rPr>
                <a:t>03</a:t>
              </a:r>
            </a:p>
          </p:txBody>
        </p:sp>
      </p:grpSp>
      <p:sp>
        <p:nvSpPr>
          <p:cNvPr name="AutoShape 23" id="23"/>
          <p:cNvSpPr/>
          <p:nvPr/>
        </p:nvSpPr>
        <p:spPr>
          <a:xfrm>
            <a:off x="844489" y="2984652"/>
            <a:ext cx="6008511" cy="0"/>
          </a:xfrm>
          <a:prstGeom prst="line">
            <a:avLst/>
          </a:prstGeom>
          <a:ln cap="flat" w="76200">
            <a:solidFill>
              <a:srgbClr val="EAE4D2"/>
            </a:solidFill>
            <a:prstDash val="solid"/>
            <a:headEnd type="none" len="sm" w="sm"/>
            <a:tailEnd type="none" len="sm" w="sm"/>
          </a:ln>
        </p:spPr>
      </p:sp>
      <p:sp>
        <p:nvSpPr>
          <p:cNvPr name="TextBox 24" id="24"/>
          <p:cNvSpPr txBox="true"/>
          <p:nvPr/>
        </p:nvSpPr>
        <p:spPr>
          <a:xfrm rot="0">
            <a:off x="844489" y="817223"/>
            <a:ext cx="7158103" cy="1946910"/>
          </a:xfrm>
          <a:prstGeom prst="rect">
            <a:avLst/>
          </a:prstGeom>
        </p:spPr>
        <p:txBody>
          <a:bodyPr anchor="t" rtlCol="false" tIns="0" lIns="0" bIns="0" rIns="0">
            <a:spAutoFit/>
          </a:bodyPr>
          <a:lstStyle/>
          <a:p>
            <a:pPr algn="l">
              <a:lnSpc>
                <a:spcPts val="7560"/>
              </a:lnSpc>
            </a:pPr>
            <a:r>
              <a:rPr lang="en-US" sz="7200" b="true">
                <a:solidFill>
                  <a:srgbClr val="1F7BD6"/>
                </a:solidFill>
                <a:latin typeface="Inter Bold"/>
                <a:ea typeface="Inter Bold"/>
                <a:cs typeface="Inter Bold"/>
                <a:sym typeface="Inter Bold"/>
              </a:rPr>
              <a:t>EXECUTIVE SUMMARY</a:t>
            </a:r>
          </a:p>
        </p:txBody>
      </p:sp>
      <p:sp>
        <p:nvSpPr>
          <p:cNvPr name="TextBox 25" id="25"/>
          <p:cNvSpPr txBox="true"/>
          <p:nvPr/>
        </p:nvSpPr>
        <p:spPr>
          <a:xfrm rot="0">
            <a:off x="2091095" y="4253363"/>
            <a:ext cx="6597783" cy="422275"/>
          </a:xfrm>
          <a:prstGeom prst="rect">
            <a:avLst/>
          </a:prstGeom>
        </p:spPr>
        <p:txBody>
          <a:bodyPr anchor="t" rtlCol="false" tIns="0" lIns="0" bIns="0" rIns="0">
            <a:spAutoFit/>
          </a:bodyPr>
          <a:lstStyle/>
          <a:p>
            <a:pPr algn="l">
              <a:lnSpc>
                <a:spcPts val="3499"/>
              </a:lnSpc>
            </a:pPr>
            <a:r>
              <a:rPr lang="en-US" sz="2499" b="true">
                <a:solidFill>
                  <a:srgbClr val="000000"/>
                </a:solidFill>
                <a:latin typeface="Inter Medium"/>
                <a:ea typeface="Inter Medium"/>
                <a:cs typeface="Inter Medium"/>
                <a:sym typeface="Inter Medium"/>
              </a:rPr>
              <a:t>Analyzed 1,470 employee records</a:t>
            </a:r>
          </a:p>
        </p:txBody>
      </p:sp>
      <p:sp>
        <p:nvSpPr>
          <p:cNvPr name="TextBox 26" id="26"/>
          <p:cNvSpPr txBox="true"/>
          <p:nvPr/>
        </p:nvSpPr>
        <p:spPr>
          <a:xfrm rot="0">
            <a:off x="2091095" y="8309935"/>
            <a:ext cx="6597783" cy="860425"/>
          </a:xfrm>
          <a:prstGeom prst="rect">
            <a:avLst/>
          </a:prstGeom>
        </p:spPr>
        <p:txBody>
          <a:bodyPr anchor="t" rtlCol="false" tIns="0" lIns="0" bIns="0" rIns="0">
            <a:spAutoFit/>
          </a:bodyPr>
          <a:lstStyle/>
          <a:p>
            <a:pPr algn="l">
              <a:lnSpc>
                <a:spcPts val="3499"/>
              </a:lnSpc>
            </a:pPr>
            <a:r>
              <a:rPr lang="en-US" sz="2499" b="true">
                <a:solidFill>
                  <a:srgbClr val="000000"/>
                </a:solidFill>
                <a:latin typeface="Inter Medium"/>
                <a:ea typeface="Inter Medium"/>
                <a:cs typeface="Inter Medium"/>
                <a:sym typeface="Inter Medium"/>
              </a:rPr>
              <a:t>Work-life balance and lack of promotion are major contributors</a:t>
            </a:r>
          </a:p>
        </p:txBody>
      </p:sp>
      <p:sp>
        <p:nvSpPr>
          <p:cNvPr name="TextBox 27" id="27"/>
          <p:cNvSpPr txBox="true"/>
          <p:nvPr/>
        </p:nvSpPr>
        <p:spPr>
          <a:xfrm rot="0">
            <a:off x="2091095" y="5459975"/>
            <a:ext cx="6597783" cy="860425"/>
          </a:xfrm>
          <a:prstGeom prst="rect">
            <a:avLst/>
          </a:prstGeom>
        </p:spPr>
        <p:txBody>
          <a:bodyPr anchor="t" rtlCol="false" tIns="0" lIns="0" bIns="0" rIns="0">
            <a:spAutoFit/>
          </a:bodyPr>
          <a:lstStyle/>
          <a:p>
            <a:pPr algn="l">
              <a:lnSpc>
                <a:spcPts val="3499"/>
              </a:lnSpc>
            </a:pPr>
            <a:r>
              <a:rPr lang="en-US" sz="2499" b="true">
                <a:solidFill>
                  <a:srgbClr val="000000"/>
                </a:solidFill>
                <a:latin typeface="Inter Medium"/>
                <a:ea typeface="Inter Medium"/>
                <a:cs typeface="Inter Medium"/>
                <a:sym typeface="Inter Medium"/>
              </a:rPr>
              <a:t>237 employees resigned, including 91 top talent</a:t>
            </a:r>
          </a:p>
        </p:txBody>
      </p:sp>
      <p:sp>
        <p:nvSpPr>
          <p:cNvPr name="TextBox 28" id="28"/>
          <p:cNvSpPr txBox="true"/>
          <p:nvPr/>
        </p:nvSpPr>
        <p:spPr>
          <a:xfrm rot="0">
            <a:off x="2091095" y="6885662"/>
            <a:ext cx="6597783" cy="860425"/>
          </a:xfrm>
          <a:prstGeom prst="rect">
            <a:avLst/>
          </a:prstGeom>
        </p:spPr>
        <p:txBody>
          <a:bodyPr anchor="t" rtlCol="false" tIns="0" lIns="0" bIns="0" rIns="0">
            <a:spAutoFit/>
          </a:bodyPr>
          <a:lstStyle/>
          <a:p>
            <a:pPr algn="l">
              <a:lnSpc>
                <a:spcPts val="3499"/>
              </a:lnSpc>
            </a:pPr>
            <a:r>
              <a:rPr lang="en-US" sz="2499" b="true">
                <a:solidFill>
                  <a:srgbClr val="000000"/>
                </a:solidFill>
                <a:latin typeface="Inter Medium"/>
                <a:ea typeface="Inter Medium"/>
                <a:cs typeface="Inter Medium"/>
                <a:sym typeface="Inter Medium"/>
              </a:rPr>
              <a:t>R&amp;D department has the highest attrition with poor environment satisfaction</a:t>
            </a:r>
          </a:p>
        </p:txBody>
      </p:sp>
      <p:sp>
        <p:nvSpPr>
          <p:cNvPr name="TextBox 29" id="29"/>
          <p:cNvSpPr txBox="true"/>
          <p:nvPr/>
        </p:nvSpPr>
        <p:spPr>
          <a:xfrm rot="0">
            <a:off x="14273093" y="9023350"/>
            <a:ext cx="3191396" cy="422275"/>
          </a:xfrm>
          <a:prstGeom prst="rect">
            <a:avLst/>
          </a:prstGeom>
        </p:spPr>
        <p:txBody>
          <a:bodyPr anchor="t" rtlCol="false" tIns="0" lIns="0" bIns="0" rIns="0">
            <a:spAutoFit/>
          </a:bodyPr>
          <a:lstStyle/>
          <a:p>
            <a:pPr algn="ctr">
              <a:lnSpc>
                <a:spcPts val="3499"/>
              </a:lnSpc>
            </a:pPr>
            <a:r>
              <a:rPr lang="en-US" sz="2499" b="true">
                <a:solidFill>
                  <a:srgbClr val="FFFFFF"/>
                </a:solidFill>
                <a:latin typeface="Open Sans Semi-Bold"/>
                <a:ea typeface="Open Sans Semi-Bold"/>
                <a:cs typeface="Open Sans Semi-Bold"/>
                <a:sym typeface="Open Sans Semi-Bold"/>
              </a:rPr>
              <a:t>HIGO</a:t>
            </a:r>
          </a:p>
        </p:txBody>
      </p:sp>
      <p:grpSp>
        <p:nvGrpSpPr>
          <p:cNvPr name="Group 30" id="30"/>
          <p:cNvGrpSpPr/>
          <p:nvPr/>
        </p:nvGrpSpPr>
        <p:grpSpPr>
          <a:xfrm rot="0">
            <a:off x="14148044" y="4250403"/>
            <a:ext cx="3441493" cy="3441493"/>
            <a:chOff x="0" y="0"/>
            <a:chExt cx="6350000" cy="6350000"/>
          </a:xfrm>
        </p:grpSpPr>
        <p:sp>
          <p:nvSpPr>
            <p:cNvPr name="Freeform 31" id="31"/>
            <p:cNvSpPr/>
            <p:nvPr/>
          </p:nvSpPr>
          <p:spPr>
            <a:xfrm flipH="false" flipV="false" rot="0">
              <a:off x="541020" y="537210"/>
              <a:ext cx="5255260" cy="5255260"/>
            </a:xfrm>
            <a:custGeom>
              <a:avLst/>
              <a:gdLst/>
              <a:ahLst/>
              <a:cxnLst/>
              <a:rect r="r" b="b" t="t" l="l"/>
              <a:pathLst>
                <a:path h="5255260" w="5255260">
                  <a:moveTo>
                    <a:pt x="2627630" y="0"/>
                  </a:moveTo>
                  <a:cubicBezTo>
                    <a:pt x="1176430" y="0"/>
                    <a:pt x="0" y="1176430"/>
                    <a:pt x="0" y="2627630"/>
                  </a:cubicBezTo>
                  <a:cubicBezTo>
                    <a:pt x="0" y="4078830"/>
                    <a:pt x="1176430" y="5255260"/>
                    <a:pt x="2627630" y="5255260"/>
                  </a:cubicBezTo>
                  <a:cubicBezTo>
                    <a:pt x="4078830" y="5255260"/>
                    <a:pt x="5255260" y="4078830"/>
                    <a:pt x="5255260" y="2627630"/>
                  </a:cubicBezTo>
                  <a:cubicBezTo>
                    <a:pt x="5255260" y="1176430"/>
                    <a:pt x="4078830" y="0"/>
                    <a:pt x="2627630" y="0"/>
                  </a:cubicBezTo>
                  <a:close/>
                </a:path>
              </a:pathLst>
            </a:custGeom>
            <a:blipFill>
              <a:blip r:embed="rId2"/>
              <a:stretch>
                <a:fillRect l="0" t="0" r="0" b="0"/>
              </a:stretch>
            </a:blip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6308483" cy="10287000"/>
            <a:chOff x="0" y="0"/>
            <a:chExt cx="1661493" cy="2709333"/>
          </a:xfrm>
        </p:grpSpPr>
        <p:sp>
          <p:nvSpPr>
            <p:cNvPr name="Freeform 3" id="3"/>
            <p:cNvSpPr/>
            <p:nvPr/>
          </p:nvSpPr>
          <p:spPr>
            <a:xfrm flipH="false" flipV="false" rot="0">
              <a:off x="0" y="0"/>
              <a:ext cx="1661494" cy="2709333"/>
            </a:xfrm>
            <a:custGeom>
              <a:avLst/>
              <a:gdLst/>
              <a:ahLst/>
              <a:cxnLst/>
              <a:rect r="r" b="b" t="t" l="l"/>
              <a:pathLst>
                <a:path h="2709333" w="1661494">
                  <a:moveTo>
                    <a:pt x="0" y="0"/>
                  </a:moveTo>
                  <a:lnTo>
                    <a:pt x="1661494" y="0"/>
                  </a:lnTo>
                  <a:lnTo>
                    <a:pt x="1661494" y="2709333"/>
                  </a:lnTo>
                  <a:lnTo>
                    <a:pt x="0" y="2709333"/>
                  </a:lnTo>
                  <a:close/>
                </a:path>
              </a:pathLst>
            </a:custGeom>
            <a:solidFill>
              <a:srgbClr val="1F7BD6"/>
            </a:solidFill>
          </p:spPr>
        </p:sp>
        <p:sp>
          <p:nvSpPr>
            <p:cNvPr name="TextBox 4" id="4"/>
            <p:cNvSpPr txBox="true"/>
            <p:nvPr/>
          </p:nvSpPr>
          <p:spPr>
            <a:xfrm>
              <a:off x="0" y="-47625"/>
              <a:ext cx="1661493"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028700" y="1559323"/>
            <a:ext cx="7168383" cy="7168355"/>
            <a:chOff x="0" y="0"/>
            <a:chExt cx="6350000" cy="6349975"/>
          </a:xfrm>
        </p:grpSpPr>
        <p:sp>
          <p:nvSpPr>
            <p:cNvPr name="Freeform 6" id="6"/>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2"/>
              <a:stretch>
                <a:fillRect l="0" t="0" r="0" b="0"/>
              </a:stretch>
            </a:blipFill>
          </p:spPr>
        </p:sp>
      </p:grpSp>
      <p:sp>
        <p:nvSpPr>
          <p:cNvPr name="AutoShape 7" id="7"/>
          <p:cNvSpPr/>
          <p:nvPr/>
        </p:nvSpPr>
        <p:spPr>
          <a:xfrm flipV="true">
            <a:off x="9091167" y="3525732"/>
            <a:ext cx="4351856" cy="0"/>
          </a:xfrm>
          <a:prstGeom prst="line">
            <a:avLst/>
          </a:prstGeom>
          <a:ln cap="flat" w="76200">
            <a:solidFill>
              <a:srgbClr val="EAE4D2"/>
            </a:solidFill>
            <a:prstDash val="solid"/>
            <a:headEnd type="none" len="sm" w="sm"/>
            <a:tailEnd type="none" len="sm" w="sm"/>
          </a:ln>
        </p:spPr>
      </p:sp>
      <p:sp>
        <p:nvSpPr>
          <p:cNvPr name="Freeform 8" id="8"/>
          <p:cNvSpPr/>
          <p:nvPr/>
        </p:nvSpPr>
        <p:spPr>
          <a:xfrm flipH="false" flipV="false" rot="0">
            <a:off x="1028700" y="1559323"/>
            <a:ext cx="1189176" cy="1137285"/>
          </a:xfrm>
          <a:custGeom>
            <a:avLst/>
            <a:gdLst/>
            <a:ahLst/>
            <a:cxnLst/>
            <a:rect r="r" b="b" t="t" l="l"/>
            <a:pathLst>
              <a:path h="1137285" w="1189176">
                <a:moveTo>
                  <a:pt x="0" y="0"/>
                </a:moveTo>
                <a:lnTo>
                  <a:pt x="1189176" y="0"/>
                </a:lnTo>
                <a:lnTo>
                  <a:pt x="1189176" y="1137285"/>
                </a:lnTo>
                <a:lnTo>
                  <a:pt x="0" y="113728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0">
            <a:off x="1028700" y="8881660"/>
            <a:ext cx="715180" cy="71518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EAE4D2"/>
              </a:solidFill>
              <a:prstDash val="solid"/>
              <a:miter/>
            </a:ln>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12" id="12"/>
          <p:cNvSpPr txBox="true"/>
          <p:nvPr/>
        </p:nvSpPr>
        <p:spPr>
          <a:xfrm rot="0">
            <a:off x="9091101" y="1654573"/>
            <a:ext cx="8168199" cy="1946910"/>
          </a:xfrm>
          <a:prstGeom prst="rect">
            <a:avLst/>
          </a:prstGeom>
        </p:spPr>
        <p:txBody>
          <a:bodyPr anchor="t" rtlCol="false" tIns="0" lIns="0" bIns="0" rIns="0">
            <a:spAutoFit/>
          </a:bodyPr>
          <a:lstStyle/>
          <a:p>
            <a:pPr algn="l">
              <a:lnSpc>
                <a:spcPts val="7560"/>
              </a:lnSpc>
            </a:pPr>
            <a:r>
              <a:rPr lang="en-US" sz="7200" b="true">
                <a:solidFill>
                  <a:srgbClr val="1F7BD6"/>
                </a:solidFill>
                <a:latin typeface="Inter Bold"/>
                <a:ea typeface="Inter Bold"/>
                <a:cs typeface="Inter Bold"/>
                <a:sym typeface="Inter Bold"/>
              </a:rPr>
              <a:t>PROBLEM STATEMENT</a:t>
            </a:r>
          </a:p>
        </p:txBody>
      </p:sp>
      <p:grpSp>
        <p:nvGrpSpPr>
          <p:cNvPr name="Group 13" id="13"/>
          <p:cNvGrpSpPr/>
          <p:nvPr/>
        </p:nvGrpSpPr>
        <p:grpSpPr>
          <a:xfrm rot="0">
            <a:off x="14871011" y="6031106"/>
            <a:ext cx="5402508" cy="5402508"/>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16" id="16"/>
          <p:cNvSpPr txBox="true"/>
          <p:nvPr/>
        </p:nvSpPr>
        <p:spPr>
          <a:xfrm rot="0">
            <a:off x="9144000" y="3879978"/>
            <a:ext cx="8115300" cy="4220337"/>
          </a:xfrm>
          <a:prstGeom prst="rect">
            <a:avLst/>
          </a:prstGeom>
        </p:spPr>
        <p:txBody>
          <a:bodyPr anchor="t" rtlCol="false" tIns="0" lIns="0" bIns="0" rIns="0">
            <a:spAutoFit/>
          </a:bodyPr>
          <a:lstStyle/>
          <a:p>
            <a:pPr algn="just" marL="0" indent="0" lvl="0">
              <a:lnSpc>
                <a:spcPts val="4224"/>
              </a:lnSpc>
            </a:pPr>
            <a:r>
              <a:rPr lang="en-US" sz="2400" spc="96">
                <a:solidFill>
                  <a:srgbClr val="000000"/>
                </a:solidFill>
                <a:latin typeface="Open Sans"/>
                <a:ea typeface="Open Sans"/>
                <a:cs typeface="Open Sans"/>
                <a:sym typeface="Open Sans"/>
              </a:rPr>
              <a:t>High employee attrition can have a serious impact on any organization. It leads to higher recruitment costs, the loss of valuable skills and experience, lower morale among remaining staff, and disruptions in daily operations. Understanding why employees choose to leave is essential for creating proactive strategies that help keep top talent on board.</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270195" y="0"/>
            <a:ext cx="5017805" cy="10287000"/>
            <a:chOff x="0" y="0"/>
            <a:chExt cx="1321562" cy="2709333"/>
          </a:xfrm>
        </p:grpSpPr>
        <p:sp>
          <p:nvSpPr>
            <p:cNvPr name="Freeform 3" id="3"/>
            <p:cNvSpPr/>
            <p:nvPr/>
          </p:nvSpPr>
          <p:spPr>
            <a:xfrm flipH="false" flipV="false" rot="0">
              <a:off x="0" y="0"/>
              <a:ext cx="1321562" cy="2709333"/>
            </a:xfrm>
            <a:custGeom>
              <a:avLst/>
              <a:gdLst/>
              <a:ahLst/>
              <a:cxnLst/>
              <a:rect r="r" b="b" t="t" l="l"/>
              <a:pathLst>
                <a:path h="2709333" w="1321562">
                  <a:moveTo>
                    <a:pt x="0" y="0"/>
                  </a:moveTo>
                  <a:lnTo>
                    <a:pt x="1321562" y="0"/>
                  </a:lnTo>
                  <a:lnTo>
                    <a:pt x="1321562" y="2709333"/>
                  </a:lnTo>
                  <a:lnTo>
                    <a:pt x="0" y="2709333"/>
                  </a:lnTo>
                  <a:close/>
                </a:path>
              </a:pathLst>
            </a:custGeom>
            <a:solidFill>
              <a:srgbClr val="1F7BD6"/>
            </a:solidFill>
          </p:spPr>
        </p:sp>
        <p:sp>
          <p:nvSpPr>
            <p:cNvPr name="TextBox 4" id="4"/>
            <p:cNvSpPr txBox="true"/>
            <p:nvPr/>
          </p:nvSpPr>
          <p:spPr>
            <a:xfrm>
              <a:off x="0" y="-47625"/>
              <a:ext cx="1321562"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3268930" y="-1565593"/>
            <a:ext cx="5402508" cy="540250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8" id="8"/>
          <p:cNvGrpSpPr/>
          <p:nvPr/>
        </p:nvGrpSpPr>
        <p:grpSpPr>
          <a:xfrm rot="0">
            <a:off x="10196488" y="1215940"/>
            <a:ext cx="715180" cy="71518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F7BD6"/>
              </a:solidFill>
              <a:prstDash val="solid"/>
              <a:miter/>
            </a:ln>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11" id="11"/>
          <p:cNvSpPr/>
          <p:nvPr/>
        </p:nvSpPr>
        <p:spPr>
          <a:xfrm flipH="false" flipV="false" rot="0">
            <a:off x="8671438" y="2490841"/>
            <a:ext cx="9449111" cy="5941128"/>
          </a:xfrm>
          <a:custGeom>
            <a:avLst/>
            <a:gdLst/>
            <a:ahLst/>
            <a:cxnLst/>
            <a:rect r="r" b="b" t="t" l="l"/>
            <a:pathLst>
              <a:path h="5941128" w="9449111">
                <a:moveTo>
                  <a:pt x="0" y="0"/>
                </a:moveTo>
                <a:lnTo>
                  <a:pt x="9449111" y="0"/>
                </a:lnTo>
                <a:lnTo>
                  <a:pt x="9449111" y="5941129"/>
                </a:lnTo>
                <a:lnTo>
                  <a:pt x="0" y="5941129"/>
                </a:lnTo>
                <a:lnTo>
                  <a:pt x="0" y="0"/>
                </a:lnTo>
                <a:close/>
              </a:path>
            </a:pathLst>
          </a:custGeom>
          <a:blipFill>
            <a:blip r:embed="rId2"/>
            <a:stretch>
              <a:fillRect l="0" t="0" r="0" b="0"/>
            </a:stretch>
          </a:blipFill>
        </p:spPr>
      </p:sp>
      <p:sp>
        <p:nvSpPr>
          <p:cNvPr name="TextBox 12" id="12"/>
          <p:cNvSpPr txBox="true"/>
          <p:nvPr/>
        </p:nvSpPr>
        <p:spPr>
          <a:xfrm rot="0">
            <a:off x="1028700" y="1123950"/>
            <a:ext cx="7158103" cy="994410"/>
          </a:xfrm>
          <a:prstGeom prst="rect">
            <a:avLst/>
          </a:prstGeom>
        </p:spPr>
        <p:txBody>
          <a:bodyPr anchor="t" rtlCol="false" tIns="0" lIns="0" bIns="0" rIns="0">
            <a:spAutoFit/>
          </a:bodyPr>
          <a:lstStyle/>
          <a:p>
            <a:pPr algn="l">
              <a:lnSpc>
                <a:spcPts val="7560"/>
              </a:lnSpc>
            </a:pPr>
            <a:r>
              <a:rPr lang="en-US" sz="7200" b="true">
                <a:solidFill>
                  <a:srgbClr val="1F7BD6"/>
                </a:solidFill>
                <a:latin typeface="Inter Bold"/>
                <a:ea typeface="Inter Bold"/>
                <a:cs typeface="Inter Bold"/>
                <a:sym typeface="Inter Bold"/>
              </a:rPr>
              <a:t>KEY INSIGHT</a:t>
            </a:r>
          </a:p>
        </p:txBody>
      </p:sp>
      <p:sp>
        <p:nvSpPr>
          <p:cNvPr name="TextBox 13" id="13"/>
          <p:cNvSpPr txBox="true"/>
          <p:nvPr/>
        </p:nvSpPr>
        <p:spPr>
          <a:xfrm rot="0">
            <a:off x="1028700" y="2080260"/>
            <a:ext cx="6818840" cy="396240"/>
          </a:xfrm>
          <a:prstGeom prst="rect">
            <a:avLst/>
          </a:prstGeom>
        </p:spPr>
        <p:txBody>
          <a:bodyPr anchor="t" rtlCol="false" tIns="0" lIns="0" bIns="0" rIns="0">
            <a:spAutoFit/>
          </a:bodyPr>
          <a:lstStyle/>
          <a:p>
            <a:pPr algn="l" marL="0" indent="0" lvl="0">
              <a:lnSpc>
                <a:spcPts val="3359"/>
              </a:lnSpc>
            </a:pPr>
            <a:r>
              <a:rPr lang="en-US" b="true" sz="2400" spc="177">
                <a:solidFill>
                  <a:srgbClr val="000000"/>
                </a:solidFill>
                <a:latin typeface="Open Sans Semi-Bold"/>
                <a:ea typeface="Open Sans Semi-Bold"/>
                <a:cs typeface="Open Sans Semi-Bold"/>
                <a:sym typeface="Open Sans Semi-Bold"/>
              </a:rPr>
              <a:t>#1: R&amp;D DEPARTMENT</a:t>
            </a:r>
          </a:p>
        </p:txBody>
      </p:sp>
      <p:sp>
        <p:nvSpPr>
          <p:cNvPr name="TextBox 14" id="14"/>
          <p:cNvSpPr txBox="true"/>
          <p:nvPr/>
        </p:nvSpPr>
        <p:spPr>
          <a:xfrm rot="0">
            <a:off x="1028700" y="3022624"/>
            <a:ext cx="6818840" cy="5820537"/>
          </a:xfrm>
          <a:prstGeom prst="rect">
            <a:avLst/>
          </a:prstGeom>
        </p:spPr>
        <p:txBody>
          <a:bodyPr anchor="t" rtlCol="false" tIns="0" lIns="0" bIns="0" rIns="0">
            <a:spAutoFit/>
          </a:bodyPr>
          <a:lstStyle/>
          <a:p>
            <a:pPr algn="l" marL="518160" indent="-259080" lvl="1">
              <a:lnSpc>
                <a:spcPts val="4224"/>
              </a:lnSpc>
              <a:buFont typeface="Arial"/>
              <a:buChar char="•"/>
            </a:pPr>
            <a:r>
              <a:rPr lang="en-US" sz="2400" spc="96">
                <a:solidFill>
                  <a:srgbClr val="000000"/>
                </a:solidFill>
                <a:latin typeface="Open Sans"/>
                <a:ea typeface="Open Sans"/>
                <a:cs typeface="Open Sans"/>
                <a:sym typeface="Open Sans"/>
              </a:rPr>
              <a:t>R&amp;D department has the highest number of resignations</a:t>
            </a:r>
          </a:p>
          <a:p>
            <a:pPr algn="l" marL="518160" indent="-259080" lvl="1">
              <a:lnSpc>
                <a:spcPts val="4224"/>
              </a:lnSpc>
              <a:buFont typeface="Arial"/>
              <a:buChar char="•"/>
            </a:pPr>
            <a:r>
              <a:rPr lang="en-US" sz="2400" spc="96">
                <a:solidFill>
                  <a:srgbClr val="000000"/>
                </a:solidFill>
                <a:latin typeface="Open Sans"/>
                <a:ea typeface="Open Sans"/>
                <a:cs typeface="Open Sans"/>
                <a:sym typeface="Open Sans"/>
              </a:rPr>
              <a:t>56% of resignations come from R&amp;D</a:t>
            </a:r>
          </a:p>
          <a:p>
            <a:pPr algn="l" marL="518160" indent="-259080" lvl="1">
              <a:lnSpc>
                <a:spcPts val="4224"/>
              </a:lnSpc>
              <a:buFont typeface="Arial"/>
              <a:buChar char="•"/>
            </a:pPr>
            <a:r>
              <a:rPr lang="en-US" sz="2400" spc="96">
                <a:solidFill>
                  <a:srgbClr val="000000"/>
                </a:solidFill>
                <a:latin typeface="Open Sans"/>
                <a:ea typeface="Open Sans"/>
                <a:cs typeface="Open Sans"/>
                <a:sym typeface="Open Sans"/>
              </a:rPr>
              <a:t>124 employees who left R&amp;D rated the department poorly for work environment and relationships</a:t>
            </a:r>
          </a:p>
          <a:p>
            <a:pPr algn="l" marL="518160" indent="-259080" lvl="1">
              <a:lnSpc>
                <a:spcPts val="4224"/>
              </a:lnSpc>
              <a:buFont typeface="Arial"/>
              <a:buChar char="•"/>
            </a:pPr>
            <a:r>
              <a:rPr lang="en-US" sz="2400" spc="96">
                <a:solidFill>
                  <a:srgbClr val="000000"/>
                </a:solidFill>
                <a:latin typeface="Open Sans"/>
                <a:ea typeface="Open Sans"/>
                <a:cs typeface="Open Sans"/>
                <a:sym typeface="Open Sans"/>
              </a:rPr>
              <a:t>Indicates serious internal issues that must be investigated further</a:t>
            </a:r>
          </a:p>
          <a:p>
            <a:pPr algn="l" marL="518160" indent="-259080" lvl="1">
              <a:lnSpc>
                <a:spcPts val="4224"/>
              </a:lnSpc>
              <a:buFont typeface="Arial"/>
              <a:buChar char="•"/>
            </a:pPr>
            <a:r>
              <a:rPr lang="en-US" sz="2400" spc="96">
                <a:solidFill>
                  <a:srgbClr val="000000"/>
                </a:solidFill>
                <a:latin typeface="Open Sans"/>
                <a:ea typeface="Open Sans"/>
                <a:cs typeface="Open Sans"/>
                <a:sym typeface="Open Sans"/>
              </a:rPr>
              <a:t>If unresolved, more employees may resign for similar reasons</a:t>
            </a:r>
          </a:p>
          <a:p>
            <a:pPr algn="l" marL="0" indent="0" lvl="0">
              <a:lnSpc>
                <a:spcPts val="4224"/>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579356" y="0"/>
            <a:ext cx="8708644" cy="10287000"/>
            <a:chOff x="0" y="0"/>
            <a:chExt cx="2293635" cy="2709333"/>
          </a:xfrm>
        </p:grpSpPr>
        <p:sp>
          <p:nvSpPr>
            <p:cNvPr name="Freeform 3" id="3"/>
            <p:cNvSpPr/>
            <p:nvPr/>
          </p:nvSpPr>
          <p:spPr>
            <a:xfrm flipH="false" flipV="false" rot="0">
              <a:off x="0" y="0"/>
              <a:ext cx="2293635" cy="2709333"/>
            </a:xfrm>
            <a:custGeom>
              <a:avLst/>
              <a:gdLst/>
              <a:ahLst/>
              <a:cxnLst/>
              <a:rect r="r" b="b" t="t" l="l"/>
              <a:pathLst>
                <a:path h="2709333" w="2293635">
                  <a:moveTo>
                    <a:pt x="0" y="0"/>
                  </a:moveTo>
                  <a:lnTo>
                    <a:pt x="2293635" y="0"/>
                  </a:lnTo>
                  <a:lnTo>
                    <a:pt x="2293635" y="2709333"/>
                  </a:lnTo>
                  <a:lnTo>
                    <a:pt x="0" y="2709333"/>
                  </a:lnTo>
                  <a:close/>
                </a:path>
              </a:pathLst>
            </a:custGeom>
            <a:solidFill>
              <a:srgbClr val="1F7BD6"/>
            </a:solidFill>
          </p:spPr>
        </p:sp>
        <p:sp>
          <p:nvSpPr>
            <p:cNvPr name="TextBox 4" id="4"/>
            <p:cNvSpPr txBox="true"/>
            <p:nvPr/>
          </p:nvSpPr>
          <p:spPr>
            <a:xfrm>
              <a:off x="0" y="-47625"/>
              <a:ext cx="2293635" cy="2756958"/>
            </a:xfrm>
            <a:prstGeom prst="rect">
              <a:avLst/>
            </a:prstGeom>
          </p:spPr>
          <p:txBody>
            <a:bodyPr anchor="ctr" rtlCol="false" tIns="50800" lIns="50800" bIns="50800" rIns="50800"/>
            <a:lstStyle/>
            <a:p>
              <a:pPr algn="ctr">
                <a:lnSpc>
                  <a:spcPts val="2479"/>
                </a:lnSpc>
              </a:pPr>
            </a:p>
          </p:txBody>
        </p:sp>
      </p:grpSp>
      <p:sp>
        <p:nvSpPr>
          <p:cNvPr name="AutoShape 5" id="5"/>
          <p:cNvSpPr/>
          <p:nvPr/>
        </p:nvSpPr>
        <p:spPr>
          <a:xfrm flipV="true">
            <a:off x="839945" y="2324009"/>
            <a:ext cx="1858299" cy="0"/>
          </a:xfrm>
          <a:prstGeom prst="line">
            <a:avLst/>
          </a:prstGeom>
          <a:ln cap="flat" w="76200">
            <a:solidFill>
              <a:srgbClr val="EAE4D2"/>
            </a:solidFill>
            <a:prstDash val="solid"/>
            <a:headEnd type="none" len="sm" w="sm"/>
            <a:tailEnd type="none" len="sm" w="sm"/>
          </a:ln>
        </p:spPr>
      </p:sp>
      <p:sp>
        <p:nvSpPr>
          <p:cNvPr name="Freeform 6" id="6"/>
          <p:cNvSpPr/>
          <p:nvPr/>
        </p:nvSpPr>
        <p:spPr>
          <a:xfrm flipH="false" flipV="false" rot="0">
            <a:off x="267563" y="2733584"/>
            <a:ext cx="9311793" cy="6087585"/>
          </a:xfrm>
          <a:custGeom>
            <a:avLst/>
            <a:gdLst/>
            <a:ahLst/>
            <a:cxnLst/>
            <a:rect r="r" b="b" t="t" l="l"/>
            <a:pathLst>
              <a:path h="6087585" w="9311793">
                <a:moveTo>
                  <a:pt x="0" y="0"/>
                </a:moveTo>
                <a:lnTo>
                  <a:pt x="9311793" y="0"/>
                </a:lnTo>
                <a:lnTo>
                  <a:pt x="9311793" y="6087585"/>
                </a:lnTo>
                <a:lnTo>
                  <a:pt x="0" y="6087585"/>
                </a:lnTo>
                <a:lnTo>
                  <a:pt x="0" y="0"/>
                </a:lnTo>
                <a:close/>
              </a:path>
            </a:pathLst>
          </a:custGeom>
          <a:blipFill>
            <a:blip r:embed="rId2"/>
            <a:stretch>
              <a:fillRect l="0" t="0" r="0" b="0"/>
            </a:stretch>
          </a:blipFill>
        </p:spPr>
      </p:sp>
      <p:sp>
        <p:nvSpPr>
          <p:cNvPr name="TextBox 7" id="7"/>
          <p:cNvSpPr txBox="true"/>
          <p:nvPr/>
        </p:nvSpPr>
        <p:spPr>
          <a:xfrm rot="0">
            <a:off x="839945" y="552744"/>
            <a:ext cx="6818840" cy="994410"/>
          </a:xfrm>
          <a:prstGeom prst="rect">
            <a:avLst/>
          </a:prstGeom>
        </p:spPr>
        <p:txBody>
          <a:bodyPr anchor="t" rtlCol="false" tIns="0" lIns="0" bIns="0" rIns="0">
            <a:spAutoFit/>
          </a:bodyPr>
          <a:lstStyle/>
          <a:p>
            <a:pPr algn="l">
              <a:lnSpc>
                <a:spcPts val="7560"/>
              </a:lnSpc>
            </a:pPr>
            <a:r>
              <a:rPr lang="en-US" sz="7200" b="true">
                <a:solidFill>
                  <a:srgbClr val="1F7BD6"/>
                </a:solidFill>
                <a:latin typeface="Inter Bold"/>
                <a:ea typeface="Inter Bold"/>
                <a:cs typeface="Inter Bold"/>
                <a:sym typeface="Inter Bold"/>
              </a:rPr>
              <a:t>KEY INSIGHT</a:t>
            </a:r>
          </a:p>
        </p:txBody>
      </p:sp>
      <p:sp>
        <p:nvSpPr>
          <p:cNvPr name="TextBox 8" id="8"/>
          <p:cNvSpPr txBox="true"/>
          <p:nvPr/>
        </p:nvSpPr>
        <p:spPr>
          <a:xfrm rot="0">
            <a:off x="839945" y="1518579"/>
            <a:ext cx="7813250" cy="396240"/>
          </a:xfrm>
          <a:prstGeom prst="rect">
            <a:avLst/>
          </a:prstGeom>
        </p:spPr>
        <p:txBody>
          <a:bodyPr anchor="t" rtlCol="false" tIns="0" lIns="0" bIns="0" rIns="0">
            <a:spAutoFit/>
          </a:bodyPr>
          <a:lstStyle/>
          <a:p>
            <a:pPr algn="l" marL="0" indent="0" lvl="0">
              <a:lnSpc>
                <a:spcPts val="3359"/>
              </a:lnSpc>
            </a:pPr>
            <a:r>
              <a:rPr lang="en-US" b="true" sz="2400" spc="177">
                <a:solidFill>
                  <a:srgbClr val="000000"/>
                </a:solidFill>
                <a:latin typeface="Open Sans Bold"/>
                <a:ea typeface="Open Sans Bold"/>
                <a:cs typeface="Open Sans Bold"/>
                <a:sym typeface="Open Sans Bold"/>
              </a:rPr>
              <a:t>#2: WORK-LIFE BALANCE &amp; CAREER GROWTH</a:t>
            </a:r>
          </a:p>
        </p:txBody>
      </p:sp>
      <p:sp>
        <p:nvSpPr>
          <p:cNvPr name="TextBox 9" id="9"/>
          <p:cNvSpPr txBox="true"/>
          <p:nvPr/>
        </p:nvSpPr>
        <p:spPr>
          <a:xfrm rot="0">
            <a:off x="9941328" y="2200184"/>
            <a:ext cx="7984700" cy="6887337"/>
          </a:xfrm>
          <a:prstGeom prst="rect">
            <a:avLst/>
          </a:prstGeom>
        </p:spPr>
        <p:txBody>
          <a:bodyPr anchor="t" rtlCol="false" tIns="0" lIns="0" bIns="0" rIns="0">
            <a:spAutoFit/>
          </a:bodyPr>
          <a:lstStyle/>
          <a:p>
            <a:pPr algn="l" marL="518160" indent="-259080" lvl="1">
              <a:lnSpc>
                <a:spcPts val="4224"/>
              </a:lnSpc>
              <a:buFont typeface="Arial"/>
              <a:buChar char="•"/>
            </a:pPr>
            <a:r>
              <a:rPr lang="en-US" sz="2400" spc="96">
                <a:solidFill>
                  <a:srgbClr val="FFFFFF"/>
                </a:solidFill>
                <a:latin typeface="Open Sans"/>
                <a:ea typeface="Open Sans"/>
                <a:cs typeface="Open Sans"/>
                <a:sym typeface="Open Sans"/>
              </a:rPr>
              <a:t>Poor work-life balance is a major factor causing resignations, even among high-salary employees</a:t>
            </a:r>
          </a:p>
          <a:p>
            <a:pPr algn="l" marL="518160" indent="-259080" lvl="1">
              <a:lnSpc>
                <a:spcPts val="4224"/>
              </a:lnSpc>
              <a:buFont typeface="Arial"/>
              <a:buChar char="•"/>
            </a:pPr>
            <a:r>
              <a:rPr lang="en-US" sz="2400" spc="96">
                <a:solidFill>
                  <a:srgbClr val="FFFFFF"/>
                </a:solidFill>
                <a:latin typeface="Open Sans"/>
                <a:ea typeface="Open Sans"/>
                <a:cs typeface="Open Sans"/>
                <a:sym typeface="Open Sans"/>
              </a:rPr>
              <a:t>Bar charts in the dashboard show salary alone is not enough to retain employees if work-life balance is low</a:t>
            </a:r>
          </a:p>
          <a:p>
            <a:pPr algn="l" marL="518160" indent="-259080" lvl="1">
              <a:lnSpc>
                <a:spcPts val="4224"/>
              </a:lnSpc>
              <a:buFont typeface="Arial"/>
              <a:buChar char="•"/>
            </a:pPr>
            <a:r>
              <a:rPr lang="en-US" sz="2400" spc="96">
                <a:solidFill>
                  <a:srgbClr val="FFFFFF"/>
                </a:solidFill>
                <a:latin typeface="Open Sans"/>
                <a:ea typeface="Open Sans"/>
                <a:cs typeface="Open Sans"/>
                <a:sym typeface="Open Sans"/>
              </a:rPr>
              <a:t>Lack of promotion for over 5 years is another critical factor</a:t>
            </a:r>
          </a:p>
          <a:p>
            <a:pPr algn="l" marL="518160" indent="-259080" lvl="1">
              <a:lnSpc>
                <a:spcPts val="4224"/>
              </a:lnSpc>
              <a:buFont typeface="Arial"/>
              <a:buChar char="•"/>
            </a:pPr>
            <a:r>
              <a:rPr lang="en-US" sz="2400" spc="96">
                <a:solidFill>
                  <a:srgbClr val="FFFFFF"/>
                </a:solidFill>
                <a:latin typeface="Open Sans"/>
                <a:ea typeface="Open Sans"/>
                <a:cs typeface="Open Sans"/>
                <a:sym typeface="Open Sans"/>
              </a:rPr>
              <a:t>Three employees in the “very high” salary bracket resigned, likely due to absence of promotion opportunities</a:t>
            </a:r>
          </a:p>
          <a:p>
            <a:pPr algn="l" marL="518160" indent="-259080" lvl="1">
              <a:lnSpc>
                <a:spcPts val="4224"/>
              </a:lnSpc>
              <a:buFont typeface="Arial"/>
              <a:buChar char="•"/>
            </a:pPr>
            <a:r>
              <a:rPr lang="en-US" sz="2400" spc="96">
                <a:solidFill>
                  <a:srgbClr val="FFFFFF"/>
                </a:solidFill>
                <a:latin typeface="Open Sans"/>
                <a:ea typeface="Open Sans"/>
                <a:cs typeface="Open Sans"/>
                <a:sym typeface="Open Sans"/>
              </a:rPr>
              <a:t>These factors suggest the need for better career development and workload management</a:t>
            </a:r>
          </a:p>
          <a:p>
            <a:pPr algn="l" marL="0" indent="0" lvl="0">
              <a:lnSpc>
                <a:spcPts val="4224"/>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941328" y="0"/>
            <a:ext cx="8346672" cy="10287000"/>
            <a:chOff x="0" y="0"/>
            <a:chExt cx="2198301" cy="2709333"/>
          </a:xfrm>
        </p:grpSpPr>
        <p:sp>
          <p:nvSpPr>
            <p:cNvPr name="Freeform 3" id="3"/>
            <p:cNvSpPr/>
            <p:nvPr/>
          </p:nvSpPr>
          <p:spPr>
            <a:xfrm flipH="false" flipV="false" rot="0">
              <a:off x="0" y="0"/>
              <a:ext cx="2198301" cy="2709333"/>
            </a:xfrm>
            <a:custGeom>
              <a:avLst/>
              <a:gdLst/>
              <a:ahLst/>
              <a:cxnLst/>
              <a:rect r="r" b="b" t="t" l="l"/>
              <a:pathLst>
                <a:path h="2709333" w="2198301">
                  <a:moveTo>
                    <a:pt x="0" y="0"/>
                  </a:moveTo>
                  <a:lnTo>
                    <a:pt x="2198301" y="0"/>
                  </a:lnTo>
                  <a:lnTo>
                    <a:pt x="2198301" y="2709333"/>
                  </a:lnTo>
                  <a:lnTo>
                    <a:pt x="0" y="2709333"/>
                  </a:lnTo>
                  <a:close/>
                </a:path>
              </a:pathLst>
            </a:custGeom>
            <a:solidFill>
              <a:srgbClr val="1F7BD6"/>
            </a:solidFill>
          </p:spPr>
        </p:sp>
        <p:sp>
          <p:nvSpPr>
            <p:cNvPr name="TextBox 4" id="4"/>
            <p:cNvSpPr txBox="true"/>
            <p:nvPr/>
          </p:nvSpPr>
          <p:spPr>
            <a:xfrm>
              <a:off x="0" y="-47625"/>
              <a:ext cx="2198301" cy="2756958"/>
            </a:xfrm>
            <a:prstGeom prst="rect">
              <a:avLst/>
            </a:prstGeom>
          </p:spPr>
          <p:txBody>
            <a:bodyPr anchor="ctr" rtlCol="false" tIns="50800" lIns="50800" bIns="50800" rIns="50800"/>
            <a:lstStyle/>
            <a:p>
              <a:pPr algn="ctr">
                <a:lnSpc>
                  <a:spcPts val="2479"/>
                </a:lnSpc>
              </a:pPr>
            </a:p>
          </p:txBody>
        </p:sp>
      </p:grpSp>
      <p:sp>
        <p:nvSpPr>
          <p:cNvPr name="AutoShape 5" id="5"/>
          <p:cNvSpPr/>
          <p:nvPr/>
        </p:nvSpPr>
        <p:spPr>
          <a:xfrm flipV="true">
            <a:off x="839945" y="2324009"/>
            <a:ext cx="1858299" cy="0"/>
          </a:xfrm>
          <a:prstGeom prst="line">
            <a:avLst/>
          </a:prstGeom>
          <a:ln cap="flat" w="76200">
            <a:solidFill>
              <a:srgbClr val="EAE4D2"/>
            </a:solidFill>
            <a:prstDash val="solid"/>
            <a:headEnd type="none" len="sm" w="sm"/>
            <a:tailEnd type="none" len="sm" w="sm"/>
          </a:ln>
        </p:spPr>
      </p:sp>
      <p:sp>
        <p:nvSpPr>
          <p:cNvPr name="Freeform 6" id="6"/>
          <p:cNvSpPr/>
          <p:nvPr/>
        </p:nvSpPr>
        <p:spPr>
          <a:xfrm flipH="false" flipV="false" rot="0">
            <a:off x="85940" y="3105059"/>
            <a:ext cx="9855387" cy="5654529"/>
          </a:xfrm>
          <a:custGeom>
            <a:avLst/>
            <a:gdLst/>
            <a:ahLst/>
            <a:cxnLst/>
            <a:rect r="r" b="b" t="t" l="l"/>
            <a:pathLst>
              <a:path h="5654529" w="9855387">
                <a:moveTo>
                  <a:pt x="0" y="0"/>
                </a:moveTo>
                <a:lnTo>
                  <a:pt x="9855388" y="0"/>
                </a:lnTo>
                <a:lnTo>
                  <a:pt x="9855388" y="5654529"/>
                </a:lnTo>
                <a:lnTo>
                  <a:pt x="0" y="5654529"/>
                </a:lnTo>
                <a:lnTo>
                  <a:pt x="0" y="0"/>
                </a:lnTo>
                <a:close/>
              </a:path>
            </a:pathLst>
          </a:custGeom>
          <a:blipFill>
            <a:blip r:embed="rId2"/>
            <a:stretch>
              <a:fillRect l="0" t="0" r="0" b="0"/>
            </a:stretch>
          </a:blipFill>
        </p:spPr>
      </p:sp>
      <p:sp>
        <p:nvSpPr>
          <p:cNvPr name="TextBox 7" id="7"/>
          <p:cNvSpPr txBox="true"/>
          <p:nvPr/>
        </p:nvSpPr>
        <p:spPr>
          <a:xfrm rot="0">
            <a:off x="839945" y="552744"/>
            <a:ext cx="6818840" cy="994410"/>
          </a:xfrm>
          <a:prstGeom prst="rect">
            <a:avLst/>
          </a:prstGeom>
        </p:spPr>
        <p:txBody>
          <a:bodyPr anchor="t" rtlCol="false" tIns="0" lIns="0" bIns="0" rIns="0">
            <a:spAutoFit/>
          </a:bodyPr>
          <a:lstStyle/>
          <a:p>
            <a:pPr algn="l">
              <a:lnSpc>
                <a:spcPts val="7560"/>
              </a:lnSpc>
            </a:pPr>
            <a:r>
              <a:rPr lang="en-US" sz="7200" b="true">
                <a:solidFill>
                  <a:srgbClr val="1F7BD6"/>
                </a:solidFill>
                <a:latin typeface="Inter Bold"/>
                <a:ea typeface="Inter Bold"/>
                <a:cs typeface="Inter Bold"/>
                <a:sym typeface="Inter Bold"/>
              </a:rPr>
              <a:t>KEY INSIGHT</a:t>
            </a:r>
          </a:p>
        </p:txBody>
      </p:sp>
      <p:sp>
        <p:nvSpPr>
          <p:cNvPr name="TextBox 8" id="8"/>
          <p:cNvSpPr txBox="true"/>
          <p:nvPr/>
        </p:nvSpPr>
        <p:spPr>
          <a:xfrm rot="0">
            <a:off x="839945" y="1518579"/>
            <a:ext cx="7813250" cy="396240"/>
          </a:xfrm>
          <a:prstGeom prst="rect">
            <a:avLst/>
          </a:prstGeom>
        </p:spPr>
        <p:txBody>
          <a:bodyPr anchor="t" rtlCol="false" tIns="0" lIns="0" bIns="0" rIns="0">
            <a:spAutoFit/>
          </a:bodyPr>
          <a:lstStyle/>
          <a:p>
            <a:pPr algn="l" marL="0" indent="0" lvl="0">
              <a:lnSpc>
                <a:spcPts val="3359"/>
              </a:lnSpc>
            </a:pPr>
            <a:r>
              <a:rPr lang="en-US" b="true" sz="2400" spc="177">
                <a:solidFill>
                  <a:srgbClr val="000000"/>
                </a:solidFill>
                <a:latin typeface="Open Sans Bold"/>
                <a:ea typeface="Open Sans Bold"/>
                <a:cs typeface="Open Sans Bold"/>
                <a:sym typeface="Open Sans Bold"/>
              </a:rPr>
              <a:t>#3: LIFE STAGE AND FATIGUE</a:t>
            </a:r>
          </a:p>
        </p:txBody>
      </p:sp>
      <p:sp>
        <p:nvSpPr>
          <p:cNvPr name="TextBox 9" id="9"/>
          <p:cNvSpPr txBox="true"/>
          <p:nvPr/>
        </p:nvSpPr>
        <p:spPr>
          <a:xfrm rot="0">
            <a:off x="9941328" y="2693442"/>
            <a:ext cx="7984700" cy="6353937"/>
          </a:xfrm>
          <a:prstGeom prst="rect">
            <a:avLst/>
          </a:prstGeom>
        </p:spPr>
        <p:txBody>
          <a:bodyPr anchor="t" rtlCol="false" tIns="0" lIns="0" bIns="0" rIns="0">
            <a:spAutoFit/>
          </a:bodyPr>
          <a:lstStyle/>
          <a:p>
            <a:pPr algn="l" marL="518160" indent="-259080" lvl="1">
              <a:lnSpc>
                <a:spcPts val="4224"/>
              </a:lnSpc>
              <a:buFont typeface="Arial"/>
              <a:buChar char="•"/>
            </a:pPr>
            <a:r>
              <a:rPr lang="en-US" sz="2400" spc="96">
                <a:solidFill>
                  <a:srgbClr val="FFFFFF"/>
                </a:solidFill>
                <a:latin typeface="Open Sans"/>
                <a:ea typeface="Open Sans"/>
                <a:cs typeface="Open Sans"/>
                <a:sym typeface="Open Sans"/>
              </a:rPr>
              <a:t>High resignations among employees in Established and Early Career stages</a:t>
            </a:r>
          </a:p>
          <a:p>
            <a:pPr algn="l" marL="518160" indent="-259080" lvl="1">
              <a:lnSpc>
                <a:spcPts val="4224"/>
              </a:lnSpc>
              <a:buFont typeface="Arial"/>
              <a:buChar char="•"/>
            </a:pPr>
            <a:r>
              <a:rPr lang="en-US" sz="2400" spc="96">
                <a:solidFill>
                  <a:srgbClr val="FFFFFF"/>
                </a:solidFill>
                <a:latin typeface="Open Sans"/>
                <a:ea typeface="Open Sans"/>
                <a:cs typeface="Open Sans"/>
                <a:sym typeface="Open Sans"/>
              </a:rPr>
              <a:t>New hires resigning due to poor environment or low relationships</a:t>
            </a:r>
          </a:p>
          <a:p>
            <a:pPr algn="l" marL="518160" indent="-259080" lvl="1">
              <a:lnSpc>
                <a:spcPts val="4224"/>
              </a:lnSpc>
              <a:buFont typeface="Arial"/>
              <a:buChar char="•"/>
            </a:pPr>
            <a:r>
              <a:rPr lang="en-US" sz="2400" spc="96">
                <a:solidFill>
                  <a:srgbClr val="FFFFFF"/>
                </a:solidFill>
                <a:latin typeface="Open Sans"/>
                <a:ea typeface="Open Sans"/>
                <a:cs typeface="Open Sans"/>
                <a:sym typeface="Open Sans"/>
              </a:rPr>
              <a:t>High overtime combined with long commutes causing fatigue</a:t>
            </a:r>
          </a:p>
          <a:p>
            <a:pPr algn="l" marL="518160" indent="-259080" lvl="1">
              <a:lnSpc>
                <a:spcPts val="4224"/>
              </a:lnSpc>
              <a:buFont typeface="Arial"/>
              <a:buChar char="•"/>
            </a:pPr>
            <a:r>
              <a:rPr lang="en-US" sz="2400" spc="96">
                <a:solidFill>
                  <a:srgbClr val="FFFFFF"/>
                </a:solidFill>
                <a:latin typeface="Open Sans"/>
                <a:ea typeface="Open Sans"/>
                <a:cs typeface="Open Sans"/>
                <a:sym typeface="Open Sans"/>
              </a:rPr>
              <a:t>F</a:t>
            </a:r>
            <a:r>
              <a:rPr lang="en-US" sz="2400" spc="96">
                <a:solidFill>
                  <a:srgbClr val="FFFFFF"/>
                </a:solidFill>
                <a:latin typeface="Open Sans"/>
                <a:ea typeface="Open Sans"/>
                <a:cs typeface="Open Sans"/>
                <a:sym typeface="Open Sans"/>
              </a:rPr>
              <a:t>atigue from overtime, long travel, and distant commutes is driving some employees to resign</a:t>
            </a:r>
          </a:p>
          <a:p>
            <a:pPr algn="l" marL="518160" indent="-259080" lvl="1">
              <a:lnSpc>
                <a:spcPts val="4224"/>
              </a:lnSpc>
              <a:buFont typeface="Arial"/>
              <a:buChar char="•"/>
            </a:pPr>
            <a:r>
              <a:rPr lang="en-US" sz="2400" spc="96">
                <a:solidFill>
                  <a:srgbClr val="FFFFFF"/>
                </a:solidFill>
                <a:latin typeface="Open Sans"/>
                <a:ea typeface="Open Sans"/>
                <a:cs typeface="Open Sans"/>
                <a:sym typeface="Open Sans"/>
              </a:rPr>
              <a:t>Employees with frequent or occasional business travel are also resigning due to exhaustion from combining travel, overtime, and long commutes</a:t>
            </a:r>
          </a:p>
          <a:p>
            <a:pPr algn="l" marL="0" indent="0" lvl="0">
              <a:lnSpc>
                <a:spcPts val="4224"/>
              </a:lnSpc>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634610" y="0"/>
            <a:ext cx="5653390" cy="10287000"/>
            <a:chOff x="0" y="0"/>
            <a:chExt cx="1488959" cy="2709333"/>
          </a:xfrm>
        </p:grpSpPr>
        <p:sp>
          <p:nvSpPr>
            <p:cNvPr name="Freeform 3" id="3"/>
            <p:cNvSpPr/>
            <p:nvPr/>
          </p:nvSpPr>
          <p:spPr>
            <a:xfrm flipH="false" flipV="false" rot="0">
              <a:off x="0" y="0"/>
              <a:ext cx="1488959" cy="2709333"/>
            </a:xfrm>
            <a:custGeom>
              <a:avLst/>
              <a:gdLst/>
              <a:ahLst/>
              <a:cxnLst/>
              <a:rect r="r" b="b" t="t" l="l"/>
              <a:pathLst>
                <a:path h="2709333" w="1488959">
                  <a:moveTo>
                    <a:pt x="0" y="0"/>
                  </a:moveTo>
                  <a:lnTo>
                    <a:pt x="1488959" y="0"/>
                  </a:lnTo>
                  <a:lnTo>
                    <a:pt x="1488959" y="2709333"/>
                  </a:lnTo>
                  <a:lnTo>
                    <a:pt x="0" y="2709333"/>
                  </a:lnTo>
                  <a:close/>
                </a:path>
              </a:pathLst>
            </a:custGeom>
            <a:solidFill>
              <a:srgbClr val="F6F6F6"/>
            </a:solidFill>
          </p:spPr>
        </p:sp>
        <p:sp>
          <p:nvSpPr>
            <p:cNvPr name="TextBox 4" id="4"/>
            <p:cNvSpPr txBox="true"/>
            <p:nvPr/>
          </p:nvSpPr>
          <p:spPr>
            <a:xfrm>
              <a:off x="0" y="-47625"/>
              <a:ext cx="1488959"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839945" y="2796715"/>
            <a:ext cx="877649" cy="87764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7" id="7"/>
            <p:cNvSpPr txBox="true"/>
            <p:nvPr/>
          </p:nvSpPr>
          <p:spPr>
            <a:xfrm>
              <a:off x="76200" y="19050"/>
              <a:ext cx="660400" cy="717550"/>
            </a:xfrm>
            <a:prstGeom prst="rect">
              <a:avLst/>
            </a:prstGeom>
          </p:spPr>
          <p:txBody>
            <a:bodyPr anchor="ctr" rtlCol="false" tIns="44470" lIns="44470" bIns="44470" rIns="44470"/>
            <a:lstStyle/>
            <a:p>
              <a:pPr algn="ctr">
                <a:lnSpc>
                  <a:spcPts val="4199"/>
                </a:lnSpc>
              </a:pPr>
              <a:r>
                <a:rPr lang="en-US" b="true" sz="2999">
                  <a:solidFill>
                    <a:srgbClr val="1F7BD6"/>
                  </a:solidFill>
                  <a:latin typeface="Inter Bold"/>
                  <a:ea typeface="Inter Bold"/>
                  <a:cs typeface="Inter Bold"/>
                  <a:sym typeface="Inter Bold"/>
                </a:rPr>
                <a:t>01</a:t>
              </a:r>
            </a:p>
          </p:txBody>
        </p:sp>
      </p:grpSp>
      <p:grpSp>
        <p:nvGrpSpPr>
          <p:cNvPr name="Group 8" id="8"/>
          <p:cNvGrpSpPr/>
          <p:nvPr/>
        </p:nvGrpSpPr>
        <p:grpSpPr>
          <a:xfrm rot="0">
            <a:off x="839945" y="6406654"/>
            <a:ext cx="877649" cy="87764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10" id="10"/>
            <p:cNvSpPr txBox="true"/>
            <p:nvPr/>
          </p:nvSpPr>
          <p:spPr>
            <a:xfrm>
              <a:off x="76200" y="19050"/>
              <a:ext cx="660400" cy="717550"/>
            </a:xfrm>
            <a:prstGeom prst="rect">
              <a:avLst/>
            </a:prstGeom>
          </p:spPr>
          <p:txBody>
            <a:bodyPr anchor="ctr" rtlCol="false" tIns="44470" lIns="44470" bIns="44470" rIns="44470"/>
            <a:lstStyle/>
            <a:p>
              <a:pPr algn="ctr">
                <a:lnSpc>
                  <a:spcPts val="4199"/>
                </a:lnSpc>
              </a:pPr>
              <a:r>
                <a:rPr lang="en-US" b="true" sz="2999">
                  <a:solidFill>
                    <a:srgbClr val="1F7BD6"/>
                  </a:solidFill>
                  <a:latin typeface="Inter Bold"/>
                  <a:ea typeface="Inter Bold"/>
                  <a:cs typeface="Inter Bold"/>
                  <a:sym typeface="Inter Bold"/>
                </a:rPr>
                <a:t>02</a:t>
              </a:r>
            </a:p>
          </p:txBody>
        </p:sp>
      </p:grpSp>
      <p:grpSp>
        <p:nvGrpSpPr>
          <p:cNvPr name="Group 11" id="11"/>
          <p:cNvGrpSpPr/>
          <p:nvPr/>
        </p:nvGrpSpPr>
        <p:grpSpPr>
          <a:xfrm rot="0">
            <a:off x="9590495" y="6406654"/>
            <a:ext cx="877649" cy="87764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13" id="13"/>
            <p:cNvSpPr txBox="true"/>
            <p:nvPr/>
          </p:nvSpPr>
          <p:spPr>
            <a:xfrm>
              <a:off x="76200" y="19050"/>
              <a:ext cx="660400" cy="717550"/>
            </a:xfrm>
            <a:prstGeom prst="rect">
              <a:avLst/>
            </a:prstGeom>
          </p:spPr>
          <p:txBody>
            <a:bodyPr anchor="ctr" rtlCol="false" tIns="44470" lIns="44470" bIns="44470" rIns="44470"/>
            <a:lstStyle/>
            <a:p>
              <a:pPr algn="ctr">
                <a:lnSpc>
                  <a:spcPts val="4199"/>
                </a:lnSpc>
              </a:pPr>
              <a:r>
                <a:rPr lang="en-US" b="true" sz="2999">
                  <a:solidFill>
                    <a:srgbClr val="1F7BD6"/>
                  </a:solidFill>
                  <a:latin typeface="Inter Bold"/>
                  <a:ea typeface="Inter Bold"/>
                  <a:cs typeface="Inter Bold"/>
                  <a:sym typeface="Inter Bold"/>
                </a:rPr>
                <a:t>04</a:t>
              </a:r>
            </a:p>
          </p:txBody>
        </p:sp>
      </p:grpSp>
      <p:grpSp>
        <p:nvGrpSpPr>
          <p:cNvPr name="Group 14" id="14"/>
          <p:cNvGrpSpPr/>
          <p:nvPr/>
        </p:nvGrpSpPr>
        <p:grpSpPr>
          <a:xfrm rot="0">
            <a:off x="17400866" y="0"/>
            <a:ext cx="863406" cy="1914819"/>
            <a:chOff x="0" y="0"/>
            <a:chExt cx="227399" cy="504314"/>
          </a:xfrm>
        </p:grpSpPr>
        <p:sp>
          <p:nvSpPr>
            <p:cNvPr name="Freeform 15" id="15"/>
            <p:cNvSpPr/>
            <p:nvPr/>
          </p:nvSpPr>
          <p:spPr>
            <a:xfrm flipH="false" flipV="false" rot="0">
              <a:off x="0" y="0"/>
              <a:ext cx="227399" cy="504314"/>
            </a:xfrm>
            <a:custGeom>
              <a:avLst/>
              <a:gdLst/>
              <a:ahLst/>
              <a:cxnLst/>
              <a:rect r="r" b="b" t="t" l="l"/>
              <a:pathLst>
                <a:path h="504314" w="227399">
                  <a:moveTo>
                    <a:pt x="0" y="0"/>
                  </a:moveTo>
                  <a:lnTo>
                    <a:pt x="227399" y="0"/>
                  </a:lnTo>
                  <a:lnTo>
                    <a:pt x="227399" y="504314"/>
                  </a:lnTo>
                  <a:lnTo>
                    <a:pt x="0" y="504314"/>
                  </a:lnTo>
                  <a:close/>
                </a:path>
              </a:pathLst>
            </a:custGeom>
            <a:solidFill>
              <a:srgbClr val="1F7BD6"/>
            </a:solidFill>
          </p:spPr>
        </p:sp>
        <p:sp>
          <p:nvSpPr>
            <p:cNvPr name="TextBox 16" id="16"/>
            <p:cNvSpPr txBox="true"/>
            <p:nvPr/>
          </p:nvSpPr>
          <p:spPr>
            <a:xfrm>
              <a:off x="0" y="-47625"/>
              <a:ext cx="227399" cy="551939"/>
            </a:xfrm>
            <a:prstGeom prst="rect">
              <a:avLst/>
            </a:prstGeom>
          </p:spPr>
          <p:txBody>
            <a:bodyPr anchor="ctr" rtlCol="false" tIns="50800" lIns="50800" bIns="50800" rIns="50800"/>
            <a:lstStyle/>
            <a:p>
              <a:pPr algn="ctr">
                <a:lnSpc>
                  <a:spcPts val="2479"/>
                </a:lnSpc>
              </a:pPr>
            </a:p>
          </p:txBody>
        </p:sp>
      </p:grpSp>
      <p:grpSp>
        <p:nvGrpSpPr>
          <p:cNvPr name="Group 17" id="17"/>
          <p:cNvGrpSpPr/>
          <p:nvPr/>
        </p:nvGrpSpPr>
        <p:grpSpPr>
          <a:xfrm rot="0">
            <a:off x="-1061650" y="8036778"/>
            <a:ext cx="3803190" cy="3803190"/>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9" id="19"/>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20" id="20"/>
          <p:cNvGrpSpPr/>
          <p:nvPr/>
        </p:nvGrpSpPr>
        <p:grpSpPr>
          <a:xfrm rot="0">
            <a:off x="0" y="10094695"/>
            <a:ext cx="18264272" cy="192305"/>
            <a:chOff x="0" y="0"/>
            <a:chExt cx="4810343" cy="50648"/>
          </a:xfrm>
        </p:grpSpPr>
        <p:sp>
          <p:nvSpPr>
            <p:cNvPr name="Freeform 21" id="21"/>
            <p:cNvSpPr/>
            <p:nvPr/>
          </p:nvSpPr>
          <p:spPr>
            <a:xfrm flipH="false" flipV="false" rot="0">
              <a:off x="0" y="0"/>
              <a:ext cx="4810343" cy="50648"/>
            </a:xfrm>
            <a:custGeom>
              <a:avLst/>
              <a:gdLst/>
              <a:ahLst/>
              <a:cxnLst/>
              <a:rect r="r" b="b" t="t" l="l"/>
              <a:pathLst>
                <a:path h="50648" w="4810343">
                  <a:moveTo>
                    <a:pt x="0" y="0"/>
                  </a:moveTo>
                  <a:lnTo>
                    <a:pt x="4810343" y="0"/>
                  </a:lnTo>
                  <a:lnTo>
                    <a:pt x="4810343" y="50648"/>
                  </a:lnTo>
                  <a:lnTo>
                    <a:pt x="0" y="50648"/>
                  </a:lnTo>
                  <a:close/>
                </a:path>
              </a:pathLst>
            </a:custGeom>
            <a:solidFill>
              <a:srgbClr val="1F7BD6"/>
            </a:solidFill>
          </p:spPr>
        </p:sp>
        <p:sp>
          <p:nvSpPr>
            <p:cNvPr name="TextBox 22" id="22"/>
            <p:cNvSpPr txBox="true"/>
            <p:nvPr/>
          </p:nvSpPr>
          <p:spPr>
            <a:xfrm>
              <a:off x="0" y="-47625"/>
              <a:ext cx="4810343" cy="98273"/>
            </a:xfrm>
            <a:prstGeom prst="rect">
              <a:avLst/>
            </a:prstGeom>
          </p:spPr>
          <p:txBody>
            <a:bodyPr anchor="ctr" rtlCol="false" tIns="50800" lIns="50800" bIns="50800" rIns="50800"/>
            <a:lstStyle/>
            <a:p>
              <a:pPr algn="ctr">
                <a:lnSpc>
                  <a:spcPts val="2479"/>
                </a:lnSpc>
              </a:pPr>
            </a:p>
          </p:txBody>
        </p:sp>
      </p:grpSp>
      <p:sp>
        <p:nvSpPr>
          <p:cNvPr name="TextBox 23" id="23"/>
          <p:cNvSpPr txBox="true"/>
          <p:nvPr/>
        </p:nvSpPr>
        <p:spPr>
          <a:xfrm rot="0">
            <a:off x="839945" y="552744"/>
            <a:ext cx="7149728" cy="1946910"/>
          </a:xfrm>
          <a:prstGeom prst="rect">
            <a:avLst/>
          </a:prstGeom>
        </p:spPr>
        <p:txBody>
          <a:bodyPr anchor="t" rtlCol="false" tIns="0" lIns="0" bIns="0" rIns="0">
            <a:spAutoFit/>
          </a:bodyPr>
          <a:lstStyle/>
          <a:p>
            <a:pPr algn="l">
              <a:lnSpc>
                <a:spcPts val="7560"/>
              </a:lnSpc>
            </a:pPr>
            <a:r>
              <a:rPr lang="en-US" sz="7200" b="true">
                <a:solidFill>
                  <a:srgbClr val="1F7BD6"/>
                </a:solidFill>
                <a:latin typeface="Inter Bold"/>
                <a:ea typeface="Inter Bold"/>
                <a:cs typeface="Inter Bold"/>
                <a:sym typeface="Inter Bold"/>
              </a:rPr>
              <a:t>BUSINESS </a:t>
            </a:r>
          </a:p>
          <a:p>
            <a:pPr algn="l">
              <a:lnSpc>
                <a:spcPts val="7560"/>
              </a:lnSpc>
            </a:pPr>
            <a:r>
              <a:rPr lang="en-US" sz="7200" b="true">
                <a:solidFill>
                  <a:srgbClr val="1F7BD6"/>
                </a:solidFill>
                <a:latin typeface="Inter Bold"/>
                <a:ea typeface="Inter Bold"/>
                <a:cs typeface="Inter Bold"/>
                <a:sym typeface="Inter Bold"/>
              </a:rPr>
              <a:t>IMPACT</a:t>
            </a:r>
          </a:p>
        </p:txBody>
      </p:sp>
      <p:sp>
        <p:nvSpPr>
          <p:cNvPr name="TextBox 24" id="24"/>
          <p:cNvSpPr txBox="true"/>
          <p:nvPr/>
        </p:nvSpPr>
        <p:spPr>
          <a:xfrm rot="0">
            <a:off x="1925690" y="2982911"/>
            <a:ext cx="4877173" cy="464820"/>
          </a:xfrm>
          <a:prstGeom prst="rect">
            <a:avLst/>
          </a:prstGeom>
        </p:spPr>
        <p:txBody>
          <a:bodyPr anchor="t" rtlCol="false" tIns="0" lIns="0" bIns="0" rIns="0">
            <a:spAutoFit/>
          </a:bodyPr>
          <a:lstStyle/>
          <a:p>
            <a:pPr algn="l">
              <a:lnSpc>
                <a:spcPts val="3779"/>
              </a:lnSpc>
            </a:pPr>
            <a:r>
              <a:rPr lang="en-US" sz="2699" b="true">
                <a:solidFill>
                  <a:srgbClr val="000000"/>
                </a:solidFill>
                <a:latin typeface="Inter Bold"/>
                <a:ea typeface="Inter Bold"/>
                <a:cs typeface="Inter Bold"/>
                <a:sym typeface="Inter Bold"/>
              </a:rPr>
              <a:t>Loss Top Talent</a:t>
            </a:r>
          </a:p>
        </p:txBody>
      </p:sp>
      <p:sp>
        <p:nvSpPr>
          <p:cNvPr name="TextBox 25" id="25"/>
          <p:cNvSpPr txBox="true"/>
          <p:nvPr/>
        </p:nvSpPr>
        <p:spPr>
          <a:xfrm rot="0">
            <a:off x="1925690" y="6592851"/>
            <a:ext cx="7218310" cy="941070"/>
          </a:xfrm>
          <a:prstGeom prst="rect">
            <a:avLst/>
          </a:prstGeom>
        </p:spPr>
        <p:txBody>
          <a:bodyPr anchor="t" rtlCol="false" tIns="0" lIns="0" bIns="0" rIns="0">
            <a:spAutoFit/>
          </a:bodyPr>
          <a:lstStyle/>
          <a:p>
            <a:pPr algn="l">
              <a:lnSpc>
                <a:spcPts val="3779"/>
              </a:lnSpc>
            </a:pPr>
            <a:r>
              <a:rPr lang="en-US" sz="2699" b="true">
                <a:solidFill>
                  <a:srgbClr val="000000"/>
                </a:solidFill>
                <a:latin typeface="Inter Bold"/>
                <a:ea typeface="Inter Bold"/>
                <a:cs typeface="Inter Bold"/>
                <a:sym typeface="Inter Bold"/>
              </a:rPr>
              <a:t>Increased Recruitment and Training Costs</a:t>
            </a:r>
          </a:p>
          <a:p>
            <a:pPr algn="l">
              <a:lnSpc>
                <a:spcPts val="3779"/>
              </a:lnSpc>
            </a:pPr>
          </a:p>
        </p:txBody>
      </p:sp>
      <p:sp>
        <p:nvSpPr>
          <p:cNvPr name="TextBox 26" id="26"/>
          <p:cNvSpPr txBox="true"/>
          <p:nvPr/>
        </p:nvSpPr>
        <p:spPr>
          <a:xfrm rot="0">
            <a:off x="10676240" y="6592851"/>
            <a:ext cx="6724626" cy="941070"/>
          </a:xfrm>
          <a:prstGeom prst="rect">
            <a:avLst/>
          </a:prstGeom>
        </p:spPr>
        <p:txBody>
          <a:bodyPr anchor="t" rtlCol="false" tIns="0" lIns="0" bIns="0" rIns="0">
            <a:spAutoFit/>
          </a:bodyPr>
          <a:lstStyle/>
          <a:p>
            <a:pPr algn="l">
              <a:lnSpc>
                <a:spcPts val="3779"/>
              </a:lnSpc>
            </a:pPr>
            <a:r>
              <a:rPr lang="en-US" sz="2699" b="true">
                <a:solidFill>
                  <a:srgbClr val="000000"/>
                </a:solidFill>
                <a:latin typeface="Inter Bold"/>
                <a:ea typeface="Inter Bold"/>
                <a:cs typeface="Inter Bold"/>
                <a:sym typeface="Inter Bold"/>
              </a:rPr>
              <a:t>Financial Implications</a:t>
            </a:r>
          </a:p>
          <a:p>
            <a:pPr algn="l">
              <a:lnSpc>
                <a:spcPts val="3779"/>
              </a:lnSpc>
            </a:pPr>
          </a:p>
        </p:txBody>
      </p:sp>
      <p:sp>
        <p:nvSpPr>
          <p:cNvPr name="TextBox 27" id="27"/>
          <p:cNvSpPr txBox="true"/>
          <p:nvPr/>
        </p:nvSpPr>
        <p:spPr>
          <a:xfrm rot="0">
            <a:off x="1925690" y="3598164"/>
            <a:ext cx="6724626" cy="2769870"/>
          </a:xfrm>
          <a:prstGeom prst="rect">
            <a:avLst/>
          </a:prstGeom>
        </p:spPr>
        <p:txBody>
          <a:bodyPr anchor="t" rtlCol="false" tIns="0" lIns="0" bIns="0" rIns="0">
            <a:spAutoFit/>
          </a:bodyPr>
          <a:lstStyle/>
          <a:p>
            <a:pPr algn="just" marL="0" indent="0" lvl="0">
              <a:lnSpc>
                <a:spcPts val="3720"/>
              </a:lnSpc>
            </a:pPr>
            <a:r>
              <a:rPr lang="en-US" sz="2400">
                <a:solidFill>
                  <a:srgbClr val="000000"/>
                </a:solidFill>
                <a:latin typeface="Open Sans"/>
                <a:ea typeface="Open Sans"/>
                <a:cs typeface="Open Sans"/>
                <a:sym typeface="Open Sans"/>
              </a:rPr>
              <a:t>Losing 91 top-performing employees out of 237 resignations leads to a significant loss of skills and productivity. Replacing them is costly and risky, potentially affecting innovation, project timelines, and the company’s competitiveness.</a:t>
            </a:r>
          </a:p>
        </p:txBody>
      </p:sp>
      <p:sp>
        <p:nvSpPr>
          <p:cNvPr name="TextBox 28" id="28"/>
          <p:cNvSpPr txBox="true"/>
          <p:nvPr/>
        </p:nvSpPr>
        <p:spPr>
          <a:xfrm rot="0">
            <a:off x="1925690" y="7208103"/>
            <a:ext cx="7206446" cy="2769870"/>
          </a:xfrm>
          <a:prstGeom prst="rect">
            <a:avLst/>
          </a:prstGeom>
        </p:spPr>
        <p:txBody>
          <a:bodyPr anchor="t" rtlCol="false" tIns="0" lIns="0" bIns="0" rIns="0">
            <a:spAutoFit/>
          </a:bodyPr>
          <a:lstStyle/>
          <a:p>
            <a:pPr algn="just" marL="0" indent="0" lvl="0">
              <a:lnSpc>
                <a:spcPts val="3720"/>
              </a:lnSpc>
            </a:pPr>
            <a:r>
              <a:rPr lang="en-US" sz="2400">
                <a:solidFill>
                  <a:srgbClr val="000000"/>
                </a:solidFill>
                <a:latin typeface="Open Sans"/>
                <a:ea typeface="Open Sans"/>
                <a:cs typeface="Open Sans"/>
                <a:sym typeface="Open Sans"/>
              </a:rPr>
              <a:t>High turnover rates in critical departments like Research &amp; Development increase recruitment costs because of frequent hiring needs. Additionally, new hires need time to onboard and reach full productivity, which can cause delays in strategic projects and product development.</a:t>
            </a:r>
          </a:p>
        </p:txBody>
      </p:sp>
      <p:sp>
        <p:nvSpPr>
          <p:cNvPr name="TextBox 29" id="29"/>
          <p:cNvSpPr txBox="true"/>
          <p:nvPr/>
        </p:nvSpPr>
        <p:spPr>
          <a:xfrm rot="0">
            <a:off x="10676240" y="7141428"/>
            <a:ext cx="7156329" cy="2769870"/>
          </a:xfrm>
          <a:prstGeom prst="rect">
            <a:avLst/>
          </a:prstGeom>
        </p:spPr>
        <p:txBody>
          <a:bodyPr anchor="t" rtlCol="false" tIns="0" lIns="0" bIns="0" rIns="0">
            <a:spAutoFit/>
          </a:bodyPr>
          <a:lstStyle/>
          <a:p>
            <a:pPr algn="l" marL="0" indent="0" lvl="0">
              <a:lnSpc>
                <a:spcPts val="3720"/>
              </a:lnSpc>
            </a:pPr>
            <a:r>
              <a:rPr lang="en-US" sz="2400">
                <a:solidFill>
                  <a:srgbClr val="000000"/>
                </a:solidFill>
                <a:latin typeface="Open Sans"/>
                <a:ea typeface="Open Sans"/>
                <a:cs typeface="Open Sans"/>
                <a:sym typeface="Open Sans"/>
              </a:rPr>
              <a:t>Turnover costs from recruitment, onboarding, lost productivity, and delays can be high. Even conservative estimates show replacing an employee may cost 50% to 200% of their salary, creating significant financial impact when attrition is high.</a:t>
            </a:r>
          </a:p>
        </p:txBody>
      </p:sp>
      <p:grpSp>
        <p:nvGrpSpPr>
          <p:cNvPr name="Group 30" id="30"/>
          <p:cNvGrpSpPr/>
          <p:nvPr/>
        </p:nvGrpSpPr>
        <p:grpSpPr>
          <a:xfrm rot="0">
            <a:off x="12337680" y="599819"/>
            <a:ext cx="715180" cy="715180"/>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F7BD6"/>
              </a:solidFill>
              <a:prstDash val="solid"/>
              <a:miter/>
            </a:ln>
          </p:spPr>
        </p:sp>
        <p:sp>
          <p:nvSpPr>
            <p:cNvPr name="TextBox 32" id="32"/>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33" id="33"/>
          <p:cNvGrpSpPr/>
          <p:nvPr/>
        </p:nvGrpSpPr>
        <p:grpSpPr>
          <a:xfrm rot="0">
            <a:off x="9590495" y="2796715"/>
            <a:ext cx="877649" cy="877649"/>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35" id="35"/>
            <p:cNvSpPr txBox="true"/>
            <p:nvPr/>
          </p:nvSpPr>
          <p:spPr>
            <a:xfrm>
              <a:off x="76200" y="19050"/>
              <a:ext cx="660400" cy="717550"/>
            </a:xfrm>
            <a:prstGeom prst="rect">
              <a:avLst/>
            </a:prstGeom>
          </p:spPr>
          <p:txBody>
            <a:bodyPr anchor="ctr" rtlCol="false" tIns="44470" lIns="44470" bIns="44470" rIns="44470"/>
            <a:lstStyle/>
            <a:p>
              <a:pPr algn="ctr">
                <a:lnSpc>
                  <a:spcPts val="4199"/>
                </a:lnSpc>
              </a:pPr>
              <a:r>
                <a:rPr lang="en-US" b="true" sz="2999">
                  <a:solidFill>
                    <a:srgbClr val="1F7BD6"/>
                  </a:solidFill>
                  <a:latin typeface="Inter Bold"/>
                  <a:ea typeface="Inter Bold"/>
                  <a:cs typeface="Inter Bold"/>
                  <a:sym typeface="Inter Bold"/>
                </a:rPr>
                <a:t>03</a:t>
              </a:r>
            </a:p>
          </p:txBody>
        </p:sp>
      </p:grpSp>
      <p:sp>
        <p:nvSpPr>
          <p:cNvPr name="TextBox 36" id="36"/>
          <p:cNvSpPr txBox="true"/>
          <p:nvPr/>
        </p:nvSpPr>
        <p:spPr>
          <a:xfrm rot="0">
            <a:off x="10676240" y="2982911"/>
            <a:ext cx="7588032" cy="464820"/>
          </a:xfrm>
          <a:prstGeom prst="rect">
            <a:avLst/>
          </a:prstGeom>
        </p:spPr>
        <p:txBody>
          <a:bodyPr anchor="t" rtlCol="false" tIns="0" lIns="0" bIns="0" rIns="0">
            <a:spAutoFit/>
          </a:bodyPr>
          <a:lstStyle/>
          <a:p>
            <a:pPr algn="l">
              <a:lnSpc>
                <a:spcPts val="3779"/>
              </a:lnSpc>
            </a:pPr>
            <a:r>
              <a:rPr lang="en-US" sz="2699" b="true">
                <a:solidFill>
                  <a:srgbClr val="000000"/>
                </a:solidFill>
                <a:latin typeface="Inter Bold"/>
                <a:ea typeface="Inter Bold"/>
                <a:cs typeface="Inter Bold"/>
                <a:sym typeface="Inter Bold"/>
              </a:rPr>
              <a:t>Productivity Loss from Work-Life Imbalance</a:t>
            </a:r>
          </a:p>
        </p:txBody>
      </p:sp>
      <p:sp>
        <p:nvSpPr>
          <p:cNvPr name="TextBox 37" id="37"/>
          <p:cNvSpPr txBox="true"/>
          <p:nvPr/>
        </p:nvSpPr>
        <p:spPr>
          <a:xfrm rot="0">
            <a:off x="10676240" y="3598164"/>
            <a:ext cx="7156329" cy="2769870"/>
          </a:xfrm>
          <a:prstGeom prst="rect">
            <a:avLst/>
          </a:prstGeom>
        </p:spPr>
        <p:txBody>
          <a:bodyPr anchor="t" rtlCol="false" tIns="0" lIns="0" bIns="0" rIns="0">
            <a:spAutoFit/>
          </a:bodyPr>
          <a:lstStyle/>
          <a:p>
            <a:pPr algn="just" marL="0" indent="0" lvl="0">
              <a:lnSpc>
                <a:spcPts val="3720"/>
              </a:lnSpc>
            </a:pPr>
            <a:r>
              <a:rPr lang="en-US" sz="2400">
                <a:solidFill>
                  <a:srgbClr val="000000"/>
                </a:solidFill>
                <a:latin typeface="Open Sans"/>
                <a:ea typeface="Open Sans"/>
                <a:cs typeface="Open Sans"/>
                <a:sym typeface="Open Sans"/>
              </a:rPr>
              <a:t>Employees with poor work-life balance face a higher risk of burnout, absenteeism, and eventually resignation—even when earning high salaries. Long hours and lengthy commutes further reduce productivity and can lead to more errors, lower work quality, and missed deadlines.</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634610" y="0"/>
            <a:ext cx="5653390" cy="10287000"/>
            <a:chOff x="0" y="0"/>
            <a:chExt cx="1488959" cy="2709333"/>
          </a:xfrm>
        </p:grpSpPr>
        <p:sp>
          <p:nvSpPr>
            <p:cNvPr name="Freeform 3" id="3"/>
            <p:cNvSpPr/>
            <p:nvPr/>
          </p:nvSpPr>
          <p:spPr>
            <a:xfrm flipH="false" flipV="false" rot="0">
              <a:off x="0" y="0"/>
              <a:ext cx="1488959" cy="2709333"/>
            </a:xfrm>
            <a:custGeom>
              <a:avLst/>
              <a:gdLst/>
              <a:ahLst/>
              <a:cxnLst/>
              <a:rect r="r" b="b" t="t" l="l"/>
              <a:pathLst>
                <a:path h="2709333" w="1488959">
                  <a:moveTo>
                    <a:pt x="0" y="0"/>
                  </a:moveTo>
                  <a:lnTo>
                    <a:pt x="1488959" y="0"/>
                  </a:lnTo>
                  <a:lnTo>
                    <a:pt x="1488959" y="2709333"/>
                  </a:lnTo>
                  <a:lnTo>
                    <a:pt x="0" y="2709333"/>
                  </a:lnTo>
                  <a:close/>
                </a:path>
              </a:pathLst>
            </a:custGeom>
            <a:solidFill>
              <a:srgbClr val="F6F6F6"/>
            </a:solidFill>
          </p:spPr>
        </p:sp>
        <p:sp>
          <p:nvSpPr>
            <p:cNvPr name="TextBox 4" id="4"/>
            <p:cNvSpPr txBox="true"/>
            <p:nvPr/>
          </p:nvSpPr>
          <p:spPr>
            <a:xfrm>
              <a:off x="0" y="-47625"/>
              <a:ext cx="1488959"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408242" y="1914819"/>
            <a:ext cx="877649" cy="87764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7" id="7"/>
            <p:cNvSpPr txBox="true"/>
            <p:nvPr/>
          </p:nvSpPr>
          <p:spPr>
            <a:xfrm>
              <a:off x="76200" y="19050"/>
              <a:ext cx="660400" cy="717550"/>
            </a:xfrm>
            <a:prstGeom prst="rect">
              <a:avLst/>
            </a:prstGeom>
          </p:spPr>
          <p:txBody>
            <a:bodyPr anchor="ctr" rtlCol="false" tIns="44470" lIns="44470" bIns="44470" rIns="44470"/>
            <a:lstStyle/>
            <a:p>
              <a:pPr algn="ctr">
                <a:lnSpc>
                  <a:spcPts val="4199"/>
                </a:lnSpc>
              </a:pPr>
              <a:r>
                <a:rPr lang="en-US" b="true" sz="2999">
                  <a:solidFill>
                    <a:srgbClr val="1F7BD6"/>
                  </a:solidFill>
                  <a:latin typeface="Inter Bold"/>
                  <a:ea typeface="Inter Bold"/>
                  <a:cs typeface="Inter Bold"/>
                  <a:sym typeface="Inter Bold"/>
                </a:rPr>
                <a:t>01</a:t>
              </a:r>
            </a:p>
          </p:txBody>
        </p:sp>
      </p:grpSp>
      <p:grpSp>
        <p:nvGrpSpPr>
          <p:cNvPr name="Group 8" id="8"/>
          <p:cNvGrpSpPr/>
          <p:nvPr/>
        </p:nvGrpSpPr>
        <p:grpSpPr>
          <a:xfrm rot="0">
            <a:off x="408242" y="5829038"/>
            <a:ext cx="877649" cy="87764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10" id="10"/>
            <p:cNvSpPr txBox="true"/>
            <p:nvPr/>
          </p:nvSpPr>
          <p:spPr>
            <a:xfrm>
              <a:off x="76200" y="19050"/>
              <a:ext cx="660400" cy="717550"/>
            </a:xfrm>
            <a:prstGeom prst="rect">
              <a:avLst/>
            </a:prstGeom>
          </p:spPr>
          <p:txBody>
            <a:bodyPr anchor="ctr" rtlCol="false" tIns="44470" lIns="44470" bIns="44470" rIns="44470"/>
            <a:lstStyle/>
            <a:p>
              <a:pPr algn="ctr">
                <a:lnSpc>
                  <a:spcPts val="4199"/>
                </a:lnSpc>
              </a:pPr>
              <a:r>
                <a:rPr lang="en-US" b="true" sz="2999">
                  <a:solidFill>
                    <a:srgbClr val="1F7BD6"/>
                  </a:solidFill>
                  <a:latin typeface="Inter Bold"/>
                  <a:ea typeface="Inter Bold"/>
                  <a:cs typeface="Inter Bold"/>
                  <a:sym typeface="Inter Bold"/>
                </a:rPr>
                <a:t>02</a:t>
              </a:r>
            </a:p>
          </p:txBody>
        </p:sp>
      </p:grpSp>
      <p:grpSp>
        <p:nvGrpSpPr>
          <p:cNvPr name="Group 11" id="11"/>
          <p:cNvGrpSpPr/>
          <p:nvPr/>
        </p:nvGrpSpPr>
        <p:grpSpPr>
          <a:xfrm rot="0">
            <a:off x="8874222" y="5829038"/>
            <a:ext cx="877649" cy="87764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13" id="13"/>
            <p:cNvSpPr txBox="true"/>
            <p:nvPr/>
          </p:nvSpPr>
          <p:spPr>
            <a:xfrm>
              <a:off x="76200" y="19050"/>
              <a:ext cx="660400" cy="717550"/>
            </a:xfrm>
            <a:prstGeom prst="rect">
              <a:avLst/>
            </a:prstGeom>
          </p:spPr>
          <p:txBody>
            <a:bodyPr anchor="ctr" rtlCol="false" tIns="44470" lIns="44470" bIns="44470" rIns="44470"/>
            <a:lstStyle/>
            <a:p>
              <a:pPr algn="ctr">
                <a:lnSpc>
                  <a:spcPts val="4199"/>
                </a:lnSpc>
              </a:pPr>
              <a:r>
                <a:rPr lang="en-US" b="true" sz="2999">
                  <a:solidFill>
                    <a:srgbClr val="1F7BD6"/>
                  </a:solidFill>
                  <a:latin typeface="Inter Bold"/>
                  <a:ea typeface="Inter Bold"/>
                  <a:cs typeface="Inter Bold"/>
                  <a:sym typeface="Inter Bold"/>
                </a:rPr>
                <a:t>04</a:t>
              </a:r>
            </a:p>
          </p:txBody>
        </p:sp>
      </p:grpSp>
      <p:grpSp>
        <p:nvGrpSpPr>
          <p:cNvPr name="Group 14" id="14"/>
          <p:cNvGrpSpPr/>
          <p:nvPr/>
        </p:nvGrpSpPr>
        <p:grpSpPr>
          <a:xfrm rot="0">
            <a:off x="17400866" y="0"/>
            <a:ext cx="863406" cy="1914819"/>
            <a:chOff x="0" y="0"/>
            <a:chExt cx="227399" cy="504314"/>
          </a:xfrm>
        </p:grpSpPr>
        <p:sp>
          <p:nvSpPr>
            <p:cNvPr name="Freeform 15" id="15"/>
            <p:cNvSpPr/>
            <p:nvPr/>
          </p:nvSpPr>
          <p:spPr>
            <a:xfrm flipH="false" flipV="false" rot="0">
              <a:off x="0" y="0"/>
              <a:ext cx="227399" cy="504314"/>
            </a:xfrm>
            <a:custGeom>
              <a:avLst/>
              <a:gdLst/>
              <a:ahLst/>
              <a:cxnLst/>
              <a:rect r="r" b="b" t="t" l="l"/>
              <a:pathLst>
                <a:path h="504314" w="227399">
                  <a:moveTo>
                    <a:pt x="0" y="0"/>
                  </a:moveTo>
                  <a:lnTo>
                    <a:pt x="227399" y="0"/>
                  </a:lnTo>
                  <a:lnTo>
                    <a:pt x="227399" y="504314"/>
                  </a:lnTo>
                  <a:lnTo>
                    <a:pt x="0" y="504314"/>
                  </a:lnTo>
                  <a:close/>
                </a:path>
              </a:pathLst>
            </a:custGeom>
            <a:solidFill>
              <a:srgbClr val="1F7BD6"/>
            </a:solidFill>
          </p:spPr>
        </p:sp>
        <p:sp>
          <p:nvSpPr>
            <p:cNvPr name="TextBox 16" id="16"/>
            <p:cNvSpPr txBox="true"/>
            <p:nvPr/>
          </p:nvSpPr>
          <p:spPr>
            <a:xfrm>
              <a:off x="0" y="-47625"/>
              <a:ext cx="227399" cy="551939"/>
            </a:xfrm>
            <a:prstGeom prst="rect">
              <a:avLst/>
            </a:prstGeom>
          </p:spPr>
          <p:txBody>
            <a:bodyPr anchor="ctr" rtlCol="false" tIns="50800" lIns="50800" bIns="50800" rIns="50800"/>
            <a:lstStyle/>
            <a:p>
              <a:pPr algn="ctr">
                <a:lnSpc>
                  <a:spcPts val="2479"/>
                </a:lnSpc>
              </a:pPr>
            </a:p>
          </p:txBody>
        </p:sp>
      </p:grpSp>
      <p:grpSp>
        <p:nvGrpSpPr>
          <p:cNvPr name="Group 17" id="17"/>
          <p:cNvGrpSpPr/>
          <p:nvPr/>
        </p:nvGrpSpPr>
        <p:grpSpPr>
          <a:xfrm rot="0">
            <a:off x="-1493353" y="7154882"/>
            <a:ext cx="3803190" cy="3803190"/>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9" id="19"/>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20" id="20"/>
          <p:cNvGrpSpPr/>
          <p:nvPr/>
        </p:nvGrpSpPr>
        <p:grpSpPr>
          <a:xfrm rot="0">
            <a:off x="0" y="10094695"/>
            <a:ext cx="18264272" cy="192305"/>
            <a:chOff x="0" y="0"/>
            <a:chExt cx="4810343" cy="50648"/>
          </a:xfrm>
        </p:grpSpPr>
        <p:sp>
          <p:nvSpPr>
            <p:cNvPr name="Freeform 21" id="21"/>
            <p:cNvSpPr/>
            <p:nvPr/>
          </p:nvSpPr>
          <p:spPr>
            <a:xfrm flipH="false" flipV="false" rot="0">
              <a:off x="0" y="0"/>
              <a:ext cx="4810343" cy="50648"/>
            </a:xfrm>
            <a:custGeom>
              <a:avLst/>
              <a:gdLst/>
              <a:ahLst/>
              <a:cxnLst/>
              <a:rect r="r" b="b" t="t" l="l"/>
              <a:pathLst>
                <a:path h="50648" w="4810343">
                  <a:moveTo>
                    <a:pt x="0" y="0"/>
                  </a:moveTo>
                  <a:lnTo>
                    <a:pt x="4810343" y="0"/>
                  </a:lnTo>
                  <a:lnTo>
                    <a:pt x="4810343" y="50648"/>
                  </a:lnTo>
                  <a:lnTo>
                    <a:pt x="0" y="50648"/>
                  </a:lnTo>
                  <a:close/>
                </a:path>
              </a:pathLst>
            </a:custGeom>
            <a:solidFill>
              <a:srgbClr val="1F7BD6"/>
            </a:solidFill>
          </p:spPr>
        </p:sp>
        <p:sp>
          <p:nvSpPr>
            <p:cNvPr name="TextBox 22" id="22"/>
            <p:cNvSpPr txBox="true"/>
            <p:nvPr/>
          </p:nvSpPr>
          <p:spPr>
            <a:xfrm>
              <a:off x="0" y="-47625"/>
              <a:ext cx="4810343" cy="98273"/>
            </a:xfrm>
            <a:prstGeom prst="rect">
              <a:avLst/>
            </a:prstGeom>
          </p:spPr>
          <p:txBody>
            <a:bodyPr anchor="ctr" rtlCol="false" tIns="50800" lIns="50800" bIns="50800" rIns="50800"/>
            <a:lstStyle/>
            <a:p>
              <a:pPr algn="ctr">
                <a:lnSpc>
                  <a:spcPts val="2479"/>
                </a:lnSpc>
              </a:pPr>
            </a:p>
          </p:txBody>
        </p:sp>
      </p:grpSp>
      <p:sp>
        <p:nvSpPr>
          <p:cNvPr name="TextBox 23" id="23"/>
          <p:cNvSpPr txBox="true"/>
          <p:nvPr/>
        </p:nvSpPr>
        <p:spPr>
          <a:xfrm rot="0">
            <a:off x="839945" y="552744"/>
            <a:ext cx="7154335" cy="994410"/>
          </a:xfrm>
          <a:prstGeom prst="rect">
            <a:avLst/>
          </a:prstGeom>
        </p:spPr>
        <p:txBody>
          <a:bodyPr anchor="t" rtlCol="false" tIns="0" lIns="0" bIns="0" rIns="0">
            <a:spAutoFit/>
          </a:bodyPr>
          <a:lstStyle/>
          <a:p>
            <a:pPr algn="l">
              <a:lnSpc>
                <a:spcPts val="7560"/>
              </a:lnSpc>
            </a:pPr>
            <a:r>
              <a:rPr lang="en-US" sz="7200" b="true">
                <a:solidFill>
                  <a:srgbClr val="1F7BD6"/>
                </a:solidFill>
                <a:latin typeface="Inter Bold"/>
                <a:ea typeface="Inter Bold"/>
                <a:cs typeface="Inter Bold"/>
                <a:sym typeface="Inter Bold"/>
              </a:rPr>
              <a:t>ACTION PLAN</a:t>
            </a:r>
          </a:p>
        </p:txBody>
      </p:sp>
      <p:sp>
        <p:nvSpPr>
          <p:cNvPr name="TextBox 24" id="24"/>
          <p:cNvSpPr txBox="true"/>
          <p:nvPr/>
        </p:nvSpPr>
        <p:spPr>
          <a:xfrm rot="0">
            <a:off x="1493987" y="2101016"/>
            <a:ext cx="7206446" cy="464820"/>
          </a:xfrm>
          <a:prstGeom prst="rect">
            <a:avLst/>
          </a:prstGeom>
        </p:spPr>
        <p:txBody>
          <a:bodyPr anchor="t" rtlCol="false" tIns="0" lIns="0" bIns="0" rIns="0">
            <a:spAutoFit/>
          </a:bodyPr>
          <a:lstStyle/>
          <a:p>
            <a:pPr algn="l">
              <a:lnSpc>
                <a:spcPts val="3779"/>
              </a:lnSpc>
            </a:pPr>
            <a:r>
              <a:rPr lang="en-US" sz="2699" b="true">
                <a:solidFill>
                  <a:srgbClr val="000000"/>
                </a:solidFill>
                <a:latin typeface="Inter Bold"/>
                <a:ea typeface="Inter Bold"/>
                <a:cs typeface="Inter Bold"/>
                <a:sym typeface="Inter Bold"/>
              </a:rPr>
              <a:t>Improve Work Environment in R&amp;D</a:t>
            </a:r>
          </a:p>
        </p:txBody>
      </p:sp>
      <p:sp>
        <p:nvSpPr>
          <p:cNvPr name="TextBox 25" id="25"/>
          <p:cNvSpPr txBox="true"/>
          <p:nvPr/>
        </p:nvSpPr>
        <p:spPr>
          <a:xfrm rot="0">
            <a:off x="1493987" y="6015235"/>
            <a:ext cx="7218310" cy="464820"/>
          </a:xfrm>
          <a:prstGeom prst="rect">
            <a:avLst/>
          </a:prstGeom>
        </p:spPr>
        <p:txBody>
          <a:bodyPr anchor="t" rtlCol="false" tIns="0" lIns="0" bIns="0" rIns="0">
            <a:spAutoFit/>
          </a:bodyPr>
          <a:lstStyle/>
          <a:p>
            <a:pPr algn="l">
              <a:lnSpc>
                <a:spcPts val="3779"/>
              </a:lnSpc>
            </a:pPr>
            <a:r>
              <a:rPr lang="en-US" sz="2699" b="true">
                <a:solidFill>
                  <a:srgbClr val="000000"/>
                </a:solidFill>
                <a:latin typeface="Inter Bold"/>
                <a:ea typeface="Inter Bold"/>
                <a:cs typeface="Inter Bold"/>
                <a:sym typeface="Inter Bold"/>
              </a:rPr>
              <a:t>Enhance Work-Life Balance</a:t>
            </a:r>
          </a:p>
        </p:txBody>
      </p:sp>
      <p:sp>
        <p:nvSpPr>
          <p:cNvPr name="TextBox 26" id="26"/>
          <p:cNvSpPr txBox="true"/>
          <p:nvPr/>
        </p:nvSpPr>
        <p:spPr>
          <a:xfrm rot="0">
            <a:off x="9959967" y="6015235"/>
            <a:ext cx="8610576" cy="464820"/>
          </a:xfrm>
          <a:prstGeom prst="rect">
            <a:avLst/>
          </a:prstGeom>
        </p:spPr>
        <p:txBody>
          <a:bodyPr anchor="t" rtlCol="false" tIns="0" lIns="0" bIns="0" rIns="0">
            <a:spAutoFit/>
          </a:bodyPr>
          <a:lstStyle/>
          <a:p>
            <a:pPr algn="l">
              <a:lnSpc>
                <a:spcPts val="3779"/>
              </a:lnSpc>
            </a:pPr>
            <a:r>
              <a:rPr lang="en-US" sz="2699" b="true">
                <a:solidFill>
                  <a:srgbClr val="000000"/>
                </a:solidFill>
                <a:latin typeface="Inter Bold"/>
                <a:ea typeface="Inter Bold"/>
                <a:cs typeface="Inter Bold"/>
                <a:sym typeface="Inter Bold"/>
              </a:rPr>
              <a:t>Support Early Career and Established Employees</a:t>
            </a:r>
          </a:p>
        </p:txBody>
      </p:sp>
      <p:sp>
        <p:nvSpPr>
          <p:cNvPr name="TextBox 27" id="27"/>
          <p:cNvSpPr txBox="true"/>
          <p:nvPr/>
        </p:nvSpPr>
        <p:spPr>
          <a:xfrm rot="0">
            <a:off x="1493987" y="2716268"/>
            <a:ext cx="6724626" cy="2769870"/>
          </a:xfrm>
          <a:prstGeom prst="rect">
            <a:avLst/>
          </a:prstGeom>
        </p:spPr>
        <p:txBody>
          <a:bodyPr anchor="t" rtlCol="false" tIns="0" lIns="0" bIns="0" rIns="0">
            <a:spAutoFit/>
          </a:bodyPr>
          <a:lstStyle/>
          <a:p>
            <a:pPr algn="just" marL="0" indent="0" lvl="0">
              <a:lnSpc>
                <a:spcPts val="3720"/>
              </a:lnSpc>
            </a:pPr>
            <a:r>
              <a:rPr lang="en-US" sz="2400">
                <a:solidFill>
                  <a:srgbClr val="000000"/>
                </a:solidFill>
                <a:latin typeface="Open Sans"/>
                <a:ea typeface="Open Sans"/>
                <a:cs typeface="Open Sans"/>
                <a:sym typeface="Open Sans"/>
              </a:rPr>
              <a:t>To improve R&amp;D, conduct anonymous surveys and focus groups to identify key issues. Provide leadership training for managers and create open channels for employee feedback. Monitor progress through quarterly environment satisfaction reviews.</a:t>
            </a:r>
          </a:p>
        </p:txBody>
      </p:sp>
      <p:sp>
        <p:nvSpPr>
          <p:cNvPr name="TextBox 28" id="28"/>
          <p:cNvSpPr txBox="true"/>
          <p:nvPr/>
        </p:nvSpPr>
        <p:spPr>
          <a:xfrm rot="0">
            <a:off x="1493987" y="6630487"/>
            <a:ext cx="6724626" cy="3236595"/>
          </a:xfrm>
          <a:prstGeom prst="rect">
            <a:avLst/>
          </a:prstGeom>
        </p:spPr>
        <p:txBody>
          <a:bodyPr anchor="t" rtlCol="false" tIns="0" lIns="0" bIns="0" rIns="0">
            <a:spAutoFit/>
          </a:bodyPr>
          <a:lstStyle/>
          <a:p>
            <a:pPr algn="just" marL="0" indent="0" lvl="0">
              <a:lnSpc>
                <a:spcPts val="3720"/>
              </a:lnSpc>
            </a:pPr>
            <a:r>
              <a:rPr lang="en-US" sz="2400">
                <a:solidFill>
                  <a:srgbClr val="000000"/>
                </a:solidFill>
                <a:latin typeface="Open Sans"/>
                <a:ea typeface="Open Sans"/>
                <a:cs typeface="Open Sans"/>
                <a:sym typeface="Open Sans"/>
              </a:rPr>
              <a:t>To enhance work-life balance, the company should introduce flexible hours and remote work where possible, review workloads to reduce overtime, and promote mental health support without stigma. Tracking work-life balance through regular pulse surveys will help monitor progress.</a:t>
            </a:r>
          </a:p>
        </p:txBody>
      </p:sp>
      <p:sp>
        <p:nvSpPr>
          <p:cNvPr name="TextBox 29" id="29"/>
          <p:cNvSpPr txBox="true"/>
          <p:nvPr/>
        </p:nvSpPr>
        <p:spPr>
          <a:xfrm rot="0">
            <a:off x="9959967" y="6563812"/>
            <a:ext cx="7156329" cy="3236595"/>
          </a:xfrm>
          <a:prstGeom prst="rect">
            <a:avLst/>
          </a:prstGeom>
        </p:spPr>
        <p:txBody>
          <a:bodyPr anchor="t" rtlCol="false" tIns="0" lIns="0" bIns="0" rIns="0">
            <a:spAutoFit/>
          </a:bodyPr>
          <a:lstStyle/>
          <a:p>
            <a:pPr algn="l" marL="0" indent="0" lvl="0">
              <a:lnSpc>
                <a:spcPts val="3720"/>
              </a:lnSpc>
            </a:pPr>
            <a:r>
              <a:rPr lang="en-US" sz="2400">
                <a:solidFill>
                  <a:srgbClr val="000000"/>
                </a:solidFill>
                <a:latin typeface="Open Sans"/>
                <a:ea typeface="Open Sans"/>
                <a:cs typeface="Open Sans"/>
                <a:sym typeface="Open Sans"/>
              </a:rPr>
              <a:t>To better support employees, new hires should be paired with mentors to enhance onboarding and integration. It’s important to identify challenges at each career stage and tailor support, ensure workloads are realistic for newer staff, and foster belonging through engagement programs and regular feedback sessions.</a:t>
            </a:r>
          </a:p>
        </p:txBody>
      </p:sp>
      <p:grpSp>
        <p:nvGrpSpPr>
          <p:cNvPr name="Group 30" id="30"/>
          <p:cNvGrpSpPr/>
          <p:nvPr/>
        </p:nvGrpSpPr>
        <p:grpSpPr>
          <a:xfrm rot="0">
            <a:off x="12337680" y="599819"/>
            <a:ext cx="715180" cy="715180"/>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F7BD6"/>
              </a:solidFill>
              <a:prstDash val="solid"/>
              <a:miter/>
            </a:ln>
          </p:spPr>
        </p:sp>
        <p:sp>
          <p:nvSpPr>
            <p:cNvPr name="TextBox 32" id="32"/>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33" id="33"/>
          <p:cNvGrpSpPr/>
          <p:nvPr/>
        </p:nvGrpSpPr>
        <p:grpSpPr>
          <a:xfrm rot="0">
            <a:off x="8874222" y="1914819"/>
            <a:ext cx="877649" cy="877649"/>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35" id="35"/>
            <p:cNvSpPr txBox="true"/>
            <p:nvPr/>
          </p:nvSpPr>
          <p:spPr>
            <a:xfrm>
              <a:off x="76200" y="19050"/>
              <a:ext cx="660400" cy="717550"/>
            </a:xfrm>
            <a:prstGeom prst="rect">
              <a:avLst/>
            </a:prstGeom>
          </p:spPr>
          <p:txBody>
            <a:bodyPr anchor="ctr" rtlCol="false" tIns="44470" lIns="44470" bIns="44470" rIns="44470"/>
            <a:lstStyle/>
            <a:p>
              <a:pPr algn="ctr">
                <a:lnSpc>
                  <a:spcPts val="4199"/>
                </a:lnSpc>
              </a:pPr>
              <a:r>
                <a:rPr lang="en-US" b="true" sz="2999">
                  <a:solidFill>
                    <a:srgbClr val="1F7BD6"/>
                  </a:solidFill>
                  <a:latin typeface="Inter Bold"/>
                  <a:ea typeface="Inter Bold"/>
                  <a:cs typeface="Inter Bold"/>
                  <a:sym typeface="Inter Bold"/>
                </a:rPr>
                <a:t>03</a:t>
              </a:r>
            </a:p>
          </p:txBody>
        </p:sp>
      </p:grpSp>
      <p:sp>
        <p:nvSpPr>
          <p:cNvPr name="TextBox 36" id="36"/>
          <p:cNvSpPr txBox="true"/>
          <p:nvPr/>
        </p:nvSpPr>
        <p:spPr>
          <a:xfrm rot="0">
            <a:off x="9959967" y="2101016"/>
            <a:ext cx="7588032" cy="464820"/>
          </a:xfrm>
          <a:prstGeom prst="rect">
            <a:avLst/>
          </a:prstGeom>
        </p:spPr>
        <p:txBody>
          <a:bodyPr anchor="t" rtlCol="false" tIns="0" lIns="0" bIns="0" rIns="0">
            <a:spAutoFit/>
          </a:bodyPr>
          <a:lstStyle/>
          <a:p>
            <a:pPr algn="l">
              <a:lnSpc>
                <a:spcPts val="3779"/>
              </a:lnSpc>
            </a:pPr>
            <a:r>
              <a:rPr lang="en-US" sz="2699" b="true">
                <a:solidFill>
                  <a:srgbClr val="000000"/>
                </a:solidFill>
                <a:latin typeface="Inter Bold"/>
                <a:ea typeface="Inter Bold"/>
                <a:cs typeface="Inter Bold"/>
                <a:sym typeface="Inter Bold"/>
              </a:rPr>
              <a:t>Establish Clear Career Development Paths</a:t>
            </a:r>
          </a:p>
        </p:txBody>
      </p:sp>
      <p:sp>
        <p:nvSpPr>
          <p:cNvPr name="TextBox 37" id="37"/>
          <p:cNvSpPr txBox="true"/>
          <p:nvPr/>
        </p:nvSpPr>
        <p:spPr>
          <a:xfrm rot="0">
            <a:off x="9959967" y="2716268"/>
            <a:ext cx="7588032" cy="2769870"/>
          </a:xfrm>
          <a:prstGeom prst="rect">
            <a:avLst/>
          </a:prstGeom>
        </p:spPr>
        <p:txBody>
          <a:bodyPr anchor="t" rtlCol="false" tIns="0" lIns="0" bIns="0" rIns="0">
            <a:spAutoFit/>
          </a:bodyPr>
          <a:lstStyle/>
          <a:p>
            <a:pPr algn="just" marL="0" indent="0" lvl="0">
              <a:lnSpc>
                <a:spcPts val="3720"/>
              </a:lnSpc>
            </a:pPr>
            <a:r>
              <a:rPr lang="en-US" sz="2400">
                <a:solidFill>
                  <a:srgbClr val="000000"/>
                </a:solidFill>
                <a:latin typeface="Open Sans"/>
                <a:ea typeface="Open Sans"/>
                <a:cs typeface="Open Sans"/>
                <a:sym typeface="Open Sans"/>
              </a:rPr>
              <a:t>To support career growth, the company should set clear promotion criteria and communicate them to employees. Regular career discussions, personalized development plans, and targeted training will help staff grow. Publicly recognizing promotions can also boost motivation and engagement.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2945152"/>
            <a:chOff x="0" y="0"/>
            <a:chExt cx="4816593" cy="775678"/>
          </a:xfrm>
        </p:grpSpPr>
        <p:sp>
          <p:nvSpPr>
            <p:cNvPr name="Freeform 3" id="3"/>
            <p:cNvSpPr/>
            <p:nvPr/>
          </p:nvSpPr>
          <p:spPr>
            <a:xfrm flipH="false" flipV="false" rot="0">
              <a:off x="0" y="0"/>
              <a:ext cx="4816592" cy="775678"/>
            </a:xfrm>
            <a:custGeom>
              <a:avLst/>
              <a:gdLst/>
              <a:ahLst/>
              <a:cxnLst/>
              <a:rect r="r" b="b" t="t" l="l"/>
              <a:pathLst>
                <a:path h="775678" w="4816592">
                  <a:moveTo>
                    <a:pt x="0" y="0"/>
                  </a:moveTo>
                  <a:lnTo>
                    <a:pt x="4816592" y="0"/>
                  </a:lnTo>
                  <a:lnTo>
                    <a:pt x="4816592" y="775678"/>
                  </a:lnTo>
                  <a:lnTo>
                    <a:pt x="0" y="775678"/>
                  </a:lnTo>
                  <a:close/>
                </a:path>
              </a:pathLst>
            </a:custGeom>
            <a:solidFill>
              <a:srgbClr val="1F7BD6"/>
            </a:solidFill>
          </p:spPr>
        </p:sp>
        <p:sp>
          <p:nvSpPr>
            <p:cNvPr name="TextBox 4" id="4"/>
            <p:cNvSpPr txBox="true"/>
            <p:nvPr/>
          </p:nvSpPr>
          <p:spPr>
            <a:xfrm>
              <a:off x="0" y="-47625"/>
              <a:ext cx="4816593" cy="823303"/>
            </a:xfrm>
            <a:prstGeom prst="rect">
              <a:avLst/>
            </a:prstGeom>
          </p:spPr>
          <p:txBody>
            <a:bodyPr anchor="ctr" rtlCol="false" tIns="50800" lIns="50800" bIns="50800" rIns="50800"/>
            <a:lstStyle/>
            <a:p>
              <a:pPr algn="ctr">
                <a:lnSpc>
                  <a:spcPts val="2479"/>
                </a:lnSpc>
              </a:pPr>
            </a:p>
          </p:txBody>
        </p:sp>
      </p:grpSp>
      <p:sp>
        <p:nvSpPr>
          <p:cNvPr name="TextBox 5" id="5"/>
          <p:cNvSpPr txBox="true"/>
          <p:nvPr/>
        </p:nvSpPr>
        <p:spPr>
          <a:xfrm rot="0">
            <a:off x="849470" y="825828"/>
            <a:ext cx="12882849" cy="1436370"/>
          </a:xfrm>
          <a:prstGeom prst="rect">
            <a:avLst/>
          </a:prstGeom>
        </p:spPr>
        <p:txBody>
          <a:bodyPr anchor="t" rtlCol="false" tIns="0" lIns="0" bIns="0" rIns="0">
            <a:spAutoFit/>
          </a:bodyPr>
          <a:lstStyle/>
          <a:p>
            <a:pPr algn="l">
              <a:lnSpc>
                <a:spcPts val="10920"/>
              </a:lnSpc>
            </a:pPr>
            <a:r>
              <a:rPr lang="en-US" sz="10400" b="true">
                <a:solidFill>
                  <a:srgbClr val="FFFFFF"/>
                </a:solidFill>
                <a:latin typeface="Inter Bold"/>
                <a:ea typeface="Inter Bold"/>
                <a:cs typeface="Inter Bold"/>
                <a:sym typeface="Inter Bold"/>
              </a:rPr>
              <a:t>CONCLUSION</a:t>
            </a:r>
          </a:p>
        </p:txBody>
      </p:sp>
      <p:grpSp>
        <p:nvGrpSpPr>
          <p:cNvPr name="Group 6" id="6"/>
          <p:cNvGrpSpPr/>
          <p:nvPr/>
        </p:nvGrpSpPr>
        <p:grpSpPr>
          <a:xfrm rot="0">
            <a:off x="15745226" y="-1332365"/>
            <a:ext cx="3803190" cy="380319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EAE4D2"/>
              </a:solidFill>
              <a:prstDash val="solid"/>
              <a:miter/>
            </a:ln>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9" id="9"/>
          <p:cNvSpPr txBox="true"/>
          <p:nvPr/>
        </p:nvSpPr>
        <p:spPr>
          <a:xfrm rot="0">
            <a:off x="1795869" y="4358004"/>
            <a:ext cx="14696262" cy="4900296"/>
          </a:xfrm>
          <a:prstGeom prst="rect">
            <a:avLst/>
          </a:prstGeom>
        </p:spPr>
        <p:txBody>
          <a:bodyPr anchor="t" rtlCol="false" tIns="0" lIns="0" bIns="0" rIns="0">
            <a:spAutoFit/>
          </a:bodyPr>
          <a:lstStyle/>
          <a:p>
            <a:pPr algn="just" marL="0" indent="0" lvl="0">
              <a:lnSpc>
                <a:spcPts val="4899"/>
              </a:lnSpc>
            </a:pPr>
            <a:r>
              <a:rPr lang="en-US" sz="2799">
                <a:solidFill>
                  <a:srgbClr val="000000"/>
                </a:solidFill>
                <a:latin typeface="Open Sans"/>
                <a:ea typeface="Open Sans"/>
                <a:cs typeface="Open Sans"/>
                <a:sym typeface="Open Sans"/>
              </a:rPr>
              <a:t>The analysis reveals that employee attrition in this organization is driven by a complex mix of factors, including issues within specific departments, poor work-life balance, lack of career progression, and physical strain from long commutes and frequent travel. Addressing these challenges requires a comprehensive retention strategy focusing on improving work environments, ensuring fair and transparent promotion opportunities, reducing overtime, and offering support to employees facing long travel distances. By proactively tackling these issues, the company can reduce turnover rates, retain its top talent, and foster a more engaged and sustainable workforce.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DAGtTDxIp60</dc:identifier>
  <dcterms:modified xsi:type="dcterms:W3CDTF">2011-08-01T06:04:30Z</dcterms:modified>
  <cp:revision>1</cp:revision>
  <dc:title>HIGO</dc:title>
</cp:coreProperties>
</file>