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22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Employee%20pooj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Employee%20pooj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pooja.xlsx]Sheet1!PivotTable1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Bachelors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exp"/>
            <c:dispRSqr val="0"/>
            <c:dispEq val="0"/>
          </c:trendline>
          <c:cat>
            <c:strRef>
              <c:f>Sheet1!$A$5:$A$12</c:f>
              <c:strCache>
                <c:ptCount val="7"/>
                <c:pt idx="0">
                  <c:v>2012</c:v>
                </c:pt>
                <c:pt idx="1">
                  <c:v>2013</c:v>
                </c:pt>
                <c:pt idx="2">
                  <c:v>2014</c:v>
                </c:pt>
                <c:pt idx="3">
                  <c:v>2015</c:v>
                </c:pt>
                <c:pt idx="4">
                  <c:v>2016</c:v>
                </c:pt>
                <c:pt idx="5">
                  <c:v>2017</c:v>
                </c:pt>
                <c:pt idx="6">
                  <c:v>2018</c:v>
                </c:pt>
              </c:strCache>
            </c:strRef>
          </c:cat>
          <c:val>
            <c:numRef>
              <c:f>Sheet1!$B$5:$B$12</c:f>
              <c:numCache>
                <c:formatCode>General</c:formatCode>
                <c:ptCount val="7"/>
                <c:pt idx="0">
                  <c:v>1320</c:v>
                </c:pt>
                <c:pt idx="1">
                  <c:v>1584</c:v>
                </c:pt>
                <c:pt idx="2">
                  <c:v>1808</c:v>
                </c:pt>
                <c:pt idx="3">
                  <c:v>1779</c:v>
                </c:pt>
                <c:pt idx="4">
                  <c:v>1317</c:v>
                </c:pt>
                <c:pt idx="5">
                  <c:v>1920</c:v>
                </c:pt>
                <c:pt idx="6">
                  <c:v>753</c:v>
                </c:pt>
              </c:numCache>
            </c:numRef>
          </c:val>
          <c:extLst>
            <c:ext xmlns:c16="http://schemas.microsoft.com/office/drawing/2014/chart" uri="{C3380CC4-5D6E-409C-BE32-E72D297353CC}">
              <c16:uniqueId val="{00000003-F7A1-4E75-A3C0-0B0EEB28829A}"/>
            </c:ext>
          </c:extLst>
        </c:ser>
        <c:ser>
          <c:idx val="1"/>
          <c:order val="1"/>
          <c:tx>
            <c:strRef>
              <c:f>Sheet1!$C$3:$C$4</c:f>
              <c:strCache>
                <c:ptCount val="1"/>
                <c:pt idx="0">
                  <c:v>Masters</c:v>
                </c:pt>
              </c:strCache>
            </c:strRef>
          </c:tx>
          <c:spPr>
            <a:solidFill>
              <a:schemeClr val="accent2"/>
            </a:solidFill>
            <a:ln>
              <a:noFill/>
            </a:ln>
            <a:effectLst/>
          </c:spPr>
          <c:invertIfNegative val="0"/>
          <c:cat>
            <c:strRef>
              <c:f>Sheet1!$A$5:$A$12</c:f>
              <c:strCache>
                <c:ptCount val="7"/>
                <c:pt idx="0">
                  <c:v>2012</c:v>
                </c:pt>
                <c:pt idx="1">
                  <c:v>2013</c:v>
                </c:pt>
                <c:pt idx="2">
                  <c:v>2014</c:v>
                </c:pt>
                <c:pt idx="3">
                  <c:v>2015</c:v>
                </c:pt>
                <c:pt idx="4">
                  <c:v>2016</c:v>
                </c:pt>
                <c:pt idx="5">
                  <c:v>2017</c:v>
                </c:pt>
                <c:pt idx="6">
                  <c:v>2018</c:v>
                </c:pt>
              </c:strCache>
            </c:strRef>
          </c:cat>
          <c:val>
            <c:numRef>
              <c:f>Sheet1!$C$5:$C$12</c:f>
              <c:numCache>
                <c:formatCode>General</c:formatCode>
                <c:ptCount val="7"/>
                <c:pt idx="0">
                  <c:v>168</c:v>
                </c:pt>
                <c:pt idx="1">
                  <c:v>283</c:v>
                </c:pt>
                <c:pt idx="2">
                  <c:v>225</c:v>
                </c:pt>
                <c:pt idx="3">
                  <c:v>291</c:v>
                </c:pt>
                <c:pt idx="4">
                  <c:v>122</c:v>
                </c:pt>
                <c:pt idx="5">
                  <c:v>1220</c:v>
                </c:pt>
                <c:pt idx="6">
                  <c:v>209</c:v>
                </c:pt>
              </c:numCache>
            </c:numRef>
          </c:val>
          <c:extLst>
            <c:ext xmlns:c16="http://schemas.microsoft.com/office/drawing/2014/chart" uri="{C3380CC4-5D6E-409C-BE32-E72D297353CC}">
              <c16:uniqueId val="{00000004-F7A1-4E75-A3C0-0B0EEB28829A}"/>
            </c:ext>
          </c:extLst>
        </c:ser>
        <c:ser>
          <c:idx val="2"/>
          <c:order val="2"/>
          <c:tx>
            <c:strRef>
              <c:f>Sheet1!$D$3:$D$4</c:f>
              <c:strCache>
                <c:ptCount val="1"/>
                <c:pt idx="0">
                  <c:v>PHD</c:v>
                </c:pt>
              </c:strCache>
            </c:strRef>
          </c:tx>
          <c:spPr>
            <a:solidFill>
              <a:schemeClr val="accent3"/>
            </a:solidFill>
            <a:ln>
              <a:noFill/>
            </a:ln>
            <a:effectLst/>
          </c:spPr>
          <c:invertIfNegative val="0"/>
          <c:cat>
            <c:strRef>
              <c:f>Sheet1!$A$5:$A$12</c:f>
              <c:strCache>
                <c:ptCount val="7"/>
                <c:pt idx="0">
                  <c:v>2012</c:v>
                </c:pt>
                <c:pt idx="1">
                  <c:v>2013</c:v>
                </c:pt>
                <c:pt idx="2">
                  <c:v>2014</c:v>
                </c:pt>
                <c:pt idx="3">
                  <c:v>2015</c:v>
                </c:pt>
                <c:pt idx="4">
                  <c:v>2016</c:v>
                </c:pt>
                <c:pt idx="5">
                  <c:v>2017</c:v>
                </c:pt>
                <c:pt idx="6">
                  <c:v>2018</c:v>
                </c:pt>
              </c:strCache>
            </c:strRef>
          </c:cat>
          <c:val>
            <c:numRef>
              <c:f>Sheet1!$D$5:$D$12</c:f>
              <c:numCache>
                <c:formatCode>General</c:formatCode>
                <c:ptCount val="7"/>
                <c:pt idx="0">
                  <c:v>53</c:v>
                </c:pt>
                <c:pt idx="1">
                  <c:v>129</c:v>
                </c:pt>
                <c:pt idx="2">
                  <c:v>46</c:v>
                </c:pt>
                <c:pt idx="3">
                  <c:v>83</c:v>
                </c:pt>
                <c:pt idx="4">
                  <c:v>59</c:v>
                </c:pt>
                <c:pt idx="5">
                  <c:v>65</c:v>
                </c:pt>
                <c:pt idx="6">
                  <c:v>86</c:v>
                </c:pt>
              </c:numCache>
            </c:numRef>
          </c:val>
          <c:extLst>
            <c:ext xmlns:c16="http://schemas.microsoft.com/office/drawing/2014/chart" uri="{C3380CC4-5D6E-409C-BE32-E72D297353CC}">
              <c16:uniqueId val="{00000005-F7A1-4E75-A3C0-0B0EEB28829A}"/>
            </c:ext>
          </c:extLst>
        </c:ser>
        <c:dLbls>
          <c:showLegendKey val="0"/>
          <c:showVal val="0"/>
          <c:showCatName val="0"/>
          <c:showSerName val="0"/>
          <c:showPercent val="0"/>
          <c:showBubbleSize val="0"/>
        </c:dLbls>
        <c:gapWidth val="219"/>
        <c:overlap val="-27"/>
        <c:axId val="1101557584"/>
        <c:axId val="1101556144"/>
      </c:barChart>
      <c:catAx>
        <c:axId val="110155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1556144"/>
        <c:crosses val="autoZero"/>
        <c:auto val="1"/>
        <c:lblAlgn val="ctr"/>
        <c:lblOffset val="100"/>
        <c:noMultiLvlLbl val="0"/>
      </c:catAx>
      <c:valAx>
        <c:axId val="1101556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1557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pooja.xlsx]Sheet1!PivotTable1</c:name>
    <c:fmtId val="10"/>
  </c:pivotSource>
  <c:chart>
    <c:title>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Bachelors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1B2-4EC4-9070-897B90AE794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1B2-4EC4-9070-897B90AE794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1B2-4EC4-9070-897B90AE794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1B2-4EC4-9070-897B90AE794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41B2-4EC4-9070-897B90AE794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41B2-4EC4-9070-897B90AE794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41B2-4EC4-9070-897B90AE794D}"/>
              </c:ext>
            </c:extLst>
          </c:dPt>
          <c:cat>
            <c:strRef>
              <c:f>Sheet1!$A$5:$A$12</c:f>
              <c:strCache>
                <c:ptCount val="7"/>
                <c:pt idx="0">
                  <c:v>2012</c:v>
                </c:pt>
                <c:pt idx="1">
                  <c:v>2013</c:v>
                </c:pt>
                <c:pt idx="2">
                  <c:v>2014</c:v>
                </c:pt>
                <c:pt idx="3">
                  <c:v>2015</c:v>
                </c:pt>
                <c:pt idx="4">
                  <c:v>2016</c:v>
                </c:pt>
                <c:pt idx="5">
                  <c:v>2017</c:v>
                </c:pt>
                <c:pt idx="6">
                  <c:v>2018</c:v>
                </c:pt>
              </c:strCache>
            </c:strRef>
          </c:cat>
          <c:val>
            <c:numRef>
              <c:f>Sheet1!$B$5:$B$12</c:f>
              <c:numCache>
                <c:formatCode>General</c:formatCode>
                <c:ptCount val="7"/>
                <c:pt idx="0">
                  <c:v>1320</c:v>
                </c:pt>
                <c:pt idx="1">
                  <c:v>1584</c:v>
                </c:pt>
                <c:pt idx="2">
                  <c:v>1808</c:v>
                </c:pt>
                <c:pt idx="3">
                  <c:v>1779</c:v>
                </c:pt>
                <c:pt idx="4">
                  <c:v>1317</c:v>
                </c:pt>
                <c:pt idx="5">
                  <c:v>1920</c:v>
                </c:pt>
                <c:pt idx="6">
                  <c:v>753</c:v>
                </c:pt>
              </c:numCache>
            </c:numRef>
          </c:val>
          <c:extLst>
            <c:ext xmlns:c16="http://schemas.microsoft.com/office/drawing/2014/chart" uri="{C3380CC4-5D6E-409C-BE32-E72D297353CC}">
              <c16:uniqueId val="{0000000E-41B2-4EC4-9070-897B90AE794D}"/>
            </c:ext>
          </c:extLst>
        </c:ser>
        <c:ser>
          <c:idx val="1"/>
          <c:order val="1"/>
          <c:tx>
            <c:strRef>
              <c:f>Sheet1!$C$3:$C$4</c:f>
              <c:strCache>
                <c:ptCount val="1"/>
                <c:pt idx="0">
                  <c:v>Masters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0-41B2-4EC4-9070-897B90AE794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2-41B2-4EC4-9070-897B90AE794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4-41B2-4EC4-9070-897B90AE794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6-41B2-4EC4-9070-897B90AE794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8-41B2-4EC4-9070-897B90AE794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1A-41B2-4EC4-9070-897B90AE794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C-41B2-4EC4-9070-897B90AE794D}"/>
              </c:ext>
            </c:extLst>
          </c:dPt>
          <c:cat>
            <c:strRef>
              <c:f>Sheet1!$A$5:$A$12</c:f>
              <c:strCache>
                <c:ptCount val="7"/>
                <c:pt idx="0">
                  <c:v>2012</c:v>
                </c:pt>
                <c:pt idx="1">
                  <c:v>2013</c:v>
                </c:pt>
                <c:pt idx="2">
                  <c:v>2014</c:v>
                </c:pt>
                <c:pt idx="3">
                  <c:v>2015</c:v>
                </c:pt>
                <c:pt idx="4">
                  <c:v>2016</c:v>
                </c:pt>
                <c:pt idx="5">
                  <c:v>2017</c:v>
                </c:pt>
                <c:pt idx="6">
                  <c:v>2018</c:v>
                </c:pt>
              </c:strCache>
            </c:strRef>
          </c:cat>
          <c:val>
            <c:numRef>
              <c:f>Sheet1!$C$5:$C$12</c:f>
              <c:numCache>
                <c:formatCode>General</c:formatCode>
                <c:ptCount val="7"/>
                <c:pt idx="0">
                  <c:v>168</c:v>
                </c:pt>
                <c:pt idx="1">
                  <c:v>283</c:v>
                </c:pt>
                <c:pt idx="2">
                  <c:v>225</c:v>
                </c:pt>
                <c:pt idx="3">
                  <c:v>291</c:v>
                </c:pt>
                <c:pt idx="4">
                  <c:v>122</c:v>
                </c:pt>
                <c:pt idx="5">
                  <c:v>1220</c:v>
                </c:pt>
                <c:pt idx="6">
                  <c:v>209</c:v>
                </c:pt>
              </c:numCache>
            </c:numRef>
          </c:val>
          <c:extLst>
            <c:ext xmlns:c16="http://schemas.microsoft.com/office/drawing/2014/chart" uri="{C3380CC4-5D6E-409C-BE32-E72D297353CC}">
              <c16:uniqueId val="{0000001D-41B2-4EC4-9070-897B90AE794D}"/>
            </c:ext>
          </c:extLst>
        </c:ser>
        <c:ser>
          <c:idx val="2"/>
          <c:order val="2"/>
          <c:tx>
            <c:strRef>
              <c:f>Sheet1!$D$3:$D$4</c:f>
              <c:strCache>
                <c:ptCount val="1"/>
                <c:pt idx="0">
                  <c:v>PHD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F-41B2-4EC4-9070-897B90AE794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1-41B2-4EC4-9070-897B90AE794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3-41B2-4EC4-9070-897B90AE794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5-41B2-4EC4-9070-897B90AE794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27-41B2-4EC4-9070-897B90AE794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9-41B2-4EC4-9070-897B90AE794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B-41B2-4EC4-9070-897B90AE794D}"/>
              </c:ext>
            </c:extLst>
          </c:dPt>
          <c:cat>
            <c:strRef>
              <c:f>Sheet1!$A$5:$A$12</c:f>
              <c:strCache>
                <c:ptCount val="7"/>
                <c:pt idx="0">
                  <c:v>2012</c:v>
                </c:pt>
                <c:pt idx="1">
                  <c:v>2013</c:v>
                </c:pt>
                <c:pt idx="2">
                  <c:v>2014</c:v>
                </c:pt>
                <c:pt idx="3">
                  <c:v>2015</c:v>
                </c:pt>
                <c:pt idx="4">
                  <c:v>2016</c:v>
                </c:pt>
                <c:pt idx="5">
                  <c:v>2017</c:v>
                </c:pt>
                <c:pt idx="6">
                  <c:v>2018</c:v>
                </c:pt>
              </c:strCache>
            </c:strRef>
          </c:cat>
          <c:val>
            <c:numRef>
              <c:f>Sheet1!$D$5:$D$12</c:f>
              <c:numCache>
                <c:formatCode>General</c:formatCode>
                <c:ptCount val="7"/>
                <c:pt idx="0">
                  <c:v>53</c:v>
                </c:pt>
                <c:pt idx="1">
                  <c:v>129</c:v>
                </c:pt>
                <c:pt idx="2">
                  <c:v>46</c:v>
                </c:pt>
                <c:pt idx="3">
                  <c:v>83</c:v>
                </c:pt>
                <c:pt idx="4">
                  <c:v>59</c:v>
                </c:pt>
                <c:pt idx="5">
                  <c:v>65</c:v>
                </c:pt>
                <c:pt idx="6">
                  <c:v>86</c:v>
                </c:pt>
              </c:numCache>
            </c:numRef>
          </c:val>
          <c:extLst>
            <c:ext xmlns:c16="http://schemas.microsoft.com/office/drawing/2014/chart" uri="{C3380CC4-5D6E-409C-BE32-E72D297353CC}">
              <c16:uniqueId val="{0000002C-41B2-4EC4-9070-897B90AE794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8264774032152216"/>
          <c:y val="0.38883211981512472"/>
          <c:w val="0.10953975967847769"/>
          <c:h val="0.40856575577031429"/>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POOJA U</a:t>
            </a:r>
          </a:p>
          <a:p>
            <a:r>
              <a:rPr lang="en-US" sz="2400" dirty="0"/>
              <a:t>REGISTER NO: 312209176</a:t>
            </a:r>
          </a:p>
          <a:p>
            <a:r>
              <a:rPr lang="en-US" sz="2400" dirty="0"/>
              <a:t>DEPARTMENT: BCOM(ACCOUNTING AND FINANCE)</a:t>
            </a:r>
          </a:p>
          <a:p>
            <a:r>
              <a:rPr lang="en-US" sz="2400" dirty="0"/>
              <a:t>COLLEGE: ANNA ADARSH COLLEGE FOR WOMEN</a:t>
            </a:r>
          </a:p>
          <a:p>
            <a:r>
              <a:rPr lang="en-US" sz="2400" dirty="0"/>
              <a:t>NM ID: asunm1353312209176</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a:t>
            </a:r>
            <a:r>
              <a:rPr lang="en-US" sz="2000" dirty="0" err="1"/>
              <a:t>kaggle</a:t>
            </a:r>
            <a:r>
              <a:rPr lang="en-US" sz="2000" dirty="0"/>
              <a:t>.</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E1C11E53-D4F2-4316-5FEB-8076AFBEF13A}"/>
              </a:ext>
            </a:extLst>
          </p:cNvPr>
          <p:cNvGraphicFramePr>
            <a:graphicFrameLocks/>
          </p:cNvGraphicFramePr>
          <p:nvPr>
            <p:extLst>
              <p:ext uri="{D42A27DB-BD31-4B8C-83A1-F6EECF244321}">
                <p14:modId xmlns:p14="http://schemas.microsoft.com/office/powerpoint/2010/main" val="4292995839"/>
              </p:ext>
            </p:extLst>
          </p:nvPr>
        </p:nvGraphicFramePr>
        <p:xfrm>
          <a:off x="755332" y="1143634"/>
          <a:ext cx="976026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CF8B623-53EC-76D1-6443-F219D2F69A49}"/>
              </a:ext>
            </a:extLst>
          </p:cNvPr>
          <p:cNvGraphicFramePr>
            <a:graphicFrameLocks/>
          </p:cNvGraphicFramePr>
          <p:nvPr>
            <p:extLst>
              <p:ext uri="{D42A27DB-BD31-4B8C-83A1-F6EECF244321}">
                <p14:modId xmlns:p14="http://schemas.microsoft.com/office/powerpoint/2010/main" val="4226380808"/>
              </p:ext>
            </p:extLst>
          </p:nvPr>
        </p:nvGraphicFramePr>
        <p:xfrm>
          <a:off x="990600" y="1143634"/>
          <a:ext cx="9753600" cy="52571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8763000" cy="4928722"/>
          </a:xfrm>
        </p:spPr>
        <p:txBody>
          <a:bodyPr/>
          <a:lstStyle/>
          <a:p>
            <a:pPr>
              <a:lnSpc>
                <a:spcPct val="150000"/>
              </a:lnSpc>
            </a:pPr>
            <a:r>
              <a:rPr lang="en-US" sz="24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4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409898"/>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8839200" cy="4801314"/>
          </a:xfrm>
        </p:spPr>
        <p:txBody>
          <a:bodyPr/>
          <a:lstStyle/>
          <a:p>
            <a:pPr marL="285750" indent="-285750">
              <a:buFont typeface="Wingdings" panose="05000000000000000000" pitchFamily="2" charset="2"/>
              <a:buChar char="Ø"/>
            </a:pPr>
            <a:r>
              <a:rPr lang="en-US" sz="2400" dirty="0"/>
              <a:t>Education: The dataset contains Bachelors, Masters and </a:t>
            </a:r>
            <a:r>
              <a:rPr lang="en-US" sz="2400" dirty="0" err="1"/>
              <a:t>Phd</a:t>
            </a:r>
            <a:r>
              <a:rPr lang="en-US" sz="2400" dirty="0"/>
              <a:t> candidates info.</a:t>
            </a:r>
          </a:p>
          <a:p>
            <a:pPr marL="285750" indent="-285750">
              <a:buFont typeface="Wingdings" panose="05000000000000000000" pitchFamily="2" charset="2"/>
              <a:buChar char="Ø"/>
            </a:pPr>
            <a:r>
              <a:rPr lang="en-US" sz="2400" dirty="0"/>
              <a:t>Joining year: The dataset shows when the candidates joined the organization.</a:t>
            </a:r>
          </a:p>
          <a:p>
            <a:pPr marL="285750" indent="-285750">
              <a:buFont typeface="Wingdings" panose="05000000000000000000" pitchFamily="2" charset="2"/>
              <a:buChar char="Ø"/>
            </a:pPr>
            <a:r>
              <a:rPr lang="en-US" sz="2400" dirty="0"/>
              <a:t>City: location</a:t>
            </a:r>
          </a:p>
          <a:p>
            <a:pPr marL="285750" indent="-285750">
              <a:buFont typeface="Wingdings" panose="05000000000000000000" pitchFamily="2" charset="2"/>
              <a:buChar char="Ø"/>
            </a:pPr>
            <a:r>
              <a:rPr lang="en-US" sz="2400" dirty="0"/>
              <a:t>Payment tier: Based on the experience the payment tier differs.</a:t>
            </a:r>
          </a:p>
          <a:p>
            <a:pPr marL="285750" indent="-285750">
              <a:buFont typeface="Wingdings" panose="05000000000000000000" pitchFamily="2" charset="2"/>
              <a:buChar char="Ø"/>
            </a:pPr>
            <a:r>
              <a:rPr lang="en-US" sz="2400" dirty="0"/>
              <a:t>Age: The dataset shows the age of each candidates.</a:t>
            </a:r>
          </a:p>
          <a:p>
            <a:pPr marL="285750" indent="-285750">
              <a:buFont typeface="Wingdings" panose="05000000000000000000" pitchFamily="2" charset="2"/>
              <a:buChar char="Ø"/>
            </a:pPr>
            <a:r>
              <a:rPr lang="en-US" sz="2400" dirty="0"/>
              <a:t>Gender: The dataset shows the gender of each employee.</a:t>
            </a:r>
          </a:p>
          <a:p>
            <a:pPr marL="285750" indent="-285750">
              <a:buFont typeface="Wingdings" panose="05000000000000000000" pitchFamily="2" charset="2"/>
              <a:buChar char="Ø"/>
            </a:pPr>
            <a:r>
              <a:rPr lang="en-US" sz="2400" dirty="0"/>
              <a:t>Ever bench: The dataset shows who have not been assigned work or temporarily not working on any project.</a:t>
            </a:r>
          </a:p>
          <a:p>
            <a:pPr marL="285750" indent="-285750">
              <a:buFont typeface="Wingdings" panose="05000000000000000000" pitchFamily="2" charset="2"/>
              <a:buChar char="Ø"/>
            </a:pPr>
            <a:r>
              <a:rPr lang="en-US" sz="2400" dirty="0"/>
              <a:t>Experience: the dataset shows the experience level of each candidate who have contributed in their organization.</a:t>
            </a:r>
          </a:p>
          <a:p>
            <a:pPr marL="285750" indent="-285750">
              <a:buFont typeface="Wingdings" panose="05000000000000000000" pitchFamily="2" charset="2"/>
              <a:buChar char="Ø"/>
            </a:pPr>
            <a:r>
              <a:rPr lang="en-US" sz="2400" dirty="0"/>
              <a:t>Leave or not: It shows who have left or not left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4" name="TextBox 3">
            <a:extLst>
              <a:ext uri="{FF2B5EF4-FFF2-40B4-BE49-F238E27FC236}">
                <a16:creationId xmlns:a16="http://schemas.microsoft.com/office/drawing/2014/main" id="{8EBBCC30-5934-FBD5-781C-AFAF1E1A3612}"/>
              </a:ext>
            </a:extLst>
          </p:cNvPr>
          <p:cNvSpPr txBox="1"/>
          <p:nvPr/>
        </p:nvSpPr>
        <p:spPr>
          <a:xfrm>
            <a:off x="228600" y="1865564"/>
            <a:ext cx="10766043" cy="954107"/>
          </a:xfrm>
          <a:prstGeom prst="rect">
            <a:avLst/>
          </a:prstGeom>
          <a:noFill/>
        </p:spPr>
        <p:txBody>
          <a:bodyPr wrap="square">
            <a:spAutoFit/>
          </a:bodyPr>
          <a:lstStyle/>
          <a:p>
            <a:r>
              <a:rPr lang="en-IN" sz="2800" dirty="0"/>
              <a:t>=IFS(H2&gt;=5,"WELL EXPERIENCED",H2&gt;=4,"EXPERIENCED",H2&gt;=3,"VERY GOOD",H2&gt;=2,"GOOD",H2&gt;=1,"TRAINEE",H2&gt;=0,"FRESHERS")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TotalTime>
  <Words>588</Words>
  <Application>Microsoft Office PowerPoint</Application>
  <PresentationFormat>Widescreen</PresentationFormat>
  <Paragraphs>104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Savitri jat</cp:lastModifiedBy>
  <cp:revision>17</cp:revision>
  <dcterms:created xsi:type="dcterms:W3CDTF">2024-03-29T15:07:22Z</dcterms:created>
  <dcterms:modified xsi:type="dcterms:W3CDTF">2024-08-30T03:36:10Z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