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30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324993"/>
            <a:ext cx="10358120" cy="130048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16939" y="1761489"/>
            <a:ext cx="10358120" cy="40011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6485" y="2511628"/>
            <a:ext cx="5940425" cy="940435"/>
          </a:xfrm>
          <a:prstGeom prst="rect">
            <a:avLst/>
          </a:prstGeom>
        </p:spPr>
        <p:txBody>
          <a:bodyPr vert="horz" wrap="square" lIns="0" tIns="12700" rIns="0" bIns="0" rtlCol="0">
            <a:spAutoFit/>
          </a:bodyPr>
          <a:lstStyle/>
          <a:p>
            <a:pPr marL="12700">
              <a:lnSpc>
                <a:spcPct val="100000"/>
              </a:lnSpc>
              <a:spcBef>
                <a:spcPts val="100"/>
              </a:spcBef>
            </a:pPr>
            <a:r>
              <a:rPr sz="6000" dirty="0"/>
              <a:t>Internet</a:t>
            </a:r>
            <a:r>
              <a:rPr sz="6000" spc="-50" dirty="0"/>
              <a:t> </a:t>
            </a:r>
            <a:r>
              <a:rPr sz="6000" dirty="0"/>
              <a:t>of</a:t>
            </a:r>
            <a:r>
              <a:rPr sz="6000" spc="-150" dirty="0"/>
              <a:t> </a:t>
            </a:r>
            <a:r>
              <a:rPr sz="6000" dirty="0"/>
              <a:t>Things</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614248"/>
            <a:ext cx="2588261" cy="690574"/>
          </a:xfrm>
          <a:prstGeom prst="rect">
            <a:avLst/>
          </a:prstGeom>
        </p:spPr>
        <p:txBody>
          <a:bodyPr vert="horz" wrap="square" lIns="0" tIns="13335" rIns="0" bIns="0" rtlCol="0">
            <a:spAutoFit/>
          </a:bodyPr>
          <a:lstStyle/>
          <a:p>
            <a:pPr marL="12700">
              <a:lnSpc>
                <a:spcPct val="100000"/>
              </a:lnSpc>
              <a:spcBef>
                <a:spcPts val="105"/>
              </a:spcBef>
            </a:pPr>
            <a:r>
              <a:rPr dirty="0" smtClean="0"/>
              <a:t>Example</a:t>
            </a:r>
            <a:r>
              <a:rPr lang="en-IN" dirty="0" smtClean="0"/>
              <a:t>:</a:t>
            </a:r>
            <a:endParaRPr dirty="0"/>
          </a:p>
        </p:txBody>
      </p:sp>
      <p:pic>
        <p:nvPicPr>
          <p:cNvPr id="3" name="object 3"/>
          <p:cNvPicPr/>
          <p:nvPr/>
        </p:nvPicPr>
        <p:blipFill>
          <a:blip r:embed="rId2" cstate="print"/>
          <a:stretch>
            <a:fillRect/>
          </a:stretch>
        </p:blipFill>
        <p:spPr>
          <a:xfrm>
            <a:off x="304800" y="1497328"/>
            <a:ext cx="7607316" cy="5222492"/>
          </a:xfrm>
          <a:prstGeom prst="rect">
            <a:avLst/>
          </a:prstGeom>
        </p:spPr>
      </p:pic>
      <p:sp>
        <p:nvSpPr>
          <p:cNvPr id="4" name="Rectangle 3"/>
          <p:cNvSpPr/>
          <p:nvPr/>
        </p:nvSpPr>
        <p:spPr>
          <a:xfrm>
            <a:off x="6019800" y="1506621"/>
            <a:ext cx="6096000" cy="1200329"/>
          </a:xfrm>
          <a:prstGeom prst="rect">
            <a:avLst/>
          </a:prstGeom>
        </p:spPr>
        <p:txBody>
          <a:bodyPr>
            <a:spAutoFit/>
          </a:bodyPr>
          <a:lstStyle/>
          <a:p>
            <a:pPr algn="just"/>
            <a:r>
              <a:rPr lang="en-IN" b="1" i="1" dirty="0"/>
              <a:t>If This Then </a:t>
            </a:r>
            <a:r>
              <a:rPr lang="en-IN" b="1" i="1" dirty="0" smtClean="0"/>
              <a:t>That (</a:t>
            </a:r>
            <a:r>
              <a:rPr lang="en-US" b="1" i="1" dirty="0" smtClean="0">
                <a:solidFill>
                  <a:srgbClr val="474747"/>
                </a:solidFill>
                <a:effectLst/>
                <a:latin typeface="Google Sans"/>
              </a:rPr>
              <a:t>IFTTT)</a:t>
            </a:r>
            <a:r>
              <a:rPr lang="en-US" b="0" i="0" dirty="0" smtClean="0">
                <a:solidFill>
                  <a:srgbClr val="474747"/>
                </a:solidFill>
                <a:effectLst/>
                <a:latin typeface="Google Sans"/>
              </a:rPr>
              <a:t> is defined as </a:t>
            </a:r>
            <a:r>
              <a:rPr lang="en-US" b="0" i="0" dirty="0" smtClean="0">
                <a:solidFill>
                  <a:srgbClr val="040C28"/>
                </a:solidFill>
                <a:effectLst/>
                <a:latin typeface="Google Sans"/>
              </a:rPr>
              <a:t>a web-based automation platform that enables users to connect different web applications and services to automate tasks and create new functionality</a:t>
            </a:r>
            <a:r>
              <a:rPr lang="en-US" b="0" i="0" dirty="0" smtClean="0">
                <a:solidFill>
                  <a:srgbClr val="474747"/>
                </a:solidFill>
                <a:effectLst/>
                <a:latin typeface="Google Sans"/>
              </a:rPr>
              <a:t>.</a:t>
            </a:r>
            <a:endParaRPr lang="en-IN" dirty="0"/>
          </a:p>
        </p:txBody>
      </p:sp>
      <p:sp>
        <p:nvSpPr>
          <p:cNvPr id="5" name="Rectangle 4"/>
          <p:cNvSpPr/>
          <p:nvPr/>
        </p:nvSpPr>
        <p:spPr>
          <a:xfrm>
            <a:off x="7620000" y="2899456"/>
            <a:ext cx="4495800" cy="1200329"/>
          </a:xfrm>
          <a:prstGeom prst="rect">
            <a:avLst/>
          </a:prstGeom>
        </p:spPr>
        <p:txBody>
          <a:bodyPr wrap="square">
            <a:spAutoFit/>
          </a:bodyPr>
          <a:lstStyle/>
          <a:p>
            <a:pPr algn="just"/>
            <a:r>
              <a:rPr lang="en-US" b="1" i="1" dirty="0" smtClean="0">
                <a:solidFill>
                  <a:srgbClr val="1F1F1F"/>
                </a:solidFill>
                <a:effectLst/>
                <a:latin typeface="Google Sans"/>
              </a:rPr>
              <a:t>JavaScript Object Notation (JSON) </a:t>
            </a:r>
            <a:r>
              <a:rPr lang="en-US" b="0" i="0" dirty="0" smtClean="0">
                <a:solidFill>
                  <a:srgbClr val="1F1F1F"/>
                </a:solidFill>
                <a:effectLst/>
                <a:latin typeface="Google Sans"/>
              </a:rPr>
              <a:t>is </a:t>
            </a:r>
            <a:r>
              <a:rPr lang="en-US" b="0" i="0" dirty="0" smtClean="0">
                <a:solidFill>
                  <a:srgbClr val="040C28"/>
                </a:solidFill>
                <a:effectLst/>
                <a:latin typeface="Google Sans"/>
              </a:rPr>
              <a:t>a standard text-based format for representing structured data based on JavaScript object syntax</a:t>
            </a:r>
            <a:r>
              <a:rPr lang="en-US" b="0" i="0" dirty="0" smtClean="0">
                <a:solidFill>
                  <a:srgbClr val="1F1F1F"/>
                </a:solidFill>
                <a:effectLst/>
                <a:latin typeface="Google Sans"/>
              </a:rPr>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26440"/>
            <a:ext cx="5383530" cy="697230"/>
          </a:xfrm>
          <a:prstGeom prst="rect">
            <a:avLst/>
          </a:prstGeom>
        </p:spPr>
        <p:txBody>
          <a:bodyPr vert="horz" wrap="square" lIns="0" tIns="13335" rIns="0" bIns="0" rtlCol="0">
            <a:spAutoFit/>
          </a:bodyPr>
          <a:lstStyle/>
          <a:p>
            <a:pPr marL="12700">
              <a:lnSpc>
                <a:spcPct val="100000"/>
              </a:lnSpc>
              <a:spcBef>
                <a:spcPts val="105"/>
              </a:spcBef>
            </a:pPr>
            <a:r>
              <a:rPr dirty="0"/>
              <a:t>Physical</a:t>
            </a:r>
            <a:r>
              <a:rPr spc="-35" dirty="0"/>
              <a:t> </a:t>
            </a:r>
            <a:r>
              <a:rPr dirty="0"/>
              <a:t>Design</a:t>
            </a:r>
            <a:r>
              <a:rPr spc="-15" dirty="0"/>
              <a:t> </a:t>
            </a:r>
            <a:r>
              <a:rPr dirty="0"/>
              <a:t>of</a:t>
            </a:r>
            <a:r>
              <a:rPr spc="-45" dirty="0"/>
              <a:t> </a:t>
            </a:r>
            <a:r>
              <a:rPr dirty="0"/>
              <a:t>IoT</a:t>
            </a:r>
          </a:p>
        </p:txBody>
      </p:sp>
      <p:sp>
        <p:nvSpPr>
          <p:cNvPr id="3" name="object 3"/>
          <p:cNvSpPr txBox="1"/>
          <p:nvPr/>
        </p:nvSpPr>
        <p:spPr>
          <a:xfrm>
            <a:off x="916939" y="1804161"/>
            <a:ext cx="10365740" cy="3697604"/>
          </a:xfrm>
          <a:prstGeom prst="rect">
            <a:avLst/>
          </a:prstGeom>
        </p:spPr>
        <p:txBody>
          <a:bodyPr vert="horz" wrap="square" lIns="0" tIns="54610" rIns="0" bIns="0" rtlCol="0">
            <a:spAutoFit/>
          </a:bodyPr>
          <a:lstStyle/>
          <a:p>
            <a:pPr marL="241300" marR="5080" indent="-229235" algn="just">
              <a:lnSpc>
                <a:spcPct val="90000"/>
              </a:lnSpc>
              <a:spcBef>
                <a:spcPts val="430"/>
              </a:spcBef>
              <a:buFont typeface="Arial MT"/>
              <a:buChar char="•"/>
              <a:tabLst>
                <a:tab pos="241935" algn="l"/>
              </a:tabLst>
            </a:pPr>
            <a:r>
              <a:rPr sz="2800" spc="-5" dirty="0">
                <a:latin typeface="Times New Roman"/>
                <a:cs typeface="Times New Roman"/>
              </a:rPr>
              <a:t>A physical</a:t>
            </a:r>
            <a:r>
              <a:rPr sz="2800" dirty="0">
                <a:latin typeface="Times New Roman"/>
                <a:cs typeface="Times New Roman"/>
              </a:rPr>
              <a:t> </a:t>
            </a:r>
            <a:r>
              <a:rPr sz="2800" spc="-5" dirty="0">
                <a:latin typeface="Times New Roman"/>
                <a:cs typeface="Times New Roman"/>
              </a:rPr>
              <a:t>design</a:t>
            </a:r>
            <a:r>
              <a:rPr sz="2800" dirty="0">
                <a:latin typeface="Times New Roman"/>
                <a:cs typeface="Times New Roman"/>
              </a:rPr>
              <a:t> of</a:t>
            </a:r>
            <a:r>
              <a:rPr sz="2800" spc="5" dirty="0">
                <a:latin typeface="Times New Roman"/>
                <a:cs typeface="Times New Roman"/>
              </a:rPr>
              <a:t> </a:t>
            </a:r>
            <a:r>
              <a:rPr sz="2800" spc="-10" dirty="0">
                <a:latin typeface="Times New Roman"/>
                <a:cs typeface="Times New Roman"/>
              </a:rPr>
              <a:t>an</a:t>
            </a:r>
            <a:r>
              <a:rPr sz="2800" spc="-5" dirty="0">
                <a:latin typeface="Times New Roman"/>
                <a:cs typeface="Times New Roman"/>
              </a:rPr>
              <a:t> IoT</a:t>
            </a:r>
            <a:r>
              <a:rPr sz="2800" dirty="0">
                <a:latin typeface="Times New Roman"/>
                <a:cs typeface="Times New Roman"/>
              </a:rPr>
              <a:t> system</a:t>
            </a:r>
            <a:r>
              <a:rPr sz="2800" spc="5" dirty="0">
                <a:latin typeface="Times New Roman"/>
                <a:cs typeface="Times New Roman"/>
              </a:rPr>
              <a:t> </a:t>
            </a:r>
            <a:r>
              <a:rPr sz="2800" spc="-5" dirty="0">
                <a:latin typeface="Times New Roman"/>
                <a:cs typeface="Times New Roman"/>
              </a:rPr>
              <a:t>refers</a:t>
            </a:r>
            <a:r>
              <a:rPr sz="2800" dirty="0">
                <a:latin typeface="Times New Roman"/>
                <a:cs typeface="Times New Roman"/>
              </a:rPr>
              <a:t> </a:t>
            </a:r>
            <a:r>
              <a:rPr sz="2800" spc="-5" dirty="0">
                <a:latin typeface="Times New Roman"/>
                <a:cs typeface="Times New Roman"/>
              </a:rPr>
              <a:t>to</a:t>
            </a:r>
            <a:r>
              <a:rPr sz="2800" dirty="0">
                <a:latin typeface="Times New Roman"/>
                <a:cs typeface="Times New Roman"/>
              </a:rPr>
              <a:t> </a:t>
            </a:r>
            <a:r>
              <a:rPr sz="2800" spc="-5" dirty="0">
                <a:latin typeface="Times New Roman"/>
                <a:cs typeface="Times New Roman"/>
              </a:rPr>
              <a:t>the</a:t>
            </a:r>
            <a:r>
              <a:rPr sz="2800" dirty="0">
                <a:latin typeface="Times New Roman"/>
                <a:cs typeface="Times New Roman"/>
              </a:rPr>
              <a:t> </a:t>
            </a:r>
            <a:r>
              <a:rPr sz="2800" spc="-5" dirty="0">
                <a:latin typeface="Times New Roman"/>
                <a:cs typeface="Times New Roman"/>
              </a:rPr>
              <a:t>individual</a:t>
            </a:r>
            <a:r>
              <a:rPr sz="2800" dirty="0">
                <a:latin typeface="Times New Roman"/>
                <a:cs typeface="Times New Roman"/>
              </a:rPr>
              <a:t> </a:t>
            </a:r>
            <a:r>
              <a:rPr sz="2800" spc="-5" dirty="0">
                <a:latin typeface="Times New Roman"/>
                <a:cs typeface="Times New Roman"/>
              </a:rPr>
              <a:t>node </a:t>
            </a:r>
            <a:r>
              <a:rPr sz="2800" dirty="0">
                <a:latin typeface="Times New Roman"/>
                <a:cs typeface="Times New Roman"/>
              </a:rPr>
              <a:t> </a:t>
            </a:r>
            <a:r>
              <a:rPr sz="2800" spc="-5" dirty="0">
                <a:latin typeface="Times New Roman"/>
                <a:cs typeface="Times New Roman"/>
              </a:rPr>
              <a:t>devices </a:t>
            </a:r>
            <a:r>
              <a:rPr sz="2800" spc="-10" dirty="0">
                <a:latin typeface="Times New Roman"/>
                <a:cs typeface="Times New Roman"/>
              </a:rPr>
              <a:t>and </a:t>
            </a:r>
            <a:r>
              <a:rPr sz="2800" spc="-5" dirty="0">
                <a:latin typeface="Times New Roman"/>
                <a:cs typeface="Times New Roman"/>
              </a:rPr>
              <a:t>their protocols that are utilized to create a functional IoT </a:t>
            </a:r>
            <a:r>
              <a:rPr sz="2800" dirty="0">
                <a:latin typeface="Times New Roman"/>
                <a:cs typeface="Times New Roman"/>
              </a:rPr>
              <a:t> </a:t>
            </a:r>
            <a:r>
              <a:rPr sz="2800" spc="-5" dirty="0">
                <a:latin typeface="Times New Roman"/>
                <a:cs typeface="Times New Roman"/>
              </a:rPr>
              <a:t>ecosystem.</a:t>
            </a:r>
            <a:endParaRPr sz="2800" dirty="0">
              <a:latin typeface="Times New Roman"/>
              <a:cs typeface="Times New Roman"/>
            </a:endParaRPr>
          </a:p>
          <a:p>
            <a:pPr marL="241300" indent="-229235" algn="just">
              <a:lnSpc>
                <a:spcPct val="100000"/>
              </a:lnSpc>
              <a:spcBef>
                <a:spcPts val="675"/>
              </a:spcBef>
              <a:buFont typeface="Arial MT"/>
              <a:buChar char="•"/>
              <a:tabLst>
                <a:tab pos="241935" algn="l"/>
              </a:tabLst>
            </a:pPr>
            <a:r>
              <a:rPr sz="2800" spc="-5" dirty="0">
                <a:latin typeface="Times New Roman"/>
                <a:cs typeface="Times New Roman"/>
              </a:rPr>
              <a:t>The</a:t>
            </a:r>
            <a:r>
              <a:rPr sz="2800" dirty="0">
                <a:latin typeface="Times New Roman"/>
                <a:cs typeface="Times New Roman"/>
              </a:rPr>
              <a:t> </a:t>
            </a:r>
            <a:r>
              <a:rPr sz="2800" spc="-5" dirty="0">
                <a:latin typeface="Times New Roman"/>
                <a:cs typeface="Times New Roman"/>
              </a:rPr>
              <a:t>things/devices</a:t>
            </a:r>
            <a:r>
              <a:rPr sz="2800" spc="-20" dirty="0">
                <a:latin typeface="Times New Roman"/>
                <a:cs typeface="Times New Roman"/>
              </a:rPr>
              <a:t> </a:t>
            </a:r>
            <a:r>
              <a:rPr sz="2800" spc="-5" dirty="0">
                <a:latin typeface="Times New Roman"/>
                <a:cs typeface="Times New Roman"/>
              </a:rPr>
              <a:t>in</a:t>
            </a:r>
            <a:r>
              <a:rPr sz="2800" dirty="0">
                <a:latin typeface="Times New Roman"/>
                <a:cs typeface="Times New Roman"/>
              </a:rPr>
              <a:t> the</a:t>
            </a:r>
            <a:r>
              <a:rPr sz="2800" spc="-5" dirty="0">
                <a:latin typeface="Times New Roman"/>
                <a:cs typeface="Times New Roman"/>
              </a:rPr>
              <a:t> IoT</a:t>
            </a:r>
            <a:r>
              <a:rPr sz="2800" spc="-55" dirty="0">
                <a:latin typeface="Times New Roman"/>
                <a:cs typeface="Times New Roman"/>
              </a:rPr>
              <a:t> </a:t>
            </a:r>
            <a:r>
              <a:rPr sz="2800" spc="-5" dirty="0">
                <a:latin typeface="Times New Roman"/>
                <a:cs typeface="Times New Roman"/>
              </a:rPr>
              <a:t>system</a:t>
            </a:r>
            <a:r>
              <a:rPr sz="2800" dirty="0">
                <a:latin typeface="Times New Roman"/>
                <a:cs typeface="Times New Roman"/>
              </a:rPr>
              <a:t> </a:t>
            </a:r>
            <a:r>
              <a:rPr sz="2800" spc="-5" dirty="0">
                <a:latin typeface="Times New Roman"/>
                <a:cs typeface="Times New Roman"/>
              </a:rPr>
              <a:t>are</a:t>
            </a:r>
            <a:r>
              <a:rPr sz="2800" spc="-10" dirty="0">
                <a:latin typeface="Times New Roman"/>
                <a:cs typeface="Times New Roman"/>
              </a:rPr>
              <a:t> </a:t>
            </a:r>
            <a:r>
              <a:rPr sz="2800" spc="-5" dirty="0">
                <a:latin typeface="Times New Roman"/>
                <a:cs typeface="Times New Roman"/>
              </a:rPr>
              <a:t>used</a:t>
            </a:r>
            <a:r>
              <a:rPr sz="2800" dirty="0">
                <a:latin typeface="Times New Roman"/>
                <a:cs typeface="Times New Roman"/>
              </a:rPr>
              <a:t> for:</a:t>
            </a:r>
          </a:p>
          <a:p>
            <a:pPr marL="698500" lvl="1" indent="-229235">
              <a:lnSpc>
                <a:spcPct val="100000"/>
              </a:lnSpc>
              <a:spcBef>
                <a:spcPts val="215"/>
              </a:spcBef>
              <a:buFont typeface="Arial MT"/>
              <a:buChar char="•"/>
              <a:tabLst>
                <a:tab pos="699135" algn="l"/>
              </a:tabLst>
            </a:pPr>
            <a:r>
              <a:rPr sz="2400" dirty="0">
                <a:latin typeface="Times New Roman"/>
                <a:cs typeface="Times New Roman"/>
              </a:rPr>
              <a:t>Building</a:t>
            </a:r>
            <a:r>
              <a:rPr sz="2400" spc="-55" dirty="0">
                <a:latin typeface="Times New Roman"/>
                <a:cs typeface="Times New Roman"/>
              </a:rPr>
              <a:t> </a:t>
            </a:r>
            <a:r>
              <a:rPr sz="2400" dirty="0">
                <a:latin typeface="Times New Roman"/>
                <a:cs typeface="Times New Roman"/>
              </a:rPr>
              <a:t>connections</a:t>
            </a:r>
          </a:p>
          <a:p>
            <a:pPr marL="698500" lvl="1" indent="-229235">
              <a:lnSpc>
                <a:spcPct val="100000"/>
              </a:lnSpc>
              <a:spcBef>
                <a:spcPts val="220"/>
              </a:spcBef>
              <a:buFont typeface="Arial MT"/>
              <a:buChar char="•"/>
              <a:tabLst>
                <a:tab pos="699135" algn="l"/>
              </a:tabLst>
            </a:pPr>
            <a:r>
              <a:rPr sz="2400" dirty="0">
                <a:latin typeface="Times New Roman"/>
                <a:cs typeface="Times New Roman"/>
              </a:rPr>
              <a:t>Data</a:t>
            </a:r>
            <a:r>
              <a:rPr sz="2400" spc="-55" dirty="0">
                <a:latin typeface="Times New Roman"/>
                <a:cs typeface="Times New Roman"/>
              </a:rPr>
              <a:t> </a:t>
            </a:r>
            <a:r>
              <a:rPr sz="2400" dirty="0">
                <a:latin typeface="Times New Roman"/>
                <a:cs typeface="Times New Roman"/>
              </a:rPr>
              <a:t>processing</a:t>
            </a:r>
          </a:p>
          <a:p>
            <a:pPr marL="698500" lvl="1" indent="-229235">
              <a:lnSpc>
                <a:spcPct val="100000"/>
              </a:lnSpc>
              <a:spcBef>
                <a:spcPts val="204"/>
              </a:spcBef>
              <a:buFont typeface="Arial MT"/>
              <a:buChar char="•"/>
              <a:tabLst>
                <a:tab pos="699135" algn="l"/>
              </a:tabLst>
            </a:pPr>
            <a:r>
              <a:rPr sz="2400" dirty="0">
                <a:latin typeface="Times New Roman"/>
                <a:cs typeface="Times New Roman"/>
              </a:rPr>
              <a:t>Providing</a:t>
            </a:r>
            <a:r>
              <a:rPr sz="2400" spc="-50" dirty="0">
                <a:latin typeface="Times New Roman"/>
                <a:cs typeface="Times New Roman"/>
              </a:rPr>
              <a:t> </a:t>
            </a:r>
            <a:r>
              <a:rPr sz="2400" dirty="0">
                <a:latin typeface="Times New Roman"/>
                <a:cs typeface="Times New Roman"/>
              </a:rPr>
              <a:t>storage</a:t>
            </a:r>
          </a:p>
          <a:p>
            <a:pPr marL="698500" lvl="1" indent="-229235">
              <a:lnSpc>
                <a:spcPct val="100000"/>
              </a:lnSpc>
              <a:spcBef>
                <a:spcPts val="215"/>
              </a:spcBef>
              <a:buFont typeface="Arial MT"/>
              <a:buChar char="•"/>
              <a:tabLst>
                <a:tab pos="699135" algn="l"/>
              </a:tabLst>
            </a:pPr>
            <a:r>
              <a:rPr sz="2400" dirty="0">
                <a:latin typeface="Times New Roman"/>
                <a:cs typeface="Times New Roman"/>
              </a:rPr>
              <a:t>Providing</a:t>
            </a:r>
            <a:r>
              <a:rPr sz="2400" spc="-50" dirty="0">
                <a:latin typeface="Times New Roman"/>
                <a:cs typeface="Times New Roman"/>
              </a:rPr>
              <a:t> </a:t>
            </a:r>
            <a:r>
              <a:rPr sz="2400" dirty="0">
                <a:latin typeface="Times New Roman"/>
                <a:cs typeface="Times New Roman"/>
              </a:rPr>
              <a:t>interfaces</a:t>
            </a:r>
          </a:p>
          <a:p>
            <a:pPr marL="698500" lvl="1" indent="-229235">
              <a:lnSpc>
                <a:spcPct val="100000"/>
              </a:lnSpc>
              <a:spcBef>
                <a:spcPts val="215"/>
              </a:spcBef>
              <a:buFont typeface="Arial MT"/>
              <a:buChar char="•"/>
              <a:tabLst>
                <a:tab pos="699135" algn="l"/>
              </a:tabLst>
            </a:pPr>
            <a:r>
              <a:rPr sz="2400" dirty="0">
                <a:latin typeface="Times New Roman"/>
                <a:cs typeface="Times New Roman"/>
              </a:rPr>
              <a:t>Providing</a:t>
            </a:r>
            <a:r>
              <a:rPr sz="2400" spc="-30" dirty="0">
                <a:latin typeface="Times New Roman"/>
                <a:cs typeface="Times New Roman"/>
              </a:rPr>
              <a:t> </a:t>
            </a:r>
            <a:r>
              <a:rPr sz="2400" dirty="0">
                <a:latin typeface="Times New Roman"/>
                <a:cs typeface="Times New Roman"/>
              </a:rPr>
              <a:t>graphical</a:t>
            </a:r>
            <a:r>
              <a:rPr sz="2400" spc="-60" dirty="0">
                <a:latin typeface="Times New Roman"/>
                <a:cs typeface="Times New Roman"/>
              </a:rPr>
              <a:t> </a:t>
            </a:r>
            <a:r>
              <a:rPr sz="2400" dirty="0">
                <a:latin typeface="Times New Roman"/>
                <a:cs typeface="Times New Roman"/>
              </a:rPr>
              <a:t>interfaces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26440"/>
            <a:ext cx="3632835" cy="697230"/>
          </a:xfrm>
          <a:prstGeom prst="rect">
            <a:avLst/>
          </a:prstGeom>
        </p:spPr>
        <p:txBody>
          <a:bodyPr vert="horz" wrap="square" lIns="0" tIns="13335" rIns="0" bIns="0" rtlCol="0">
            <a:spAutoFit/>
          </a:bodyPr>
          <a:lstStyle/>
          <a:p>
            <a:pPr marL="12700">
              <a:lnSpc>
                <a:spcPct val="100000"/>
              </a:lnSpc>
              <a:spcBef>
                <a:spcPts val="105"/>
              </a:spcBef>
            </a:pPr>
            <a:r>
              <a:rPr dirty="0"/>
              <a:t>Things/Devices</a:t>
            </a:r>
          </a:p>
        </p:txBody>
      </p:sp>
      <p:pic>
        <p:nvPicPr>
          <p:cNvPr id="3" name="object 3"/>
          <p:cNvPicPr/>
          <p:nvPr/>
        </p:nvPicPr>
        <p:blipFill>
          <a:blip r:embed="rId2" cstate="print"/>
          <a:stretch>
            <a:fillRect/>
          </a:stretch>
        </p:blipFill>
        <p:spPr>
          <a:xfrm>
            <a:off x="152400" y="1828800"/>
            <a:ext cx="8049768" cy="4351020"/>
          </a:xfrm>
          <a:prstGeom prst="rect">
            <a:avLst/>
          </a:prstGeom>
        </p:spPr>
      </p:pic>
      <p:grpSp>
        <p:nvGrpSpPr>
          <p:cNvPr id="16" name="Group 15"/>
          <p:cNvGrpSpPr/>
          <p:nvPr/>
        </p:nvGrpSpPr>
        <p:grpSpPr>
          <a:xfrm>
            <a:off x="7239000" y="861536"/>
            <a:ext cx="4724400" cy="738664"/>
            <a:chOff x="7467600" y="790389"/>
            <a:chExt cx="4724400" cy="738664"/>
          </a:xfrm>
        </p:grpSpPr>
        <p:sp>
          <p:nvSpPr>
            <p:cNvPr id="4" name="Rectangle 3"/>
            <p:cNvSpPr/>
            <p:nvPr/>
          </p:nvSpPr>
          <p:spPr>
            <a:xfrm>
              <a:off x="7467600" y="790389"/>
              <a:ext cx="4724400" cy="369332"/>
            </a:xfrm>
            <a:prstGeom prst="rect">
              <a:avLst/>
            </a:prstGeom>
          </p:spPr>
          <p:txBody>
            <a:bodyPr wrap="square">
              <a:spAutoFit/>
            </a:bodyPr>
            <a:lstStyle/>
            <a:p>
              <a:r>
                <a:rPr lang="en-IN" b="0" i="0" dirty="0" smtClean="0">
                  <a:solidFill>
                    <a:srgbClr val="040C28"/>
                  </a:solidFill>
                  <a:effectLst/>
                  <a:latin typeface="Google Sans"/>
                </a:rPr>
                <a:t>HDMI - High-Definition Multimedia Interface</a:t>
              </a:r>
              <a:r>
                <a:rPr lang="en-IN" b="0" i="0" dirty="0" smtClean="0">
                  <a:solidFill>
                    <a:srgbClr val="1F1F1F"/>
                  </a:solidFill>
                  <a:effectLst/>
                  <a:latin typeface="Google Sans"/>
                </a:rPr>
                <a:t> </a:t>
              </a:r>
              <a:endParaRPr lang="en-IN" dirty="0"/>
            </a:p>
          </p:txBody>
        </p:sp>
        <p:sp>
          <p:nvSpPr>
            <p:cNvPr id="5" name="Rectangle 4"/>
            <p:cNvSpPr/>
            <p:nvPr/>
          </p:nvSpPr>
          <p:spPr>
            <a:xfrm>
              <a:off x="7476893" y="1159721"/>
              <a:ext cx="3890937" cy="369332"/>
            </a:xfrm>
            <a:prstGeom prst="rect">
              <a:avLst/>
            </a:prstGeom>
          </p:spPr>
          <p:txBody>
            <a:bodyPr wrap="none">
              <a:spAutoFit/>
            </a:bodyPr>
            <a:lstStyle/>
            <a:p>
              <a:r>
                <a:rPr lang="en-IN" dirty="0">
                  <a:solidFill>
                    <a:srgbClr val="040C28"/>
                  </a:solidFill>
                  <a:latin typeface="Google Sans"/>
                </a:rPr>
                <a:t>RCA - Radio Corporation of America</a:t>
              </a:r>
            </a:p>
          </p:txBody>
        </p:sp>
      </p:grpSp>
      <p:grpSp>
        <p:nvGrpSpPr>
          <p:cNvPr id="15" name="Group 14"/>
          <p:cNvGrpSpPr/>
          <p:nvPr/>
        </p:nvGrpSpPr>
        <p:grpSpPr>
          <a:xfrm>
            <a:off x="8516261" y="2995427"/>
            <a:ext cx="3724096" cy="1119373"/>
            <a:chOff x="8516261" y="1638559"/>
            <a:chExt cx="3724096" cy="1119373"/>
          </a:xfrm>
        </p:grpSpPr>
        <p:sp>
          <p:nvSpPr>
            <p:cNvPr id="7" name="Rectangle 6"/>
            <p:cNvSpPr/>
            <p:nvPr/>
          </p:nvSpPr>
          <p:spPr>
            <a:xfrm>
              <a:off x="8516261" y="1638559"/>
              <a:ext cx="3095719" cy="369332"/>
            </a:xfrm>
            <a:prstGeom prst="rect">
              <a:avLst/>
            </a:prstGeom>
          </p:spPr>
          <p:txBody>
            <a:bodyPr wrap="none">
              <a:spAutoFit/>
            </a:bodyPr>
            <a:lstStyle/>
            <a:p>
              <a:r>
                <a:rPr lang="en-IN" dirty="0" smtClean="0">
                  <a:solidFill>
                    <a:srgbClr val="040C28"/>
                  </a:solidFill>
                  <a:latin typeface="Google Sans"/>
                </a:rPr>
                <a:t>SD card - secure </a:t>
              </a:r>
              <a:r>
                <a:rPr lang="en-IN" dirty="0">
                  <a:solidFill>
                    <a:srgbClr val="040C28"/>
                  </a:solidFill>
                  <a:latin typeface="Google Sans"/>
                </a:rPr>
                <a:t>digital card</a:t>
              </a:r>
            </a:p>
          </p:txBody>
        </p:sp>
        <p:sp>
          <p:nvSpPr>
            <p:cNvPr id="8" name="Rectangle 7"/>
            <p:cNvSpPr/>
            <p:nvPr/>
          </p:nvSpPr>
          <p:spPr>
            <a:xfrm>
              <a:off x="8516261" y="2019268"/>
              <a:ext cx="2800767" cy="369332"/>
            </a:xfrm>
            <a:prstGeom prst="rect">
              <a:avLst/>
            </a:prstGeom>
          </p:spPr>
          <p:txBody>
            <a:bodyPr wrap="none">
              <a:spAutoFit/>
            </a:bodyPr>
            <a:lstStyle/>
            <a:p>
              <a:r>
                <a:rPr lang="en-IN" dirty="0">
                  <a:solidFill>
                    <a:srgbClr val="040C28"/>
                  </a:solidFill>
                  <a:latin typeface="Google Sans"/>
                </a:rPr>
                <a:t>MMC </a:t>
              </a:r>
              <a:r>
                <a:rPr lang="en-IN" dirty="0" smtClean="0">
                  <a:solidFill>
                    <a:srgbClr val="040C28"/>
                  </a:solidFill>
                  <a:latin typeface="Google Sans"/>
                </a:rPr>
                <a:t>– Multi Media Card</a:t>
              </a:r>
              <a:r>
                <a:rPr lang="en-IN" b="0" i="0" dirty="0" smtClean="0">
                  <a:solidFill>
                    <a:srgbClr val="474747"/>
                  </a:solidFill>
                  <a:effectLst/>
                  <a:latin typeface="Google Sans"/>
                </a:rPr>
                <a:t> </a:t>
              </a:r>
              <a:endParaRPr lang="en-IN" dirty="0"/>
            </a:p>
          </p:txBody>
        </p:sp>
        <p:sp>
          <p:nvSpPr>
            <p:cNvPr id="9" name="Rectangle 8"/>
            <p:cNvSpPr/>
            <p:nvPr/>
          </p:nvSpPr>
          <p:spPr>
            <a:xfrm>
              <a:off x="8516261" y="2388600"/>
              <a:ext cx="3724096" cy="369332"/>
            </a:xfrm>
            <a:prstGeom prst="rect">
              <a:avLst/>
            </a:prstGeom>
          </p:spPr>
          <p:txBody>
            <a:bodyPr wrap="none">
              <a:spAutoFit/>
            </a:bodyPr>
            <a:lstStyle/>
            <a:p>
              <a:r>
                <a:rPr lang="en-IN" dirty="0">
                  <a:solidFill>
                    <a:srgbClr val="040C28"/>
                  </a:solidFill>
                  <a:latin typeface="Google Sans"/>
                </a:rPr>
                <a:t>SDIO - Secure Digital Input Output</a:t>
              </a:r>
            </a:p>
          </p:txBody>
        </p:sp>
      </p:grpSp>
      <p:grpSp>
        <p:nvGrpSpPr>
          <p:cNvPr id="14" name="Group 13"/>
          <p:cNvGrpSpPr/>
          <p:nvPr/>
        </p:nvGrpSpPr>
        <p:grpSpPr>
          <a:xfrm>
            <a:off x="8516261" y="4481330"/>
            <a:ext cx="3497752" cy="1690870"/>
            <a:chOff x="8516261" y="3052104"/>
            <a:chExt cx="3497752" cy="1690870"/>
          </a:xfrm>
        </p:grpSpPr>
        <p:sp>
          <p:nvSpPr>
            <p:cNvPr id="10" name="Rectangle 9"/>
            <p:cNvSpPr/>
            <p:nvPr/>
          </p:nvSpPr>
          <p:spPr>
            <a:xfrm>
              <a:off x="8516261" y="3052104"/>
              <a:ext cx="3497752" cy="646331"/>
            </a:xfrm>
            <a:prstGeom prst="rect">
              <a:avLst/>
            </a:prstGeom>
          </p:spPr>
          <p:txBody>
            <a:bodyPr wrap="none">
              <a:spAutoFit/>
            </a:bodyPr>
            <a:lstStyle/>
            <a:p>
              <a:r>
                <a:rPr lang="en-IN" dirty="0">
                  <a:solidFill>
                    <a:srgbClr val="040C28"/>
                  </a:solidFill>
                  <a:latin typeface="Google Sans"/>
                </a:rPr>
                <a:t>UART - universal asynchronous </a:t>
              </a:r>
            </a:p>
            <a:p>
              <a:r>
                <a:rPr lang="en-IN" dirty="0">
                  <a:solidFill>
                    <a:srgbClr val="040C28"/>
                  </a:solidFill>
                  <a:latin typeface="Google Sans"/>
                </a:rPr>
                <a:t>receiver / transmitter</a:t>
              </a:r>
            </a:p>
          </p:txBody>
        </p:sp>
        <p:sp>
          <p:nvSpPr>
            <p:cNvPr id="11" name="Rectangle 10"/>
            <p:cNvSpPr/>
            <p:nvPr/>
          </p:nvSpPr>
          <p:spPr>
            <a:xfrm>
              <a:off x="8516261" y="3669268"/>
              <a:ext cx="3429144" cy="369332"/>
            </a:xfrm>
            <a:prstGeom prst="rect">
              <a:avLst/>
            </a:prstGeom>
          </p:spPr>
          <p:txBody>
            <a:bodyPr wrap="none">
              <a:spAutoFit/>
            </a:bodyPr>
            <a:lstStyle/>
            <a:p>
              <a:r>
                <a:rPr lang="en-IN" dirty="0">
                  <a:solidFill>
                    <a:srgbClr val="040C28"/>
                  </a:solidFill>
                  <a:latin typeface="Google Sans"/>
                </a:rPr>
                <a:t>SPI - Serial Peripheral Interface</a:t>
              </a:r>
            </a:p>
          </p:txBody>
        </p:sp>
        <p:sp>
          <p:nvSpPr>
            <p:cNvPr id="12" name="Rectangle 11"/>
            <p:cNvSpPr/>
            <p:nvPr/>
          </p:nvSpPr>
          <p:spPr>
            <a:xfrm>
              <a:off x="8516261" y="4004310"/>
              <a:ext cx="3044423" cy="369332"/>
            </a:xfrm>
            <a:prstGeom prst="rect">
              <a:avLst/>
            </a:prstGeom>
          </p:spPr>
          <p:txBody>
            <a:bodyPr wrap="none">
              <a:spAutoFit/>
            </a:bodyPr>
            <a:lstStyle/>
            <a:p>
              <a:r>
                <a:rPr lang="en-IN" dirty="0" smtClean="0">
                  <a:solidFill>
                    <a:srgbClr val="040C28"/>
                  </a:solidFill>
                  <a:latin typeface="Google Sans"/>
                </a:rPr>
                <a:t>I2C - Inter-Integrated </a:t>
              </a:r>
              <a:r>
                <a:rPr lang="en-IN" dirty="0">
                  <a:solidFill>
                    <a:srgbClr val="040C28"/>
                  </a:solidFill>
                  <a:latin typeface="Google Sans"/>
                </a:rPr>
                <a:t>Circuit</a:t>
              </a:r>
            </a:p>
          </p:txBody>
        </p:sp>
        <p:sp>
          <p:nvSpPr>
            <p:cNvPr id="13" name="Rectangle 12"/>
            <p:cNvSpPr/>
            <p:nvPr/>
          </p:nvSpPr>
          <p:spPr>
            <a:xfrm>
              <a:off x="8516261" y="4373642"/>
              <a:ext cx="3223959" cy="369332"/>
            </a:xfrm>
            <a:prstGeom prst="rect">
              <a:avLst/>
            </a:prstGeom>
          </p:spPr>
          <p:txBody>
            <a:bodyPr wrap="none">
              <a:spAutoFit/>
            </a:bodyPr>
            <a:lstStyle/>
            <a:p>
              <a:r>
                <a:rPr lang="en-IN" dirty="0">
                  <a:solidFill>
                    <a:srgbClr val="040C28"/>
                  </a:solidFill>
                  <a:latin typeface="Google Sans"/>
                </a:rPr>
                <a:t>CAN - controller area network</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26440"/>
            <a:ext cx="3251835" cy="697230"/>
          </a:xfrm>
          <a:prstGeom prst="rect">
            <a:avLst/>
          </a:prstGeom>
        </p:spPr>
        <p:txBody>
          <a:bodyPr vert="horz" wrap="square" lIns="0" tIns="13335" rIns="0" bIns="0" rtlCol="0">
            <a:spAutoFit/>
          </a:bodyPr>
          <a:lstStyle/>
          <a:p>
            <a:pPr marL="12700">
              <a:lnSpc>
                <a:spcPct val="100000"/>
              </a:lnSpc>
              <a:spcBef>
                <a:spcPts val="105"/>
              </a:spcBef>
            </a:pPr>
            <a:r>
              <a:rPr dirty="0"/>
              <a:t>IoT</a:t>
            </a:r>
            <a:r>
              <a:rPr spc="-155" dirty="0"/>
              <a:t> </a:t>
            </a:r>
            <a:r>
              <a:rPr spc="-10" dirty="0"/>
              <a:t>Protocols</a:t>
            </a:r>
          </a:p>
        </p:txBody>
      </p:sp>
      <p:sp>
        <p:nvSpPr>
          <p:cNvPr id="3" name="object 3"/>
          <p:cNvSpPr txBox="1"/>
          <p:nvPr/>
        </p:nvSpPr>
        <p:spPr>
          <a:xfrm>
            <a:off x="916939" y="1804161"/>
            <a:ext cx="10359390" cy="2500630"/>
          </a:xfrm>
          <a:prstGeom prst="rect">
            <a:avLst/>
          </a:prstGeom>
        </p:spPr>
        <p:txBody>
          <a:bodyPr vert="horz" wrap="square" lIns="0" tIns="54610" rIns="0" bIns="0" rtlCol="0">
            <a:spAutoFit/>
          </a:bodyPr>
          <a:lstStyle/>
          <a:p>
            <a:pPr marL="241300" marR="5080" indent="-229235" algn="just">
              <a:lnSpc>
                <a:spcPct val="90000"/>
              </a:lnSpc>
              <a:spcBef>
                <a:spcPts val="430"/>
              </a:spcBef>
              <a:buFont typeface="Arial MT"/>
              <a:buChar char="•"/>
              <a:tabLst>
                <a:tab pos="241935" algn="l"/>
              </a:tabLst>
            </a:pPr>
            <a:r>
              <a:rPr sz="2800" spc="-5" dirty="0">
                <a:latin typeface="Times New Roman"/>
                <a:cs typeface="Times New Roman"/>
              </a:rPr>
              <a:t>These </a:t>
            </a:r>
            <a:r>
              <a:rPr sz="2800" dirty="0">
                <a:latin typeface="Times New Roman"/>
                <a:cs typeface="Times New Roman"/>
              </a:rPr>
              <a:t>protocols </a:t>
            </a:r>
            <a:r>
              <a:rPr sz="2800" spc="-5" dirty="0">
                <a:latin typeface="Times New Roman"/>
                <a:cs typeface="Times New Roman"/>
              </a:rPr>
              <a:t>are used to establish communication between a </a:t>
            </a:r>
            <a:r>
              <a:rPr sz="2800" dirty="0">
                <a:latin typeface="Times New Roman"/>
                <a:cs typeface="Times New Roman"/>
              </a:rPr>
              <a:t>node </a:t>
            </a:r>
            <a:r>
              <a:rPr sz="2800" spc="5" dirty="0">
                <a:latin typeface="Times New Roman"/>
                <a:cs typeface="Times New Roman"/>
              </a:rPr>
              <a:t> </a:t>
            </a:r>
            <a:r>
              <a:rPr sz="2800" spc="-5" dirty="0">
                <a:latin typeface="Times New Roman"/>
                <a:cs typeface="Times New Roman"/>
              </a:rPr>
              <a:t>device and a server </a:t>
            </a:r>
            <a:r>
              <a:rPr sz="2800" dirty="0">
                <a:latin typeface="Times New Roman"/>
                <a:cs typeface="Times New Roman"/>
              </a:rPr>
              <a:t>over </a:t>
            </a:r>
            <a:r>
              <a:rPr sz="2800" spc="-5" dirty="0">
                <a:latin typeface="Times New Roman"/>
                <a:cs typeface="Times New Roman"/>
              </a:rPr>
              <a:t>the internet. </a:t>
            </a:r>
            <a:r>
              <a:rPr lang="en-IN" sz="2800" spc="-5" dirty="0" smtClean="0">
                <a:latin typeface="Times New Roman"/>
                <a:cs typeface="Times New Roman"/>
              </a:rPr>
              <a:t>I</a:t>
            </a:r>
            <a:r>
              <a:rPr sz="2800" spc="-5" dirty="0" smtClean="0">
                <a:latin typeface="Times New Roman"/>
                <a:cs typeface="Times New Roman"/>
              </a:rPr>
              <a:t>t </a:t>
            </a:r>
            <a:r>
              <a:rPr sz="2800" spc="-5" dirty="0">
                <a:latin typeface="Times New Roman"/>
                <a:cs typeface="Times New Roman"/>
              </a:rPr>
              <a:t>helps to send commands to </a:t>
            </a:r>
            <a:r>
              <a:rPr sz="2800" spc="-15" dirty="0">
                <a:latin typeface="Times New Roman"/>
                <a:cs typeface="Times New Roman"/>
              </a:rPr>
              <a:t>an </a:t>
            </a:r>
            <a:r>
              <a:rPr sz="2800" spc="-10" dirty="0">
                <a:latin typeface="Times New Roman"/>
                <a:cs typeface="Times New Roman"/>
              </a:rPr>
              <a:t> </a:t>
            </a:r>
            <a:r>
              <a:rPr sz="2800" spc="-5" dirty="0">
                <a:latin typeface="Times New Roman"/>
                <a:cs typeface="Times New Roman"/>
              </a:rPr>
              <a:t>IoT</a:t>
            </a:r>
            <a:r>
              <a:rPr sz="2800" spc="-40" dirty="0">
                <a:latin typeface="Times New Roman"/>
                <a:cs typeface="Times New Roman"/>
              </a:rPr>
              <a:t> </a:t>
            </a:r>
            <a:r>
              <a:rPr sz="2800" spc="-5" dirty="0">
                <a:latin typeface="Times New Roman"/>
                <a:cs typeface="Times New Roman"/>
              </a:rPr>
              <a:t>device</a:t>
            </a:r>
            <a:r>
              <a:rPr sz="2800" spc="-20" dirty="0">
                <a:latin typeface="Times New Roman"/>
                <a:cs typeface="Times New Roman"/>
              </a:rPr>
              <a:t> </a:t>
            </a:r>
            <a:r>
              <a:rPr sz="2800" spc="-5" dirty="0">
                <a:latin typeface="Times New Roman"/>
                <a:cs typeface="Times New Roman"/>
              </a:rPr>
              <a:t>and</a:t>
            </a:r>
            <a:r>
              <a:rPr sz="2800" spc="5" dirty="0">
                <a:latin typeface="Times New Roman"/>
                <a:cs typeface="Times New Roman"/>
              </a:rPr>
              <a:t> </a:t>
            </a:r>
            <a:r>
              <a:rPr sz="2800" spc="-5" dirty="0">
                <a:latin typeface="Times New Roman"/>
                <a:cs typeface="Times New Roman"/>
              </a:rPr>
              <a:t>receive</a:t>
            </a:r>
            <a:r>
              <a:rPr sz="2800" spc="-15" dirty="0">
                <a:latin typeface="Times New Roman"/>
                <a:cs typeface="Times New Roman"/>
              </a:rPr>
              <a:t> </a:t>
            </a:r>
            <a:r>
              <a:rPr sz="2800" spc="-5" dirty="0">
                <a:latin typeface="Times New Roman"/>
                <a:cs typeface="Times New Roman"/>
              </a:rPr>
              <a:t>data</a:t>
            </a:r>
            <a:r>
              <a:rPr sz="2800" dirty="0">
                <a:latin typeface="Times New Roman"/>
                <a:cs typeface="Times New Roman"/>
              </a:rPr>
              <a:t> </a:t>
            </a:r>
            <a:r>
              <a:rPr sz="2800" spc="-5" dirty="0">
                <a:latin typeface="Times New Roman"/>
                <a:cs typeface="Times New Roman"/>
              </a:rPr>
              <a:t>from</a:t>
            </a:r>
            <a:r>
              <a:rPr sz="2800" spc="15" dirty="0">
                <a:latin typeface="Times New Roman"/>
                <a:cs typeface="Times New Roman"/>
              </a:rPr>
              <a:t> </a:t>
            </a:r>
            <a:r>
              <a:rPr sz="2800" spc="-10" dirty="0">
                <a:latin typeface="Times New Roman"/>
                <a:cs typeface="Times New Roman"/>
              </a:rPr>
              <a:t>an</a:t>
            </a:r>
            <a:r>
              <a:rPr sz="2800" spc="5" dirty="0">
                <a:latin typeface="Times New Roman"/>
                <a:cs typeface="Times New Roman"/>
              </a:rPr>
              <a:t> </a:t>
            </a:r>
            <a:r>
              <a:rPr sz="2800" spc="-5" dirty="0">
                <a:latin typeface="Times New Roman"/>
                <a:cs typeface="Times New Roman"/>
              </a:rPr>
              <a:t>IoT</a:t>
            </a:r>
            <a:r>
              <a:rPr sz="2800" spc="-50" dirty="0">
                <a:latin typeface="Times New Roman"/>
                <a:cs typeface="Times New Roman"/>
              </a:rPr>
              <a:t> </a:t>
            </a:r>
            <a:r>
              <a:rPr sz="2800" spc="-5" dirty="0">
                <a:latin typeface="Times New Roman"/>
                <a:cs typeface="Times New Roman"/>
              </a:rPr>
              <a:t>device over</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internet.</a:t>
            </a:r>
            <a:endParaRPr sz="2800" dirty="0">
              <a:latin typeface="Times New Roman"/>
              <a:cs typeface="Times New Roman"/>
            </a:endParaRPr>
          </a:p>
          <a:p>
            <a:pPr marL="241300" marR="5080" indent="-229235" algn="just">
              <a:lnSpc>
                <a:spcPct val="90000"/>
              </a:lnSpc>
              <a:spcBef>
                <a:spcPts val="1010"/>
              </a:spcBef>
              <a:buFont typeface="Arial MT"/>
              <a:buChar char="•"/>
              <a:tabLst>
                <a:tab pos="241935" algn="l"/>
              </a:tabLst>
            </a:pPr>
            <a:r>
              <a:rPr sz="2800" spc="-120" dirty="0">
                <a:latin typeface="Times New Roman"/>
                <a:cs typeface="Times New Roman"/>
              </a:rPr>
              <a:t>We </a:t>
            </a:r>
            <a:r>
              <a:rPr sz="2800" spc="-5" dirty="0">
                <a:latin typeface="Times New Roman"/>
                <a:cs typeface="Times New Roman"/>
              </a:rPr>
              <a:t>use </a:t>
            </a:r>
            <a:r>
              <a:rPr sz="2800" spc="-10" dirty="0">
                <a:latin typeface="Times New Roman"/>
                <a:cs typeface="Times New Roman"/>
              </a:rPr>
              <a:t>different </a:t>
            </a:r>
            <a:r>
              <a:rPr sz="2800" spc="-5" dirty="0">
                <a:latin typeface="Times New Roman"/>
                <a:cs typeface="Times New Roman"/>
              </a:rPr>
              <a:t>types </a:t>
            </a:r>
            <a:r>
              <a:rPr sz="2800" dirty="0">
                <a:latin typeface="Times New Roman"/>
                <a:cs typeface="Times New Roman"/>
              </a:rPr>
              <a:t>of </a:t>
            </a:r>
            <a:r>
              <a:rPr sz="2800" spc="-5" dirty="0">
                <a:latin typeface="Times New Roman"/>
                <a:cs typeface="Times New Roman"/>
              </a:rPr>
              <a:t>protocols that </a:t>
            </a:r>
            <a:r>
              <a:rPr sz="2800" spc="-10" dirty="0">
                <a:latin typeface="Times New Roman"/>
                <a:cs typeface="Times New Roman"/>
              </a:rPr>
              <a:t>are </a:t>
            </a:r>
            <a:r>
              <a:rPr sz="2800" spc="-5" dirty="0">
                <a:latin typeface="Times New Roman"/>
                <a:cs typeface="Times New Roman"/>
              </a:rPr>
              <a:t>present </a:t>
            </a:r>
            <a:r>
              <a:rPr sz="2800" dirty="0">
                <a:latin typeface="Times New Roman"/>
                <a:cs typeface="Times New Roman"/>
              </a:rPr>
              <a:t>on </a:t>
            </a:r>
            <a:r>
              <a:rPr sz="2800" spc="-5" dirty="0">
                <a:latin typeface="Times New Roman"/>
                <a:cs typeface="Times New Roman"/>
              </a:rPr>
              <a:t>both the server </a:t>
            </a:r>
            <a:r>
              <a:rPr sz="2800" dirty="0">
                <a:latin typeface="Times New Roman"/>
                <a:cs typeface="Times New Roman"/>
              </a:rPr>
              <a:t> </a:t>
            </a:r>
            <a:r>
              <a:rPr sz="2800" spc="-5" dirty="0">
                <a:latin typeface="Times New Roman"/>
                <a:cs typeface="Times New Roman"/>
              </a:rPr>
              <a:t>and client </a:t>
            </a:r>
            <a:r>
              <a:rPr sz="2800" dirty="0">
                <a:latin typeface="Times New Roman"/>
                <a:cs typeface="Times New Roman"/>
              </a:rPr>
              <a:t>side </a:t>
            </a:r>
            <a:r>
              <a:rPr sz="2800" spc="-5" dirty="0">
                <a:latin typeface="Times New Roman"/>
                <a:cs typeface="Times New Roman"/>
              </a:rPr>
              <a:t>and these protocols are managed by network layers </a:t>
            </a:r>
            <a:r>
              <a:rPr sz="2800" dirty="0">
                <a:latin typeface="Times New Roman"/>
                <a:cs typeface="Times New Roman"/>
              </a:rPr>
              <a:t>like </a:t>
            </a:r>
            <a:r>
              <a:rPr sz="2800" spc="5" dirty="0">
                <a:latin typeface="Times New Roman"/>
                <a:cs typeface="Times New Roman"/>
              </a:rPr>
              <a:t> </a:t>
            </a:r>
            <a:r>
              <a:rPr sz="2800" spc="-5" dirty="0">
                <a:latin typeface="Times New Roman"/>
                <a:cs typeface="Times New Roman"/>
              </a:rPr>
              <a:t>application,</a:t>
            </a:r>
            <a:r>
              <a:rPr sz="2800" spc="-25" dirty="0">
                <a:latin typeface="Times New Roman"/>
                <a:cs typeface="Times New Roman"/>
              </a:rPr>
              <a:t> </a:t>
            </a:r>
            <a:r>
              <a:rPr sz="2800" spc="-5" dirty="0">
                <a:latin typeface="Times New Roman"/>
                <a:cs typeface="Times New Roman"/>
              </a:rPr>
              <a:t>transport, network,</a:t>
            </a:r>
            <a:r>
              <a:rPr sz="2800" dirty="0">
                <a:latin typeface="Times New Roman"/>
                <a:cs typeface="Times New Roman"/>
              </a:rPr>
              <a:t> </a:t>
            </a:r>
            <a:r>
              <a:rPr sz="2800" spc="-5" dirty="0">
                <a:latin typeface="Times New Roman"/>
                <a:cs typeface="Times New Roman"/>
              </a:rPr>
              <a:t>and</a:t>
            </a:r>
            <a:r>
              <a:rPr sz="2800" spc="5" dirty="0">
                <a:latin typeface="Times New Roman"/>
                <a:cs typeface="Times New Roman"/>
              </a:rPr>
              <a:t> </a:t>
            </a:r>
            <a:r>
              <a:rPr sz="2800" spc="-5" dirty="0">
                <a:latin typeface="Times New Roman"/>
                <a:cs typeface="Times New Roman"/>
              </a:rPr>
              <a:t>link</a:t>
            </a:r>
            <a:r>
              <a:rPr sz="2800" spc="-10" dirty="0">
                <a:latin typeface="Times New Roman"/>
                <a:cs typeface="Times New Roman"/>
              </a:rPr>
              <a:t> </a:t>
            </a:r>
            <a:r>
              <a:rPr sz="2800" spc="-30" dirty="0">
                <a:latin typeface="Times New Roman"/>
                <a:cs typeface="Times New Roman"/>
              </a:rPr>
              <a:t>layer.</a:t>
            </a:r>
            <a:endParaRPr sz="28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26440"/>
            <a:ext cx="2254885" cy="697230"/>
          </a:xfrm>
          <a:prstGeom prst="rect">
            <a:avLst/>
          </a:prstGeom>
        </p:spPr>
        <p:txBody>
          <a:bodyPr vert="horz" wrap="square" lIns="0" tIns="13335" rIns="0" bIns="0" rtlCol="0">
            <a:spAutoFit/>
          </a:bodyPr>
          <a:lstStyle/>
          <a:p>
            <a:pPr marL="12700">
              <a:lnSpc>
                <a:spcPct val="100000"/>
              </a:lnSpc>
              <a:spcBef>
                <a:spcPts val="105"/>
              </a:spcBef>
            </a:pPr>
            <a:r>
              <a:rPr dirty="0"/>
              <a:t>P</a:t>
            </a:r>
            <a:r>
              <a:rPr spc="-85" dirty="0"/>
              <a:t>r</a:t>
            </a:r>
            <a:r>
              <a:rPr dirty="0"/>
              <a:t>otoc</a:t>
            </a:r>
            <a:r>
              <a:rPr spc="15" dirty="0"/>
              <a:t>o</a:t>
            </a:r>
            <a:r>
              <a:rPr dirty="0"/>
              <a:t>ls</a:t>
            </a:r>
          </a:p>
        </p:txBody>
      </p:sp>
      <p:pic>
        <p:nvPicPr>
          <p:cNvPr id="3" name="object 3"/>
          <p:cNvPicPr/>
          <p:nvPr/>
        </p:nvPicPr>
        <p:blipFill>
          <a:blip r:embed="rId2" cstate="print"/>
          <a:stretch>
            <a:fillRect/>
          </a:stretch>
        </p:blipFill>
        <p:spPr>
          <a:xfrm>
            <a:off x="228600" y="1524000"/>
            <a:ext cx="6553200" cy="5087109"/>
          </a:xfrm>
          <a:prstGeom prst="rect">
            <a:avLst/>
          </a:prstGeom>
        </p:spPr>
      </p:pic>
      <p:grpSp>
        <p:nvGrpSpPr>
          <p:cNvPr id="8" name="Group 7"/>
          <p:cNvGrpSpPr/>
          <p:nvPr/>
        </p:nvGrpSpPr>
        <p:grpSpPr>
          <a:xfrm>
            <a:off x="6995532" y="1524000"/>
            <a:ext cx="5041020" cy="1893332"/>
            <a:chOff x="6995532" y="1524000"/>
            <a:chExt cx="5041020" cy="1893332"/>
          </a:xfrm>
        </p:grpSpPr>
        <p:sp>
          <p:nvSpPr>
            <p:cNvPr id="4" name="Rectangle 3"/>
            <p:cNvSpPr/>
            <p:nvPr/>
          </p:nvSpPr>
          <p:spPr>
            <a:xfrm>
              <a:off x="7010400" y="1524000"/>
              <a:ext cx="5026152" cy="369332"/>
            </a:xfrm>
            <a:prstGeom prst="rect">
              <a:avLst/>
            </a:prstGeom>
          </p:spPr>
          <p:txBody>
            <a:bodyPr wrap="square">
              <a:spAutoFit/>
            </a:bodyPr>
            <a:lstStyle/>
            <a:p>
              <a:r>
                <a:rPr lang="en-IN" b="0" i="0" dirty="0" smtClean="0">
                  <a:solidFill>
                    <a:srgbClr val="1F1F1F"/>
                  </a:solidFill>
                  <a:effectLst/>
                  <a:latin typeface="Google Sans"/>
                </a:rPr>
                <a:t>MQTT - Message Queuing Telemetry Transport</a:t>
              </a:r>
              <a:endParaRPr lang="en-IN" dirty="0"/>
            </a:p>
          </p:txBody>
        </p:sp>
        <p:sp>
          <p:nvSpPr>
            <p:cNvPr id="5" name="Rectangle 4"/>
            <p:cNvSpPr/>
            <p:nvPr/>
          </p:nvSpPr>
          <p:spPr>
            <a:xfrm>
              <a:off x="6995532" y="1893332"/>
              <a:ext cx="3796873" cy="646331"/>
            </a:xfrm>
            <a:prstGeom prst="rect">
              <a:avLst/>
            </a:prstGeom>
          </p:spPr>
          <p:txBody>
            <a:bodyPr wrap="none">
              <a:spAutoFit/>
            </a:bodyPr>
            <a:lstStyle/>
            <a:p>
              <a:r>
                <a:rPr lang="en-US" dirty="0">
                  <a:solidFill>
                    <a:srgbClr val="1F1F1F"/>
                  </a:solidFill>
                  <a:latin typeface="Google Sans"/>
                </a:rPr>
                <a:t>XMPP - Extensible Messaging and </a:t>
              </a:r>
              <a:endParaRPr lang="en-US" dirty="0" smtClean="0">
                <a:solidFill>
                  <a:srgbClr val="1F1F1F"/>
                </a:solidFill>
                <a:latin typeface="Google Sans"/>
              </a:endParaRPr>
            </a:p>
            <a:p>
              <a:r>
                <a:rPr lang="en-US" dirty="0">
                  <a:solidFill>
                    <a:srgbClr val="1F1F1F"/>
                  </a:solidFill>
                  <a:latin typeface="Google Sans"/>
                </a:rPr>
                <a:t> </a:t>
              </a:r>
              <a:r>
                <a:rPr lang="en-US" dirty="0" smtClean="0">
                  <a:solidFill>
                    <a:srgbClr val="1F1F1F"/>
                  </a:solidFill>
                  <a:latin typeface="Google Sans"/>
                </a:rPr>
                <a:t>            Presence </a:t>
              </a:r>
              <a:r>
                <a:rPr lang="en-US" dirty="0">
                  <a:solidFill>
                    <a:srgbClr val="1F1F1F"/>
                  </a:solidFill>
                  <a:latin typeface="Google Sans"/>
                </a:rPr>
                <a:t>Protocol</a:t>
              </a:r>
              <a:endParaRPr lang="en-IN" dirty="0">
                <a:solidFill>
                  <a:srgbClr val="1F1F1F"/>
                </a:solidFill>
                <a:latin typeface="Google Sans"/>
              </a:endParaRPr>
            </a:p>
          </p:txBody>
        </p:sp>
        <p:sp>
          <p:nvSpPr>
            <p:cNvPr id="6" name="Rectangle 5"/>
            <p:cNvSpPr/>
            <p:nvPr/>
          </p:nvSpPr>
          <p:spPr>
            <a:xfrm>
              <a:off x="7010400" y="2571643"/>
              <a:ext cx="3416320" cy="369332"/>
            </a:xfrm>
            <a:prstGeom prst="rect">
              <a:avLst/>
            </a:prstGeom>
          </p:spPr>
          <p:txBody>
            <a:bodyPr wrap="none">
              <a:spAutoFit/>
            </a:bodyPr>
            <a:lstStyle/>
            <a:p>
              <a:r>
                <a:rPr lang="en-IN" dirty="0">
                  <a:solidFill>
                    <a:srgbClr val="1F1F1F"/>
                  </a:solidFill>
                  <a:latin typeface="Google Sans"/>
                </a:rPr>
                <a:t>DDS - Data Distribution Service</a:t>
              </a:r>
            </a:p>
          </p:txBody>
        </p:sp>
        <p:sp>
          <p:nvSpPr>
            <p:cNvPr id="7" name="Rectangle 6"/>
            <p:cNvSpPr/>
            <p:nvPr/>
          </p:nvSpPr>
          <p:spPr>
            <a:xfrm>
              <a:off x="7010400" y="3048000"/>
              <a:ext cx="4976812" cy="369332"/>
            </a:xfrm>
            <a:prstGeom prst="rect">
              <a:avLst/>
            </a:prstGeom>
          </p:spPr>
          <p:txBody>
            <a:bodyPr wrap="none">
              <a:spAutoFit/>
            </a:bodyPr>
            <a:lstStyle/>
            <a:p>
              <a:r>
                <a:rPr lang="en-IN" b="0" i="0" dirty="0" smtClean="0">
                  <a:solidFill>
                    <a:srgbClr val="1F1F1F"/>
                  </a:solidFill>
                  <a:effectLst/>
                  <a:latin typeface="Google Sans"/>
                </a:rPr>
                <a:t> AMQP - </a:t>
              </a:r>
              <a:r>
                <a:rPr lang="en-IN" dirty="0" smtClean="0">
                  <a:solidFill>
                    <a:srgbClr val="1F1F1F"/>
                  </a:solidFill>
                  <a:latin typeface="Google Sans"/>
                </a:rPr>
                <a:t>Advanced </a:t>
              </a:r>
              <a:r>
                <a:rPr lang="en-IN" dirty="0">
                  <a:solidFill>
                    <a:srgbClr val="1F1F1F"/>
                  </a:solidFill>
                  <a:latin typeface="Google Sans"/>
                </a:rPr>
                <a:t>Message Queuing Protocol</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26440"/>
            <a:ext cx="5165725" cy="697230"/>
          </a:xfrm>
          <a:prstGeom prst="rect">
            <a:avLst/>
          </a:prstGeom>
        </p:spPr>
        <p:txBody>
          <a:bodyPr vert="horz" wrap="square" lIns="0" tIns="13335" rIns="0" bIns="0" rtlCol="0">
            <a:spAutoFit/>
          </a:bodyPr>
          <a:lstStyle/>
          <a:p>
            <a:pPr marL="12700">
              <a:lnSpc>
                <a:spcPct val="100000"/>
              </a:lnSpc>
              <a:spcBef>
                <a:spcPts val="105"/>
              </a:spcBef>
            </a:pPr>
            <a:r>
              <a:rPr dirty="0"/>
              <a:t>Logical</a:t>
            </a:r>
            <a:r>
              <a:rPr spc="-40" dirty="0"/>
              <a:t> </a:t>
            </a:r>
            <a:r>
              <a:rPr dirty="0"/>
              <a:t>Design</a:t>
            </a:r>
            <a:r>
              <a:rPr spc="-15" dirty="0"/>
              <a:t> </a:t>
            </a:r>
            <a:r>
              <a:rPr dirty="0"/>
              <a:t>of</a:t>
            </a:r>
            <a:r>
              <a:rPr spc="-40" dirty="0"/>
              <a:t> </a:t>
            </a:r>
            <a:r>
              <a:rPr dirty="0"/>
              <a:t>IoT</a:t>
            </a:r>
          </a:p>
        </p:txBody>
      </p:sp>
      <p:sp>
        <p:nvSpPr>
          <p:cNvPr id="3" name="object 3"/>
          <p:cNvSpPr txBox="1"/>
          <p:nvPr/>
        </p:nvSpPr>
        <p:spPr>
          <a:xfrm>
            <a:off x="916939" y="1804161"/>
            <a:ext cx="10361295" cy="3807460"/>
          </a:xfrm>
          <a:prstGeom prst="rect">
            <a:avLst/>
          </a:prstGeom>
        </p:spPr>
        <p:txBody>
          <a:bodyPr vert="horz" wrap="square" lIns="0" tIns="54610" rIns="0" bIns="0" rtlCol="0">
            <a:spAutoFit/>
          </a:bodyPr>
          <a:lstStyle/>
          <a:p>
            <a:pPr marL="241300" marR="6350" indent="-229235" algn="just">
              <a:lnSpc>
                <a:spcPct val="90000"/>
              </a:lnSpc>
              <a:spcBef>
                <a:spcPts val="430"/>
              </a:spcBef>
              <a:buFont typeface="Arial MT"/>
              <a:buChar char="•"/>
              <a:tabLst>
                <a:tab pos="241935" algn="l"/>
              </a:tabLst>
            </a:pPr>
            <a:r>
              <a:rPr sz="2800" spc="-5" dirty="0">
                <a:latin typeface="Times New Roman"/>
                <a:cs typeface="Times New Roman"/>
              </a:rPr>
              <a:t>A logical design </a:t>
            </a:r>
            <a:r>
              <a:rPr sz="2800" dirty="0">
                <a:latin typeface="Times New Roman"/>
                <a:cs typeface="Times New Roman"/>
              </a:rPr>
              <a:t>for </a:t>
            </a:r>
            <a:r>
              <a:rPr sz="2800" spc="-10" dirty="0">
                <a:latin typeface="Times New Roman"/>
                <a:cs typeface="Times New Roman"/>
              </a:rPr>
              <a:t>an </a:t>
            </a:r>
            <a:r>
              <a:rPr sz="2800" spc="-5" dirty="0">
                <a:latin typeface="Times New Roman"/>
                <a:cs typeface="Times New Roman"/>
              </a:rPr>
              <a:t>IoT system is the abstract design </a:t>
            </a:r>
            <a:r>
              <a:rPr sz="2800" spc="-10" dirty="0">
                <a:latin typeface="Times New Roman"/>
                <a:cs typeface="Times New Roman"/>
              </a:rPr>
              <a:t>of </a:t>
            </a:r>
            <a:r>
              <a:rPr sz="2800" dirty="0">
                <a:latin typeface="Times New Roman"/>
                <a:cs typeface="Times New Roman"/>
              </a:rPr>
              <a:t>how </a:t>
            </a:r>
            <a:r>
              <a:rPr sz="2800" spc="-5" dirty="0">
                <a:latin typeface="Times New Roman"/>
                <a:cs typeface="Times New Roman"/>
              </a:rPr>
              <a:t>its </a:t>
            </a:r>
            <a:r>
              <a:rPr sz="2800" dirty="0">
                <a:latin typeface="Times New Roman"/>
                <a:cs typeface="Times New Roman"/>
              </a:rPr>
              <a:t> </a:t>
            </a:r>
            <a:r>
              <a:rPr sz="2800" spc="-5" dirty="0">
                <a:latin typeface="Times New Roman"/>
                <a:cs typeface="Times New Roman"/>
              </a:rPr>
              <a:t>components (computers, sensors, and actuators) </a:t>
            </a:r>
            <a:r>
              <a:rPr sz="2800" dirty="0">
                <a:latin typeface="Times New Roman"/>
                <a:cs typeface="Times New Roman"/>
              </a:rPr>
              <a:t>should </a:t>
            </a:r>
            <a:r>
              <a:rPr sz="2800" spc="-5" dirty="0">
                <a:latin typeface="Times New Roman"/>
                <a:cs typeface="Times New Roman"/>
              </a:rPr>
              <a:t>be arranged </a:t>
            </a:r>
            <a:r>
              <a:rPr sz="2800" spc="-15" dirty="0">
                <a:latin typeface="Times New Roman"/>
                <a:cs typeface="Times New Roman"/>
              </a:rPr>
              <a:t>to </a:t>
            </a:r>
            <a:r>
              <a:rPr sz="2800" spc="-10" dirty="0">
                <a:latin typeface="Times New Roman"/>
                <a:cs typeface="Times New Roman"/>
              </a:rPr>
              <a:t> </a:t>
            </a:r>
            <a:r>
              <a:rPr sz="2800" spc="-5" dirty="0">
                <a:latin typeface="Times New Roman"/>
                <a:cs typeface="Times New Roman"/>
              </a:rPr>
              <a:t>complete</a:t>
            </a:r>
            <a:r>
              <a:rPr sz="2800" spc="-15" dirty="0">
                <a:latin typeface="Times New Roman"/>
                <a:cs typeface="Times New Roman"/>
              </a:rPr>
              <a:t> </a:t>
            </a:r>
            <a:r>
              <a:rPr sz="2800" spc="-5" dirty="0">
                <a:latin typeface="Times New Roman"/>
                <a:cs typeface="Times New Roman"/>
              </a:rPr>
              <a:t>a</a:t>
            </a:r>
            <a:r>
              <a:rPr sz="2800" dirty="0">
                <a:latin typeface="Times New Roman"/>
                <a:cs typeface="Times New Roman"/>
              </a:rPr>
              <a:t> </a:t>
            </a:r>
            <a:r>
              <a:rPr sz="2800" spc="-5" dirty="0">
                <a:latin typeface="Times New Roman"/>
                <a:cs typeface="Times New Roman"/>
              </a:rPr>
              <a:t>particular</a:t>
            </a:r>
            <a:r>
              <a:rPr sz="2800" spc="-10" dirty="0">
                <a:latin typeface="Times New Roman"/>
                <a:cs typeface="Times New Roman"/>
              </a:rPr>
              <a:t> </a:t>
            </a:r>
            <a:r>
              <a:rPr sz="2800" dirty="0">
                <a:latin typeface="Times New Roman"/>
                <a:cs typeface="Times New Roman"/>
              </a:rPr>
              <a:t>function.</a:t>
            </a:r>
          </a:p>
          <a:p>
            <a:pPr marL="241300" marR="5080" indent="-229235" algn="just">
              <a:lnSpc>
                <a:spcPts val="3020"/>
              </a:lnSpc>
              <a:spcBef>
                <a:spcPts val="1055"/>
              </a:spcBef>
              <a:buFont typeface="Arial MT"/>
              <a:buChar char="•"/>
              <a:tabLst>
                <a:tab pos="241935" algn="l"/>
              </a:tabLst>
            </a:pPr>
            <a:r>
              <a:rPr sz="2800" spc="-5" dirty="0">
                <a:latin typeface="Times New Roman"/>
                <a:cs typeface="Times New Roman"/>
              </a:rPr>
              <a:t>It </a:t>
            </a:r>
            <a:r>
              <a:rPr sz="2800" spc="-10" dirty="0">
                <a:latin typeface="Times New Roman"/>
                <a:cs typeface="Times New Roman"/>
              </a:rPr>
              <a:t>doesn’t </a:t>
            </a:r>
            <a:r>
              <a:rPr sz="2800" dirty="0">
                <a:latin typeface="Times New Roman"/>
                <a:cs typeface="Times New Roman"/>
              </a:rPr>
              <a:t>go </a:t>
            </a:r>
            <a:r>
              <a:rPr sz="2800" spc="-5" dirty="0">
                <a:latin typeface="Times New Roman"/>
                <a:cs typeface="Times New Roman"/>
              </a:rPr>
              <a:t>into the depth </a:t>
            </a:r>
            <a:r>
              <a:rPr sz="2800" dirty="0">
                <a:latin typeface="Times New Roman"/>
                <a:cs typeface="Times New Roman"/>
              </a:rPr>
              <a:t>of </a:t>
            </a:r>
            <a:r>
              <a:rPr sz="2800" spc="-5" dirty="0">
                <a:latin typeface="Times New Roman"/>
                <a:cs typeface="Times New Roman"/>
              </a:rPr>
              <a:t>describing </a:t>
            </a:r>
            <a:r>
              <a:rPr sz="2800" dirty="0">
                <a:latin typeface="Times New Roman"/>
                <a:cs typeface="Times New Roman"/>
              </a:rPr>
              <a:t>how </a:t>
            </a:r>
            <a:r>
              <a:rPr sz="2800" spc="-10" dirty="0">
                <a:latin typeface="Times New Roman"/>
                <a:cs typeface="Times New Roman"/>
              </a:rPr>
              <a:t>each </a:t>
            </a:r>
            <a:r>
              <a:rPr sz="2800" spc="-5" dirty="0">
                <a:latin typeface="Times New Roman"/>
                <a:cs typeface="Times New Roman"/>
              </a:rPr>
              <a:t>component will </a:t>
            </a:r>
            <a:r>
              <a:rPr sz="2800" dirty="0">
                <a:latin typeface="Times New Roman"/>
                <a:cs typeface="Times New Roman"/>
              </a:rPr>
              <a:t>be </a:t>
            </a:r>
            <a:r>
              <a:rPr sz="2800" spc="5" dirty="0">
                <a:latin typeface="Times New Roman"/>
                <a:cs typeface="Times New Roman"/>
              </a:rPr>
              <a:t> </a:t>
            </a:r>
            <a:r>
              <a:rPr sz="2800" dirty="0">
                <a:latin typeface="Times New Roman"/>
                <a:cs typeface="Times New Roman"/>
              </a:rPr>
              <a:t>built</a:t>
            </a:r>
            <a:r>
              <a:rPr sz="2800" spc="-20" dirty="0">
                <a:latin typeface="Times New Roman"/>
                <a:cs typeface="Times New Roman"/>
              </a:rPr>
              <a:t> </a:t>
            </a:r>
            <a:r>
              <a:rPr sz="2800" spc="-5" dirty="0">
                <a:latin typeface="Times New Roman"/>
                <a:cs typeface="Times New Roman"/>
              </a:rPr>
              <a:t>with</a:t>
            </a:r>
            <a:r>
              <a:rPr sz="2800" dirty="0">
                <a:latin typeface="Times New Roman"/>
                <a:cs typeface="Times New Roman"/>
              </a:rPr>
              <a:t> </a:t>
            </a:r>
            <a:r>
              <a:rPr sz="2800" spc="-5" dirty="0">
                <a:latin typeface="Times New Roman"/>
                <a:cs typeface="Times New Roman"/>
              </a:rPr>
              <a:t>low-level programming</a:t>
            </a:r>
            <a:r>
              <a:rPr sz="2800" spc="25" dirty="0">
                <a:latin typeface="Times New Roman"/>
                <a:cs typeface="Times New Roman"/>
              </a:rPr>
              <a:t> </a:t>
            </a:r>
            <a:r>
              <a:rPr sz="2800" spc="-5" dirty="0">
                <a:latin typeface="Times New Roman"/>
                <a:cs typeface="Times New Roman"/>
              </a:rPr>
              <a:t>specifics.</a:t>
            </a:r>
            <a:endParaRPr sz="2800" dirty="0">
              <a:latin typeface="Times New Roman"/>
              <a:cs typeface="Times New Roman"/>
            </a:endParaRPr>
          </a:p>
          <a:p>
            <a:pPr marL="241300" indent="-229235" algn="just">
              <a:lnSpc>
                <a:spcPct val="100000"/>
              </a:lnSpc>
              <a:spcBef>
                <a:spcPts val="625"/>
              </a:spcBef>
              <a:buFont typeface="Arial MT"/>
              <a:buChar char="•"/>
              <a:tabLst>
                <a:tab pos="241935" algn="l"/>
              </a:tabLst>
            </a:pPr>
            <a:r>
              <a:rPr sz="2800" spc="-5" dirty="0">
                <a:latin typeface="Times New Roman"/>
                <a:cs typeface="Times New Roman"/>
              </a:rPr>
              <a:t>IoT</a:t>
            </a:r>
            <a:r>
              <a:rPr sz="2800" spc="-55" dirty="0">
                <a:latin typeface="Times New Roman"/>
                <a:cs typeface="Times New Roman"/>
              </a:rPr>
              <a:t> </a:t>
            </a:r>
            <a:r>
              <a:rPr sz="2800" spc="-5" dirty="0">
                <a:latin typeface="Times New Roman"/>
                <a:cs typeface="Times New Roman"/>
              </a:rPr>
              <a:t>logical</a:t>
            </a:r>
            <a:r>
              <a:rPr sz="2800" spc="-30" dirty="0">
                <a:latin typeface="Times New Roman"/>
                <a:cs typeface="Times New Roman"/>
              </a:rPr>
              <a:t> </a:t>
            </a:r>
            <a:r>
              <a:rPr sz="2800" spc="-5" dirty="0">
                <a:latin typeface="Times New Roman"/>
                <a:cs typeface="Times New Roman"/>
              </a:rPr>
              <a:t>design</a:t>
            </a:r>
            <a:r>
              <a:rPr sz="2800" spc="-15" dirty="0">
                <a:latin typeface="Times New Roman"/>
                <a:cs typeface="Times New Roman"/>
              </a:rPr>
              <a:t> </a:t>
            </a:r>
            <a:r>
              <a:rPr sz="2800" dirty="0">
                <a:latin typeface="Times New Roman"/>
                <a:cs typeface="Times New Roman"/>
              </a:rPr>
              <a:t>includes:</a:t>
            </a:r>
          </a:p>
          <a:p>
            <a:pPr marL="698500" lvl="1" indent="-229235">
              <a:lnSpc>
                <a:spcPct val="100000"/>
              </a:lnSpc>
              <a:spcBef>
                <a:spcPts val="220"/>
              </a:spcBef>
              <a:buFont typeface="Arial MT"/>
              <a:buChar char="•"/>
              <a:tabLst>
                <a:tab pos="699135" algn="l"/>
              </a:tabLst>
            </a:pPr>
            <a:r>
              <a:rPr sz="2400" dirty="0">
                <a:latin typeface="Times New Roman"/>
                <a:cs typeface="Times New Roman"/>
              </a:rPr>
              <a:t>IoT</a:t>
            </a:r>
            <a:r>
              <a:rPr sz="2400" spc="-80" dirty="0">
                <a:latin typeface="Times New Roman"/>
                <a:cs typeface="Times New Roman"/>
              </a:rPr>
              <a:t> </a:t>
            </a:r>
            <a:r>
              <a:rPr sz="2400" dirty="0">
                <a:latin typeface="Times New Roman"/>
                <a:cs typeface="Times New Roman"/>
              </a:rPr>
              <a:t>functional</a:t>
            </a:r>
            <a:r>
              <a:rPr sz="2400" spc="-55" dirty="0">
                <a:latin typeface="Times New Roman"/>
                <a:cs typeface="Times New Roman"/>
              </a:rPr>
              <a:t> </a:t>
            </a:r>
            <a:r>
              <a:rPr sz="2400" dirty="0">
                <a:latin typeface="Times New Roman"/>
                <a:cs typeface="Times New Roman"/>
              </a:rPr>
              <a:t>blocks</a:t>
            </a:r>
          </a:p>
          <a:p>
            <a:pPr marL="698500" lvl="1" indent="-229235">
              <a:lnSpc>
                <a:spcPct val="100000"/>
              </a:lnSpc>
              <a:spcBef>
                <a:spcPts val="215"/>
              </a:spcBef>
              <a:buFont typeface="Arial MT"/>
              <a:buChar char="•"/>
              <a:tabLst>
                <a:tab pos="699135" algn="l"/>
              </a:tabLst>
            </a:pPr>
            <a:r>
              <a:rPr sz="2400" dirty="0">
                <a:latin typeface="Times New Roman"/>
                <a:cs typeface="Times New Roman"/>
              </a:rPr>
              <a:t>IoT</a:t>
            </a:r>
            <a:r>
              <a:rPr sz="2400" spc="-65" dirty="0">
                <a:latin typeface="Times New Roman"/>
                <a:cs typeface="Times New Roman"/>
              </a:rPr>
              <a:t> </a:t>
            </a:r>
            <a:r>
              <a:rPr sz="2400" spc="-5" dirty="0">
                <a:latin typeface="Times New Roman"/>
                <a:cs typeface="Times New Roman"/>
              </a:rPr>
              <a:t>communications</a:t>
            </a:r>
            <a:r>
              <a:rPr sz="2400" spc="-15" dirty="0">
                <a:latin typeface="Times New Roman"/>
                <a:cs typeface="Times New Roman"/>
              </a:rPr>
              <a:t> </a:t>
            </a:r>
            <a:r>
              <a:rPr sz="2400" spc="-5" dirty="0">
                <a:latin typeface="Times New Roman"/>
                <a:cs typeface="Times New Roman"/>
              </a:rPr>
              <a:t>models</a:t>
            </a:r>
            <a:endParaRPr sz="2400" dirty="0">
              <a:latin typeface="Times New Roman"/>
              <a:cs typeface="Times New Roman"/>
            </a:endParaRPr>
          </a:p>
          <a:p>
            <a:pPr marL="698500" lvl="1" indent="-229235">
              <a:lnSpc>
                <a:spcPct val="100000"/>
              </a:lnSpc>
              <a:spcBef>
                <a:spcPts val="219"/>
              </a:spcBef>
              <a:buFont typeface="Arial MT"/>
              <a:buChar char="•"/>
              <a:tabLst>
                <a:tab pos="699135" algn="l"/>
              </a:tabLst>
            </a:pPr>
            <a:r>
              <a:rPr sz="2400" dirty="0">
                <a:latin typeface="Times New Roman"/>
                <a:cs typeface="Times New Roman"/>
              </a:rPr>
              <a:t>IoT</a:t>
            </a:r>
            <a:r>
              <a:rPr sz="2400" spc="-50" dirty="0">
                <a:latin typeface="Times New Roman"/>
                <a:cs typeface="Times New Roman"/>
              </a:rPr>
              <a:t> </a:t>
            </a:r>
            <a:r>
              <a:rPr sz="2400" dirty="0">
                <a:latin typeface="Times New Roman"/>
                <a:cs typeface="Times New Roman"/>
              </a:rPr>
              <a:t>co</a:t>
            </a:r>
            <a:r>
              <a:rPr sz="2400" spc="-20" dirty="0">
                <a:latin typeface="Times New Roman"/>
                <a:cs typeface="Times New Roman"/>
              </a:rPr>
              <a:t>mm</a:t>
            </a:r>
            <a:r>
              <a:rPr sz="2400" dirty="0">
                <a:latin typeface="Times New Roman"/>
                <a:cs typeface="Times New Roman"/>
              </a:rPr>
              <a:t>unic</a:t>
            </a:r>
            <a:r>
              <a:rPr sz="2400" spc="5" dirty="0">
                <a:latin typeface="Times New Roman"/>
                <a:cs typeface="Times New Roman"/>
              </a:rPr>
              <a:t>a</a:t>
            </a:r>
            <a:r>
              <a:rPr sz="2400" dirty="0">
                <a:latin typeface="Times New Roman"/>
                <a:cs typeface="Times New Roman"/>
              </a:rPr>
              <a:t>t</a:t>
            </a:r>
            <a:r>
              <a:rPr sz="2400" spc="5" dirty="0">
                <a:latin typeface="Times New Roman"/>
                <a:cs typeface="Times New Roman"/>
              </a:rPr>
              <a:t>i</a:t>
            </a:r>
            <a:r>
              <a:rPr sz="2400" dirty="0">
                <a:latin typeface="Times New Roman"/>
                <a:cs typeface="Times New Roman"/>
              </a:rPr>
              <a:t>on</a:t>
            </a:r>
            <a:r>
              <a:rPr sz="2400" spc="-135" dirty="0">
                <a:latin typeface="Times New Roman"/>
                <a:cs typeface="Times New Roman"/>
              </a:rPr>
              <a:t> </a:t>
            </a:r>
            <a:r>
              <a:rPr sz="2400" spc="-5" dirty="0">
                <a:latin typeface="Times New Roman"/>
                <a:cs typeface="Times New Roman"/>
              </a:rPr>
              <a:t>A</a:t>
            </a:r>
            <a:r>
              <a:rPr sz="2400" spc="-15" dirty="0">
                <a:latin typeface="Times New Roman"/>
                <a:cs typeface="Times New Roman"/>
              </a:rPr>
              <a:t>P</a:t>
            </a:r>
            <a:r>
              <a:rPr sz="2400" spc="-5" dirty="0">
                <a:latin typeface="Times New Roman"/>
                <a:cs typeface="Times New Roman"/>
              </a:rPr>
              <a:t>Is</a:t>
            </a:r>
            <a:endParaRPr sz="24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26440"/>
            <a:ext cx="4735830" cy="697230"/>
          </a:xfrm>
          <a:prstGeom prst="rect">
            <a:avLst/>
          </a:prstGeom>
        </p:spPr>
        <p:txBody>
          <a:bodyPr vert="horz" wrap="square" lIns="0" tIns="13335" rIns="0" bIns="0" rtlCol="0">
            <a:spAutoFit/>
          </a:bodyPr>
          <a:lstStyle/>
          <a:p>
            <a:pPr marL="12700">
              <a:lnSpc>
                <a:spcPct val="100000"/>
              </a:lnSpc>
              <a:spcBef>
                <a:spcPts val="105"/>
              </a:spcBef>
            </a:pPr>
            <a:r>
              <a:rPr dirty="0"/>
              <a:t>Fundamental</a:t>
            </a:r>
            <a:r>
              <a:rPr spc="-65" dirty="0"/>
              <a:t> </a:t>
            </a:r>
            <a:r>
              <a:rPr dirty="0"/>
              <a:t>Block</a:t>
            </a:r>
          </a:p>
        </p:txBody>
      </p:sp>
      <p:pic>
        <p:nvPicPr>
          <p:cNvPr id="3" name="object 3"/>
          <p:cNvPicPr/>
          <p:nvPr/>
        </p:nvPicPr>
        <p:blipFill>
          <a:blip r:embed="rId2" cstate="print"/>
          <a:stretch>
            <a:fillRect/>
          </a:stretch>
        </p:blipFill>
        <p:spPr>
          <a:xfrm>
            <a:off x="457200" y="1676400"/>
            <a:ext cx="7010400" cy="4373576"/>
          </a:xfrm>
          <a:prstGeom prst="rect">
            <a:avLst/>
          </a:prstGeom>
        </p:spPr>
      </p:pic>
      <p:sp>
        <p:nvSpPr>
          <p:cNvPr id="4" name="Rectangle 3"/>
          <p:cNvSpPr/>
          <p:nvPr/>
        </p:nvSpPr>
        <p:spPr>
          <a:xfrm>
            <a:off x="7772400" y="2339876"/>
            <a:ext cx="4343400" cy="2308324"/>
          </a:xfrm>
          <a:prstGeom prst="rect">
            <a:avLst/>
          </a:prstGeom>
        </p:spPr>
        <p:txBody>
          <a:bodyPr wrap="square">
            <a:spAutoFit/>
          </a:bodyPr>
          <a:lstStyle/>
          <a:p>
            <a:pPr algn="just"/>
            <a:r>
              <a:rPr lang="en-US" b="0" i="0" dirty="0" err="1" smtClean="0">
                <a:solidFill>
                  <a:srgbClr val="000000"/>
                </a:solidFill>
                <a:effectLst/>
                <a:latin typeface="Verdana" panose="020B0604030504040204" pitchFamily="34" charset="0"/>
              </a:rPr>
              <a:t>IoT</a:t>
            </a:r>
            <a:r>
              <a:rPr lang="en-US" b="0" i="0" dirty="0" smtClean="0">
                <a:solidFill>
                  <a:srgbClr val="000000"/>
                </a:solidFill>
                <a:effectLst/>
                <a:latin typeface="Verdana" panose="020B0604030504040204" pitchFamily="34" charset="0"/>
              </a:rPr>
              <a:t> systems are composed of a number of building blocks, including sensors/actuators, connectivity, security, services, etc. The functional blocks are responsible for sensing, verification, actuation, management, and communication.</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24993"/>
            <a:ext cx="12039599" cy="705321"/>
          </a:xfrm>
          <a:prstGeom prst="rect">
            <a:avLst/>
          </a:prstGeom>
        </p:spPr>
        <p:txBody>
          <a:bodyPr vert="horz" wrap="square" lIns="0" tIns="88900" rIns="0" bIns="0" rtlCol="0">
            <a:spAutoFit/>
          </a:bodyPr>
          <a:lstStyle/>
          <a:p>
            <a:pPr marL="12700" marR="5080">
              <a:lnSpc>
                <a:spcPts val="4750"/>
              </a:lnSpc>
              <a:spcBef>
                <a:spcPts val="700"/>
              </a:spcBef>
            </a:pPr>
            <a:r>
              <a:rPr dirty="0"/>
              <a:t>Communication</a:t>
            </a:r>
            <a:r>
              <a:rPr spc="-40" dirty="0"/>
              <a:t> </a:t>
            </a:r>
            <a:r>
              <a:rPr dirty="0"/>
              <a:t>Model</a:t>
            </a:r>
            <a:r>
              <a:rPr spc="-50" dirty="0"/>
              <a:t> </a:t>
            </a:r>
            <a:r>
              <a:rPr dirty="0"/>
              <a:t>–</a:t>
            </a:r>
            <a:r>
              <a:rPr spc="-20" dirty="0"/>
              <a:t> </a:t>
            </a:r>
            <a:r>
              <a:rPr dirty="0"/>
              <a:t>Request </a:t>
            </a:r>
            <a:r>
              <a:rPr spc="-1085" dirty="0"/>
              <a:t> </a:t>
            </a:r>
            <a:r>
              <a:rPr dirty="0"/>
              <a:t>Response</a:t>
            </a:r>
            <a:r>
              <a:rPr spc="-35" dirty="0"/>
              <a:t> </a:t>
            </a:r>
            <a:r>
              <a:rPr dirty="0"/>
              <a:t>Model</a:t>
            </a:r>
          </a:p>
        </p:txBody>
      </p:sp>
      <p:pic>
        <p:nvPicPr>
          <p:cNvPr id="3" name="object 3"/>
          <p:cNvPicPr/>
          <p:nvPr/>
        </p:nvPicPr>
        <p:blipFill>
          <a:blip r:embed="rId2" cstate="print"/>
          <a:stretch>
            <a:fillRect/>
          </a:stretch>
        </p:blipFill>
        <p:spPr>
          <a:xfrm>
            <a:off x="1744057" y="1295400"/>
            <a:ext cx="8703883" cy="400093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5" y="324993"/>
            <a:ext cx="12191999" cy="705321"/>
          </a:xfrm>
          <a:prstGeom prst="rect">
            <a:avLst/>
          </a:prstGeom>
        </p:spPr>
        <p:txBody>
          <a:bodyPr vert="horz" wrap="square" lIns="0" tIns="88900" rIns="0" bIns="0" rtlCol="0">
            <a:spAutoFit/>
          </a:bodyPr>
          <a:lstStyle/>
          <a:p>
            <a:pPr marL="12700" marR="5080">
              <a:lnSpc>
                <a:spcPts val="4750"/>
              </a:lnSpc>
              <a:spcBef>
                <a:spcPts val="700"/>
              </a:spcBef>
            </a:pPr>
            <a:r>
              <a:rPr dirty="0"/>
              <a:t>Communication</a:t>
            </a:r>
            <a:r>
              <a:rPr spc="-40" dirty="0"/>
              <a:t> </a:t>
            </a:r>
            <a:r>
              <a:rPr dirty="0"/>
              <a:t>Model</a:t>
            </a:r>
            <a:r>
              <a:rPr spc="-50" dirty="0"/>
              <a:t> </a:t>
            </a:r>
            <a:r>
              <a:rPr dirty="0"/>
              <a:t>–</a:t>
            </a:r>
            <a:r>
              <a:rPr spc="-20" dirty="0"/>
              <a:t> </a:t>
            </a:r>
            <a:r>
              <a:rPr dirty="0"/>
              <a:t>Publish </a:t>
            </a:r>
            <a:r>
              <a:rPr spc="-1085" dirty="0"/>
              <a:t> </a:t>
            </a:r>
            <a:r>
              <a:rPr dirty="0" smtClean="0"/>
              <a:t>Subscribe</a:t>
            </a:r>
            <a:r>
              <a:rPr lang="en-IN" spc="-5" dirty="0"/>
              <a:t> </a:t>
            </a:r>
            <a:r>
              <a:rPr lang="en-IN" spc="-5" dirty="0" smtClean="0"/>
              <a:t>Model</a:t>
            </a:r>
            <a:endParaRPr dirty="0"/>
          </a:p>
        </p:txBody>
      </p:sp>
      <p:pic>
        <p:nvPicPr>
          <p:cNvPr id="3" name="object 3"/>
          <p:cNvPicPr/>
          <p:nvPr/>
        </p:nvPicPr>
        <p:blipFill>
          <a:blip r:embed="rId2" cstate="print"/>
          <a:stretch>
            <a:fillRect/>
          </a:stretch>
        </p:blipFill>
        <p:spPr>
          <a:xfrm>
            <a:off x="3055117" y="1163359"/>
            <a:ext cx="6100354" cy="3442863"/>
          </a:xfrm>
          <a:prstGeom prst="rect">
            <a:avLst/>
          </a:prstGeom>
        </p:spPr>
      </p:pic>
      <p:sp>
        <p:nvSpPr>
          <p:cNvPr id="4" name="Rectangle 3"/>
          <p:cNvSpPr/>
          <p:nvPr/>
        </p:nvSpPr>
        <p:spPr>
          <a:xfrm>
            <a:off x="381000" y="4895671"/>
            <a:ext cx="11658600" cy="1754326"/>
          </a:xfrm>
          <a:prstGeom prst="rect">
            <a:avLst/>
          </a:prstGeom>
        </p:spPr>
        <p:txBody>
          <a:bodyPr wrap="square">
            <a:spAutoFit/>
          </a:bodyPr>
          <a:lstStyle/>
          <a:p>
            <a:pPr algn="just" fontAlgn="base">
              <a:buFont typeface="Arial" panose="020B0604020202020204" pitchFamily="34" charset="0"/>
              <a:buChar char="•"/>
            </a:pPr>
            <a:r>
              <a:rPr lang="en-US" b="1" i="0" dirty="0" smtClean="0">
                <a:solidFill>
                  <a:srgbClr val="273239"/>
                </a:solidFill>
                <a:effectLst/>
                <a:latin typeface="Nunito"/>
              </a:rPr>
              <a:t>Publishers</a:t>
            </a:r>
            <a:r>
              <a:rPr lang="en-US" b="0" i="0" dirty="0" smtClean="0">
                <a:solidFill>
                  <a:srgbClr val="273239"/>
                </a:solidFill>
                <a:effectLst/>
                <a:latin typeface="Nunito"/>
              </a:rPr>
              <a:t> are the source of data. It sends the data to the topic which are managed by the broker. They are not aware of consumers.</a:t>
            </a:r>
          </a:p>
          <a:p>
            <a:pPr algn="just" fontAlgn="base">
              <a:buFont typeface="Arial" panose="020B0604020202020204" pitchFamily="34" charset="0"/>
              <a:buChar char="•"/>
            </a:pPr>
            <a:r>
              <a:rPr lang="en-US" b="1" i="0" dirty="0" smtClean="0">
                <a:solidFill>
                  <a:srgbClr val="273239"/>
                </a:solidFill>
                <a:effectLst/>
                <a:latin typeface="Nunito"/>
              </a:rPr>
              <a:t>Consumers</a:t>
            </a:r>
            <a:r>
              <a:rPr lang="en-US" b="0" i="0" dirty="0" smtClean="0">
                <a:solidFill>
                  <a:srgbClr val="273239"/>
                </a:solidFill>
                <a:effectLst/>
                <a:latin typeface="Nunito"/>
              </a:rPr>
              <a:t> subscribe to the topics which are managed by the broker.</a:t>
            </a:r>
          </a:p>
          <a:p>
            <a:pPr algn="just" fontAlgn="base">
              <a:buFont typeface="Arial" panose="020B0604020202020204" pitchFamily="34" charset="0"/>
              <a:buChar char="•"/>
            </a:pPr>
            <a:r>
              <a:rPr lang="en-US" b="1" i="0" dirty="0" smtClean="0">
                <a:solidFill>
                  <a:srgbClr val="273239"/>
                </a:solidFill>
                <a:effectLst/>
                <a:latin typeface="Nunito"/>
              </a:rPr>
              <a:t>Brokers</a:t>
            </a:r>
            <a:r>
              <a:rPr lang="en-US" b="0" i="0" dirty="0" smtClean="0">
                <a:solidFill>
                  <a:srgbClr val="273239"/>
                </a:solidFill>
                <a:effectLst/>
                <a:latin typeface="Nunito"/>
              </a:rPr>
              <a:t> responsibility is to accept data from publishers and send it to the appropriate consumers. The broker only has the information regarding the consumer to which a particular topic belongs to which the publisher is unaware of.</a:t>
            </a:r>
            <a:endParaRPr lang="en-US" b="0" i="0" dirty="0">
              <a:solidFill>
                <a:srgbClr val="273239"/>
              </a:solidFill>
              <a:effectLst/>
              <a:latin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7" y="224742"/>
            <a:ext cx="10042525" cy="697230"/>
          </a:xfrm>
          <a:prstGeom prst="rect">
            <a:avLst/>
          </a:prstGeom>
        </p:spPr>
        <p:txBody>
          <a:bodyPr vert="horz" wrap="square" lIns="0" tIns="13335" rIns="0" bIns="0" rtlCol="0">
            <a:spAutoFit/>
          </a:bodyPr>
          <a:lstStyle/>
          <a:p>
            <a:pPr marL="12700">
              <a:lnSpc>
                <a:spcPct val="100000"/>
              </a:lnSpc>
              <a:spcBef>
                <a:spcPts val="105"/>
              </a:spcBef>
            </a:pPr>
            <a:r>
              <a:rPr dirty="0"/>
              <a:t>Communication</a:t>
            </a:r>
            <a:r>
              <a:rPr spc="-35" dirty="0"/>
              <a:t> </a:t>
            </a:r>
            <a:r>
              <a:rPr dirty="0"/>
              <a:t>Model</a:t>
            </a:r>
            <a:r>
              <a:rPr spc="-35" dirty="0"/>
              <a:t> </a:t>
            </a:r>
            <a:r>
              <a:rPr dirty="0"/>
              <a:t>– Push Pull</a:t>
            </a:r>
            <a:r>
              <a:rPr spc="5" dirty="0"/>
              <a:t> </a:t>
            </a:r>
            <a:r>
              <a:rPr spc="-5" dirty="0"/>
              <a:t>Model</a:t>
            </a:r>
          </a:p>
        </p:txBody>
      </p:sp>
      <p:pic>
        <p:nvPicPr>
          <p:cNvPr id="3" name="object 3"/>
          <p:cNvPicPr/>
          <p:nvPr/>
        </p:nvPicPr>
        <p:blipFill>
          <a:blip r:embed="rId2" cstate="print"/>
          <a:stretch>
            <a:fillRect/>
          </a:stretch>
        </p:blipFill>
        <p:spPr>
          <a:xfrm>
            <a:off x="2404915" y="990600"/>
            <a:ext cx="7066571" cy="3333594"/>
          </a:xfrm>
          <a:prstGeom prst="rect">
            <a:avLst/>
          </a:prstGeom>
        </p:spPr>
      </p:pic>
      <p:sp>
        <p:nvSpPr>
          <p:cNvPr id="4" name="Rectangle 3"/>
          <p:cNvSpPr/>
          <p:nvPr/>
        </p:nvSpPr>
        <p:spPr>
          <a:xfrm>
            <a:off x="228600" y="4419600"/>
            <a:ext cx="11658600" cy="2308324"/>
          </a:xfrm>
          <a:prstGeom prst="rect">
            <a:avLst/>
          </a:prstGeom>
        </p:spPr>
        <p:txBody>
          <a:bodyPr wrap="square">
            <a:spAutoFit/>
          </a:bodyPr>
          <a:lstStyle/>
          <a:p>
            <a:pPr algn="just" fontAlgn="base"/>
            <a:r>
              <a:rPr lang="en-US" b="0" i="0" dirty="0" smtClean="0">
                <a:solidFill>
                  <a:srgbClr val="273239"/>
                </a:solidFill>
                <a:effectLst/>
                <a:latin typeface="Nunito"/>
              </a:rPr>
              <a:t>The push-pull model constitutes data publishers, data consumers, and data queues.</a:t>
            </a:r>
          </a:p>
          <a:p>
            <a:pPr algn="just" fontAlgn="base"/>
            <a:endParaRPr lang="en-US" b="0" i="0" dirty="0" smtClean="0">
              <a:solidFill>
                <a:srgbClr val="273239"/>
              </a:solidFill>
              <a:effectLst/>
              <a:latin typeface="Nunito"/>
            </a:endParaRPr>
          </a:p>
          <a:p>
            <a:pPr algn="just" fontAlgn="base"/>
            <a:r>
              <a:rPr lang="en-US" b="1" i="0" dirty="0" smtClean="0">
                <a:solidFill>
                  <a:srgbClr val="273239"/>
                </a:solidFill>
                <a:effectLst/>
                <a:latin typeface="Nunito"/>
              </a:rPr>
              <a:t>Publishers</a:t>
            </a:r>
            <a:r>
              <a:rPr lang="en-US" b="0" i="0" dirty="0" smtClean="0">
                <a:solidFill>
                  <a:srgbClr val="273239"/>
                </a:solidFill>
                <a:effectLst/>
                <a:latin typeface="Nunito"/>
              </a:rPr>
              <a:t> and </a:t>
            </a:r>
            <a:r>
              <a:rPr lang="en-US" b="1" i="0" dirty="0" smtClean="0">
                <a:solidFill>
                  <a:srgbClr val="273239"/>
                </a:solidFill>
                <a:effectLst/>
                <a:latin typeface="Nunito"/>
              </a:rPr>
              <a:t>Consumers</a:t>
            </a:r>
            <a:r>
              <a:rPr lang="en-US" b="0" i="0" dirty="0" smtClean="0">
                <a:solidFill>
                  <a:srgbClr val="273239"/>
                </a:solidFill>
                <a:effectLst/>
                <a:latin typeface="Nunito"/>
              </a:rPr>
              <a:t> are not aware of each other.</a:t>
            </a:r>
          </a:p>
          <a:p>
            <a:pPr algn="just" fontAlgn="base"/>
            <a:r>
              <a:rPr lang="en-US" b="0" i="0" dirty="0" smtClean="0">
                <a:solidFill>
                  <a:srgbClr val="273239"/>
                </a:solidFill>
                <a:effectLst/>
                <a:latin typeface="Nunito"/>
              </a:rPr>
              <a:t>Publishers publish the message/data and push it into the queue. The consumers, present on the other side, pull the data out of the queue.</a:t>
            </a:r>
          </a:p>
          <a:p>
            <a:pPr algn="just" fontAlgn="base"/>
            <a:r>
              <a:rPr lang="en-US" b="1" dirty="0">
                <a:solidFill>
                  <a:srgbClr val="273239"/>
                </a:solidFill>
                <a:latin typeface="Nunito"/>
              </a:rPr>
              <a:t>Queues </a:t>
            </a:r>
            <a:r>
              <a:rPr lang="en-US" dirty="0">
                <a:solidFill>
                  <a:srgbClr val="273239"/>
                </a:solidFill>
                <a:latin typeface="Nunito"/>
              </a:rPr>
              <a:t>help in decoupling the messaging between the producer and consumer. </a:t>
            </a:r>
            <a:r>
              <a:rPr lang="en-US" dirty="0">
                <a:solidFill>
                  <a:srgbClr val="273239"/>
                </a:solidFill>
                <a:latin typeface="Nunito"/>
              </a:rPr>
              <a:t>Queues also act as a buffer which helps in situations where there is a mismatch between the rate at which the producers push the data and consumers pull the data</a:t>
            </a:r>
            <a:r>
              <a:rPr lang="en-US" dirty="0" smtClean="0">
                <a:solidFill>
                  <a:srgbClr val="273239"/>
                </a:solidFill>
                <a:latin typeface="Nunito"/>
              </a:rPr>
              <a:t>.</a:t>
            </a:r>
            <a:endParaRPr lang="en-US" b="0" i="0" dirty="0">
              <a:solidFill>
                <a:srgbClr val="273239"/>
              </a:solidFill>
              <a:effectLst/>
              <a:latin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91388"/>
            <a:ext cx="4912995" cy="757555"/>
          </a:xfrm>
          <a:prstGeom prst="rect">
            <a:avLst/>
          </a:prstGeom>
        </p:spPr>
        <p:txBody>
          <a:bodyPr vert="horz" wrap="square" lIns="0" tIns="12700" rIns="0" bIns="0" rtlCol="0">
            <a:spAutoFit/>
          </a:bodyPr>
          <a:lstStyle/>
          <a:p>
            <a:pPr marL="12700">
              <a:lnSpc>
                <a:spcPct val="100000"/>
              </a:lnSpc>
              <a:spcBef>
                <a:spcPts val="100"/>
              </a:spcBef>
            </a:pPr>
            <a:r>
              <a:rPr sz="4800" dirty="0"/>
              <a:t>IoT</a:t>
            </a:r>
            <a:r>
              <a:rPr sz="4800" spc="-125" dirty="0"/>
              <a:t> </a:t>
            </a:r>
            <a:r>
              <a:rPr sz="4800" spc="-15" dirty="0"/>
              <a:t>Protocol</a:t>
            </a:r>
            <a:r>
              <a:rPr sz="4800" spc="-45" dirty="0"/>
              <a:t> </a:t>
            </a:r>
            <a:r>
              <a:rPr sz="4800" dirty="0"/>
              <a:t>Stack</a:t>
            </a:r>
            <a:endParaRPr sz="4800"/>
          </a:p>
        </p:txBody>
      </p:sp>
      <p:sp>
        <p:nvSpPr>
          <p:cNvPr id="3" name="object 3"/>
          <p:cNvSpPr txBox="1"/>
          <p:nvPr/>
        </p:nvSpPr>
        <p:spPr>
          <a:xfrm>
            <a:off x="916939" y="1718744"/>
            <a:ext cx="7851140" cy="3988435"/>
          </a:xfrm>
          <a:prstGeom prst="rect">
            <a:avLst/>
          </a:prstGeom>
        </p:spPr>
        <p:txBody>
          <a:bodyPr vert="horz" wrap="square" lIns="0" tIns="90805" rIns="0" bIns="0" rtlCol="0">
            <a:spAutoFit/>
          </a:bodyPr>
          <a:lstStyle/>
          <a:p>
            <a:pPr marL="241300" indent="-229235">
              <a:lnSpc>
                <a:spcPct val="100000"/>
              </a:lnSpc>
              <a:spcBef>
                <a:spcPts val="715"/>
              </a:spcBef>
              <a:buFont typeface="Arial MT"/>
              <a:buChar char="•"/>
              <a:tabLst>
                <a:tab pos="241935" algn="l"/>
              </a:tabLst>
            </a:pPr>
            <a:r>
              <a:rPr sz="3200" dirty="0">
                <a:latin typeface="Times New Roman"/>
                <a:cs typeface="Times New Roman"/>
              </a:rPr>
              <a:t>Layer</a:t>
            </a:r>
            <a:r>
              <a:rPr sz="3200" spc="-30" dirty="0">
                <a:latin typeface="Times New Roman"/>
                <a:cs typeface="Times New Roman"/>
              </a:rPr>
              <a:t> </a:t>
            </a:r>
            <a:r>
              <a:rPr sz="3200" dirty="0">
                <a:latin typeface="Times New Roman"/>
                <a:cs typeface="Times New Roman"/>
              </a:rPr>
              <a:t>1</a:t>
            </a:r>
            <a:r>
              <a:rPr sz="3200" spc="-5" dirty="0">
                <a:latin typeface="Times New Roman"/>
                <a:cs typeface="Times New Roman"/>
              </a:rPr>
              <a:t> </a:t>
            </a:r>
            <a:r>
              <a:rPr sz="3200" dirty="0">
                <a:latin typeface="Times New Roman"/>
                <a:cs typeface="Times New Roman"/>
              </a:rPr>
              <a:t>:</a:t>
            </a:r>
            <a:r>
              <a:rPr sz="3200" spc="-20" dirty="0">
                <a:latin typeface="Times New Roman"/>
                <a:cs typeface="Times New Roman"/>
              </a:rPr>
              <a:t> </a:t>
            </a:r>
            <a:r>
              <a:rPr sz="3200" dirty="0">
                <a:latin typeface="Times New Roman"/>
                <a:cs typeface="Times New Roman"/>
              </a:rPr>
              <a:t>Physical</a:t>
            </a:r>
            <a:r>
              <a:rPr sz="3200" spc="-20" dirty="0">
                <a:latin typeface="Times New Roman"/>
                <a:cs typeface="Times New Roman"/>
              </a:rPr>
              <a:t> </a:t>
            </a:r>
            <a:r>
              <a:rPr sz="3200" dirty="0">
                <a:latin typeface="Times New Roman"/>
                <a:cs typeface="Times New Roman"/>
              </a:rPr>
              <a:t>or</a:t>
            </a:r>
            <a:r>
              <a:rPr sz="3200" spc="-5" dirty="0">
                <a:latin typeface="Times New Roman"/>
                <a:cs typeface="Times New Roman"/>
              </a:rPr>
              <a:t> </a:t>
            </a:r>
            <a:r>
              <a:rPr sz="3200" dirty="0">
                <a:latin typeface="Times New Roman"/>
                <a:cs typeface="Times New Roman"/>
              </a:rPr>
              <a:t>Sensor</a:t>
            </a:r>
            <a:r>
              <a:rPr sz="3200" spc="-30" dirty="0">
                <a:latin typeface="Times New Roman"/>
                <a:cs typeface="Times New Roman"/>
              </a:rPr>
              <a:t> </a:t>
            </a:r>
            <a:r>
              <a:rPr sz="3200" dirty="0">
                <a:latin typeface="Times New Roman"/>
                <a:cs typeface="Times New Roman"/>
              </a:rPr>
              <a:t>Layer</a:t>
            </a:r>
            <a:endParaRPr sz="3200">
              <a:latin typeface="Times New Roman"/>
              <a:cs typeface="Times New Roman"/>
            </a:endParaRPr>
          </a:p>
          <a:p>
            <a:pPr marL="241300" indent="-229235">
              <a:lnSpc>
                <a:spcPct val="100000"/>
              </a:lnSpc>
              <a:spcBef>
                <a:spcPts val="615"/>
              </a:spcBef>
              <a:buFont typeface="Arial MT"/>
              <a:buChar char="•"/>
              <a:tabLst>
                <a:tab pos="241935" algn="l"/>
              </a:tabLst>
            </a:pPr>
            <a:r>
              <a:rPr sz="3200" dirty="0">
                <a:latin typeface="Times New Roman"/>
                <a:cs typeface="Times New Roman"/>
              </a:rPr>
              <a:t>La</a:t>
            </a:r>
            <a:r>
              <a:rPr sz="3200" spc="5" dirty="0">
                <a:latin typeface="Times New Roman"/>
                <a:cs typeface="Times New Roman"/>
              </a:rPr>
              <a:t>y</a:t>
            </a:r>
            <a:r>
              <a:rPr sz="3200" dirty="0">
                <a:latin typeface="Times New Roman"/>
                <a:cs typeface="Times New Roman"/>
              </a:rPr>
              <a:t>er</a:t>
            </a:r>
            <a:r>
              <a:rPr sz="3200" spc="-15" dirty="0">
                <a:latin typeface="Times New Roman"/>
                <a:cs typeface="Times New Roman"/>
              </a:rPr>
              <a:t> </a:t>
            </a:r>
            <a:r>
              <a:rPr sz="3200" dirty="0">
                <a:latin typeface="Times New Roman"/>
                <a:cs typeface="Times New Roman"/>
              </a:rPr>
              <a:t>2 :</a:t>
            </a:r>
            <a:r>
              <a:rPr sz="3200" spc="-15" dirty="0">
                <a:latin typeface="Times New Roman"/>
                <a:cs typeface="Times New Roman"/>
              </a:rPr>
              <a:t> </a:t>
            </a:r>
            <a:r>
              <a:rPr sz="3200" dirty="0">
                <a:latin typeface="Times New Roman"/>
                <a:cs typeface="Times New Roman"/>
              </a:rPr>
              <a:t>Proc</a:t>
            </a:r>
            <a:r>
              <a:rPr sz="3200" spc="5" dirty="0">
                <a:latin typeface="Times New Roman"/>
                <a:cs typeface="Times New Roman"/>
              </a:rPr>
              <a:t>e</a:t>
            </a:r>
            <a:r>
              <a:rPr sz="3200" dirty="0">
                <a:latin typeface="Times New Roman"/>
                <a:cs typeface="Times New Roman"/>
              </a:rPr>
              <a:t>ssing</a:t>
            </a:r>
            <a:r>
              <a:rPr sz="3200" spc="-25" dirty="0">
                <a:latin typeface="Times New Roman"/>
                <a:cs typeface="Times New Roman"/>
              </a:rPr>
              <a:t> </a:t>
            </a:r>
            <a:r>
              <a:rPr sz="3200" dirty="0">
                <a:latin typeface="Times New Roman"/>
                <a:cs typeface="Times New Roman"/>
              </a:rPr>
              <a:t>a</a:t>
            </a:r>
            <a:r>
              <a:rPr sz="3200" spc="5" dirty="0">
                <a:latin typeface="Times New Roman"/>
                <a:cs typeface="Times New Roman"/>
              </a:rPr>
              <a:t>n</a:t>
            </a:r>
            <a:r>
              <a:rPr sz="3200" dirty="0">
                <a:latin typeface="Times New Roman"/>
                <a:cs typeface="Times New Roman"/>
              </a:rPr>
              <a:t>d</a:t>
            </a:r>
            <a:r>
              <a:rPr sz="3200" spc="-15" dirty="0">
                <a:latin typeface="Times New Roman"/>
                <a:cs typeface="Times New Roman"/>
              </a:rPr>
              <a:t> </a:t>
            </a:r>
            <a:r>
              <a:rPr sz="3200" dirty="0">
                <a:latin typeface="Times New Roman"/>
                <a:cs typeface="Times New Roman"/>
              </a:rPr>
              <a:t>Co</a:t>
            </a:r>
            <a:r>
              <a:rPr sz="3200" spc="5" dirty="0">
                <a:latin typeface="Times New Roman"/>
                <a:cs typeface="Times New Roman"/>
              </a:rPr>
              <a:t>n</a:t>
            </a:r>
            <a:r>
              <a:rPr sz="3200" dirty="0">
                <a:latin typeface="Times New Roman"/>
                <a:cs typeface="Times New Roman"/>
              </a:rPr>
              <a:t>trol</a:t>
            </a:r>
            <a:r>
              <a:rPr sz="3200" spc="-200" dirty="0">
                <a:latin typeface="Times New Roman"/>
                <a:cs typeface="Times New Roman"/>
              </a:rPr>
              <a:t> </a:t>
            </a:r>
            <a:r>
              <a:rPr sz="3200" dirty="0">
                <a:latin typeface="Times New Roman"/>
                <a:cs typeface="Times New Roman"/>
              </a:rPr>
              <a:t>Action</a:t>
            </a:r>
            <a:r>
              <a:rPr sz="3200" spc="-20" dirty="0">
                <a:latin typeface="Times New Roman"/>
                <a:cs typeface="Times New Roman"/>
              </a:rPr>
              <a:t> </a:t>
            </a:r>
            <a:r>
              <a:rPr sz="3200" dirty="0">
                <a:latin typeface="Times New Roman"/>
                <a:cs typeface="Times New Roman"/>
              </a:rPr>
              <a:t>La</a:t>
            </a:r>
            <a:r>
              <a:rPr sz="3200" spc="5" dirty="0">
                <a:latin typeface="Times New Roman"/>
                <a:cs typeface="Times New Roman"/>
              </a:rPr>
              <a:t>y</a:t>
            </a:r>
            <a:r>
              <a:rPr sz="3200" dirty="0">
                <a:latin typeface="Times New Roman"/>
                <a:cs typeface="Times New Roman"/>
              </a:rPr>
              <a:t>er</a:t>
            </a:r>
            <a:endParaRPr sz="3200">
              <a:latin typeface="Times New Roman"/>
              <a:cs typeface="Times New Roman"/>
            </a:endParaRPr>
          </a:p>
          <a:p>
            <a:pPr marL="241300" indent="-229235">
              <a:lnSpc>
                <a:spcPct val="100000"/>
              </a:lnSpc>
              <a:spcBef>
                <a:spcPts val="610"/>
              </a:spcBef>
              <a:buFont typeface="Arial MT"/>
              <a:buChar char="•"/>
              <a:tabLst>
                <a:tab pos="241935" algn="l"/>
              </a:tabLst>
            </a:pPr>
            <a:r>
              <a:rPr sz="3200" dirty="0">
                <a:latin typeface="Times New Roman"/>
                <a:cs typeface="Times New Roman"/>
              </a:rPr>
              <a:t>Layer</a:t>
            </a:r>
            <a:r>
              <a:rPr sz="3200" spc="-20" dirty="0">
                <a:latin typeface="Times New Roman"/>
                <a:cs typeface="Times New Roman"/>
              </a:rPr>
              <a:t> </a:t>
            </a:r>
            <a:r>
              <a:rPr sz="3200" dirty="0">
                <a:latin typeface="Times New Roman"/>
                <a:cs typeface="Times New Roman"/>
              </a:rPr>
              <a:t>3:</a:t>
            </a:r>
            <a:r>
              <a:rPr sz="3200" spc="-25" dirty="0">
                <a:latin typeface="Times New Roman"/>
                <a:cs typeface="Times New Roman"/>
              </a:rPr>
              <a:t> </a:t>
            </a:r>
            <a:r>
              <a:rPr sz="3200" dirty="0">
                <a:latin typeface="Times New Roman"/>
                <a:cs typeface="Times New Roman"/>
              </a:rPr>
              <a:t>Hardware</a:t>
            </a:r>
            <a:r>
              <a:rPr sz="3200" spc="-25" dirty="0">
                <a:latin typeface="Times New Roman"/>
                <a:cs typeface="Times New Roman"/>
              </a:rPr>
              <a:t> </a:t>
            </a:r>
            <a:r>
              <a:rPr sz="3200" dirty="0">
                <a:latin typeface="Times New Roman"/>
                <a:cs typeface="Times New Roman"/>
              </a:rPr>
              <a:t>Interface</a:t>
            </a:r>
            <a:r>
              <a:rPr sz="3200" spc="-30" dirty="0">
                <a:latin typeface="Times New Roman"/>
                <a:cs typeface="Times New Roman"/>
              </a:rPr>
              <a:t> </a:t>
            </a:r>
            <a:r>
              <a:rPr sz="3200" dirty="0">
                <a:latin typeface="Times New Roman"/>
                <a:cs typeface="Times New Roman"/>
              </a:rPr>
              <a:t>Layer</a:t>
            </a:r>
            <a:endParaRPr sz="3200">
              <a:latin typeface="Times New Roman"/>
              <a:cs typeface="Times New Roman"/>
            </a:endParaRPr>
          </a:p>
          <a:p>
            <a:pPr marL="241300" indent="-229235">
              <a:lnSpc>
                <a:spcPct val="100000"/>
              </a:lnSpc>
              <a:spcBef>
                <a:spcPts val="625"/>
              </a:spcBef>
              <a:buFont typeface="Arial MT"/>
              <a:buChar char="•"/>
              <a:tabLst>
                <a:tab pos="241935" algn="l"/>
              </a:tabLst>
            </a:pPr>
            <a:r>
              <a:rPr sz="3200" dirty="0">
                <a:latin typeface="Times New Roman"/>
                <a:cs typeface="Times New Roman"/>
              </a:rPr>
              <a:t>Layer</a:t>
            </a:r>
            <a:r>
              <a:rPr sz="3200" spc="-40" dirty="0">
                <a:latin typeface="Times New Roman"/>
                <a:cs typeface="Times New Roman"/>
              </a:rPr>
              <a:t> </a:t>
            </a:r>
            <a:r>
              <a:rPr sz="3200" dirty="0">
                <a:latin typeface="Times New Roman"/>
                <a:cs typeface="Times New Roman"/>
              </a:rPr>
              <a:t>4</a:t>
            </a:r>
            <a:r>
              <a:rPr sz="3200" spc="-10" dirty="0">
                <a:latin typeface="Times New Roman"/>
                <a:cs typeface="Times New Roman"/>
              </a:rPr>
              <a:t> </a:t>
            </a:r>
            <a:r>
              <a:rPr sz="3200" dirty="0">
                <a:latin typeface="Times New Roman"/>
                <a:cs typeface="Times New Roman"/>
              </a:rPr>
              <a:t>:</a:t>
            </a:r>
            <a:r>
              <a:rPr sz="3200" spc="-30" dirty="0">
                <a:latin typeface="Times New Roman"/>
                <a:cs typeface="Times New Roman"/>
              </a:rPr>
              <a:t> </a:t>
            </a:r>
            <a:r>
              <a:rPr sz="3200" dirty="0">
                <a:latin typeface="Times New Roman"/>
                <a:cs typeface="Times New Roman"/>
              </a:rPr>
              <a:t>RF</a:t>
            </a:r>
            <a:r>
              <a:rPr sz="3200" spc="-10" dirty="0">
                <a:latin typeface="Times New Roman"/>
                <a:cs typeface="Times New Roman"/>
              </a:rPr>
              <a:t> </a:t>
            </a:r>
            <a:r>
              <a:rPr sz="3200" dirty="0">
                <a:latin typeface="Times New Roman"/>
                <a:cs typeface="Times New Roman"/>
              </a:rPr>
              <a:t>Layer</a:t>
            </a:r>
            <a:endParaRPr sz="3200">
              <a:latin typeface="Times New Roman"/>
              <a:cs typeface="Times New Roman"/>
            </a:endParaRPr>
          </a:p>
          <a:p>
            <a:pPr marL="241300" indent="-229235">
              <a:lnSpc>
                <a:spcPct val="100000"/>
              </a:lnSpc>
              <a:spcBef>
                <a:spcPts val="615"/>
              </a:spcBef>
              <a:buFont typeface="Arial MT"/>
              <a:buChar char="•"/>
              <a:tabLst>
                <a:tab pos="241935" algn="l"/>
              </a:tabLst>
            </a:pPr>
            <a:r>
              <a:rPr sz="3200" dirty="0">
                <a:latin typeface="Times New Roman"/>
                <a:cs typeface="Times New Roman"/>
              </a:rPr>
              <a:t>Layer</a:t>
            </a:r>
            <a:r>
              <a:rPr sz="3200" spc="-25" dirty="0">
                <a:latin typeface="Times New Roman"/>
                <a:cs typeface="Times New Roman"/>
              </a:rPr>
              <a:t> </a:t>
            </a:r>
            <a:r>
              <a:rPr sz="3200" dirty="0">
                <a:latin typeface="Times New Roman"/>
                <a:cs typeface="Times New Roman"/>
              </a:rPr>
              <a:t>5</a:t>
            </a:r>
            <a:r>
              <a:rPr sz="3200" spc="-5" dirty="0">
                <a:latin typeface="Times New Roman"/>
                <a:cs typeface="Times New Roman"/>
              </a:rPr>
              <a:t> </a:t>
            </a:r>
            <a:r>
              <a:rPr sz="3200" dirty="0">
                <a:latin typeface="Times New Roman"/>
                <a:cs typeface="Times New Roman"/>
              </a:rPr>
              <a:t>:</a:t>
            </a:r>
            <a:r>
              <a:rPr sz="3200" spc="-20" dirty="0">
                <a:latin typeface="Times New Roman"/>
                <a:cs typeface="Times New Roman"/>
              </a:rPr>
              <a:t> </a:t>
            </a:r>
            <a:r>
              <a:rPr sz="3200" dirty="0">
                <a:latin typeface="Times New Roman"/>
                <a:cs typeface="Times New Roman"/>
              </a:rPr>
              <a:t>Session/Message</a:t>
            </a:r>
            <a:r>
              <a:rPr sz="3200" spc="-25" dirty="0">
                <a:latin typeface="Times New Roman"/>
                <a:cs typeface="Times New Roman"/>
              </a:rPr>
              <a:t> </a:t>
            </a:r>
            <a:r>
              <a:rPr sz="3200" dirty="0">
                <a:latin typeface="Times New Roman"/>
                <a:cs typeface="Times New Roman"/>
              </a:rPr>
              <a:t>Layer</a:t>
            </a:r>
            <a:endParaRPr sz="3200">
              <a:latin typeface="Times New Roman"/>
              <a:cs typeface="Times New Roman"/>
            </a:endParaRPr>
          </a:p>
          <a:p>
            <a:pPr marL="241300" indent="-229235">
              <a:lnSpc>
                <a:spcPct val="100000"/>
              </a:lnSpc>
              <a:spcBef>
                <a:spcPts val="610"/>
              </a:spcBef>
              <a:buFont typeface="Arial MT"/>
              <a:buChar char="•"/>
              <a:tabLst>
                <a:tab pos="241935" algn="l"/>
              </a:tabLst>
            </a:pPr>
            <a:r>
              <a:rPr sz="3200" dirty="0">
                <a:latin typeface="Times New Roman"/>
                <a:cs typeface="Times New Roman"/>
              </a:rPr>
              <a:t>Layer</a:t>
            </a:r>
            <a:r>
              <a:rPr sz="3200" spc="-30" dirty="0">
                <a:latin typeface="Times New Roman"/>
                <a:cs typeface="Times New Roman"/>
              </a:rPr>
              <a:t> </a:t>
            </a:r>
            <a:r>
              <a:rPr sz="3200" dirty="0">
                <a:latin typeface="Times New Roman"/>
                <a:cs typeface="Times New Roman"/>
              </a:rPr>
              <a:t>6 :</a:t>
            </a:r>
            <a:r>
              <a:rPr sz="3200" spc="-20" dirty="0">
                <a:latin typeface="Times New Roman"/>
                <a:cs typeface="Times New Roman"/>
              </a:rPr>
              <a:t> </a:t>
            </a:r>
            <a:r>
              <a:rPr sz="3200" dirty="0">
                <a:latin typeface="Times New Roman"/>
                <a:cs typeface="Times New Roman"/>
              </a:rPr>
              <a:t>User</a:t>
            </a:r>
            <a:r>
              <a:rPr sz="3200" spc="-5" dirty="0">
                <a:latin typeface="Times New Roman"/>
                <a:cs typeface="Times New Roman"/>
              </a:rPr>
              <a:t> </a:t>
            </a:r>
            <a:r>
              <a:rPr sz="3200" dirty="0">
                <a:latin typeface="Times New Roman"/>
                <a:cs typeface="Times New Roman"/>
              </a:rPr>
              <a:t>Experience</a:t>
            </a:r>
            <a:r>
              <a:rPr sz="3200" spc="-40" dirty="0">
                <a:latin typeface="Times New Roman"/>
                <a:cs typeface="Times New Roman"/>
              </a:rPr>
              <a:t> </a:t>
            </a:r>
            <a:r>
              <a:rPr sz="3200" dirty="0">
                <a:latin typeface="Times New Roman"/>
                <a:cs typeface="Times New Roman"/>
              </a:rPr>
              <a:t>Layer</a:t>
            </a:r>
            <a:endParaRPr sz="3200">
              <a:latin typeface="Times New Roman"/>
              <a:cs typeface="Times New Roman"/>
            </a:endParaRPr>
          </a:p>
          <a:p>
            <a:pPr marL="241300" indent="-229235">
              <a:lnSpc>
                <a:spcPct val="100000"/>
              </a:lnSpc>
              <a:spcBef>
                <a:spcPts val="630"/>
              </a:spcBef>
              <a:buFont typeface="Arial MT"/>
              <a:buChar char="•"/>
              <a:tabLst>
                <a:tab pos="241935" algn="l"/>
              </a:tabLst>
            </a:pPr>
            <a:r>
              <a:rPr sz="3200" dirty="0">
                <a:latin typeface="Times New Roman"/>
                <a:cs typeface="Times New Roman"/>
              </a:rPr>
              <a:t>La</a:t>
            </a:r>
            <a:r>
              <a:rPr sz="3200" spc="5" dirty="0">
                <a:latin typeface="Times New Roman"/>
                <a:cs typeface="Times New Roman"/>
              </a:rPr>
              <a:t>y</a:t>
            </a:r>
            <a:r>
              <a:rPr sz="3200" dirty="0">
                <a:latin typeface="Times New Roman"/>
                <a:cs typeface="Times New Roman"/>
              </a:rPr>
              <a:t>er</a:t>
            </a:r>
            <a:r>
              <a:rPr sz="3200" spc="-15" dirty="0">
                <a:latin typeface="Times New Roman"/>
                <a:cs typeface="Times New Roman"/>
              </a:rPr>
              <a:t> </a:t>
            </a:r>
            <a:r>
              <a:rPr sz="3200" dirty="0">
                <a:latin typeface="Times New Roman"/>
                <a:cs typeface="Times New Roman"/>
              </a:rPr>
              <a:t>7 :</a:t>
            </a:r>
            <a:r>
              <a:rPr sz="3200" spc="-195" dirty="0">
                <a:latin typeface="Times New Roman"/>
                <a:cs typeface="Times New Roman"/>
              </a:rPr>
              <a:t> </a:t>
            </a:r>
            <a:r>
              <a:rPr sz="3200" dirty="0">
                <a:latin typeface="Times New Roman"/>
                <a:cs typeface="Times New Roman"/>
              </a:rPr>
              <a:t>Ap</a:t>
            </a:r>
            <a:r>
              <a:rPr sz="3200" spc="10" dirty="0">
                <a:latin typeface="Times New Roman"/>
                <a:cs typeface="Times New Roman"/>
              </a:rPr>
              <a:t>p</a:t>
            </a:r>
            <a:r>
              <a:rPr sz="3200" dirty="0">
                <a:latin typeface="Times New Roman"/>
                <a:cs typeface="Times New Roman"/>
              </a:rPr>
              <a:t>lication</a:t>
            </a:r>
            <a:r>
              <a:rPr sz="3200" spc="-25" dirty="0">
                <a:latin typeface="Times New Roman"/>
                <a:cs typeface="Times New Roman"/>
              </a:rPr>
              <a:t> </a:t>
            </a:r>
            <a:r>
              <a:rPr sz="3200" dirty="0">
                <a:latin typeface="Times New Roman"/>
                <a:cs typeface="Times New Roman"/>
              </a:rPr>
              <a:t>La</a:t>
            </a:r>
            <a:r>
              <a:rPr sz="3200" spc="5" dirty="0">
                <a:latin typeface="Times New Roman"/>
                <a:cs typeface="Times New Roman"/>
              </a:rPr>
              <a:t>y</a:t>
            </a:r>
            <a:r>
              <a:rPr sz="3200" dirty="0">
                <a:latin typeface="Times New Roman"/>
                <a:cs typeface="Times New Roman"/>
              </a:rPr>
              <a:t>er</a:t>
            </a:r>
            <a:endParaRPr sz="32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76200"/>
            <a:ext cx="11811000" cy="705321"/>
          </a:xfrm>
          <a:prstGeom prst="rect">
            <a:avLst/>
          </a:prstGeom>
        </p:spPr>
        <p:txBody>
          <a:bodyPr vert="horz" wrap="square" lIns="0" tIns="88900" rIns="0" bIns="0" rtlCol="0">
            <a:spAutoFit/>
          </a:bodyPr>
          <a:lstStyle/>
          <a:p>
            <a:pPr marL="4417695" marR="5080" indent="-3984625">
              <a:lnSpc>
                <a:spcPts val="4750"/>
              </a:lnSpc>
              <a:spcBef>
                <a:spcPts val="700"/>
              </a:spcBef>
            </a:pPr>
            <a:r>
              <a:rPr dirty="0"/>
              <a:t>Communication</a:t>
            </a:r>
            <a:r>
              <a:rPr spc="-45" dirty="0"/>
              <a:t> </a:t>
            </a:r>
            <a:r>
              <a:rPr dirty="0"/>
              <a:t>Model</a:t>
            </a:r>
            <a:r>
              <a:rPr spc="-20" dirty="0"/>
              <a:t> </a:t>
            </a:r>
            <a:r>
              <a:rPr dirty="0"/>
              <a:t>–</a:t>
            </a:r>
            <a:r>
              <a:rPr spc="-15" dirty="0"/>
              <a:t> </a:t>
            </a:r>
            <a:r>
              <a:rPr dirty="0"/>
              <a:t>Exclusive</a:t>
            </a:r>
            <a:r>
              <a:rPr spc="-30" dirty="0"/>
              <a:t> </a:t>
            </a:r>
            <a:r>
              <a:rPr dirty="0"/>
              <a:t>Pair </a:t>
            </a:r>
            <a:r>
              <a:rPr spc="-1085" dirty="0"/>
              <a:t> </a:t>
            </a:r>
            <a:r>
              <a:rPr dirty="0"/>
              <a:t>Model</a:t>
            </a:r>
          </a:p>
        </p:txBody>
      </p:sp>
      <p:pic>
        <p:nvPicPr>
          <p:cNvPr id="3" name="object 3"/>
          <p:cNvPicPr/>
          <p:nvPr/>
        </p:nvPicPr>
        <p:blipFill>
          <a:blip r:embed="rId2" cstate="print"/>
          <a:stretch>
            <a:fillRect/>
          </a:stretch>
        </p:blipFill>
        <p:spPr>
          <a:xfrm>
            <a:off x="2280090" y="939935"/>
            <a:ext cx="7555619" cy="3555865"/>
          </a:xfrm>
          <a:prstGeom prst="rect">
            <a:avLst/>
          </a:prstGeom>
        </p:spPr>
      </p:pic>
      <p:sp>
        <p:nvSpPr>
          <p:cNvPr id="4" name="Rectangle 3"/>
          <p:cNvSpPr/>
          <p:nvPr/>
        </p:nvSpPr>
        <p:spPr>
          <a:xfrm>
            <a:off x="381000" y="4771072"/>
            <a:ext cx="11582400" cy="1477328"/>
          </a:xfrm>
          <a:prstGeom prst="rect">
            <a:avLst/>
          </a:prstGeom>
        </p:spPr>
        <p:txBody>
          <a:bodyPr wrap="square">
            <a:spAutoFit/>
          </a:bodyPr>
          <a:lstStyle/>
          <a:p>
            <a:pPr fontAlgn="base">
              <a:buFont typeface="Arial" panose="020B0604020202020204" pitchFamily="34" charset="0"/>
              <a:buChar char="•"/>
            </a:pPr>
            <a:r>
              <a:rPr lang="en-US" b="1" i="0" dirty="0" smtClean="0">
                <a:solidFill>
                  <a:srgbClr val="273239"/>
                </a:solidFill>
                <a:effectLst/>
                <a:latin typeface="Nunito"/>
              </a:rPr>
              <a:t>Exclusive Pair</a:t>
            </a:r>
            <a:r>
              <a:rPr lang="en-US" b="0" i="0" dirty="0" smtClean="0">
                <a:solidFill>
                  <a:srgbClr val="273239"/>
                </a:solidFill>
                <a:effectLst/>
                <a:latin typeface="Nunito"/>
              </a:rPr>
              <a:t> is the bi-directional model, including full-duplex communication among client and server. The connection is constant and remains open till the client sends a request to close the connection.</a:t>
            </a:r>
          </a:p>
          <a:p>
            <a:pPr fontAlgn="base">
              <a:buFont typeface="Arial" panose="020B0604020202020204" pitchFamily="34" charset="0"/>
              <a:buChar char="•"/>
            </a:pPr>
            <a:r>
              <a:rPr lang="en-US" b="0" i="0" dirty="0" smtClean="0">
                <a:solidFill>
                  <a:srgbClr val="273239"/>
                </a:solidFill>
                <a:effectLst/>
                <a:latin typeface="Nunito"/>
              </a:rPr>
              <a:t>The </a:t>
            </a:r>
            <a:r>
              <a:rPr lang="en-US" b="1" i="0" dirty="0" smtClean="0">
                <a:solidFill>
                  <a:srgbClr val="273239"/>
                </a:solidFill>
                <a:effectLst/>
                <a:latin typeface="Nunito"/>
              </a:rPr>
              <a:t>Server</a:t>
            </a:r>
            <a:r>
              <a:rPr lang="en-US" b="0" i="0" dirty="0" smtClean="0">
                <a:solidFill>
                  <a:srgbClr val="273239"/>
                </a:solidFill>
                <a:effectLst/>
                <a:latin typeface="Nunito"/>
              </a:rPr>
              <a:t> has the record of all the connections which has been opened.</a:t>
            </a:r>
          </a:p>
          <a:p>
            <a:pPr fontAlgn="base">
              <a:buFont typeface="Arial" panose="020B0604020202020204" pitchFamily="34" charset="0"/>
              <a:buChar char="•"/>
            </a:pPr>
            <a:r>
              <a:rPr lang="en-US" b="0" i="0" dirty="0" smtClean="0">
                <a:solidFill>
                  <a:srgbClr val="273239"/>
                </a:solidFill>
                <a:effectLst/>
                <a:latin typeface="Nunito"/>
              </a:rPr>
              <a:t>This is a state-full connection model and the server is aware of all open connections.</a:t>
            </a:r>
          </a:p>
          <a:p>
            <a:pPr fontAlgn="base">
              <a:buFont typeface="Arial" panose="020B0604020202020204" pitchFamily="34" charset="0"/>
              <a:buChar char="•"/>
            </a:pPr>
            <a:r>
              <a:rPr lang="en-US" b="0" i="0" dirty="0" err="1" smtClean="0">
                <a:solidFill>
                  <a:srgbClr val="273239"/>
                </a:solidFill>
                <a:effectLst/>
                <a:latin typeface="Nunito"/>
              </a:rPr>
              <a:t>WebSocket</a:t>
            </a:r>
            <a:r>
              <a:rPr lang="en-US" b="0" i="0" dirty="0" smtClean="0">
                <a:solidFill>
                  <a:srgbClr val="273239"/>
                </a:solidFill>
                <a:effectLst/>
                <a:latin typeface="Nunito"/>
              </a:rPr>
              <a:t> based communication API is fully based on this model.</a:t>
            </a:r>
            <a:endParaRPr lang="en-US" b="0" i="0" dirty="0">
              <a:solidFill>
                <a:srgbClr val="273239"/>
              </a:solidFill>
              <a:effectLst/>
              <a:latin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26440"/>
            <a:ext cx="5166995" cy="697230"/>
          </a:xfrm>
          <a:prstGeom prst="rect">
            <a:avLst/>
          </a:prstGeom>
        </p:spPr>
        <p:txBody>
          <a:bodyPr vert="horz" wrap="square" lIns="0" tIns="13335" rIns="0" bIns="0" rtlCol="0">
            <a:spAutoFit/>
          </a:bodyPr>
          <a:lstStyle/>
          <a:p>
            <a:pPr marL="12700">
              <a:lnSpc>
                <a:spcPct val="100000"/>
              </a:lnSpc>
              <a:spcBef>
                <a:spcPts val="105"/>
              </a:spcBef>
            </a:pPr>
            <a:r>
              <a:rPr dirty="0"/>
              <a:t>Com</a:t>
            </a:r>
            <a:r>
              <a:rPr spc="15" dirty="0"/>
              <a:t>m</a:t>
            </a:r>
            <a:r>
              <a:rPr dirty="0"/>
              <a:t>unication</a:t>
            </a:r>
            <a:r>
              <a:rPr spc="-285" dirty="0"/>
              <a:t> </a:t>
            </a:r>
            <a:r>
              <a:rPr dirty="0"/>
              <a:t>APIs</a:t>
            </a:r>
          </a:p>
        </p:txBody>
      </p:sp>
      <p:sp>
        <p:nvSpPr>
          <p:cNvPr id="3" name="object 3"/>
          <p:cNvSpPr txBox="1"/>
          <p:nvPr/>
        </p:nvSpPr>
        <p:spPr>
          <a:xfrm>
            <a:off x="916939" y="1761489"/>
            <a:ext cx="10092055" cy="4361066"/>
          </a:xfrm>
          <a:prstGeom prst="rect">
            <a:avLst/>
          </a:prstGeom>
        </p:spPr>
        <p:txBody>
          <a:bodyPr vert="horz" wrap="square" lIns="0" tIns="12065" rIns="0" bIns="0" rtlCol="0">
            <a:spAutoFit/>
          </a:bodyPr>
          <a:lstStyle/>
          <a:p>
            <a:pPr marL="241300" indent="-229235">
              <a:lnSpc>
                <a:spcPts val="3329"/>
              </a:lnSpc>
              <a:spcBef>
                <a:spcPts val="95"/>
              </a:spcBef>
              <a:buFont typeface="Arial MT"/>
              <a:buChar char="•"/>
              <a:tabLst>
                <a:tab pos="241935" algn="l"/>
              </a:tabLst>
            </a:pPr>
            <a:r>
              <a:rPr sz="2800" spc="-10" dirty="0">
                <a:latin typeface="Times New Roman"/>
                <a:cs typeface="Times New Roman"/>
              </a:rPr>
              <a:t>REST</a:t>
            </a:r>
            <a:r>
              <a:rPr sz="2800" spc="-45" dirty="0">
                <a:latin typeface="Times New Roman"/>
                <a:cs typeface="Times New Roman"/>
              </a:rPr>
              <a:t> </a:t>
            </a:r>
            <a:r>
              <a:rPr sz="2800" spc="-5" dirty="0">
                <a:latin typeface="Times New Roman"/>
                <a:cs typeface="Times New Roman"/>
              </a:rPr>
              <a:t>–</a:t>
            </a:r>
            <a:r>
              <a:rPr sz="2800" spc="-10" dirty="0">
                <a:latin typeface="Times New Roman"/>
                <a:cs typeface="Times New Roman"/>
              </a:rPr>
              <a:t> </a:t>
            </a:r>
            <a:r>
              <a:rPr lang="en-IN" sz="2800" spc="-5" dirty="0">
                <a:latin typeface="Times New Roman"/>
                <a:cs typeface="Times New Roman"/>
              </a:rPr>
              <a:t>b</a:t>
            </a:r>
            <a:r>
              <a:rPr sz="2800" spc="-5" dirty="0" err="1" smtClean="0">
                <a:latin typeface="Times New Roman"/>
                <a:cs typeface="Times New Roman"/>
              </a:rPr>
              <a:t>ased</a:t>
            </a:r>
            <a:r>
              <a:rPr sz="2800" spc="-15" dirty="0" smtClean="0">
                <a:latin typeface="Times New Roman"/>
                <a:cs typeface="Times New Roman"/>
              </a:rPr>
              <a:t> </a:t>
            </a:r>
            <a:r>
              <a:rPr sz="2800" spc="-5" dirty="0">
                <a:latin typeface="Times New Roman"/>
                <a:cs typeface="Times New Roman"/>
              </a:rPr>
              <a:t>Communication</a:t>
            </a:r>
            <a:r>
              <a:rPr sz="2800" spc="-155" dirty="0">
                <a:latin typeface="Times New Roman"/>
                <a:cs typeface="Times New Roman"/>
              </a:rPr>
              <a:t> </a:t>
            </a:r>
            <a:r>
              <a:rPr sz="2800" spc="-5" dirty="0">
                <a:latin typeface="Times New Roman"/>
                <a:cs typeface="Times New Roman"/>
              </a:rPr>
              <a:t>API</a:t>
            </a:r>
            <a:endParaRPr sz="2800" dirty="0">
              <a:latin typeface="Times New Roman"/>
              <a:cs typeface="Times New Roman"/>
            </a:endParaRPr>
          </a:p>
          <a:p>
            <a:pPr marL="698500" lvl="1" indent="-229235">
              <a:lnSpc>
                <a:spcPts val="2810"/>
              </a:lnSpc>
              <a:buFont typeface="Arial MT"/>
              <a:buChar char="•"/>
              <a:tabLst>
                <a:tab pos="699135" algn="l"/>
              </a:tabLst>
            </a:pPr>
            <a:r>
              <a:rPr sz="2400" spc="-5" dirty="0">
                <a:latin typeface="Times New Roman"/>
                <a:cs typeface="Times New Roman"/>
              </a:rPr>
              <a:t>Representational</a:t>
            </a:r>
            <a:r>
              <a:rPr sz="2400" spc="-30" dirty="0">
                <a:latin typeface="Times New Roman"/>
                <a:cs typeface="Times New Roman"/>
              </a:rPr>
              <a:t> </a:t>
            </a:r>
            <a:r>
              <a:rPr sz="2400" dirty="0">
                <a:latin typeface="Times New Roman"/>
                <a:cs typeface="Times New Roman"/>
              </a:rPr>
              <a:t>State</a:t>
            </a:r>
            <a:r>
              <a:rPr sz="2400" spc="-60" dirty="0">
                <a:latin typeface="Times New Roman"/>
                <a:cs typeface="Times New Roman"/>
              </a:rPr>
              <a:t> </a:t>
            </a:r>
            <a:r>
              <a:rPr sz="2400" spc="-15" dirty="0">
                <a:latin typeface="Times New Roman"/>
                <a:cs typeface="Times New Roman"/>
              </a:rPr>
              <a:t>Transfer</a:t>
            </a:r>
            <a:endParaRPr sz="2400" dirty="0">
              <a:latin typeface="Times New Roman"/>
              <a:cs typeface="Times New Roman"/>
            </a:endParaRPr>
          </a:p>
          <a:p>
            <a:pPr marL="698500" marR="5080" lvl="1" indent="-228600" algn="just">
              <a:lnSpc>
                <a:spcPct val="80000"/>
              </a:lnSpc>
              <a:spcBef>
                <a:spcPts val="535"/>
              </a:spcBef>
              <a:buFont typeface="Arial MT"/>
              <a:buChar char="•"/>
              <a:tabLst>
                <a:tab pos="699135" algn="l"/>
              </a:tabLst>
            </a:pPr>
            <a:r>
              <a:rPr sz="2400" dirty="0">
                <a:latin typeface="Times New Roman"/>
                <a:cs typeface="Times New Roman"/>
              </a:rPr>
              <a:t>REpresentational</a:t>
            </a:r>
            <a:r>
              <a:rPr sz="2400" spc="-35" dirty="0">
                <a:latin typeface="Times New Roman"/>
                <a:cs typeface="Times New Roman"/>
              </a:rPr>
              <a:t> </a:t>
            </a:r>
            <a:r>
              <a:rPr sz="2400" dirty="0">
                <a:latin typeface="Times New Roman"/>
                <a:cs typeface="Times New Roman"/>
              </a:rPr>
              <a:t>State</a:t>
            </a:r>
            <a:r>
              <a:rPr sz="2400" spc="-65" dirty="0">
                <a:latin typeface="Times New Roman"/>
                <a:cs typeface="Times New Roman"/>
              </a:rPr>
              <a:t> </a:t>
            </a:r>
            <a:r>
              <a:rPr sz="2400" spc="-15" dirty="0">
                <a:latin typeface="Times New Roman"/>
                <a:cs typeface="Times New Roman"/>
              </a:rPr>
              <a:t>Transfer</a:t>
            </a:r>
            <a:r>
              <a:rPr sz="2400" spc="-5" dirty="0">
                <a:latin typeface="Times New Roman"/>
                <a:cs typeface="Times New Roman"/>
              </a:rPr>
              <a:t> (REST)</a:t>
            </a:r>
            <a:r>
              <a:rPr sz="2400" spc="5" dirty="0">
                <a:latin typeface="Times New Roman"/>
                <a:cs typeface="Times New Roman"/>
              </a:rPr>
              <a:t> </a:t>
            </a:r>
            <a:r>
              <a:rPr sz="2400" dirty="0">
                <a:latin typeface="Times New Roman"/>
                <a:cs typeface="Times New Roman"/>
              </a:rPr>
              <a:t>is a</a:t>
            </a:r>
            <a:r>
              <a:rPr sz="2400" spc="-5" dirty="0">
                <a:latin typeface="Times New Roman"/>
                <a:cs typeface="Times New Roman"/>
              </a:rPr>
              <a:t> set</a:t>
            </a:r>
            <a:r>
              <a:rPr sz="2400" dirty="0">
                <a:latin typeface="Times New Roman"/>
                <a:cs typeface="Times New Roman"/>
              </a:rPr>
              <a:t> of</a:t>
            </a:r>
            <a:r>
              <a:rPr sz="2400" spc="5" dirty="0">
                <a:latin typeface="Times New Roman"/>
                <a:cs typeface="Times New Roman"/>
              </a:rPr>
              <a:t> </a:t>
            </a:r>
            <a:r>
              <a:rPr sz="2400" spc="-5" dirty="0">
                <a:latin typeface="Times New Roman"/>
                <a:cs typeface="Times New Roman"/>
              </a:rPr>
              <a:t>architectural</a:t>
            </a:r>
            <a:r>
              <a:rPr sz="2400" spc="-35" dirty="0">
                <a:latin typeface="Times New Roman"/>
                <a:cs typeface="Times New Roman"/>
              </a:rPr>
              <a:t> </a:t>
            </a:r>
            <a:r>
              <a:rPr sz="2400" dirty="0">
                <a:latin typeface="Times New Roman"/>
                <a:cs typeface="Times New Roman"/>
              </a:rPr>
              <a:t>principles</a:t>
            </a:r>
            <a:r>
              <a:rPr sz="2400" spc="-30" dirty="0">
                <a:latin typeface="Times New Roman"/>
                <a:cs typeface="Times New Roman"/>
              </a:rPr>
              <a:t> </a:t>
            </a:r>
            <a:r>
              <a:rPr sz="2400" dirty="0">
                <a:latin typeface="Times New Roman"/>
                <a:cs typeface="Times New Roman"/>
              </a:rPr>
              <a:t>by </a:t>
            </a:r>
            <a:r>
              <a:rPr sz="2400" spc="-585" dirty="0">
                <a:latin typeface="Times New Roman"/>
                <a:cs typeface="Times New Roman"/>
              </a:rPr>
              <a:t> </a:t>
            </a:r>
            <a:r>
              <a:rPr sz="2400" spc="-5" dirty="0">
                <a:latin typeface="Times New Roman"/>
                <a:cs typeface="Times New Roman"/>
              </a:rPr>
              <a:t>which </a:t>
            </a:r>
            <a:r>
              <a:rPr sz="2400" dirty="0">
                <a:latin typeface="Times New Roman"/>
                <a:cs typeface="Times New Roman"/>
              </a:rPr>
              <a:t>you can design </a:t>
            </a:r>
            <a:r>
              <a:rPr sz="2400" spc="-5" dirty="0">
                <a:latin typeface="Times New Roman"/>
                <a:cs typeface="Times New Roman"/>
              </a:rPr>
              <a:t>web services </a:t>
            </a:r>
            <a:r>
              <a:rPr sz="2400" dirty="0">
                <a:latin typeface="Times New Roman"/>
                <a:cs typeface="Times New Roman"/>
              </a:rPr>
              <a:t>and </a:t>
            </a:r>
            <a:r>
              <a:rPr sz="2400" spc="-5" dirty="0">
                <a:latin typeface="Times New Roman"/>
                <a:cs typeface="Times New Roman"/>
              </a:rPr>
              <a:t>web APIs </a:t>
            </a:r>
            <a:r>
              <a:rPr sz="2400" dirty="0">
                <a:latin typeface="Times New Roman"/>
                <a:cs typeface="Times New Roman"/>
              </a:rPr>
              <a:t>that focus on a </a:t>
            </a:r>
            <a:r>
              <a:rPr sz="2400" spc="-20" dirty="0">
                <a:latin typeface="Times New Roman"/>
                <a:cs typeface="Times New Roman"/>
              </a:rPr>
              <a:t>system’s </a:t>
            </a:r>
            <a:r>
              <a:rPr sz="2400" spc="-15" dirty="0">
                <a:latin typeface="Times New Roman"/>
                <a:cs typeface="Times New Roman"/>
              </a:rPr>
              <a:t> </a:t>
            </a:r>
            <a:r>
              <a:rPr sz="2400" dirty="0">
                <a:latin typeface="Times New Roman"/>
                <a:cs typeface="Times New Roman"/>
              </a:rPr>
              <a:t>resources</a:t>
            </a:r>
            <a:r>
              <a:rPr sz="2400" spc="-25" dirty="0">
                <a:latin typeface="Times New Roman"/>
                <a:cs typeface="Times New Roman"/>
              </a:rPr>
              <a:t> </a:t>
            </a:r>
            <a:r>
              <a:rPr sz="2400" dirty="0">
                <a:latin typeface="Times New Roman"/>
                <a:cs typeface="Times New Roman"/>
              </a:rPr>
              <a:t>and how</a:t>
            </a:r>
            <a:r>
              <a:rPr sz="2400" spc="5" dirty="0">
                <a:latin typeface="Times New Roman"/>
                <a:cs typeface="Times New Roman"/>
              </a:rPr>
              <a:t> </a:t>
            </a:r>
            <a:r>
              <a:rPr sz="2400" dirty="0">
                <a:latin typeface="Times New Roman"/>
                <a:cs typeface="Times New Roman"/>
              </a:rPr>
              <a:t>resource</a:t>
            </a:r>
            <a:r>
              <a:rPr sz="2400" spc="-25" dirty="0">
                <a:latin typeface="Times New Roman"/>
                <a:cs typeface="Times New Roman"/>
              </a:rPr>
              <a:t> </a:t>
            </a:r>
            <a:r>
              <a:rPr sz="2400" dirty="0">
                <a:latin typeface="Times New Roman"/>
                <a:cs typeface="Times New Roman"/>
              </a:rPr>
              <a:t>states</a:t>
            </a:r>
            <a:r>
              <a:rPr sz="2400" spc="-35" dirty="0">
                <a:latin typeface="Times New Roman"/>
                <a:cs typeface="Times New Roman"/>
              </a:rPr>
              <a:t> </a:t>
            </a:r>
            <a:r>
              <a:rPr sz="2400" dirty="0">
                <a:latin typeface="Times New Roman"/>
                <a:cs typeface="Times New Roman"/>
              </a:rPr>
              <a:t>are</a:t>
            </a:r>
            <a:r>
              <a:rPr sz="2400" spc="-5" dirty="0">
                <a:latin typeface="Times New Roman"/>
                <a:cs typeface="Times New Roman"/>
              </a:rPr>
              <a:t> </a:t>
            </a:r>
            <a:r>
              <a:rPr sz="2400" dirty="0">
                <a:latin typeface="Times New Roman"/>
                <a:cs typeface="Times New Roman"/>
              </a:rPr>
              <a:t>addressed</a:t>
            </a:r>
            <a:r>
              <a:rPr sz="2400" spc="-1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transferred.</a:t>
            </a:r>
          </a:p>
          <a:p>
            <a:pPr marL="698500" lvl="1" indent="-229235">
              <a:lnSpc>
                <a:spcPts val="2775"/>
              </a:lnSpc>
              <a:buFont typeface="Arial MT"/>
              <a:buChar char="•"/>
              <a:tabLst>
                <a:tab pos="699135" algn="l"/>
              </a:tabLst>
            </a:pPr>
            <a:r>
              <a:rPr sz="2400" dirty="0">
                <a:latin typeface="Times New Roman"/>
                <a:cs typeface="Times New Roman"/>
              </a:rPr>
              <a:t>Follow</a:t>
            </a:r>
            <a:r>
              <a:rPr sz="2400" spc="-10" dirty="0">
                <a:latin typeface="Times New Roman"/>
                <a:cs typeface="Times New Roman"/>
              </a:rPr>
              <a:t> </a:t>
            </a:r>
            <a:r>
              <a:rPr sz="2400" spc="-5" dirty="0" smtClean="0">
                <a:latin typeface="Times New Roman"/>
                <a:cs typeface="Times New Roman"/>
              </a:rPr>
              <a:t>Request</a:t>
            </a:r>
            <a:r>
              <a:rPr lang="en-IN" sz="2400" spc="-5" dirty="0" smtClean="0">
                <a:latin typeface="Times New Roman"/>
                <a:cs typeface="Times New Roman"/>
              </a:rPr>
              <a:t> </a:t>
            </a:r>
            <a:r>
              <a:rPr sz="2400" dirty="0" smtClean="0">
                <a:latin typeface="Times New Roman"/>
                <a:cs typeface="Times New Roman"/>
              </a:rPr>
              <a:t>Response</a:t>
            </a:r>
            <a:r>
              <a:rPr sz="2400" spc="-5" dirty="0" smtClean="0">
                <a:latin typeface="Times New Roman"/>
                <a:cs typeface="Times New Roman"/>
              </a:rPr>
              <a:t> </a:t>
            </a:r>
            <a:r>
              <a:rPr sz="2400" spc="-5" dirty="0">
                <a:latin typeface="Times New Roman"/>
                <a:cs typeface="Times New Roman"/>
              </a:rPr>
              <a:t>Communication</a:t>
            </a:r>
            <a:r>
              <a:rPr sz="2400" dirty="0">
                <a:latin typeface="Times New Roman"/>
                <a:cs typeface="Times New Roman"/>
              </a:rPr>
              <a:t> Model</a:t>
            </a:r>
          </a:p>
          <a:p>
            <a:pPr marL="698500" lvl="1" indent="-229235">
              <a:lnSpc>
                <a:spcPts val="2845"/>
              </a:lnSpc>
              <a:buFont typeface="Arial MT"/>
              <a:buChar char="•"/>
              <a:tabLst>
                <a:tab pos="699135" algn="l"/>
              </a:tabLst>
            </a:pPr>
            <a:r>
              <a:rPr sz="2400" spc="-5" dirty="0" smtClean="0">
                <a:latin typeface="Times New Roman"/>
                <a:cs typeface="Times New Roman"/>
              </a:rPr>
              <a:t>Advantages/Disadvantages</a:t>
            </a:r>
            <a:endParaRPr lang="en-IN" sz="2400" spc="-5" dirty="0" smtClean="0">
              <a:latin typeface="Times New Roman"/>
              <a:cs typeface="Times New Roman"/>
            </a:endParaRPr>
          </a:p>
          <a:p>
            <a:pPr marL="469265" lvl="1">
              <a:lnSpc>
                <a:spcPts val="2845"/>
              </a:lnSpc>
              <a:tabLst>
                <a:tab pos="699135" algn="l"/>
              </a:tabLst>
            </a:pPr>
            <a:endParaRPr sz="2400" dirty="0">
              <a:latin typeface="Times New Roman"/>
              <a:cs typeface="Times New Roman"/>
            </a:endParaRPr>
          </a:p>
          <a:p>
            <a:pPr marL="241300" indent="-229235">
              <a:lnSpc>
                <a:spcPts val="3329"/>
              </a:lnSpc>
              <a:spcBef>
                <a:spcPts val="309"/>
              </a:spcBef>
              <a:buFont typeface="Arial MT"/>
              <a:buChar char="•"/>
              <a:tabLst>
                <a:tab pos="241935" algn="l"/>
              </a:tabLst>
            </a:pPr>
            <a:r>
              <a:rPr sz="2800" spc="-80" dirty="0">
                <a:latin typeface="Times New Roman"/>
                <a:cs typeface="Times New Roman"/>
              </a:rPr>
              <a:t>Web</a:t>
            </a:r>
            <a:r>
              <a:rPr sz="2800" spc="-20" dirty="0">
                <a:latin typeface="Times New Roman"/>
                <a:cs typeface="Times New Roman"/>
              </a:rPr>
              <a:t> </a:t>
            </a:r>
            <a:r>
              <a:rPr sz="2800" spc="-5" dirty="0">
                <a:latin typeface="Times New Roman"/>
                <a:cs typeface="Times New Roman"/>
              </a:rPr>
              <a:t>Socket</a:t>
            </a:r>
            <a:r>
              <a:rPr sz="2800" spc="-20" dirty="0">
                <a:latin typeface="Times New Roman"/>
                <a:cs typeface="Times New Roman"/>
              </a:rPr>
              <a:t> </a:t>
            </a:r>
            <a:r>
              <a:rPr lang="en-IN" sz="2800" spc="-5" dirty="0">
                <a:latin typeface="Times New Roman"/>
                <a:cs typeface="Times New Roman"/>
              </a:rPr>
              <a:t>b</a:t>
            </a:r>
            <a:r>
              <a:rPr sz="2800" spc="-5" dirty="0" err="1" smtClean="0">
                <a:latin typeface="Times New Roman"/>
                <a:cs typeface="Times New Roman"/>
              </a:rPr>
              <a:t>ased</a:t>
            </a:r>
            <a:r>
              <a:rPr sz="2800" spc="-20" dirty="0" smtClean="0">
                <a:latin typeface="Times New Roman"/>
                <a:cs typeface="Times New Roman"/>
              </a:rPr>
              <a:t> </a:t>
            </a:r>
            <a:r>
              <a:rPr sz="2800" spc="-5" dirty="0">
                <a:latin typeface="Times New Roman"/>
                <a:cs typeface="Times New Roman"/>
              </a:rPr>
              <a:t>Communication</a:t>
            </a:r>
            <a:endParaRPr sz="2800" dirty="0">
              <a:latin typeface="Times New Roman"/>
              <a:cs typeface="Times New Roman"/>
            </a:endParaRPr>
          </a:p>
          <a:p>
            <a:pPr marL="698500" lvl="1" indent="-229235">
              <a:lnSpc>
                <a:spcPts val="2810"/>
              </a:lnSpc>
              <a:buFont typeface="Arial MT"/>
              <a:buChar char="•"/>
              <a:tabLst>
                <a:tab pos="699135" algn="l"/>
              </a:tabLst>
            </a:pPr>
            <a:r>
              <a:rPr sz="2400" dirty="0">
                <a:latin typeface="Times New Roman"/>
                <a:cs typeface="Times New Roman"/>
              </a:rPr>
              <a:t>Full</a:t>
            </a:r>
            <a:r>
              <a:rPr sz="2400" spc="-35" dirty="0">
                <a:latin typeface="Times New Roman"/>
                <a:cs typeface="Times New Roman"/>
              </a:rPr>
              <a:t> </a:t>
            </a:r>
            <a:r>
              <a:rPr sz="2400" dirty="0">
                <a:latin typeface="Times New Roman"/>
                <a:cs typeface="Times New Roman"/>
              </a:rPr>
              <a:t>Duplex</a:t>
            </a:r>
            <a:r>
              <a:rPr sz="2400" spc="-30" dirty="0">
                <a:latin typeface="Times New Roman"/>
                <a:cs typeface="Times New Roman"/>
              </a:rPr>
              <a:t> </a:t>
            </a:r>
            <a:r>
              <a:rPr sz="2400" spc="-5" dirty="0">
                <a:latin typeface="Times New Roman"/>
                <a:cs typeface="Times New Roman"/>
              </a:rPr>
              <a:t>Communication</a:t>
            </a:r>
            <a:endParaRPr sz="2400" dirty="0">
              <a:latin typeface="Times New Roman"/>
              <a:cs typeface="Times New Roman"/>
            </a:endParaRPr>
          </a:p>
          <a:p>
            <a:pPr marL="698500" lvl="1" indent="-229235">
              <a:lnSpc>
                <a:spcPts val="2805"/>
              </a:lnSpc>
              <a:buFont typeface="Arial MT"/>
              <a:buChar char="•"/>
              <a:tabLst>
                <a:tab pos="699135" algn="l"/>
              </a:tabLst>
            </a:pPr>
            <a:r>
              <a:rPr sz="2400" dirty="0">
                <a:latin typeface="Times New Roman"/>
                <a:cs typeface="Times New Roman"/>
              </a:rPr>
              <a:t>Follow</a:t>
            </a:r>
            <a:r>
              <a:rPr sz="2400" spc="-15" dirty="0">
                <a:latin typeface="Times New Roman"/>
                <a:cs typeface="Times New Roman"/>
              </a:rPr>
              <a:t> </a:t>
            </a:r>
            <a:r>
              <a:rPr sz="2400" dirty="0">
                <a:latin typeface="Times New Roman"/>
                <a:cs typeface="Times New Roman"/>
              </a:rPr>
              <a:t>Exclusive</a:t>
            </a:r>
            <a:r>
              <a:rPr sz="2400" spc="-50" dirty="0">
                <a:latin typeface="Times New Roman"/>
                <a:cs typeface="Times New Roman"/>
              </a:rPr>
              <a:t> </a:t>
            </a:r>
            <a:r>
              <a:rPr sz="2400" dirty="0">
                <a:latin typeface="Times New Roman"/>
                <a:cs typeface="Times New Roman"/>
              </a:rPr>
              <a:t>Pair</a:t>
            </a:r>
            <a:r>
              <a:rPr sz="2400" spc="-10" dirty="0">
                <a:latin typeface="Times New Roman"/>
                <a:cs typeface="Times New Roman"/>
              </a:rPr>
              <a:t> </a:t>
            </a:r>
            <a:r>
              <a:rPr sz="2400" spc="-5" dirty="0">
                <a:latin typeface="Times New Roman"/>
                <a:cs typeface="Times New Roman"/>
              </a:rPr>
              <a:t>Communication</a:t>
            </a:r>
            <a:r>
              <a:rPr sz="2400" spc="5" dirty="0">
                <a:latin typeface="Times New Roman"/>
                <a:cs typeface="Times New Roman"/>
              </a:rPr>
              <a:t> </a:t>
            </a:r>
            <a:r>
              <a:rPr sz="2400" dirty="0">
                <a:latin typeface="Times New Roman"/>
                <a:cs typeface="Times New Roman"/>
              </a:rPr>
              <a:t>Model</a:t>
            </a:r>
          </a:p>
          <a:p>
            <a:pPr marL="698500" lvl="1" indent="-229235">
              <a:lnSpc>
                <a:spcPts val="2845"/>
              </a:lnSpc>
              <a:buFont typeface="Arial MT"/>
              <a:buChar char="•"/>
              <a:tabLst>
                <a:tab pos="699135" algn="l"/>
              </a:tabLst>
            </a:pPr>
            <a:r>
              <a:rPr sz="2400" spc="-5" dirty="0">
                <a:latin typeface="Times New Roman"/>
                <a:cs typeface="Times New Roman"/>
              </a:rPr>
              <a:t>Advantages/Disadvantages</a:t>
            </a:r>
            <a:endParaRPr sz="24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8077" y="457200"/>
            <a:ext cx="5166995" cy="697230"/>
          </a:xfrm>
          <a:prstGeom prst="rect">
            <a:avLst/>
          </a:prstGeom>
        </p:spPr>
        <p:txBody>
          <a:bodyPr vert="horz" wrap="square" lIns="0" tIns="13335" rIns="0" bIns="0" rtlCol="0">
            <a:spAutoFit/>
          </a:bodyPr>
          <a:lstStyle/>
          <a:p>
            <a:pPr marL="12700">
              <a:lnSpc>
                <a:spcPct val="100000"/>
              </a:lnSpc>
              <a:spcBef>
                <a:spcPts val="105"/>
              </a:spcBef>
            </a:pPr>
            <a:r>
              <a:rPr dirty="0"/>
              <a:t>Com</a:t>
            </a:r>
            <a:r>
              <a:rPr spc="15" dirty="0"/>
              <a:t>m</a:t>
            </a:r>
            <a:r>
              <a:rPr dirty="0"/>
              <a:t>unication</a:t>
            </a:r>
            <a:r>
              <a:rPr spc="-285" dirty="0"/>
              <a:t> </a:t>
            </a:r>
            <a:r>
              <a:rPr dirty="0"/>
              <a:t>APIs</a:t>
            </a:r>
          </a:p>
        </p:txBody>
      </p:sp>
      <p:pic>
        <p:nvPicPr>
          <p:cNvPr id="3" name="object 3"/>
          <p:cNvPicPr/>
          <p:nvPr/>
        </p:nvPicPr>
        <p:blipFill>
          <a:blip r:embed="rId2" cstate="print"/>
          <a:stretch>
            <a:fillRect/>
          </a:stretch>
        </p:blipFill>
        <p:spPr>
          <a:xfrm>
            <a:off x="1828800" y="1293874"/>
            <a:ext cx="7845551" cy="545134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304" y="685800"/>
            <a:ext cx="8073390" cy="697230"/>
          </a:xfrm>
          <a:prstGeom prst="rect">
            <a:avLst/>
          </a:prstGeom>
        </p:spPr>
        <p:txBody>
          <a:bodyPr vert="horz" wrap="square" lIns="0" tIns="13335" rIns="0" bIns="0" rtlCol="0">
            <a:spAutoFit/>
          </a:bodyPr>
          <a:lstStyle/>
          <a:p>
            <a:pPr marL="12700">
              <a:lnSpc>
                <a:spcPct val="100000"/>
              </a:lnSpc>
              <a:spcBef>
                <a:spcPts val="105"/>
              </a:spcBef>
            </a:pPr>
            <a:r>
              <a:rPr dirty="0"/>
              <a:t>Physical</a:t>
            </a:r>
            <a:r>
              <a:rPr spc="-25" dirty="0"/>
              <a:t> </a:t>
            </a:r>
            <a:r>
              <a:rPr dirty="0"/>
              <a:t>Design vs Logical</a:t>
            </a:r>
            <a:r>
              <a:rPr spc="-40" dirty="0"/>
              <a:t> </a:t>
            </a:r>
            <a:r>
              <a:rPr dirty="0"/>
              <a:t>Design</a:t>
            </a:r>
          </a:p>
        </p:txBody>
      </p:sp>
      <p:pic>
        <p:nvPicPr>
          <p:cNvPr id="3" name="object 3"/>
          <p:cNvPicPr/>
          <p:nvPr/>
        </p:nvPicPr>
        <p:blipFill>
          <a:blip r:embed="rId2" cstate="print"/>
          <a:stretch>
            <a:fillRect/>
          </a:stretch>
        </p:blipFill>
        <p:spPr>
          <a:xfrm>
            <a:off x="958378" y="2277306"/>
            <a:ext cx="10275243" cy="34253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143515"/>
            <a:ext cx="8291195" cy="697230"/>
          </a:xfrm>
          <a:prstGeom prst="rect">
            <a:avLst/>
          </a:prstGeom>
        </p:spPr>
        <p:txBody>
          <a:bodyPr vert="horz" wrap="square" lIns="0" tIns="13335" rIns="0" bIns="0" rtlCol="0">
            <a:spAutoFit/>
          </a:bodyPr>
          <a:lstStyle/>
          <a:p>
            <a:pPr marL="12700">
              <a:lnSpc>
                <a:spcPct val="100000"/>
              </a:lnSpc>
              <a:spcBef>
                <a:spcPts val="105"/>
              </a:spcBef>
            </a:pPr>
            <a:r>
              <a:rPr spc="5" dirty="0"/>
              <a:t>Layer</a:t>
            </a:r>
            <a:r>
              <a:rPr spc="-125" dirty="0"/>
              <a:t> </a:t>
            </a:r>
            <a:r>
              <a:rPr dirty="0"/>
              <a:t>1</a:t>
            </a:r>
            <a:r>
              <a:rPr spc="-10" dirty="0"/>
              <a:t> </a:t>
            </a:r>
            <a:r>
              <a:rPr dirty="0"/>
              <a:t>:</a:t>
            </a:r>
            <a:r>
              <a:rPr spc="-5" dirty="0"/>
              <a:t> </a:t>
            </a:r>
            <a:r>
              <a:rPr dirty="0"/>
              <a:t>Physical</a:t>
            </a:r>
            <a:r>
              <a:rPr spc="-10" dirty="0"/>
              <a:t> </a:t>
            </a:r>
            <a:r>
              <a:rPr dirty="0"/>
              <a:t>or</a:t>
            </a:r>
            <a:r>
              <a:rPr spc="-95" dirty="0"/>
              <a:t> </a:t>
            </a:r>
            <a:r>
              <a:rPr dirty="0"/>
              <a:t>Sensor</a:t>
            </a:r>
            <a:r>
              <a:rPr spc="-105" dirty="0"/>
              <a:t> </a:t>
            </a:r>
            <a:r>
              <a:rPr spc="5" dirty="0"/>
              <a:t>Layer</a:t>
            </a:r>
          </a:p>
        </p:txBody>
      </p:sp>
      <p:pic>
        <p:nvPicPr>
          <p:cNvPr id="3" name="object 3"/>
          <p:cNvPicPr/>
          <p:nvPr/>
        </p:nvPicPr>
        <p:blipFill>
          <a:blip r:embed="rId2" cstate="print"/>
          <a:stretch>
            <a:fillRect/>
          </a:stretch>
        </p:blipFill>
        <p:spPr>
          <a:xfrm>
            <a:off x="381001" y="2133600"/>
            <a:ext cx="4267200" cy="4648200"/>
          </a:xfrm>
          <a:prstGeom prst="rect">
            <a:avLst/>
          </a:prstGeom>
        </p:spPr>
      </p:pic>
      <p:sp>
        <p:nvSpPr>
          <p:cNvPr id="4" name="Rectangle 3"/>
          <p:cNvSpPr/>
          <p:nvPr/>
        </p:nvSpPr>
        <p:spPr>
          <a:xfrm>
            <a:off x="4800600" y="2307015"/>
            <a:ext cx="7315200" cy="1477328"/>
          </a:xfrm>
          <a:prstGeom prst="rect">
            <a:avLst/>
          </a:prstGeom>
        </p:spPr>
        <p:txBody>
          <a:bodyPr wrap="square">
            <a:spAutoFit/>
          </a:bodyPr>
          <a:lstStyle/>
          <a:p>
            <a:pPr algn="just"/>
            <a:r>
              <a:rPr lang="en-US" b="0" i="0" dirty="0" smtClean="0">
                <a:solidFill>
                  <a:srgbClr val="1F1F1F"/>
                </a:solidFill>
                <a:effectLst/>
                <a:latin typeface="Google Sans"/>
              </a:rPr>
              <a:t>A </a:t>
            </a:r>
            <a:r>
              <a:rPr lang="en-US" b="1" i="1" dirty="0" smtClean="0">
                <a:solidFill>
                  <a:srgbClr val="040C28"/>
                </a:solidFill>
                <a:effectLst/>
                <a:latin typeface="Google Sans"/>
              </a:rPr>
              <a:t>programmable logic controller</a:t>
            </a:r>
            <a:r>
              <a:rPr lang="en-US" b="1" i="1" dirty="0" smtClean="0">
                <a:solidFill>
                  <a:srgbClr val="1F1F1F"/>
                </a:solidFill>
                <a:effectLst/>
                <a:latin typeface="Google Sans"/>
              </a:rPr>
              <a:t> (PLC)</a:t>
            </a:r>
            <a:r>
              <a:rPr lang="en-US" b="0" i="1" dirty="0" smtClean="0">
                <a:solidFill>
                  <a:srgbClr val="1F1F1F"/>
                </a:solidFill>
                <a:effectLst/>
                <a:latin typeface="Google Sans"/>
              </a:rPr>
              <a:t> </a:t>
            </a:r>
            <a:r>
              <a:rPr lang="en-US" b="0" i="0" dirty="0" smtClean="0">
                <a:solidFill>
                  <a:srgbClr val="1F1F1F"/>
                </a:solidFill>
                <a:effectLst/>
                <a:latin typeface="Google Sans"/>
              </a:rPr>
              <a:t>or </a:t>
            </a:r>
            <a:r>
              <a:rPr lang="en-US" b="1" i="1" dirty="0" smtClean="0">
                <a:solidFill>
                  <a:srgbClr val="1F1F1F"/>
                </a:solidFill>
                <a:effectLst/>
                <a:latin typeface="Google Sans"/>
              </a:rPr>
              <a:t>programmable controller </a:t>
            </a:r>
            <a:r>
              <a:rPr lang="en-US" b="0" i="0" dirty="0" smtClean="0">
                <a:solidFill>
                  <a:srgbClr val="1F1F1F"/>
                </a:solidFill>
                <a:effectLst/>
                <a:latin typeface="Google Sans"/>
              </a:rPr>
              <a:t>is an industrial computer that has been adapted for the control of manufacturing processes, such as assembly lines, machines, robotic devices, or any activity that requires high reliability, ease of programming, and process fault diagnosis.</a:t>
            </a:r>
            <a:endParaRPr lang="en-IN" dirty="0"/>
          </a:p>
        </p:txBody>
      </p:sp>
      <p:sp>
        <p:nvSpPr>
          <p:cNvPr id="5" name="Rectangle 4"/>
          <p:cNvSpPr/>
          <p:nvPr/>
        </p:nvSpPr>
        <p:spPr>
          <a:xfrm>
            <a:off x="4800600" y="3932872"/>
            <a:ext cx="7315200" cy="1477328"/>
          </a:xfrm>
          <a:prstGeom prst="rect">
            <a:avLst/>
          </a:prstGeom>
        </p:spPr>
        <p:txBody>
          <a:bodyPr wrap="square">
            <a:spAutoFit/>
          </a:bodyPr>
          <a:lstStyle/>
          <a:p>
            <a:pPr algn="just"/>
            <a:r>
              <a:rPr lang="en-US" b="0" i="0" dirty="0" smtClean="0">
                <a:solidFill>
                  <a:srgbClr val="1F1F1F"/>
                </a:solidFill>
                <a:effectLst/>
                <a:latin typeface="Google Sans"/>
              </a:rPr>
              <a:t>An </a:t>
            </a:r>
            <a:r>
              <a:rPr lang="en-US" b="1" i="1" dirty="0" smtClean="0">
                <a:solidFill>
                  <a:srgbClr val="1F1F1F"/>
                </a:solidFill>
                <a:effectLst/>
                <a:latin typeface="Google Sans"/>
              </a:rPr>
              <a:t>actuator</a:t>
            </a:r>
            <a:r>
              <a:rPr lang="en-US" b="0" i="0" dirty="0" smtClean="0">
                <a:solidFill>
                  <a:srgbClr val="1F1F1F"/>
                </a:solidFill>
                <a:effectLst/>
                <a:latin typeface="Google Sans"/>
              </a:rPr>
              <a:t> is </a:t>
            </a:r>
            <a:r>
              <a:rPr lang="en-US" b="0" i="0" dirty="0" smtClean="0">
                <a:solidFill>
                  <a:srgbClr val="040C28"/>
                </a:solidFill>
                <a:effectLst/>
                <a:latin typeface="Google Sans"/>
              </a:rPr>
              <a:t>a component of a machine that produces force, torque, or displacement, usually in a controlled way, when an electrical, pneumatic or hydraulic input is supplied to it in a system</a:t>
            </a:r>
            <a:r>
              <a:rPr lang="en-US" b="0" i="0" dirty="0" smtClean="0">
                <a:solidFill>
                  <a:srgbClr val="1F1F1F"/>
                </a:solidFill>
                <a:effectLst/>
                <a:latin typeface="Google Sans"/>
              </a:rPr>
              <a:t> (called an </a:t>
            </a:r>
            <a:r>
              <a:rPr lang="en-US" b="1" i="1" dirty="0" smtClean="0">
                <a:solidFill>
                  <a:srgbClr val="1F1F1F"/>
                </a:solidFill>
                <a:effectLst/>
                <a:latin typeface="Google Sans"/>
              </a:rPr>
              <a:t>actuating system</a:t>
            </a:r>
            <a:r>
              <a:rPr lang="en-US" b="0" i="0" dirty="0" smtClean="0">
                <a:solidFill>
                  <a:srgbClr val="1F1F1F"/>
                </a:solidFill>
                <a:effectLst/>
                <a:latin typeface="Google Sans"/>
              </a:rPr>
              <a:t>). An actuator converts such an input signal into the required form of mechanical energy.</a:t>
            </a:r>
            <a:endParaRPr lang="en-IN" dirty="0"/>
          </a:p>
        </p:txBody>
      </p:sp>
      <p:sp>
        <p:nvSpPr>
          <p:cNvPr id="6" name="Rectangle 5"/>
          <p:cNvSpPr/>
          <p:nvPr/>
        </p:nvSpPr>
        <p:spPr>
          <a:xfrm>
            <a:off x="4800600" y="5553670"/>
            <a:ext cx="7315200" cy="923330"/>
          </a:xfrm>
          <a:prstGeom prst="rect">
            <a:avLst/>
          </a:prstGeom>
        </p:spPr>
        <p:txBody>
          <a:bodyPr wrap="square">
            <a:spAutoFit/>
          </a:bodyPr>
          <a:lstStyle/>
          <a:p>
            <a:pPr algn="just"/>
            <a:r>
              <a:rPr lang="en-US" b="0" i="0" dirty="0" smtClean="0">
                <a:solidFill>
                  <a:srgbClr val="1F1F1F"/>
                </a:solidFill>
                <a:effectLst/>
                <a:latin typeface="Google Sans"/>
              </a:rPr>
              <a:t>A </a:t>
            </a:r>
            <a:r>
              <a:rPr lang="en-US" b="1" i="1" dirty="0" smtClean="0">
                <a:solidFill>
                  <a:srgbClr val="1F1F1F"/>
                </a:solidFill>
                <a:effectLst/>
                <a:latin typeface="Google Sans"/>
              </a:rPr>
              <a:t>pneumatic control system</a:t>
            </a:r>
            <a:r>
              <a:rPr lang="en-US" b="0" i="0" dirty="0" smtClean="0">
                <a:solidFill>
                  <a:srgbClr val="1F1F1F"/>
                </a:solidFill>
                <a:effectLst/>
                <a:latin typeface="Google Sans"/>
              </a:rPr>
              <a:t> </a:t>
            </a:r>
            <a:r>
              <a:rPr lang="en-US" b="0" i="0" dirty="0" smtClean="0">
                <a:solidFill>
                  <a:srgbClr val="040C28"/>
                </a:solidFill>
                <a:effectLst/>
                <a:latin typeface="Google Sans"/>
              </a:rPr>
              <a:t>uses compressed air that is carried through plastic and copper tubes—from a controller to a control device</a:t>
            </a:r>
            <a:r>
              <a:rPr lang="en-US" b="0" i="0" dirty="0" smtClean="0">
                <a:solidFill>
                  <a:srgbClr val="1F1F1F"/>
                </a:solidFill>
                <a:effectLst/>
                <a:latin typeface="Google Sans"/>
              </a:rPr>
              <a:t>.</a:t>
            </a:r>
            <a:endParaRPr lang="en-IN" dirty="0"/>
          </a:p>
        </p:txBody>
      </p:sp>
      <p:sp>
        <p:nvSpPr>
          <p:cNvPr id="7" name="Rectangle 6"/>
          <p:cNvSpPr/>
          <p:nvPr/>
        </p:nvSpPr>
        <p:spPr>
          <a:xfrm>
            <a:off x="381000" y="840745"/>
            <a:ext cx="11734799" cy="923330"/>
          </a:xfrm>
          <a:prstGeom prst="rect">
            <a:avLst/>
          </a:prstGeom>
        </p:spPr>
        <p:txBody>
          <a:bodyPr wrap="square">
            <a:spAutoFit/>
          </a:bodyPr>
          <a:lstStyle/>
          <a:p>
            <a:pPr algn="just"/>
            <a:r>
              <a:rPr lang="en-US" b="0" i="0" dirty="0" smtClean="0">
                <a:solidFill>
                  <a:srgbClr val="1F1F1F"/>
                </a:solidFill>
                <a:effectLst/>
                <a:latin typeface="Google Sans"/>
              </a:rPr>
              <a:t>A sensor is </a:t>
            </a:r>
            <a:r>
              <a:rPr lang="en-US" b="0" i="0" dirty="0" smtClean="0">
                <a:solidFill>
                  <a:srgbClr val="040C28"/>
                </a:solidFill>
                <a:effectLst/>
                <a:latin typeface="Google Sans"/>
              </a:rPr>
              <a:t>a device that detects the change in the environment and responds to some output on the other system</a:t>
            </a:r>
            <a:r>
              <a:rPr lang="en-US" b="0" i="0" dirty="0" smtClean="0">
                <a:solidFill>
                  <a:srgbClr val="1F1F1F"/>
                </a:solidFill>
                <a:effectLst/>
                <a:latin typeface="Google Sans"/>
              </a:rPr>
              <a:t>. A sensor converts a physical phenomenon into a measurable analog voltage (or sometimes a digital signal) converted into a human-readable display or transmitted for reading or further processing.</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76200"/>
            <a:ext cx="11506199" cy="702115"/>
          </a:xfrm>
          <a:prstGeom prst="rect">
            <a:avLst/>
          </a:prstGeom>
        </p:spPr>
        <p:txBody>
          <a:bodyPr vert="horz" wrap="square" lIns="0" tIns="98425" rIns="0" bIns="0" rtlCol="0">
            <a:spAutoFit/>
          </a:bodyPr>
          <a:lstStyle/>
          <a:p>
            <a:pPr marL="12700" marR="5080">
              <a:lnSpc>
                <a:spcPts val="4660"/>
              </a:lnSpc>
              <a:spcBef>
                <a:spcPts val="775"/>
              </a:spcBef>
            </a:pPr>
            <a:r>
              <a:rPr dirty="0"/>
              <a:t>Layer</a:t>
            </a:r>
            <a:r>
              <a:rPr spc="-110" dirty="0"/>
              <a:t> </a:t>
            </a:r>
            <a:r>
              <a:rPr dirty="0"/>
              <a:t>2</a:t>
            </a:r>
            <a:r>
              <a:rPr spc="-5" dirty="0"/>
              <a:t> </a:t>
            </a:r>
            <a:r>
              <a:rPr dirty="0"/>
              <a:t>:</a:t>
            </a:r>
            <a:r>
              <a:rPr spc="-5" dirty="0"/>
              <a:t> </a:t>
            </a:r>
            <a:r>
              <a:rPr spc="-10" dirty="0"/>
              <a:t>Processing</a:t>
            </a:r>
            <a:r>
              <a:rPr spc="-25" dirty="0"/>
              <a:t> </a:t>
            </a:r>
            <a:r>
              <a:rPr dirty="0"/>
              <a:t>and</a:t>
            </a:r>
            <a:r>
              <a:rPr spc="-5" dirty="0"/>
              <a:t> </a:t>
            </a:r>
            <a:r>
              <a:rPr spc="-10" dirty="0"/>
              <a:t>Control</a:t>
            </a:r>
            <a:r>
              <a:rPr spc="-254" dirty="0"/>
              <a:t> </a:t>
            </a:r>
            <a:r>
              <a:rPr dirty="0"/>
              <a:t>Action </a:t>
            </a:r>
            <a:r>
              <a:rPr spc="-1085" dirty="0"/>
              <a:t> </a:t>
            </a:r>
            <a:r>
              <a:rPr spc="5" dirty="0"/>
              <a:t>Layer</a:t>
            </a:r>
          </a:p>
        </p:txBody>
      </p:sp>
      <p:pic>
        <p:nvPicPr>
          <p:cNvPr id="3" name="object 3"/>
          <p:cNvPicPr/>
          <p:nvPr/>
        </p:nvPicPr>
        <p:blipFill>
          <a:blip r:embed="rId2" cstate="print"/>
          <a:stretch>
            <a:fillRect/>
          </a:stretch>
        </p:blipFill>
        <p:spPr>
          <a:xfrm>
            <a:off x="354981" y="1219200"/>
            <a:ext cx="3408154" cy="4260484"/>
          </a:xfrm>
          <a:prstGeom prst="rect">
            <a:avLst/>
          </a:prstGeom>
        </p:spPr>
      </p:pic>
      <p:sp>
        <p:nvSpPr>
          <p:cNvPr id="4" name="Rectangle 3"/>
          <p:cNvSpPr/>
          <p:nvPr/>
        </p:nvSpPr>
        <p:spPr>
          <a:xfrm>
            <a:off x="4114800" y="1531204"/>
            <a:ext cx="7924800" cy="923330"/>
          </a:xfrm>
          <a:prstGeom prst="rect">
            <a:avLst/>
          </a:prstGeom>
        </p:spPr>
        <p:txBody>
          <a:bodyPr wrap="square">
            <a:spAutoFit/>
          </a:bodyPr>
          <a:lstStyle/>
          <a:p>
            <a:pPr algn="just"/>
            <a:r>
              <a:rPr lang="en-IN" b="1" i="1" dirty="0" smtClean="0">
                <a:solidFill>
                  <a:srgbClr val="474747"/>
                </a:solidFill>
                <a:effectLst/>
                <a:latin typeface="Google Sans"/>
              </a:rPr>
              <a:t>Peripheral Interface Controller (PIC) / Programmable Interrupt Controller (PIC)</a:t>
            </a:r>
            <a:r>
              <a:rPr lang="en-IN" b="0" i="0" dirty="0" smtClean="0">
                <a:solidFill>
                  <a:srgbClr val="474747"/>
                </a:solidFill>
                <a:effectLst/>
                <a:latin typeface="Google Sans"/>
              </a:rPr>
              <a:t> is </a:t>
            </a:r>
            <a:r>
              <a:rPr lang="en-IN" b="0" i="0" dirty="0" smtClean="0">
                <a:solidFill>
                  <a:srgbClr val="040C28"/>
                </a:solidFill>
                <a:effectLst/>
                <a:latin typeface="Google Sans"/>
              </a:rPr>
              <a:t>a hardware component that manages and prioritizes interrupt requests (IRQs) from various devices connected to a computer</a:t>
            </a:r>
            <a:r>
              <a:rPr lang="en-IN" b="0" i="0" dirty="0" smtClean="0">
                <a:solidFill>
                  <a:srgbClr val="474747"/>
                </a:solidFill>
                <a:effectLst/>
                <a:latin typeface="Google Sans"/>
              </a:rPr>
              <a:t>.</a:t>
            </a:r>
            <a:endParaRPr lang="en-IN" dirty="0"/>
          </a:p>
        </p:txBody>
      </p:sp>
      <p:sp>
        <p:nvSpPr>
          <p:cNvPr id="5" name="Rectangle 4"/>
          <p:cNvSpPr/>
          <p:nvPr/>
        </p:nvSpPr>
        <p:spPr>
          <a:xfrm>
            <a:off x="4112940" y="2589074"/>
            <a:ext cx="7926659" cy="1754326"/>
          </a:xfrm>
          <a:prstGeom prst="rect">
            <a:avLst/>
          </a:prstGeom>
        </p:spPr>
        <p:txBody>
          <a:bodyPr wrap="square">
            <a:spAutoFit/>
          </a:bodyPr>
          <a:lstStyle/>
          <a:p>
            <a:pPr algn="just"/>
            <a:r>
              <a:rPr lang="en-US" b="1" i="1" dirty="0" smtClean="0">
                <a:solidFill>
                  <a:srgbClr val="474747"/>
                </a:solidFill>
                <a:effectLst/>
                <a:latin typeface="Google Sans"/>
              </a:rPr>
              <a:t>Advanced RISC Machine (ARM) Processor </a:t>
            </a:r>
            <a:r>
              <a:rPr lang="en-US" dirty="0" smtClean="0">
                <a:solidFill>
                  <a:srgbClr val="474747"/>
                </a:solidFill>
                <a:effectLst/>
                <a:latin typeface="Google Sans"/>
              </a:rPr>
              <a:t>is considered to be a family of Central Processing Units that are used in music players, smartphones, wearables, tablets, and other consumer electronic devices. Advanced RISC Machines create the ARM processor architecture, hence the name ARM. This needs very few instruction sets and transistors. It has very small in size. This is the reason that it is a perfect fit for small-size devices.</a:t>
            </a:r>
            <a:endParaRPr lang="en-IN" dirty="0"/>
          </a:p>
        </p:txBody>
      </p:sp>
      <p:sp>
        <p:nvSpPr>
          <p:cNvPr id="6" name="Rectangle 5"/>
          <p:cNvSpPr/>
          <p:nvPr/>
        </p:nvSpPr>
        <p:spPr>
          <a:xfrm>
            <a:off x="4107364" y="5225351"/>
            <a:ext cx="7926659" cy="923330"/>
          </a:xfrm>
          <a:prstGeom prst="rect">
            <a:avLst/>
          </a:prstGeom>
        </p:spPr>
        <p:txBody>
          <a:bodyPr wrap="square">
            <a:spAutoFit/>
          </a:bodyPr>
          <a:lstStyle/>
          <a:p>
            <a:pPr algn="just"/>
            <a:r>
              <a:rPr lang="en-US" b="0" i="0" dirty="0" smtClean="0">
                <a:solidFill>
                  <a:srgbClr val="1F1F1F"/>
                </a:solidFill>
                <a:effectLst/>
                <a:latin typeface="Google Sans"/>
              </a:rPr>
              <a:t>A </a:t>
            </a:r>
            <a:r>
              <a:rPr lang="en-US" b="1" i="1" dirty="0" smtClean="0">
                <a:solidFill>
                  <a:srgbClr val="040C28"/>
                </a:solidFill>
                <a:effectLst/>
                <a:latin typeface="Google Sans"/>
              </a:rPr>
              <a:t>real-time operating system</a:t>
            </a:r>
            <a:r>
              <a:rPr lang="en-US" b="1" i="1" dirty="0" smtClean="0">
                <a:solidFill>
                  <a:srgbClr val="1F1F1F"/>
                </a:solidFill>
                <a:effectLst/>
                <a:latin typeface="Google Sans"/>
              </a:rPr>
              <a:t> (RTOS) </a:t>
            </a:r>
            <a:r>
              <a:rPr lang="en-US" b="0" i="0" dirty="0" smtClean="0">
                <a:solidFill>
                  <a:srgbClr val="1F1F1F"/>
                </a:solidFill>
                <a:effectLst/>
                <a:latin typeface="Google Sans"/>
              </a:rPr>
              <a:t>is an operating system (OS) for real-time computing applications that processes data and events that have critically defined time constraints.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656" y="228600"/>
            <a:ext cx="8514080" cy="697230"/>
          </a:xfrm>
          <a:prstGeom prst="rect">
            <a:avLst/>
          </a:prstGeom>
        </p:spPr>
        <p:txBody>
          <a:bodyPr vert="horz" wrap="square" lIns="0" tIns="13335" rIns="0" bIns="0" rtlCol="0">
            <a:spAutoFit/>
          </a:bodyPr>
          <a:lstStyle/>
          <a:p>
            <a:pPr marL="12700">
              <a:lnSpc>
                <a:spcPct val="100000"/>
              </a:lnSpc>
              <a:spcBef>
                <a:spcPts val="105"/>
              </a:spcBef>
            </a:pPr>
            <a:r>
              <a:rPr spc="5" dirty="0"/>
              <a:t>Layer</a:t>
            </a:r>
            <a:r>
              <a:rPr spc="-125" dirty="0"/>
              <a:t> </a:t>
            </a:r>
            <a:r>
              <a:rPr dirty="0"/>
              <a:t>3:</a:t>
            </a:r>
            <a:r>
              <a:rPr spc="-10" dirty="0"/>
              <a:t> Hardware</a:t>
            </a:r>
            <a:r>
              <a:rPr spc="-30" dirty="0"/>
              <a:t> </a:t>
            </a:r>
            <a:r>
              <a:rPr dirty="0"/>
              <a:t>Interface</a:t>
            </a:r>
            <a:r>
              <a:rPr spc="-45" dirty="0"/>
              <a:t> </a:t>
            </a:r>
            <a:r>
              <a:rPr spc="5" dirty="0"/>
              <a:t>Layer</a:t>
            </a:r>
          </a:p>
        </p:txBody>
      </p:sp>
      <p:pic>
        <p:nvPicPr>
          <p:cNvPr id="3" name="object 3"/>
          <p:cNvPicPr/>
          <p:nvPr/>
        </p:nvPicPr>
        <p:blipFill>
          <a:blip r:embed="rId2" cstate="print"/>
          <a:stretch>
            <a:fillRect/>
          </a:stretch>
        </p:blipFill>
        <p:spPr>
          <a:xfrm>
            <a:off x="685800" y="1600200"/>
            <a:ext cx="3581400" cy="3556249"/>
          </a:xfrm>
          <a:prstGeom prst="rect">
            <a:avLst/>
          </a:prstGeom>
        </p:spPr>
      </p:pic>
      <p:sp>
        <p:nvSpPr>
          <p:cNvPr id="4" name="Rectangle 3"/>
          <p:cNvSpPr/>
          <p:nvPr/>
        </p:nvSpPr>
        <p:spPr>
          <a:xfrm>
            <a:off x="4495800" y="1138535"/>
            <a:ext cx="7467600" cy="646331"/>
          </a:xfrm>
          <a:prstGeom prst="rect">
            <a:avLst/>
          </a:prstGeom>
        </p:spPr>
        <p:txBody>
          <a:bodyPr wrap="square">
            <a:spAutoFit/>
          </a:bodyPr>
          <a:lstStyle/>
          <a:p>
            <a:pPr algn="just"/>
            <a:r>
              <a:rPr lang="en-US" b="1" i="1" dirty="0" smtClean="0">
                <a:solidFill>
                  <a:srgbClr val="040C28"/>
                </a:solidFill>
                <a:effectLst/>
                <a:latin typeface="Google Sans"/>
              </a:rPr>
              <a:t>Universal Serial Bus</a:t>
            </a:r>
            <a:r>
              <a:rPr lang="en-US" b="1" i="1" dirty="0" smtClean="0">
                <a:solidFill>
                  <a:srgbClr val="1F1F1F"/>
                </a:solidFill>
                <a:effectLst/>
                <a:latin typeface="Google Sans"/>
              </a:rPr>
              <a:t> (USB) </a:t>
            </a:r>
            <a:r>
              <a:rPr lang="en-US" b="0" i="0" dirty="0" smtClean="0">
                <a:solidFill>
                  <a:srgbClr val="1F1F1F"/>
                </a:solidFill>
                <a:effectLst/>
                <a:latin typeface="Google Sans"/>
              </a:rPr>
              <a:t>is an industry standard that allows data exchange and delivery of power between many types of electronics.</a:t>
            </a:r>
            <a:endParaRPr lang="en-IN" dirty="0"/>
          </a:p>
        </p:txBody>
      </p:sp>
      <p:sp>
        <p:nvSpPr>
          <p:cNvPr id="5" name="Rectangle 4"/>
          <p:cNvSpPr/>
          <p:nvPr/>
        </p:nvSpPr>
        <p:spPr>
          <a:xfrm>
            <a:off x="4495800" y="1900996"/>
            <a:ext cx="7467600" cy="1477328"/>
          </a:xfrm>
          <a:prstGeom prst="rect">
            <a:avLst/>
          </a:prstGeom>
        </p:spPr>
        <p:txBody>
          <a:bodyPr wrap="square">
            <a:spAutoFit/>
          </a:bodyPr>
          <a:lstStyle/>
          <a:p>
            <a:pPr algn="just"/>
            <a:r>
              <a:rPr lang="en-US" b="1" i="1" dirty="0" smtClean="0">
                <a:solidFill>
                  <a:srgbClr val="1F1F1F"/>
                </a:solidFill>
                <a:effectLst/>
                <a:latin typeface="Google Sans"/>
              </a:rPr>
              <a:t>Inter-Integrated Circuit (I2C) </a:t>
            </a:r>
            <a:r>
              <a:rPr lang="en-US" b="0" i="0" dirty="0" smtClean="0">
                <a:solidFill>
                  <a:srgbClr val="1F1F1F"/>
                </a:solidFill>
                <a:effectLst/>
                <a:latin typeface="Google Sans"/>
              </a:rPr>
              <a:t>is </a:t>
            </a:r>
            <a:r>
              <a:rPr lang="en-US" b="0" i="0" dirty="0" smtClean="0">
                <a:solidFill>
                  <a:srgbClr val="040C28"/>
                </a:solidFill>
                <a:effectLst/>
                <a:latin typeface="Google Sans"/>
              </a:rPr>
              <a:t>a two-wire serial communication protocol using a serial data line (SDA) and a serial clock line (SCL)</a:t>
            </a:r>
            <a:r>
              <a:rPr lang="en-US" b="0" i="0" dirty="0" smtClean="0">
                <a:solidFill>
                  <a:srgbClr val="1F1F1F"/>
                </a:solidFill>
                <a:effectLst/>
                <a:latin typeface="Google Sans"/>
              </a:rPr>
              <a:t>. The protocol supports multiple target devices on a communication bus and can also support multiple controllers that send and receive commands and data.</a:t>
            </a:r>
            <a:endParaRPr lang="en-IN" dirty="0"/>
          </a:p>
        </p:txBody>
      </p:sp>
      <p:sp>
        <p:nvSpPr>
          <p:cNvPr id="6" name="Rectangle 5"/>
          <p:cNvSpPr/>
          <p:nvPr/>
        </p:nvSpPr>
        <p:spPr>
          <a:xfrm>
            <a:off x="4495800" y="3447871"/>
            <a:ext cx="7467600" cy="1200329"/>
          </a:xfrm>
          <a:prstGeom prst="rect">
            <a:avLst/>
          </a:prstGeom>
        </p:spPr>
        <p:txBody>
          <a:bodyPr wrap="square">
            <a:spAutoFit/>
          </a:bodyPr>
          <a:lstStyle/>
          <a:p>
            <a:pPr algn="just"/>
            <a:r>
              <a:rPr lang="en-US" b="0" i="0" dirty="0" smtClean="0">
                <a:solidFill>
                  <a:srgbClr val="474747"/>
                </a:solidFill>
                <a:effectLst/>
                <a:latin typeface="Google Sans"/>
              </a:rPr>
              <a:t>A </a:t>
            </a:r>
            <a:r>
              <a:rPr lang="en-US" b="1" i="1" dirty="0" smtClean="0">
                <a:solidFill>
                  <a:srgbClr val="474747"/>
                </a:solidFill>
                <a:effectLst/>
                <a:latin typeface="Google Sans"/>
              </a:rPr>
              <a:t>serial peripheral interface (SPI) </a:t>
            </a:r>
            <a:r>
              <a:rPr lang="en-US" b="0" i="0" dirty="0" smtClean="0">
                <a:solidFill>
                  <a:srgbClr val="474747"/>
                </a:solidFill>
                <a:effectLst/>
                <a:latin typeface="Google Sans"/>
              </a:rPr>
              <a:t>is </a:t>
            </a:r>
            <a:r>
              <a:rPr lang="en-US" b="0" i="0" dirty="0" smtClean="0">
                <a:solidFill>
                  <a:srgbClr val="040C28"/>
                </a:solidFill>
                <a:effectLst/>
                <a:latin typeface="Google Sans"/>
              </a:rPr>
              <a:t>a communication protocol used to transfer data between microcontrollers, sensors, and other peripheral devices</a:t>
            </a:r>
            <a:r>
              <a:rPr lang="en-US" b="0" i="0" dirty="0" smtClean="0">
                <a:solidFill>
                  <a:srgbClr val="474747"/>
                </a:solidFill>
                <a:effectLst/>
                <a:latin typeface="Google Sans"/>
              </a:rPr>
              <a:t>. It's like a language they all understand when talking to each other. </a:t>
            </a:r>
            <a:endParaRPr lang="en-IN" dirty="0"/>
          </a:p>
        </p:txBody>
      </p:sp>
      <p:sp>
        <p:nvSpPr>
          <p:cNvPr id="7" name="Rectangle 6"/>
          <p:cNvSpPr/>
          <p:nvPr/>
        </p:nvSpPr>
        <p:spPr>
          <a:xfrm>
            <a:off x="4495800" y="4743271"/>
            <a:ext cx="7467600" cy="1200329"/>
          </a:xfrm>
          <a:prstGeom prst="rect">
            <a:avLst/>
          </a:prstGeom>
        </p:spPr>
        <p:txBody>
          <a:bodyPr wrap="square">
            <a:spAutoFit/>
          </a:bodyPr>
          <a:lstStyle/>
          <a:p>
            <a:pPr algn="just"/>
            <a:r>
              <a:rPr lang="en-US" b="0" i="0" dirty="0" smtClean="0">
                <a:solidFill>
                  <a:srgbClr val="474747"/>
                </a:solidFill>
                <a:effectLst/>
                <a:latin typeface="Google Sans"/>
              </a:rPr>
              <a:t>The </a:t>
            </a:r>
            <a:r>
              <a:rPr lang="en-US" b="1" i="1" dirty="0" smtClean="0">
                <a:solidFill>
                  <a:srgbClr val="474747"/>
                </a:solidFill>
                <a:effectLst/>
                <a:latin typeface="Google Sans"/>
              </a:rPr>
              <a:t>Controller Area Network (CAN bus) </a:t>
            </a:r>
            <a:r>
              <a:rPr lang="en-US" b="0" i="0" dirty="0" smtClean="0">
                <a:solidFill>
                  <a:srgbClr val="474747"/>
                </a:solidFill>
                <a:effectLst/>
                <a:latin typeface="Google Sans"/>
              </a:rPr>
              <a:t>is a message-based protocol designed to allow the Electronic Control Units (ECUs) found in today's automobiles, as well as other devices, to communicate with each other in a reliable, priority-driven fashion.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110" y="152400"/>
            <a:ext cx="4624070" cy="697230"/>
          </a:xfrm>
          <a:prstGeom prst="rect">
            <a:avLst/>
          </a:prstGeom>
        </p:spPr>
        <p:txBody>
          <a:bodyPr vert="horz" wrap="square" lIns="0" tIns="13335" rIns="0" bIns="0" rtlCol="0">
            <a:spAutoFit/>
          </a:bodyPr>
          <a:lstStyle/>
          <a:p>
            <a:pPr marL="12700">
              <a:lnSpc>
                <a:spcPct val="100000"/>
              </a:lnSpc>
              <a:spcBef>
                <a:spcPts val="105"/>
              </a:spcBef>
            </a:pPr>
            <a:r>
              <a:rPr spc="5" dirty="0"/>
              <a:t>Layer</a:t>
            </a:r>
            <a:r>
              <a:rPr spc="-135" dirty="0"/>
              <a:t> </a:t>
            </a:r>
            <a:r>
              <a:rPr dirty="0"/>
              <a:t>4</a:t>
            </a:r>
            <a:r>
              <a:rPr spc="-25" dirty="0"/>
              <a:t> </a:t>
            </a:r>
            <a:r>
              <a:rPr dirty="0"/>
              <a:t>:</a:t>
            </a:r>
            <a:r>
              <a:rPr spc="-20" dirty="0"/>
              <a:t> </a:t>
            </a:r>
            <a:r>
              <a:rPr dirty="0"/>
              <a:t>RF</a:t>
            </a:r>
            <a:r>
              <a:rPr spc="-190" dirty="0"/>
              <a:t> </a:t>
            </a:r>
            <a:r>
              <a:rPr spc="5" dirty="0"/>
              <a:t>Layer</a:t>
            </a:r>
          </a:p>
        </p:txBody>
      </p:sp>
      <p:pic>
        <p:nvPicPr>
          <p:cNvPr id="3" name="object 3"/>
          <p:cNvPicPr/>
          <p:nvPr/>
        </p:nvPicPr>
        <p:blipFill>
          <a:blip r:embed="rId2" cstate="print"/>
          <a:stretch>
            <a:fillRect/>
          </a:stretch>
        </p:blipFill>
        <p:spPr>
          <a:xfrm>
            <a:off x="304800" y="990600"/>
            <a:ext cx="4191000" cy="3352800"/>
          </a:xfrm>
          <a:prstGeom prst="rect">
            <a:avLst/>
          </a:prstGeom>
        </p:spPr>
      </p:pic>
      <p:sp>
        <p:nvSpPr>
          <p:cNvPr id="4" name="Rectangle 3"/>
          <p:cNvSpPr/>
          <p:nvPr/>
        </p:nvSpPr>
        <p:spPr>
          <a:xfrm>
            <a:off x="4876800" y="1143000"/>
            <a:ext cx="7162800" cy="1477328"/>
          </a:xfrm>
          <a:prstGeom prst="rect">
            <a:avLst/>
          </a:prstGeom>
        </p:spPr>
        <p:txBody>
          <a:bodyPr wrap="square">
            <a:spAutoFit/>
          </a:bodyPr>
          <a:lstStyle/>
          <a:p>
            <a:pPr algn="just"/>
            <a:r>
              <a:rPr lang="en-US" b="1" i="1" dirty="0" smtClean="0">
                <a:solidFill>
                  <a:srgbClr val="474747"/>
                </a:solidFill>
                <a:effectLst/>
                <a:latin typeface="Google Sans"/>
              </a:rPr>
              <a:t>Near Field Communication (NFC) </a:t>
            </a:r>
            <a:r>
              <a:rPr lang="en-US" b="0" i="0" dirty="0" smtClean="0">
                <a:solidFill>
                  <a:srgbClr val="474747"/>
                </a:solidFill>
                <a:effectLst/>
                <a:latin typeface="Google Sans"/>
              </a:rPr>
              <a:t>is </a:t>
            </a:r>
            <a:r>
              <a:rPr lang="en-US" b="0" i="0" dirty="0" smtClean="0">
                <a:solidFill>
                  <a:srgbClr val="040C28"/>
                </a:solidFill>
                <a:effectLst/>
                <a:latin typeface="Google Sans"/>
              </a:rPr>
              <a:t>a set of short-range wireless technologies, typically requiring a distance of 4 cm or less to initiate a connection</a:t>
            </a:r>
            <a:r>
              <a:rPr lang="en-US" b="0" i="0" dirty="0" smtClean="0">
                <a:solidFill>
                  <a:srgbClr val="474747"/>
                </a:solidFill>
                <a:effectLst/>
                <a:latin typeface="Google Sans"/>
              </a:rPr>
              <a:t>. NFC lets you share small payloads of data between an NFC tag and an Android-powered device, or between two Android-powered devices.</a:t>
            </a:r>
            <a:endParaRPr lang="en-IN" dirty="0"/>
          </a:p>
        </p:txBody>
      </p:sp>
      <p:sp>
        <p:nvSpPr>
          <p:cNvPr id="5" name="Rectangle 4"/>
          <p:cNvSpPr/>
          <p:nvPr/>
        </p:nvSpPr>
        <p:spPr>
          <a:xfrm>
            <a:off x="4876800" y="2685871"/>
            <a:ext cx="7162800" cy="1200329"/>
          </a:xfrm>
          <a:prstGeom prst="rect">
            <a:avLst/>
          </a:prstGeom>
        </p:spPr>
        <p:txBody>
          <a:bodyPr wrap="square">
            <a:spAutoFit/>
          </a:bodyPr>
          <a:lstStyle/>
          <a:p>
            <a:pPr algn="just"/>
            <a:r>
              <a:rPr lang="en-US" b="1" i="1" dirty="0" smtClean="0">
                <a:solidFill>
                  <a:srgbClr val="1F1F1F"/>
                </a:solidFill>
                <a:effectLst/>
                <a:latin typeface="Google Sans"/>
              </a:rPr>
              <a:t>Radio Frequency Identification (RFID) </a:t>
            </a:r>
            <a:r>
              <a:rPr lang="en-US" b="0" i="0" dirty="0" smtClean="0">
                <a:solidFill>
                  <a:srgbClr val="1F1F1F"/>
                </a:solidFill>
                <a:effectLst/>
                <a:latin typeface="Google Sans"/>
              </a:rPr>
              <a:t>refers to </a:t>
            </a:r>
            <a:r>
              <a:rPr lang="en-US" b="0" i="0" dirty="0" smtClean="0">
                <a:solidFill>
                  <a:srgbClr val="040C28"/>
                </a:solidFill>
                <a:effectLst/>
                <a:latin typeface="Google Sans"/>
              </a:rPr>
              <a:t>a wireless system comprised of two components: tags and readers</a:t>
            </a:r>
            <a:r>
              <a:rPr lang="en-US" b="0" i="0" dirty="0" smtClean="0">
                <a:solidFill>
                  <a:srgbClr val="1F1F1F"/>
                </a:solidFill>
                <a:effectLst/>
                <a:latin typeface="Google Sans"/>
              </a:rPr>
              <a:t>. The reader is a device that has one or more antennas that emit radio waves and receive signals back from the RFID tag.</a:t>
            </a:r>
            <a:endParaRPr lang="en-IN" dirty="0"/>
          </a:p>
        </p:txBody>
      </p:sp>
      <p:sp>
        <p:nvSpPr>
          <p:cNvPr id="6" name="Rectangle 5"/>
          <p:cNvSpPr/>
          <p:nvPr/>
        </p:nvSpPr>
        <p:spPr>
          <a:xfrm>
            <a:off x="4876800" y="3981271"/>
            <a:ext cx="7162800" cy="1200329"/>
          </a:xfrm>
          <a:prstGeom prst="rect">
            <a:avLst/>
          </a:prstGeom>
        </p:spPr>
        <p:txBody>
          <a:bodyPr wrap="square">
            <a:spAutoFit/>
          </a:bodyPr>
          <a:lstStyle/>
          <a:p>
            <a:pPr algn="just"/>
            <a:r>
              <a:rPr lang="en-US" b="1" i="1" dirty="0" smtClean="0">
                <a:solidFill>
                  <a:srgbClr val="1F1F1F"/>
                </a:solidFill>
                <a:effectLst/>
                <a:latin typeface="Google Sans"/>
              </a:rPr>
              <a:t>Wireless Fidelity (Wi-Fi)</a:t>
            </a:r>
            <a:r>
              <a:rPr lang="en-US" b="0" i="0" dirty="0" smtClean="0">
                <a:solidFill>
                  <a:srgbClr val="1F1F1F"/>
                </a:solidFill>
                <a:effectLst/>
                <a:latin typeface="Google Sans"/>
              </a:rPr>
              <a:t> is </a:t>
            </a:r>
            <a:r>
              <a:rPr lang="en-US" b="0" i="0" dirty="0" smtClean="0">
                <a:solidFill>
                  <a:srgbClr val="040C28"/>
                </a:solidFill>
                <a:effectLst/>
                <a:latin typeface="Google Sans"/>
              </a:rPr>
              <a:t>a wireless technology used to connect computers, tablets, smartphones and other devices to the internet</a:t>
            </a:r>
            <a:r>
              <a:rPr lang="en-US" b="0" i="0" dirty="0" smtClean="0">
                <a:solidFill>
                  <a:srgbClr val="1F1F1F"/>
                </a:solidFill>
                <a:effectLst/>
                <a:latin typeface="Google Sans"/>
              </a:rPr>
              <a:t>. Wi-Fi is the radio signal sent from a wireless router to a nearby device, which translates the signal into data you can see and use.</a:t>
            </a:r>
            <a:endParaRPr lang="en-IN" dirty="0"/>
          </a:p>
        </p:txBody>
      </p:sp>
      <p:sp>
        <p:nvSpPr>
          <p:cNvPr id="7" name="Rectangle 6"/>
          <p:cNvSpPr/>
          <p:nvPr/>
        </p:nvSpPr>
        <p:spPr>
          <a:xfrm>
            <a:off x="4876800" y="5228272"/>
            <a:ext cx="7162800" cy="1477328"/>
          </a:xfrm>
          <a:prstGeom prst="rect">
            <a:avLst/>
          </a:prstGeom>
        </p:spPr>
        <p:txBody>
          <a:bodyPr wrap="square">
            <a:spAutoFit/>
          </a:bodyPr>
          <a:lstStyle/>
          <a:p>
            <a:pPr algn="just"/>
            <a:r>
              <a:rPr lang="en-US" b="0" i="0" dirty="0" smtClean="0">
                <a:solidFill>
                  <a:srgbClr val="1F1F1F"/>
                </a:solidFill>
                <a:effectLst/>
                <a:latin typeface="Google Sans"/>
              </a:rPr>
              <a:t>Unlike Classic </a:t>
            </a:r>
            <a:r>
              <a:rPr lang="en-US" b="1" i="1" dirty="0" smtClean="0">
                <a:solidFill>
                  <a:srgbClr val="1F1F1F"/>
                </a:solidFill>
                <a:effectLst/>
                <a:latin typeface="Google Sans"/>
              </a:rPr>
              <a:t>Bluetooth</a:t>
            </a:r>
            <a:r>
              <a:rPr lang="en-US" b="0" i="0" dirty="0" smtClean="0">
                <a:solidFill>
                  <a:srgbClr val="1F1F1F"/>
                </a:solidFill>
                <a:effectLst/>
                <a:latin typeface="Google Sans"/>
              </a:rPr>
              <a:t>, </a:t>
            </a:r>
            <a:r>
              <a:rPr lang="en-US" b="1" i="1" dirty="0" smtClean="0">
                <a:solidFill>
                  <a:srgbClr val="040C28"/>
                </a:solidFill>
                <a:effectLst/>
                <a:latin typeface="Google Sans"/>
              </a:rPr>
              <a:t>BLE</a:t>
            </a:r>
            <a:r>
              <a:rPr lang="en-US" b="0" i="0" dirty="0" smtClean="0">
                <a:solidFill>
                  <a:srgbClr val="040C28"/>
                </a:solidFill>
                <a:effectLst/>
                <a:latin typeface="Google Sans"/>
              </a:rPr>
              <a:t> remains in sleep mode until a connection is initiated</a:t>
            </a:r>
            <a:r>
              <a:rPr lang="en-US" b="0" i="0" dirty="0" smtClean="0">
                <a:solidFill>
                  <a:srgbClr val="1F1F1F"/>
                </a:solidFill>
                <a:effectLst/>
                <a:latin typeface="Google Sans"/>
              </a:rPr>
              <a:t>. Connection times are typically a few milliseconds, compared with Classic Bluetooth where the connection can take 10x that long. The connections are very short with BLE because the data rates are high, at 1 Mb/s.</a:t>
            </a:r>
            <a:endParaRPr lang="en-IN" dirty="0"/>
          </a:p>
        </p:txBody>
      </p:sp>
      <p:sp>
        <p:nvSpPr>
          <p:cNvPr id="8" name="Rectangle 7"/>
          <p:cNvSpPr/>
          <p:nvPr/>
        </p:nvSpPr>
        <p:spPr>
          <a:xfrm>
            <a:off x="77589" y="4513582"/>
            <a:ext cx="4819655" cy="923330"/>
          </a:xfrm>
          <a:prstGeom prst="rect">
            <a:avLst/>
          </a:prstGeom>
        </p:spPr>
        <p:txBody>
          <a:bodyPr wrap="square">
            <a:spAutoFit/>
          </a:bodyPr>
          <a:lstStyle/>
          <a:p>
            <a:pPr algn="just"/>
            <a:r>
              <a:rPr lang="en-US" b="1" i="1" dirty="0" err="1" smtClean="0">
                <a:solidFill>
                  <a:srgbClr val="1F1F1F"/>
                </a:solidFill>
                <a:effectLst/>
                <a:latin typeface="Google Sans"/>
              </a:rPr>
              <a:t>LiFi</a:t>
            </a:r>
            <a:r>
              <a:rPr lang="en-US" b="1" i="1" dirty="0" smtClean="0">
                <a:solidFill>
                  <a:srgbClr val="1F1F1F"/>
                </a:solidFill>
                <a:effectLst/>
                <a:latin typeface="Google Sans"/>
              </a:rPr>
              <a:t> (light fidelity) </a:t>
            </a:r>
            <a:r>
              <a:rPr lang="en-US" b="0" i="0" dirty="0" smtClean="0">
                <a:solidFill>
                  <a:srgbClr val="1F1F1F"/>
                </a:solidFill>
                <a:effectLst/>
                <a:latin typeface="Google Sans"/>
              </a:rPr>
              <a:t>is </a:t>
            </a:r>
            <a:r>
              <a:rPr lang="en-US" b="0" i="0" dirty="0" smtClean="0">
                <a:solidFill>
                  <a:srgbClr val="040C28"/>
                </a:solidFill>
                <a:effectLst/>
                <a:latin typeface="Google Sans"/>
              </a:rPr>
              <a:t>a bidirectional wireless system that transmits data via LED or infrared light</a:t>
            </a:r>
            <a:r>
              <a:rPr lang="en-US" b="0" i="0" dirty="0" smtClean="0">
                <a:solidFill>
                  <a:srgbClr val="1F1F1F"/>
                </a:solidFill>
                <a:effectLst/>
                <a:latin typeface="Google Sans"/>
              </a:rPr>
              <a:t>. </a:t>
            </a:r>
            <a:endParaRPr lang="en-IN" dirty="0"/>
          </a:p>
        </p:txBody>
      </p:sp>
      <p:sp>
        <p:nvSpPr>
          <p:cNvPr id="9" name="Rectangle 8"/>
          <p:cNvSpPr/>
          <p:nvPr/>
        </p:nvSpPr>
        <p:spPr>
          <a:xfrm>
            <a:off x="57145" y="5584220"/>
            <a:ext cx="4800600" cy="923330"/>
          </a:xfrm>
          <a:prstGeom prst="rect">
            <a:avLst/>
          </a:prstGeom>
        </p:spPr>
        <p:txBody>
          <a:bodyPr wrap="square">
            <a:spAutoFit/>
          </a:bodyPr>
          <a:lstStyle/>
          <a:p>
            <a:pPr algn="just"/>
            <a:r>
              <a:rPr lang="en-US" b="1" i="1" dirty="0">
                <a:solidFill>
                  <a:srgbClr val="040C28"/>
                </a:solidFill>
                <a:latin typeface="Google Sans"/>
              </a:rPr>
              <a:t>long-term evolution (LTE) </a:t>
            </a:r>
            <a:r>
              <a:rPr lang="en-US" dirty="0">
                <a:solidFill>
                  <a:srgbClr val="040C28"/>
                </a:solidFill>
                <a:latin typeface="Google Sans"/>
              </a:rPr>
              <a:t>is a standard for wireless broadband communication for mobile devices and data terminals</a:t>
            </a:r>
            <a:endParaRPr lang="en-IN" dirty="0">
              <a:solidFill>
                <a:srgbClr val="040C28"/>
              </a:solidFill>
              <a:latin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4140" y="228600"/>
            <a:ext cx="7811770" cy="697230"/>
          </a:xfrm>
          <a:prstGeom prst="rect">
            <a:avLst/>
          </a:prstGeom>
        </p:spPr>
        <p:txBody>
          <a:bodyPr vert="horz" wrap="square" lIns="0" tIns="13335" rIns="0" bIns="0" rtlCol="0">
            <a:spAutoFit/>
          </a:bodyPr>
          <a:lstStyle/>
          <a:p>
            <a:pPr marL="12700">
              <a:lnSpc>
                <a:spcPct val="100000"/>
              </a:lnSpc>
              <a:spcBef>
                <a:spcPts val="105"/>
              </a:spcBef>
            </a:pPr>
            <a:r>
              <a:rPr spc="5" dirty="0"/>
              <a:t>Layer</a:t>
            </a:r>
            <a:r>
              <a:rPr spc="-125" dirty="0"/>
              <a:t> </a:t>
            </a:r>
            <a:r>
              <a:rPr dirty="0"/>
              <a:t>5</a:t>
            </a:r>
            <a:r>
              <a:rPr spc="-15" dirty="0"/>
              <a:t> </a:t>
            </a:r>
            <a:r>
              <a:rPr dirty="0"/>
              <a:t>:</a:t>
            </a:r>
            <a:r>
              <a:rPr spc="-10" dirty="0"/>
              <a:t> </a:t>
            </a:r>
            <a:r>
              <a:rPr dirty="0"/>
              <a:t>Session/Message</a:t>
            </a:r>
            <a:r>
              <a:rPr spc="-60" dirty="0"/>
              <a:t> </a:t>
            </a:r>
            <a:r>
              <a:rPr spc="5" dirty="0"/>
              <a:t>Layer</a:t>
            </a:r>
          </a:p>
        </p:txBody>
      </p:sp>
      <p:pic>
        <p:nvPicPr>
          <p:cNvPr id="3" name="object 3"/>
          <p:cNvPicPr/>
          <p:nvPr/>
        </p:nvPicPr>
        <p:blipFill>
          <a:blip r:embed="rId2" cstate="print"/>
          <a:stretch>
            <a:fillRect/>
          </a:stretch>
        </p:blipFill>
        <p:spPr>
          <a:xfrm>
            <a:off x="762000" y="1143000"/>
            <a:ext cx="3505200" cy="3733800"/>
          </a:xfrm>
          <a:prstGeom prst="rect">
            <a:avLst/>
          </a:prstGeom>
        </p:spPr>
      </p:pic>
      <p:sp>
        <p:nvSpPr>
          <p:cNvPr id="4" name="Rectangle 3"/>
          <p:cNvSpPr/>
          <p:nvPr/>
        </p:nvSpPr>
        <p:spPr>
          <a:xfrm>
            <a:off x="4876800" y="1143000"/>
            <a:ext cx="7239000" cy="1200329"/>
          </a:xfrm>
          <a:prstGeom prst="rect">
            <a:avLst/>
          </a:prstGeom>
        </p:spPr>
        <p:txBody>
          <a:bodyPr wrap="square">
            <a:spAutoFit/>
          </a:bodyPr>
          <a:lstStyle/>
          <a:p>
            <a:pPr algn="just"/>
            <a:r>
              <a:rPr lang="en-US" b="1" i="1" dirty="0" smtClean="0">
                <a:solidFill>
                  <a:srgbClr val="474747"/>
                </a:solidFill>
                <a:effectLst/>
                <a:latin typeface="Google Sans"/>
              </a:rPr>
              <a:t>MQTT</a:t>
            </a:r>
            <a:r>
              <a:rPr lang="en-US" b="0" i="0" dirty="0" smtClean="0">
                <a:solidFill>
                  <a:srgbClr val="474747"/>
                </a:solidFill>
                <a:effectLst/>
                <a:latin typeface="Google Sans"/>
              </a:rPr>
              <a:t> stands for </a:t>
            </a:r>
            <a:r>
              <a:rPr lang="en-US" b="1" i="1" dirty="0" smtClean="0">
                <a:solidFill>
                  <a:srgbClr val="040C28"/>
                </a:solidFill>
                <a:effectLst/>
                <a:latin typeface="Google Sans"/>
              </a:rPr>
              <a:t>Message Queuing Telemetry Transport</a:t>
            </a:r>
            <a:r>
              <a:rPr lang="en-US" b="0" i="0" dirty="0" smtClean="0">
                <a:solidFill>
                  <a:srgbClr val="474747"/>
                </a:solidFill>
                <a:effectLst/>
                <a:latin typeface="Google Sans"/>
              </a:rPr>
              <a:t>. It is an extremely simple and lightweight messaging protocol (subscribe and publish) designed for limited devices and networks with high latency, low bandwidth or unreliable networks.</a:t>
            </a:r>
            <a:endParaRPr lang="en-IN" dirty="0"/>
          </a:p>
        </p:txBody>
      </p:sp>
      <p:sp>
        <p:nvSpPr>
          <p:cNvPr id="5" name="Rectangle 4"/>
          <p:cNvSpPr/>
          <p:nvPr/>
        </p:nvSpPr>
        <p:spPr>
          <a:xfrm>
            <a:off x="4876800" y="2380500"/>
            <a:ext cx="7162800" cy="1477328"/>
          </a:xfrm>
          <a:prstGeom prst="rect">
            <a:avLst/>
          </a:prstGeom>
        </p:spPr>
        <p:txBody>
          <a:bodyPr wrap="square">
            <a:spAutoFit/>
          </a:bodyPr>
          <a:lstStyle/>
          <a:p>
            <a:pPr algn="just"/>
            <a:r>
              <a:rPr lang="en-US" b="1" i="1" dirty="0" smtClean="0">
                <a:solidFill>
                  <a:srgbClr val="474747"/>
                </a:solidFill>
                <a:effectLst/>
                <a:latin typeface="Google Sans"/>
              </a:rPr>
              <a:t>Constrained Application Protocol (</a:t>
            </a:r>
            <a:r>
              <a:rPr lang="en-US" b="1" i="1" dirty="0" err="1" smtClean="0">
                <a:solidFill>
                  <a:srgbClr val="474747"/>
                </a:solidFill>
                <a:effectLst/>
                <a:latin typeface="Google Sans"/>
              </a:rPr>
              <a:t>CoAP</a:t>
            </a:r>
            <a:r>
              <a:rPr lang="en-US" b="1" i="1" dirty="0" smtClean="0">
                <a:solidFill>
                  <a:srgbClr val="474747"/>
                </a:solidFill>
                <a:effectLst/>
                <a:latin typeface="Google Sans"/>
              </a:rPr>
              <a:t>) </a:t>
            </a:r>
            <a:r>
              <a:rPr lang="en-US" b="0" i="0" dirty="0" smtClean="0">
                <a:solidFill>
                  <a:srgbClr val="474747"/>
                </a:solidFill>
                <a:effectLst/>
                <a:latin typeface="Google Sans"/>
              </a:rPr>
              <a:t>is a specialized web transfer protocol for </a:t>
            </a:r>
            <a:r>
              <a:rPr lang="en-US" b="0" i="0" dirty="0" smtClean="0">
                <a:solidFill>
                  <a:srgbClr val="040C28"/>
                </a:solidFill>
                <a:effectLst/>
                <a:latin typeface="Google Sans"/>
              </a:rPr>
              <a:t>use with constrained nodes and constrained networks in the Internet of Things</a:t>
            </a:r>
            <a:r>
              <a:rPr lang="en-US" b="0" i="0" dirty="0" smtClean="0">
                <a:solidFill>
                  <a:srgbClr val="474747"/>
                </a:solidFill>
                <a:effectLst/>
                <a:latin typeface="Google Sans"/>
              </a:rPr>
              <a:t>. </a:t>
            </a:r>
            <a:r>
              <a:rPr lang="en-US" b="0" i="0" dirty="0" err="1" smtClean="0">
                <a:solidFill>
                  <a:srgbClr val="474747"/>
                </a:solidFill>
                <a:effectLst/>
                <a:latin typeface="Google Sans"/>
              </a:rPr>
              <a:t>CoAP</a:t>
            </a:r>
            <a:r>
              <a:rPr lang="en-US" b="0" i="0" dirty="0" smtClean="0">
                <a:solidFill>
                  <a:srgbClr val="474747"/>
                </a:solidFill>
                <a:effectLst/>
                <a:latin typeface="Google Sans"/>
              </a:rPr>
              <a:t> is designed to enable simple, constrained devices to join the </a:t>
            </a:r>
            <a:r>
              <a:rPr lang="en-US" b="0" i="0" dirty="0" err="1" smtClean="0">
                <a:solidFill>
                  <a:srgbClr val="474747"/>
                </a:solidFill>
                <a:effectLst/>
                <a:latin typeface="Google Sans"/>
              </a:rPr>
              <a:t>IoT</a:t>
            </a:r>
            <a:r>
              <a:rPr lang="en-US" b="0" i="0" dirty="0" smtClean="0">
                <a:solidFill>
                  <a:srgbClr val="474747"/>
                </a:solidFill>
                <a:effectLst/>
                <a:latin typeface="Google Sans"/>
              </a:rPr>
              <a:t> even through constrained networks with low bandwidth and low availability.</a:t>
            </a:r>
            <a:endParaRPr lang="en-IN" dirty="0"/>
          </a:p>
        </p:txBody>
      </p:sp>
      <p:sp>
        <p:nvSpPr>
          <p:cNvPr id="6" name="Rectangle 5"/>
          <p:cNvSpPr/>
          <p:nvPr/>
        </p:nvSpPr>
        <p:spPr>
          <a:xfrm>
            <a:off x="4861932" y="3857828"/>
            <a:ext cx="7177668" cy="1477328"/>
          </a:xfrm>
          <a:prstGeom prst="rect">
            <a:avLst/>
          </a:prstGeom>
        </p:spPr>
        <p:txBody>
          <a:bodyPr wrap="square">
            <a:spAutoFit/>
          </a:bodyPr>
          <a:lstStyle/>
          <a:p>
            <a:pPr algn="just"/>
            <a:r>
              <a:rPr lang="en-US" b="0" i="0" dirty="0" smtClean="0">
                <a:solidFill>
                  <a:srgbClr val="1F1F1F"/>
                </a:solidFill>
                <a:effectLst/>
                <a:latin typeface="Google Sans"/>
              </a:rPr>
              <a:t>The </a:t>
            </a:r>
            <a:r>
              <a:rPr lang="en-US" b="1" i="1" dirty="0" smtClean="0">
                <a:solidFill>
                  <a:srgbClr val="040C28"/>
                </a:solidFill>
                <a:effectLst/>
                <a:latin typeface="Google Sans"/>
              </a:rPr>
              <a:t>Hypertext Transfer Protocol</a:t>
            </a:r>
            <a:r>
              <a:rPr lang="en-US" b="1" i="1" dirty="0" smtClean="0">
                <a:solidFill>
                  <a:srgbClr val="1F1F1F"/>
                </a:solidFill>
                <a:effectLst/>
                <a:latin typeface="Google Sans"/>
              </a:rPr>
              <a:t> (HTTP) </a:t>
            </a:r>
            <a:r>
              <a:rPr lang="en-US" b="0" i="0" dirty="0" smtClean="0">
                <a:solidFill>
                  <a:srgbClr val="1F1F1F"/>
                </a:solidFill>
                <a:effectLst/>
                <a:latin typeface="Google Sans"/>
              </a:rPr>
              <a:t>is the foundation of the World Wide Web, and is used to load webpages using hypertext links. HTTP is an application layer protocol designed to transfer information between networked devices and runs on top of other layers of the network protocol stack.</a:t>
            </a:r>
            <a:endParaRPr lang="en-IN" dirty="0"/>
          </a:p>
        </p:txBody>
      </p:sp>
      <p:sp>
        <p:nvSpPr>
          <p:cNvPr id="7" name="Rectangle 6"/>
          <p:cNvSpPr/>
          <p:nvPr/>
        </p:nvSpPr>
        <p:spPr>
          <a:xfrm>
            <a:off x="4876800" y="5372327"/>
            <a:ext cx="7162800" cy="1200329"/>
          </a:xfrm>
          <a:prstGeom prst="rect">
            <a:avLst/>
          </a:prstGeom>
        </p:spPr>
        <p:txBody>
          <a:bodyPr wrap="square">
            <a:spAutoFit/>
          </a:bodyPr>
          <a:lstStyle/>
          <a:p>
            <a:pPr algn="just"/>
            <a:r>
              <a:rPr lang="en-US" b="1" i="1" dirty="0" smtClean="0">
                <a:solidFill>
                  <a:srgbClr val="1F1F1F"/>
                </a:solidFill>
                <a:effectLst/>
                <a:latin typeface="Google Sans"/>
              </a:rPr>
              <a:t>FTP</a:t>
            </a:r>
            <a:r>
              <a:rPr lang="en-US" b="0" i="0" dirty="0" smtClean="0">
                <a:solidFill>
                  <a:srgbClr val="1F1F1F"/>
                </a:solidFill>
                <a:effectLst/>
                <a:latin typeface="Google Sans"/>
              </a:rPr>
              <a:t> is the traditional </a:t>
            </a:r>
            <a:r>
              <a:rPr lang="en-US" b="1" i="1" dirty="0" smtClean="0">
                <a:solidFill>
                  <a:srgbClr val="1F1F1F"/>
                </a:solidFill>
                <a:effectLst/>
                <a:latin typeface="Google Sans"/>
              </a:rPr>
              <a:t>file transfer protocol</a:t>
            </a:r>
            <a:r>
              <a:rPr lang="en-US" b="0" i="0" dirty="0" smtClean="0">
                <a:solidFill>
                  <a:srgbClr val="1F1F1F"/>
                </a:solidFill>
                <a:effectLst/>
                <a:latin typeface="Google Sans"/>
              </a:rPr>
              <a:t>. It's a basic way of using the Internet to share files. </a:t>
            </a:r>
            <a:r>
              <a:rPr lang="en-US" b="1" i="1" dirty="0" smtClean="0">
                <a:solidFill>
                  <a:srgbClr val="1F1F1F"/>
                </a:solidFill>
                <a:effectLst/>
                <a:latin typeface="Google Sans"/>
              </a:rPr>
              <a:t>SFTP (or Secure File Transfer Protocol) </a:t>
            </a:r>
            <a:r>
              <a:rPr lang="en-US" b="0" i="0" dirty="0" smtClean="0">
                <a:solidFill>
                  <a:srgbClr val="1F1F1F"/>
                </a:solidFill>
                <a:effectLst/>
                <a:latin typeface="Google Sans"/>
              </a:rPr>
              <a:t>is an alternative to FTP that also allows you to transfer files, but adds a layer of security to the process.</a:t>
            </a:r>
            <a:endParaRPr lang="en-IN" dirty="0"/>
          </a:p>
        </p:txBody>
      </p:sp>
      <p:sp>
        <p:nvSpPr>
          <p:cNvPr id="8" name="Rectangle 7"/>
          <p:cNvSpPr/>
          <p:nvPr/>
        </p:nvSpPr>
        <p:spPr>
          <a:xfrm>
            <a:off x="154025" y="5029200"/>
            <a:ext cx="4707907" cy="1477328"/>
          </a:xfrm>
          <a:prstGeom prst="rect">
            <a:avLst/>
          </a:prstGeom>
        </p:spPr>
        <p:txBody>
          <a:bodyPr wrap="square">
            <a:spAutoFit/>
          </a:bodyPr>
          <a:lstStyle/>
          <a:p>
            <a:pPr algn="just"/>
            <a:r>
              <a:rPr lang="en-US" b="1" i="1" dirty="0" smtClean="0">
                <a:solidFill>
                  <a:srgbClr val="1F1F1F"/>
                </a:solidFill>
                <a:effectLst/>
                <a:latin typeface="Google Sans"/>
              </a:rPr>
              <a:t>Secure Shell (SSH) </a:t>
            </a:r>
            <a:r>
              <a:rPr lang="en-US" b="0" i="0" dirty="0" smtClean="0">
                <a:solidFill>
                  <a:srgbClr val="1F1F1F"/>
                </a:solidFill>
                <a:effectLst/>
                <a:latin typeface="Google Sans"/>
              </a:rPr>
              <a:t>protocol is </a:t>
            </a:r>
            <a:r>
              <a:rPr lang="en-US" b="0" i="0" dirty="0" smtClean="0">
                <a:solidFill>
                  <a:srgbClr val="040C28"/>
                </a:solidFill>
                <a:effectLst/>
                <a:latin typeface="Google Sans"/>
              </a:rPr>
              <a:t>a method for securely sending commands to a computer over an unsecured network</a:t>
            </a:r>
            <a:r>
              <a:rPr lang="en-US" b="0" i="0" dirty="0" smtClean="0">
                <a:solidFill>
                  <a:srgbClr val="1F1F1F"/>
                </a:solidFill>
                <a:effectLst/>
                <a:latin typeface="Google Sans"/>
              </a:rPr>
              <a:t>. SSH uses cryptography to authenticate and encrypt connections between devices.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9011" y="152400"/>
            <a:ext cx="7816215" cy="697230"/>
          </a:xfrm>
          <a:prstGeom prst="rect">
            <a:avLst/>
          </a:prstGeom>
        </p:spPr>
        <p:txBody>
          <a:bodyPr vert="horz" wrap="square" lIns="0" tIns="13335" rIns="0" bIns="0" rtlCol="0">
            <a:spAutoFit/>
          </a:bodyPr>
          <a:lstStyle/>
          <a:p>
            <a:pPr marL="12700">
              <a:lnSpc>
                <a:spcPct val="100000"/>
              </a:lnSpc>
              <a:spcBef>
                <a:spcPts val="105"/>
              </a:spcBef>
            </a:pPr>
            <a:r>
              <a:rPr spc="5" dirty="0"/>
              <a:t>Layer</a:t>
            </a:r>
            <a:r>
              <a:rPr spc="-125" dirty="0"/>
              <a:t> </a:t>
            </a:r>
            <a:r>
              <a:rPr dirty="0"/>
              <a:t>6</a:t>
            </a:r>
            <a:r>
              <a:rPr spc="-10" dirty="0"/>
              <a:t> </a:t>
            </a:r>
            <a:r>
              <a:rPr dirty="0"/>
              <a:t>:</a:t>
            </a:r>
            <a:r>
              <a:rPr spc="-10" dirty="0"/>
              <a:t> </a:t>
            </a:r>
            <a:r>
              <a:rPr dirty="0"/>
              <a:t>User</a:t>
            </a:r>
            <a:r>
              <a:rPr spc="-110" dirty="0"/>
              <a:t> </a:t>
            </a:r>
            <a:r>
              <a:rPr dirty="0"/>
              <a:t>Experience</a:t>
            </a:r>
            <a:r>
              <a:rPr spc="-35" dirty="0"/>
              <a:t> </a:t>
            </a:r>
            <a:r>
              <a:rPr spc="5" dirty="0"/>
              <a:t>Layer</a:t>
            </a:r>
          </a:p>
        </p:txBody>
      </p:sp>
      <p:pic>
        <p:nvPicPr>
          <p:cNvPr id="3" name="object 3"/>
          <p:cNvPicPr/>
          <p:nvPr/>
        </p:nvPicPr>
        <p:blipFill>
          <a:blip r:embed="rId2" cstate="print"/>
          <a:stretch>
            <a:fillRect/>
          </a:stretch>
        </p:blipFill>
        <p:spPr>
          <a:xfrm>
            <a:off x="304801" y="1752600"/>
            <a:ext cx="4114800" cy="3352549"/>
          </a:xfrm>
          <a:prstGeom prst="rect">
            <a:avLst/>
          </a:prstGeom>
        </p:spPr>
      </p:pic>
      <p:sp>
        <p:nvSpPr>
          <p:cNvPr id="4" name="Rectangle 3"/>
          <p:cNvSpPr/>
          <p:nvPr/>
        </p:nvSpPr>
        <p:spPr>
          <a:xfrm>
            <a:off x="5028965" y="1600200"/>
            <a:ext cx="6705835" cy="2031325"/>
          </a:xfrm>
          <a:prstGeom prst="rect">
            <a:avLst/>
          </a:prstGeom>
        </p:spPr>
        <p:txBody>
          <a:bodyPr wrap="square">
            <a:spAutoFit/>
          </a:bodyPr>
          <a:lstStyle/>
          <a:p>
            <a:pPr algn="just"/>
            <a:r>
              <a:rPr lang="en-US" b="1" i="1" dirty="0" smtClean="0">
                <a:solidFill>
                  <a:srgbClr val="273239"/>
                </a:solidFill>
                <a:latin typeface="Nunito"/>
              </a:rPr>
              <a:t>Procedural Programming </a:t>
            </a:r>
            <a:r>
              <a:rPr lang="en-US" dirty="0" smtClean="0">
                <a:solidFill>
                  <a:srgbClr val="273239"/>
                </a:solidFill>
                <a:latin typeface="Nunito"/>
              </a:rPr>
              <a:t>can </a:t>
            </a:r>
            <a:r>
              <a:rPr lang="en-US" dirty="0">
                <a:solidFill>
                  <a:srgbClr val="273239"/>
                </a:solidFill>
                <a:latin typeface="Nunito"/>
              </a:rPr>
              <a:t>be defined as a programming model which </a:t>
            </a:r>
            <a:r>
              <a:rPr lang="en-US" b="0" i="0" dirty="0" smtClean="0">
                <a:solidFill>
                  <a:srgbClr val="273239"/>
                </a:solidFill>
                <a:effectLst/>
                <a:latin typeface="Nunito"/>
              </a:rPr>
              <a:t>is derived from structured programming, based upon the concept of calling procedure. Procedures, also known as routines, subroutines or functions, simply consist of a series of computational steps to be carried out. During a program’s execution, any given procedure might be called at any point. </a:t>
            </a:r>
            <a:r>
              <a:rPr lang="en-US" b="1" i="1" dirty="0" smtClean="0">
                <a:solidFill>
                  <a:srgbClr val="273239"/>
                </a:solidFill>
                <a:effectLst/>
                <a:latin typeface="Nunito"/>
              </a:rPr>
              <a:t>Examp</a:t>
            </a:r>
            <a:r>
              <a:rPr lang="en-US" b="1" i="1" dirty="0" smtClean="0">
                <a:solidFill>
                  <a:srgbClr val="273239"/>
                </a:solidFill>
                <a:latin typeface="Nunito"/>
              </a:rPr>
              <a:t>le:</a:t>
            </a:r>
            <a:r>
              <a:rPr lang="en-US" dirty="0" smtClean="0">
                <a:solidFill>
                  <a:srgbClr val="273239"/>
                </a:solidFill>
                <a:latin typeface="Nunito"/>
              </a:rPr>
              <a:t> FORTRAN, ALGOL, COBOL, Basic, pascal, C</a:t>
            </a:r>
            <a:endParaRPr lang="en-IN" dirty="0"/>
          </a:p>
        </p:txBody>
      </p:sp>
      <p:sp>
        <p:nvSpPr>
          <p:cNvPr id="5" name="Rectangle 4"/>
          <p:cNvSpPr/>
          <p:nvPr/>
        </p:nvSpPr>
        <p:spPr>
          <a:xfrm>
            <a:off x="5032682" y="3668696"/>
            <a:ext cx="6702117" cy="1754326"/>
          </a:xfrm>
          <a:prstGeom prst="rect">
            <a:avLst/>
          </a:prstGeom>
        </p:spPr>
        <p:txBody>
          <a:bodyPr wrap="square">
            <a:spAutoFit/>
          </a:bodyPr>
          <a:lstStyle/>
          <a:p>
            <a:pPr algn="just"/>
            <a:r>
              <a:rPr lang="en-US" b="1" i="1" dirty="0" smtClean="0">
                <a:effectLst/>
                <a:latin typeface="Nunito"/>
              </a:rPr>
              <a:t>Object-oriented programming </a:t>
            </a:r>
            <a:r>
              <a:rPr lang="en-US" b="0" i="0" dirty="0" smtClean="0">
                <a:solidFill>
                  <a:srgbClr val="273239"/>
                </a:solidFill>
                <a:effectLst/>
                <a:latin typeface="Nunito"/>
              </a:rPr>
              <a:t>can be defined as a programming model which is based upon the concept of objects. Objects contain data in the form of attributes and code in the form of methods. In object-oriented programming, computer programs are designed using the concept of objects that interact with the real world.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0337" y="228600"/>
            <a:ext cx="6665595" cy="697230"/>
          </a:xfrm>
          <a:prstGeom prst="rect">
            <a:avLst/>
          </a:prstGeom>
        </p:spPr>
        <p:txBody>
          <a:bodyPr vert="horz" wrap="square" lIns="0" tIns="13335" rIns="0" bIns="0" rtlCol="0">
            <a:spAutoFit/>
          </a:bodyPr>
          <a:lstStyle/>
          <a:p>
            <a:pPr marL="12700">
              <a:lnSpc>
                <a:spcPct val="100000"/>
              </a:lnSpc>
              <a:spcBef>
                <a:spcPts val="105"/>
              </a:spcBef>
            </a:pPr>
            <a:r>
              <a:rPr spc="5" dirty="0"/>
              <a:t>Layer</a:t>
            </a:r>
            <a:r>
              <a:rPr spc="-130" dirty="0"/>
              <a:t> </a:t>
            </a:r>
            <a:r>
              <a:rPr dirty="0"/>
              <a:t>7</a:t>
            </a:r>
            <a:r>
              <a:rPr spc="-10" dirty="0"/>
              <a:t> </a:t>
            </a:r>
            <a:r>
              <a:rPr dirty="0"/>
              <a:t>:</a:t>
            </a:r>
            <a:r>
              <a:rPr spc="-254" dirty="0"/>
              <a:t> </a:t>
            </a:r>
            <a:r>
              <a:rPr dirty="0"/>
              <a:t>Application</a:t>
            </a:r>
            <a:r>
              <a:rPr spc="-15" dirty="0"/>
              <a:t> </a:t>
            </a:r>
            <a:r>
              <a:rPr dirty="0"/>
              <a:t>Layer</a:t>
            </a:r>
          </a:p>
        </p:txBody>
      </p:sp>
      <p:pic>
        <p:nvPicPr>
          <p:cNvPr id="3" name="object 3"/>
          <p:cNvPicPr/>
          <p:nvPr/>
        </p:nvPicPr>
        <p:blipFill>
          <a:blip r:embed="rId2" cstate="print"/>
          <a:stretch>
            <a:fillRect/>
          </a:stretch>
        </p:blipFill>
        <p:spPr>
          <a:xfrm>
            <a:off x="1447800" y="1295400"/>
            <a:ext cx="3390036" cy="3810973"/>
          </a:xfrm>
          <a:prstGeom prst="rect">
            <a:avLst/>
          </a:prstGeom>
        </p:spPr>
      </p:pic>
      <p:sp>
        <p:nvSpPr>
          <p:cNvPr id="4" name="Rectangle 3"/>
          <p:cNvSpPr/>
          <p:nvPr/>
        </p:nvSpPr>
        <p:spPr>
          <a:xfrm>
            <a:off x="5105400" y="2209800"/>
            <a:ext cx="6781800" cy="1477328"/>
          </a:xfrm>
          <a:prstGeom prst="rect">
            <a:avLst/>
          </a:prstGeom>
        </p:spPr>
        <p:txBody>
          <a:bodyPr wrap="square">
            <a:spAutoFit/>
          </a:bodyPr>
          <a:lstStyle/>
          <a:p>
            <a:pPr algn="just"/>
            <a:r>
              <a:rPr lang="en-US" b="1" i="1" dirty="0" smtClean="0">
                <a:solidFill>
                  <a:srgbClr val="1F1F1F"/>
                </a:solidFill>
                <a:effectLst/>
                <a:latin typeface="Google Sans"/>
              </a:rPr>
              <a:t>Application layer </a:t>
            </a:r>
            <a:r>
              <a:rPr lang="en-US" b="0" i="0" dirty="0" smtClean="0">
                <a:solidFill>
                  <a:srgbClr val="1F1F1F"/>
                </a:solidFill>
                <a:effectLst/>
                <a:latin typeface="Google Sans"/>
              </a:rPr>
              <a:t>protocols are </a:t>
            </a:r>
            <a:r>
              <a:rPr lang="en-US" b="0" i="0" dirty="0" smtClean="0">
                <a:solidFill>
                  <a:srgbClr val="040C28"/>
                </a:solidFill>
                <a:effectLst/>
                <a:latin typeface="Google Sans"/>
              </a:rPr>
              <a:t>the messaging protocols that these </a:t>
            </a:r>
            <a:r>
              <a:rPr lang="en-US" b="0" i="0" dirty="0" err="1" smtClean="0">
                <a:solidFill>
                  <a:srgbClr val="040C28"/>
                </a:solidFill>
                <a:effectLst/>
                <a:latin typeface="Google Sans"/>
              </a:rPr>
              <a:t>IoT</a:t>
            </a:r>
            <a:r>
              <a:rPr lang="en-US" b="0" i="0" dirty="0" smtClean="0">
                <a:solidFill>
                  <a:srgbClr val="040C28"/>
                </a:solidFill>
                <a:effectLst/>
                <a:latin typeface="Google Sans"/>
              </a:rPr>
              <a:t> devices use to transport data</a:t>
            </a:r>
            <a:r>
              <a:rPr lang="en-US" b="0" i="0" dirty="0" smtClean="0">
                <a:solidFill>
                  <a:srgbClr val="1F1F1F"/>
                </a:solidFill>
                <a:effectLst/>
                <a:latin typeface="Google Sans"/>
              </a:rPr>
              <a:t>. Without application layer protocols, Internet of Things devices would have no means by which to share data and information either from device-to-device or from device-to-server.</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D6E76A58B68E46A93EDC650F5A43A6" ma:contentTypeVersion="11" ma:contentTypeDescription="Create a new document." ma:contentTypeScope="" ma:versionID="3720da0ce629b921c8a0f7c7802ef3d2">
  <xsd:schema xmlns:xsd="http://www.w3.org/2001/XMLSchema" xmlns:xs="http://www.w3.org/2001/XMLSchema" xmlns:p="http://schemas.microsoft.com/office/2006/metadata/properties" xmlns:ns2="4241e9c8-b3de-42c4-a83c-f22f8cf85f93" xmlns:ns3="30d1c6b2-8a3a-44ec-937b-b2432dc465ae" targetNamespace="http://schemas.microsoft.com/office/2006/metadata/properties" ma:root="true" ma:fieldsID="c9f67d95cda88d72a91d88750b684789" ns2:_="" ns3:_="">
    <xsd:import namespace="4241e9c8-b3de-42c4-a83c-f22f8cf85f93"/>
    <xsd:import namespace="30d1c6b2-8a3a-44ec-937b-b2432dc465a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41e9c8-b3de-42c4-a83c-f22f8cf85f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758f2a0-2f59-4fb4-8e15-936a66a2977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d1c6b2-8a3a-44ec-937b-b2432dc465a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611897a-0799-40ff-99fb-3bdb7d2b715f}" ma:internalName="TaxCatchAll" ma:showField="CatchAllData" ma:web="30d1c6b2-8a3a-44ec-937b-b2432dc465a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0d1c6b2-8a3a-44ec-937b-b2432dc465ae" xsi:nil="true"/>
    <lcf76f155ced4ddcb4097134ff3c332f xmlns="4241e9c8-b3de-42c4-a83c-f22f8cf85f9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80657D3-AA9F-46F1-881E-23D91248FAD1}"/>
</file>

<file path=customXml/itemProps2.xml><?xml version="1.0" encoding="utf-8"?>
<ds:datastoreItem xmlns:ds="http://schemas.openxmlformats.org/officeDocument/2006/customXml" ds:itemID="{67D2E23B-663E-4911-8752-A4C5BCA78CB2}"/>
</file>

<file path=customXml/itemProps3.xml><?xml version="1.0" encoding="utf-8"?>
<ds:datastoreItem xmlns:ds="http://schemas.openxmlformats.org/officeDocument/2006/customXml" ds:itemID="{00BEFCE5-A7F9-4DDF-8983-DFA41B661452}"/>
</file>

<file path=docProps/app.xml><?xml version="1.0" encoding="utf-8"?>
<Properties xmlns="http://schemas.openxmlformats.org/officeDocument/2006/extended-properties" xmlns:vt="http://schemas.openxmlformats.org/officeDocument/2006/docPropsVTypes">
  <Template/>
  <TotalTime>95</TotalTime>
  <Words>943</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MT</vt:lpstr>
      <vt:lpstr>Calibri</vt:lpstr>
      <vt:lpstr>Google Sans</vt:lpstr>
      <vt:lpstr>Nunito</vt:lpstr>
      <vt:lpstr>Times New Roman</vt:lpstr>
      <vt:lpstr>Verdana</vt:lpstr>
      <vt:lpstr>Office Theme</vt:lpstr>
      <vt:lpstr>Internet of Things</vt:lpstr>
      <vt:lpstr>IoT Protocol Stack</vt:lpstr>
      <vt:lpstr>Layer 1 : Physical or Sensor Layer</vt:lpstr>
      <vt:lpstr>Layer 2 : Processing and Control Action  Layer</vt:lpstr>
      <vt:lpstr>Layer 3: Hardware Interface Layer</vt:lpstr>
      <vt:lpstr>Layer 4 : RF Layer</vt:lpstr>
      <vt:lpstr>Layer 5 : Session/Message Layer</vt:lpstr>
      <vt:lpstr>Layer 6 : User Experience Layer</vt:lpstr>
      <vt:lpstr>Layer 7 : Application Layer</vt:lpstr>
      <vt:lpstr>Example:</vt:lpstr>
      <vt:lpstr>Physical Design of IoT</vt:lpstr>
      <vt:lpstr>Things/Devices</vt:lpstr>
      <vt:lpstr>IoT Protocols</vt:lpstr>
      <vt:lpstr>Protocols</vt:lpstr>
      <vt:lpstr>Logical Design of IoT</vt:lpstr>
      <vt:lpstr>Fundamental Block</vt:lpstr>
      <vt:lpstr>Communication Model – Request  Response Model</vt:lpstr>
      <vt:lpstr>Communication Model – Publish  Subscribe Model</vt:lpstr>
      <vt:lpstr>Communication Model – Push Pull Model</vt:lpstr>
      <vt:lpstr>Communication Model – Exclusive Pair  Model</vt:lpstr>
      <vt:lpstr>Communication APIs</vt:lpstr>
      <vt:lpstr>Communication APIs</vt:lpstr>
      <vt:lpstr>Physical Design vs Logical Design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Amit Singh</cp:lastModifiedBy>
  <cp:revision>20</cp:revision>
  <dcterms:created xsi:type="dcterms:W3CDTF">2024-07-29T04:38:37Z</dcterms:created>
  <dcterms:modified xsi:type="dcterms:W3CDTF">2024-07-29T06:14:50Z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2023-08-01T00:00:00Z</vt:filetime>
  </property>
  <property fmtid="{D5CDD505-2E9C-101B-9397-08002B2CF9AE}" pid="3" name="Creator">
    <vt:lpwstr>Microsoft® PowerPoint® 2021</vt:lpwstr>
  </property>
  <property fmtid="{D5CDD505-2E9C-101B-9397-08002B2CF9AE}" pid="4" name="LastSaved">
    <vt:filetime>2024-07-29T00:00:00Z</vt:filetime>
  </property>
  <property fmtid="{D5CDD505-2E9C-101B-9397-08002B2CF9AE}" pid="5" name="ContentTypeId">
    <vt:lpwstr>0x010100EDD6E76A58B68E46A93EDC650F5A43A6</vt:lpwstr>
  </property>
</Properties>
</file>