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8" r:id="rId8"/>
    <p:sldId id="262" r:id="rId9"/>
    <p:sldId id="263"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300"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4857" y="267157"/>
            <a:ext cx="10762284" cy="953769"/>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14857" y="1474978"/>
            <a:ext cx="10762284" cy="44894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6424" y="228600"/>
            <a:ext cx="8438515" cy="574040"/>
          </a:xfrm>
          <a:prstGeom prst="rect">
            <a:avLst/>
          </a:prstGeom>
        </p:spPr>
        <p:txBody>
          <a:bodyPr vert="horz" wrap="square" lIns="0" tIns="12700" rIns="0" bIns="0" rtlCol="0">
            <a:spAutoFit/>
          </a:bodyPr>
          <a:lstStyle/>
          <a:p>
            <a:pPr marL="12700">
              <a:lnSpc>
                <a:spcPct val="100000"/>
              </a:lnSpc>
              <a:spcBef>
                <a:spcPts val="100"/>
              </a:spcBef>
            </a:pPr>
            <a:r>
              <a:rPr sz="3600" spc="-5" dirty="0"/>
              <a:t>IoT</a:t>
            </a:r>
            <a:r>
              <a:rPr sz="3600" spc="-80" dirty="0"/>
              <a:t> </a:t>
            </a:r>
            <a:r>
              <a:rPr sz="3600" dirty="0"/>
              <a:t>Data</a:t>
            </a:r>
            <a:r>
              <a:rPr sz="3600" spc="-10" dirty="0"/>
              <a:t> </a:t>
            </a:r>
            <a:r>
              <a:rPr sz="3600" dirty="0"/>
              <a:t>Management</a:t>
            </a:r>
            <a:r>
              <a:rPr sz="3600" spc="-5" dirty="0"/>
              <a:t> and</a:t>
            </a:r>
            <a:r>
              <a:rPr sz="3600" spc="-10" dirty="0"/>
              <a:t> </a:t>
            </a:r>
            <a:r>
              <a:rPr sz="3600" dirty="0"/>
              <a:t>Compute</a:t>
            </a:r>
            <a:r>
              <a:rPr sz="3600" spc="-5" dirty="0"/>
              <a:t> Stack</a:t>
            </a:r>
            <a:endParaRPr sz="3600" dirty="0"/>
          </a:p>
        </p:txBody>
      </p:sp>
      <p:sp>
        <p:nvSpPr>
          <p:cNvPr id="3" name="object 3"/>
          <p:cNvSpPr txBox="1"/>
          <p:nvPr/>
        </p:nvSpPr>
        <p:spPr>
          <a:xfrm>
            <a:off x="714856" y="1219200"/>
            <a:ext cx="10661650" cy="4973320"/>
          </a:xfrm>
          <a:prstGeom prst="rect">
            <a:avLst/>
          </a:prstGeom>
        </p:spPr>
        <p:txBody>
          <a:bodyPr vert="horz" wrap="square" lIns="0" tIns="12700" rIns="0" bIns="0" rtlCol="0">
            <a:spAutoFit/>
          </a:bodyPr>
          <a:lstStyle/>
          <a:p>
            <a:pPr marL="353695" marR="5080" indent="-341630" algn="just">
              <a:lnSpc>
                <a:spcPct val="114599"/>
              </a:lnSpc>
              <a:spcBef>
                <a:spcPts val="100"/>
              </a:spcBef>
              <a:buFont typeface="Arial MT"/>
              <a:buChar char="•"/>
              <a:tabLst>
                <a:tab pos="354965" algn="l"/>
                <a:tab pos="355600" algn="l"/>
              </a:tabLst>
            </a:pPr>
            <a:r>
              <a:rPr sz="2400" spc="-5" dirty="0">
                <a:latin typeface="Calibri"/>
                <a:cs typeface="Calibri"/>
              </a:rPr>
              <a:t>The</a:t>
            </a:r>
            <a:r>
              <a:rPr sz="2400" spc="5" dirty="0">
                <a:latin typeface="Calibri"/>
                <a:cs typeface="Calibri"/>
              </a:rPr>
              <a:t> </a:t>
            </a:r>
            <a:r>
              <a:rPr sz="2400" spc="-15" dirty="0">
                <a:latin typeface="Calibri"/>
                <a:cs typeface="Calibri"/>
              </a:rPr>
              <a:t>data generated</a:t>
            </a:r>
            <a:r>
              <a:rPr sz="2400" spc="-10" dirty="0">
                <a:latin typeface="Calibri"/>
                <a:cs typeface="Calibri"/>
              </a:rPr>
              <a:t> by</a:t>
            </a:r>
            <a:r>
              <a:rPr sz="2400" spc="5" dirty="0">
                <a:latin typeface="Calibri"/>
                <a:cs typeface="Calibri"/>
              </a:rPr>
              <a:t> </a:t>
            </a:r>
            <a:r>
              <a:rPr sz="2400" spc="-5" dirty="0">
                <a:latin typeface="Calibri"/>
                <a:cs typeface="Calibri"/>
              </a:rPr>
              <a:t>IoT</a:t>
            </a:r>
            <a:r>
              <a:rPr sz="2400" dirty="0">
                <a:latin typeface="Calibri"/>
                <a:cs typeface="Calibri"/>
              </a:rPr>
              <a:t> </a:t>
            </a:r>
            <a:r>
              <a:rPr sz="2400" spc="-10" dirty="0">
                <a:latin typeface="Calibri"/>
                <a:cs typeface="Calibri"/>
              </a:rPr>
              <a:t>sensors</a:t>
            </a:r>
            <a:r>
              <a:rPr sz="2400" spc="-5"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one of </a:t>
            </a:r>
            <a:r>
              <a:rPr sz="2400" dirty="0">
                <a:latin typeface="Calibri"/>
                <a:cs typeface="Calibri"/>
              </a:rPr>
              <a:t>the </a:t>
            </a:r>
            <a:r>
              <a:rPr sz="2400" spc="-5" dirty="0">
                <a:latin typeface="Calibri"/>
                <a:cs typeface="Calibri"/>
              </a:rPr>
              <a:t>single</a:t>
            </a:r>
            <a:r>
              <a:rPr sz="2400" dirty="0">
                <a:latin typeface="Calibri"/>
                <a:cs typeface="Calibri"/>
              </a:rPr>
              <a:t> </a:t>
            </a:r>
            <a:r>
              <a:rPr sz="2400" spc="-10" dirty="0">
                <a:latin typeface="Calibri"/>
                <a:cs typeface="Calibri"/>
              </a:rPr>
              <a:t>biggest</a:t>
            </a:r>
            <a:r>
              <a:rPr sz="2400" spc="-15" dirty="0">
                <a:latin typeface="Calibri"/>
                <a:cs typeface="Calibri"/>
              </a:rPr>
              <a:t> </a:t>
            </a:r>
            <a:r>
              <a:rPr sz="2400" spc="-5" dirty="0">
                <a:latin typeface="Calibri"/>
                <a:cs typeface="Calibri"/>
              </a:rPr>
              <a:t>challenges</a:t>
            </a:r>
            <a:r>
              <a:rPr sz="2400" spc="-15" dirty="0">
                <a:latin typeface="Calibri"/>
                <a:cs typeface="Calibri"/>
              </a:rPr>
              <a:t> </a:t>
            </a:r>
            <a:r>
              <a:rPr sz="2400" dirty="0">
                <a:latin typeface="Calibri"/>
                <a:cs typeface="Calibri"/>
              </a:rPr>
              <a:t>in </a:t>
            </a:r>
            <a:r>
              <a:rPr sz="2400" spc="-5" dirty="0">
                <a:latin typeface="Calibri"/>
                <a:cs typeface="Calibri"/>
              </a:rPr>
              <a:t>building </a:t>
            </a:r>
            <a:r>
              <a:rPr sz="2400" spc="-525" dirty="0">
                <a:latin typeface="Calibri"/>
                <a:cs typeface="Calibri"/>
              </a:rPr>
              <a:t> </a:t>
            </a:r>
            <a:r>
              <a:rPr sz="2400" dirty="0">
                <a:latin typeface="Calibri"/>
                <a:cs typeface="Calibri"/>
              </a:rPr>
              <a:t>an</a:t>
            </a:r>
            <a:r>
              <a:rPr sz="2400" spc="-10" dirty="0">
                <a:latin typeface="Calibri"/>
                <a:cs typeface="Calibri"/>
              </a:rPr>
              <a:t> </a:t>
            </a:r>
            <a:r>
              <a:rPr sz="2400" spc="-5" dirty="0">
                <a:latin typeface="Calibri"/>
                <a:cs typeface="Calibri"/>
              </a:rPr>
              <a:t>IoT</a:t>
            </a:r>
            <a:r>
              <a:rPr sz="2400" dirty="0">
                <a:latin typeface="Calibri"/>
                <a:cs typeface="Calibri"/>
              </a:rPr>
              <a:t> </a:t>
            </a:r>
            <a:r>
              <a:rPr sz="2400" spc="-25" dirty="0">
                <a:latin typeface="Calibri"/>
                <a:cs typeface="Calibri"/>
              </a:rPr>
              <a:t>system</a:t>
            </a:r>
            <a:endParaRPr sz="2400" dirty="0">
              <a:latin typeface="Calibri"/>
              <a:cs typeface="Calibri"/>
            </a:endParaRPr>
          </a:p>
          <a:p>
            <a:pPr marL="355600" indent="-342900" algn="just">
              <a:lnSpc>
                <a:spcPct val="100000"/>
              </a:lnSpc>
              <a:spcBef>
                <a:spcPts val="430"/>
              </a:spcBef>
              <a:buFont typeface="Arial MT"/>
              <a:buChar char="•"/>
              <a:tabLst>
                <a:tab pos="354965" algn="l"/>
                <a:tab pos="355600" algn="l"/>
              </a:tabLst>
            </a:pPr>
            <a:r>
              <a:rPr sz="2400" dirty="0">
                <a:latin typeface="Calibri"/>
                <a:cs typeface="Calibri"/>
              </a:rPr>
              <a:t>In</a:t>
            </a:r>
            <a:r>
              <a:rPr sz="2400" spc="-15" dirty="0">
                <a:latin typeface="Calibri"/>
                <a:cs typeface="Calibri"/>
              </a:rPr>
              <a:t> </a:t>
            </a:r>
            <a:r>
              <a:rPr sz="2400" spc="-10" dirty="0">
                <a:latin typeface="Calibri"/>
                <a:cs typeface="Calibri"/>
              </a:rPr>
              <a:t>most</a:t>
            </a:r>
            <a:r>
              <a:rPr sz="2400" spc="-15" dirty="0">
                <a:latin typeface="Calibri"/>
                <a:cs typeface="Calibri"/>
              </a:rPr>
              <a:t> </a:t>
            </a:r>
            <a:r>
              <a:rPr sz="2400" spc="-5" dirty="0">
                <a:latin typeface="Calibri"/>
                <a:cs typeface="Calibri"/>
              </a:rPr>
              <a:t>cases,</a:t>
            </a:r>
            <a:r>
              <a:rPr sz="2400" spc="5" dirty="0">
                <a:latin typeface="Calibri"/>
                <a:cs typeface="Calibri"/>
              </a:rPr>
              <a:t> </a:t>
            </a:r>
            <a:r>
              <a:rPr sz="2400" spc="-5" dirty="0">
                <a:latin typeface="Calibri"/>
                <a:cs typeface="Calibri"/>
              </a:rPr>
              <a:t>the </a:t>
            </a:r>
            <a:r>
              <a:rPr sz="2400" spc="-10" dirty="0">
                <a:latin typeface="Calibri"/>
                <a:cs typeface="Calibri"/>
              </a:rPr>
              <a:t>processing</a:t>
            </a:r>
            <a:r>
              <a:rPr sz="2400" spc="-20" dirty="0">
                <a:latin typeface="Calibri"/>
                <a:cs typeface="Calibri"/>
              </a:rPr>
              <a:t> </a:t>
            </a:r>
            <a:r>
              <a:rPr sz="2400" spc="-10" dirty="0">
                <a:latin typeface="Calibri"/>
                <a:cs typeface="Calibri"/>
              </a:rPr>
              <a:t>location</a:t>
            </a:r>
            <a:r>
              <a:rPr sz="2400" dirty="0">
                <a:latin typeface="Calibri"/>
                <a:cs typeface="Calibri"/>
              </a:rPr>
              <a:t> is</a:t>
            </a:r>
            <a:r>
              <a:rPr sz="2400" spc="-5" dirty="0">
                <a:latin typeface="Calibri"/>
                <a:cs typeface="Calibri"/>
              </a:rPr>
              <a:t> </a:t>
            </a:r>
            <a:r>
              <a:rPr sz="2400" spc="-10" dirty="0">
                <a:latin typeface="Calibri"/>
                <a:cs typeface="Calibri"/>
              </a:rPr>
              <a:t>outside</a:t>
            </a:r>
            <a:r>
              <a:rPr sz="2400" spc="5" dirty="0">
                <a:latin typeface="Calibri"/>
                <a:cs typeface="Calibri"/>
              </a:rPr>
              <a:t> </a:t>
            </a:r>
            <a:r>
              <a:rPr sz="2400" dirty="0">
                <a:latin typeface="Calibri"/>
                <a:cs typeface="Calibri"/>
              </a:rPr>
              <a:t>the</a:t>
            </a:r>
            <a:r>
              <a:rPr sz="2400" spc="-10" dirty="0">
                <a:latin typeface="Calibri"/>
                <a:cs typeface="Calibri"/>
              </a:rPr>
              <a:t> </a:t>
            </a:r>
            <a:r>
              <a:rPr sz="2400" b="1" spc="-5" dirty="0">
                <a:latin typeface="Calibri"/>
                <a:cs typeface="Calibri"/>
              </a:rPr>
              <a:t>smart</a:t>
            </a:r>
            <a:r>
              <a:rPr sz="2400" b="1" dirty="0">
                <a:latin typeface="Calibri"/>
                <a:cs typeface="Calibri"/>
              </a:rPr>
              <a:t> </a:t>
            </a:r>
            <a:r>
              <a:rPr sz="2400" b="1" spc="-5" dirty="0" smtClean="0">
                <a:latin typeface="Calibri"/>
                <a:cs typeface="Calibri"/>
              </a:rPr>
              <a:t>object</a:t>
            </a:r>
            <a:r>
              <a:rPr lang="en-IN" sz="2400" b="1" spc="-5" dirty="0" smtClean="0">
                <a:latin typeface="Calibri"/>
                <a:cs typeface="Calibri"/>
              </a:rPr>
              <a:t>.</a:t>
            </a:r>
            <a:endParaRPr sz="2400" b="1" dirty="0">
              <a:latin typeface="Calibri"/>
              <a:cs typeface="Calibri"/>
            </a:endParaRPr>
          </a:p>
          <a:p>
            <a:pPr marL="355600" indent="-342900" algn="just">
              <a:lnSpc>
                <a:spcPct val="100000"/>
              </a:lnSpc>
              <a:spcBef>
                <a:spcPts val="425"/>
              </a:spcBef>
              <a:buFont typeface="Arial MT"/>
              <a:buChar char="•"/>
              <a:tabLst>
                <a:tab pos="354965" algn="l"/>
                <a:tab pos="355600" algn="l"/>
              </a:tabLst>
            </a:pPr>
            <a:r>
              <a:rPr sz="2400" dirty="0">
                <a:latin typeface="Calibri"/>
                <a:cs typeface="Calibri"/>
              </a:rPr>
              <a:t>A</a:t>
            </a:r>
            <a:r>
              <a:rPr sz="2400" spc="-20" dirty="0">
                <a:latin typeface="Calibri"/>
                <a:cs typeface="Calibri"/>
              </a:rPr>
              <a:t> </a:t>
            </a:r>
            <a:r>
              <a:rPr sz="2400" spc="-15" dirty="0">
                <a:latin typeface="Calibri"/>
                <a:cs typeface="Calibri"/>
              </a:rPr>
              <a:t>natural</a:t>
            </a:r>
            <a:r>
              <a:rPr sz="2400" spc="-5" dirty="0">
                <a:latin typeface="Calibri"/>
                <a:cs typeface="Calibri"/>
              </a:rPr>
              <a:t> </a:t>
            </a:r>
            <a:r>
              <a:rPr sz="2400" spc="-10" dirty="0">
                <a:latin typeface="Calibri"/>
                <a:cs typeface="Calibri"/>
              </a:rPr>
              <a:t>location</a:t>
            </a:r>
            <a:r>
              <a:rPr sz="2400" spc="-20" dirty="0">
                <a:latin typeface="Calibri"/>
                <a:cs typeface="Calibri"/>
              </a:rPr>
              <a:t> for</a:t>
            </a:r>
            <a:r>
              <a:rPr sz="2400" spc="-10" dirty="0">
                <a:latin typeface="Calibri"/>
                <a:cs typeface="Calibri"/>
              </a:rPr>
              <a:t> </a:t>
            </a:r>
            <a:r>
              <a:rPr sz="2400" dirty="0">
                <a:latin typeface="Calibri"/>
                <a:cs typeface="Calibri"/>
              </a:rPr>
              <a:t>this</a:t>
            </a:r>
            <a:r>
              <a:rPr sz="2400" spc="-10" dirty="0">
                <a:latin typeface="Calibri"/>
                <a:cs typeface="Calibri"/>
              </a:rPr>
              <a:t> processing</a:t>
            </a:r>
            <a:r>
              <a:rPr sz="2400" spc="-20" dirty="0">
                <a:latin typeface="Calibri"/>
                <a:cs typeface="Calibri"/>
              </a:rPr>
              <a:t> </a:t>
            </a:r>
            <a:r>
              <a:rPr sz="2400" dirty="0">
                <a:latin typeface="Calibri"/>
                <a:cs typeface="Calibri"/>
              </a:rPr>
              <a:t>activity</a:t>
            </a:r>
            <a:r>
              <a:rPr sz="2400" spc="-2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the</a:t>
            </a:r>
            <a:r>
              <a:rPr sz="2400" spc="5" dirty="0">
                <a:latin typeface="Calibri"/>
                <a:cs typeface="Calibri"/>
              </a:rPr>
              <a:t> </a:t>
            </a:r>
            <a:r>
              <a:rPr sz="2400" b="1" dirty="0" smtClean="0">
                <a:latin typeface="Calibri"/>
                <a:cs typeface="Calibri"/>
              </a:rPr>
              <a:t>cloud</a:t>
            </a:r>
            <a:r>
              <a:rPr lang="en-IN" sz="2400" b="1" dirty="0" smtClean="0">
                <a:latin typeface="Calibri"/>
                <a:cs typeface="Calibri"/>
              </a:rPr>
              <a:t>.</a:t>
            </a:r>
            <a:endParaRPr sz="2400" b="1" dirty="0">
              <a:latin typeface="Calibri"/>
              <a:cs typeface="Calibri"/>
            </a:endParaRPr>
          </a:p>
          <a:p>
            <a:pPr marL="355600" indent="-342900" algn="just">
              <a:lnSpc>
                <a:spcPct val="100000"/>
              </a:lnSpc>
              <a:spcBef>
                <a:spcPts val="420"/>
              </a:spcBef>
              <a:buFont typeface="Arial MT"/>
              <a:buChar char="•"/>
              <a:tabLst>
                <a:tab pos="354965" algn="l"/>
                <a:tab pos="355600" algn="l"/>
              </a:tabLst>
            </a:pPr>
            <a:r>
              <a:rPr sz="2400" spc="-5" dirty="0">
                <a:latin typeface="Calibri"/>
                <a:cs typeface="Calibri"/>
              </a:rPr>
              <a:t>Smart</a:t>
            </a:r>
            <a:r>
              <a:rPr sz="2400" spc="-20" dirty="0">
                <a:latin typeface="Calibri"/>
                <a:cs typeface="Calibri"/>
              </a:rPr>
              <a:t> </a:t>
            </a:r>
            <a:r>
              <a:rPr sz="2400" spc="-5" dirty="0">
                <a:latin typeface="Calibri"/>
                <a:cs typeface="Calibri"/>
              </a:rPr>
              <a:t>objects</a:t>
            </a:r>
            <a:r>
              <a:rPr sz="2400" spc="-10" dirty="0">
                <a:latin typeface="Calibri"/>
                <a:cs typeface="Calibri"/>
              </a:rPr>
              <a:t> </a:t>
            </a:r>
            <a:r>
              <a:rPr sz="2400" spc="-5" dirty="0">
                <a:latin typeface="Calibri"/>
                <a:cs typeface="Calibri"/>
              </a:rPr>
              <a:t>need</a:t>
            </a:r>
            <a:r>
              <a:rPr sz="2400" spc="10" dirty="0">
                <a:latin typeface="Calibri"/>
                <a:cs typeface="Calibri"/>
              </a:rPr>
              <a:t> </a:t>
            </a:r>
            <a:r>
              <a:rPr sz="2400" spc="-15" dirty="0">
                <a:latin typeface="Calibri"/>
                <a:cs typeface="Calibri"/>
              </a:rPr>
              <a:t>to</a:t>
            </a:r>
            <a:r>
              <a:rPr sz="2400" spc="-25" dirty="0">
                <a:latin typeface="Calibri"/>
                <a:cs typeface="Calibri"/>
              </a:rPr>
              <a:t> </a:t>
            </a:r>
            <a:r>
              <a:rPr sz="2400" spc="-10" dirty="0">
                <a:latin typeface="Calibri"/>
                <a:cs typeface="Calibri"/>
              </a:rPr>
              <a:t>connect</a:t>
            </a:r>
            <a:r>
              <a:rPr sz="2400" dirty="0">
                <a:latin typeface="Calibri"/>
                <a:cs typeface="Calibri"/>
              </a:rPr>
              <a:t> </a:t>
            </a:r>
            <a:r>
              <a:rPr sz="2400" spc="-15" dirty="0">
                <a:latin typeface="Calibri"/>
                <a:cs typeface="Calibri"/>
              </a:rPr>
              <a:t>to</a:t>
            </a:r>
            <a:r>
              <a:rPr sz="2400" spc="-20" dirty="0">
                <a:latin typeface="Calibri"/>
                <a:cs typeface="Calibri"/>
              </a:rPr>
              <a:t> </a:t>
            </a:r>
            <a:r>
              <a:rPr sz="2400" dirty="0">
                <a:latin typeface="Calibri"/>
                <a:cs typeface="Calibri"/>
              </a:rPr>
              <a:t>the</a:t>
            </a:r>
            <a:r>
              <a:rPr sz="2400" spc="5" dirty="0">
                <a:latin typeface="Calibri"/>
                <a:cs typeface="Calibri"/>
              </a:rPr>
              <a:t> </a:t>
            </a:r>
            <a:r>
              <a:rPr sz="2400" dirty="0">
                <a:latin typeface="Calibri"/>
                <a:cs typeface="Calibri"/>
              </a:rPr>
              <a:t>cloud,</a:t>
            </a:r>
            <a:r>
              <a:rPr sz="2400" spc="-5" dirty="0">
                <a:latin typeface="Calibri"/>
                <a:cs typeface="Calibri"/>
              </a:rPr>
              <a:t> </a:t>
            </a:r>
            <a:r>
              <a:rPr sz="2400" dirty="0">
                <a:latin typeface="Calibri"/>
                <a:cs typeface="Calibri"/>
              </a:rPr>
              <a:t>and</a:t>
            </a:r>
            <a:r>
              <a:rPr sz="2400" spc="30" dirty="0">
                <a:latin typeface="Calibri"/>
                <a:cs typeface="Calibri"/>
              </a:rPr>
              <a:t> </a:t>
            </a:r>
            <a:r>
              <a:rPr sz="2400" spc="-15" dirty="0">
                <a:latin typeface="Calibri"/>
                <a:cs typeface="Calibri"/>
              </a:rPr>
              <a:t>data</a:t>
            </a:r>
            <a:r>
              <a:rPr sz="2400" spc="-10" dirty="0">
                <a:latin typeface="Calibri"/>
                <a:cs typeface="Calibri"/>
              </a:rPr>
              <a:t> processing</a:t>
            </a:r>
            <a:r>
              <a:rPr sz="2400" dirty="0">
                <a:latin typeface="Calibri"/>
                <a:cs typeface="Calibri"/>
              </a:rPr>
              <a:t> is</a:t>
            </a:r>
            <a:r>
              <a:rPr sz="2400" spc="-5" dirty="0">
                <a:latin typeface="Calibri"/>
                <a:cs typeface="Calibri"/>
              </a:rPr>
              <a:t> </a:t>
            </a:r>
            <a:r>
              <a:rPr sz="2400" b="1" spc="-15" dirty="0" smtClean="0">
                <a:latin typeface="Calibri"/>
                <a:cs typeface="Calibri"/>
              </a:rPr>
              <a:t>centralized</a:t>
            </a:r>
            <a:r>
              <a:rPr lang="en-IN" sz="2400" spc="-15" dirty="0" smtClean="0">
                <a:latin typeface="Calibri"/>
                <a:cs typeface="Calibri"/>
              </a:rPr>
              <a:t>.</a:t>
            </a:r>
            <a:endParaRPr sz="2400" dirty="0">
              <a:latin typeface="Calibri"/>
              <a:cs typeface="Calibri"/>
            </a:endParaRPr>
          </a:p>
          <a:p>
            <a:pPr marL="355600" indent="-342900" algn="just">
              <a:lnSpc>
                <a:spcPct val="100000"/>
              </a:lnSpc>
              <a:spcBef>
                <a:spcPts val="430"/>
              </a:spcBef>
              <a:buFont typeface="Arial MT"/>
              <a:buChar char="•"/>
              <a:tabLst>
                <a:tab pos="354965" algn="l"/>
                <a:tab pos="355600" algn="l"/>
              </a:tabLst>
            </a:pPr>
            <a:r>
              <a:rPr sz="2400" spc="-5" dirty="0">
                <a:latin typeface="Calibri"/>
                <a:cs typeface="Calibri"/>
              </a:rPr>
              <a:t>One</a:t>
            </a:r>
            <a:r>
              <a:rPr sz="2400" spc="-15" dirty="0">
                <a:latin typeface="Calibri"/>
                <a:cs typeface="Calibri"/>
              </a:rPr>
              <a:t> advantage</a:t>
            </a:r>
            <a:r>
              <a:rPr sz="2400" spc="-1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this</a:t>
            </a:r>
            <a:r>
              <a:rPr sz="2400" spc="-30" dirty="0">
                <a:latin typeface="Calibri"/>
                <a:cs typeface="Calibri"/>
              </a:rPr>
              <a:t> </a:t>
            </a:r>
            <a:r>
              <a:rPr sz="2400" dirty="0">
                <a:latin typeface="Calibri"/>
                <a:cs typeface="Calibri"/>
              </a:rPr>
              <a:t>model</a:t>
            </a:r>
            <a:r>
              <a:rPr sz="2400" spc="-10" dirty="0">
                <a:latin typeface="Calibri"/>
                <a:cs typeface="Calibri"/>
              </a:rPr>
              <a:t> </a:t>
            </a:r>
            <a:r>
              <a:rPr sz="2400" dirty="0">
                <a:latin typeface="Calibri"/>
                <a:cs typeface="Calibri"/>
              </a:rPr>
              <a:t>is</a:t>
            </a:r>
            <a:r>
              <a:rPr sz="2400" spc="-25" dirty="0">
                <a:latin typeface="Calibri"/>
                <a:cs typeface="Calibri"/>
              </a:rPr>
              <a:t> </a:t>
            </a:r>
            <a:r>
              <a:rPr sz="2400" b="1" spc="-5" dirty="0" smtClean="0">
                <a:latin typeface="Calibri"/>
                <a:cs typeface="Calibri"/>
              </a:rPr>
              <a:t>simplicity</a:t>
            </a:r>
            <a:r>
              <a:rPr lang="en-IN" sz="2400" spc="-5" dirty="0" smtClean="0">
                <a:latin typeface="Calibri"/>
                <a:cs typeface="Calibri"/>
              </a:rPr>
              <a:t>.</a:t>
            </a:r>
            <a:endParaRPr sz="2400" dirty="0">
              <a:latin typeface="Calibri"/>
              <a:cs typeface="Calibri"/>
            </a:endParaRPr>
          </a:p>
          <a:p>
            <a:pPr marL="355600" indent="-342900" algn="just">
              <a:lnSpc>
                <a:spcPct val="100000"/>
              </a:lnSpc>
              <a:spcBef>
                <a:spcPts val="420"/>
              </a:spcBef>
              <a:buFont typeface="Arial MT"/>
              <a:buChar char="•"/>
              <a:tabLst>
                <a:tab pos="354965" algn="l"/>
                <a:tab pos="355600" algn="l"/>
              </a:tabLst>
            </a:pPr>
            <a:r>
              <a:rPr sz="2400" spc="-5" dirty="0">
                <a:latin typeface="Calibri"/>
                <a:cs typeface="Calibri"/>
              </a:rPr>
              <a:t>Objects</a:t>
            </a:r>
            <a:r>
              <a:rPr sz="2400" spc="-20" dirty="0">
                <a:latin typeface="Calibri"/>
                <a:cs typeface="Calibri"/>
              </a:rPr>
              <a:t> </a:t>
            </a:r>
            <a:r>
              <a:rPr sz="2400" spc="-10" dirty="0">
                <a:latin typeface="Calibri"/>
                <a:cs typeface="Calibri"/>
              </a:rPr>
              <a:t>just </a:t>
            </a:r>
            <a:r>
              <a:rPr sz="2400" spc="-5" dirty="0">
                <a:latin typeface="Calibri"/>
                <a:cs typeface="Calibri"/>
              </a:rPr>
              <a:t>need</a:t>
            </a:r>
            <a:r>
              <a:rPr sz="2400" dirty="0">
                <a:latin typeface="Calibri"/>
                <a:cs typeface="Calibri"/>
              </a:rPr>
              <a:t> </a:t>
            </a:r>
            <a:r>
              <a:rPr sz="2400" spc="-15" dirty="0">
                <a:latin typeface="Calibri"/>
                <a:cs typeface="Calibri"/>
              </a:rPr>
              <a:t>to</a:t>
            </a:r>
            <a:r>
              <a:rPr sz="2400" spc="-5" dirty="0">
                <a:latin typeface="Calibri"/>
                <a:cs typeface="Calibri"/>
              </a:rPr>
              <a:t> </a:t>
            </a:r>
            <a:r>
              <a:rPr sz="2400" spc="-10" dirty="0">
                <a:latin typeface="Calibri"/>
                <a:cs typeface="Calibri"/>
              </a:rPr>
              <a:t>connect </a:t>
            </a:r>
            <a:r>
              <a:rPr sz="2400" spc="-15" dirty="0">
                <a:latin typeface="Calibri"/>
                <a:cs typeface="Calibri"/>
              </a:rPr>
              <a:t>to </a:t>
            </a:r>
            <a:r>
              <a:rPr sz="2400" dirty="0">
                <a:latin typeface="Calibri"/>
                <a:cs typeface="Calibri"/>
              </a:rPr>
              <a:t>a</a:t>
            </a:r>
            <a:r>
              <a:rPr sz="2400" spc="-15" dirty="0">
                <a:latin typeface="Calibri"/>
                <a:cs typeface="Calibri"/>
              </a:rPr>
              <a:t> </a:t>
            </a:r>
            <a:r>
              <a:rPr sz="2400" b="1" spc="-10" dirty="0">
                <a:latin typeface="Calibri"/>
                <a:cs typeface="Calibri"/>
              </a:rPr>
              <a:t>central </a:t>
            </a:r>
            <a:r>
              <a:rPr sz="2400" b="1" dirty="0">
                <a:latin typeface="Calibri"/>
                <a:cs typeface="Calibri"/>
              </a:rPr>
              <a:t>cloud</a:t>
            </a:r>
            <a:r>
              <a:rPr sz="2400" b="1" spc="-10" dirty="0">
                <a:latin typeface="Calibri"/>
                <a:cs typeface="Calibri"/>
              </a:rPr>
              <a:t> </a:t>
            </a:r>
            <a:r>
              <a:rPr sz="2400" b="1" spc="-5" dirty="0" smtClean="0">
                <a:latin typeface="Calibri"/>
                <a:cs typeface="Calibri"/>
              </a:rPr>
              <a:t>application</a:t>
            </a:r>
            <a:r>
              <a:rPr lang="en-IN" sz="2400" spc="-5" dirty="0" smtClean="0">
                <a:latin typeface="Calibri"/>
                <a:cs typeface="Calibri"/>
              </a:rPr>
              <a:t>.</a:t>
            </a:r>
            <a:endParaRPr sz="2400" dirty="0">
              <a:latin typeface="Calibri"/>
              <a:cs typeface="Calibri"/>
            </a:endParaRPr>
          </a:p>
          <a:p>
            <a:pPr marL="355600" marR="88900" indent="-342900" algn="just">
              <a:lnSpc>
                <a:spcPts val="2300"/>
              </a:lnSpc>
              <a:spcBef>
                <a:spcPts val="980"/>
              </a:spcBef>
              <a:buFont typeface="Arial MT"/>
              <a:buChar char="•"/>
              <a:tabLst>
                <a:tab pos="354965" algn="l"/>
                <a:tab pos="355600" algn="l"/>
              </a:tabLst>
            </a:pPr>
            <a:r>
              <a:rPr sz="2400" dirty="0">
                <a:latin typeface="Calibri"/>
                <a:cs typeface="Calibri"/>
              </a:rPr>
              <a:t>As</a:t>
            </a:r>
            <a:r>
              <a:rPr sz="2400" spc="-5" dirty="0">
                <a:latin typeface="Calibri"/>
                <a:cs typeface="Calibri"/>
              </a:rPr>
              <a:t> </a:t>
            </a:r>
            <a:r>
              <a:rPr sz="2400" spc="-15" dirty="0">
                <a:latin typeface="Calibri"/>
                <a:cs typeface="Calibri"/>
              </a:rPr>
              <a:t>data</a:t>
            </a:r>
            <a:r>
              <a:rPr sz="2400" spc="-10" dirty="0">
                <a:latin typeface="Calibri"/>
                <a:cs typeface="Calibri"/>
              </a:rPr>
              <a:t> volume,</a:t>
            </a:r>
            <a:r>
              <a:rPr sz="2400" spc="-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variety</a:t>
            </a:r>
            <a:r>
              <a:rPr sz="2400" spc="-5" dirty="0">
                <a:latin typeface="Calibri"/>
                <a:cs typeface="Calibri"/>
              </a:rPr>
              <a:t> of objects</a:t>
            </a:r>
            <a:r>
              <a:rPr sz="2400" spc="20" dirty="0">
                <a:latin typeface="Calibri"/>
                <a:cs typeface="Calibri"/>
              </a:rPr>
              <a:t> </a:t>
            </a:r>
            <a:r>
              <a:rPr sz="2400" spc="-10" dirty="0">
                <a:latin typeface="Calibri"/>
                <a:cs typeface="Calibri"/>
              </a:rPr>
              <a:t>connecting </a:t>
            </a:r>
            <a:r>
              <a:rPr sz="2400" spc="-15" dirty="0">
                <a:latin typeface="Calibri"/>
                <a:cs typeface="Calibri"/>
              </a:rPr>
              <a:t>to</a:t>
            </a:r>
            <a:r>
              <a:rPr sz="2400" spc="10" dirty="0">
                <a:latin typeface="Calibri"/>
                <a:cs typeface="Calibri"/>
              </a:rPr>
              <a:t> </a:t>
            </a:r>
            <a:r>
              <a:rPr sz="2400" dirty="0">
                <a:latin typeface="Calibri"/>
                <a:cs typeface="Calibri"/>
              </a:rPr>
              <a:t>the </a:t>
            </a:r>
            <a:r>
              <a:rPr sz="2400" spc="-10" dirty="0">
                <a:latin typeface="Calibri"/>
                <a:cs typeface="Calibri"/>
              </a:rPr>
              <a:t>network,</a:t>
            </a:r>
            <a:r>
              <a:rPr sz="2400" spc="-1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the</a:t>
            </a:r>
            <a:r>
              <a:rPr sz="2400" spc="-5" dirty="0">
                <a:latin typeface="Calibri"/>
                <a:cs typeface="Calibri"/>
              </a:rPr>
              <a:t> need</a:t>
            </a:r>
            <a:r>
              <a:rPr sz="2400" spc="5" dirty="0">
                <a:latin typeface="Calibri"/>
                <a:cs typeface="Calibri"/>
              </a:rPr>
              <a:t> </a:t>
            </a:r>
            <a:r>
              <a:rPr sz="2400" spc="-20" dirty="0">
                <a:latin typeface="Calibri"/>
                <a:cs typeface="Calibri"/>
              </a:rPr>
              <a:t>for </a:t>
            </a:r>
            <a:r>
              <a:rPr sz="2400" spc="-525" dirty="0">
                <a:latin typeface="Calibri"/>
                <a:cs typeface="Calibri"/>
              </a:rPr>
              <a:t> </a:t>
            </a:r>
            <a:r>
              <a:rPr sz="2400" spc="-10" dirty="0">
                <a:latin typeface="Calibri"/>
                <a:cs typeface="Calibri"/>
              </a:rPr>
              <a:t>more</a:t>
            </a:r>
            <a:r>
              <a:rPr sz="2400" dirty="0">
                <a:latin typeface="Calibri"/>
                <a:cs typeface="Calibri"/>
              </a:rPr>
              <a:t> </a:t>
            </a:r>
            <a:r>
              <a:rPr sz="2400" spc="-10" dirty="0">
                <a:latin typeface="Calibri"/>
                <a:cs typeface="Calibri"/>
              </a:rPr>
              <a:t>efficiency </a:t>
            </a:r>
            <a:r>
              <a:rPr sz="2400" spc="-5" dirty="0">
                <a:latin typeface="Calibri"/>
                <a:cs typeface="Calibri"/>
              </a:rPr>
              <a:t>increase,</a:t>
            </a:r>
            <a:r>
              <a:rPr sz="2400" spc="-15" dirty="0">
                <a:latin typeface="Calibri"/>
                <a:cs typeface="Calibri"/>
              </a:rPr>
              <a:t> </a:t>
            </a:r>
            <a:r>
              <a:rPr sz="2400" spc="-5" dirty="0">
                <a:latin typeface="Calibri"/>
                <a:cs typeface="Calibri"/>
              </a:rPr>
              <a:t>new</a:t>
            </a:r>
            <a:r>
              <a:rPr sz="2400" dirty="0">
                <a:latin typeface="Calibri"/>
                <a:cs typeface="Calibri"/>
              </a:rPr>
              <a:t> </a:t>
            </a:r>
            <a:r>
              <a:rPr sz="2400" spc="-10" dirty="0">
                <a:latin typeface="Calibri"/>
                <a:cs typeface="Calibri"/>
              </a:rPr>
              <a:t>requirements</a:t>
            </a:r>
            <a:r>
              <a:rPr sz="2400" spc="10" dirty="0">
                <a:latin typeface="Calibri"/>
                <a:cs typeface="Calibri"/>
              </a:rPr>
              <a:t> </a:t>
            </a:r>
            <a:r>
              <a:rPr sz="2400" dirty="0">
                <a:latin typeface="Calibri"/>
                <a:cs typeface="Calibri"/>
              </a:rPr>
              <a:t>appear</a:t>
            </a:r>
            <a:r>
              <a:rPr sz="2400" spc="-5" dirty="0">
                <a:latin typeface="Calibri"/>
                <a:cs typeface="Calibri"/>
              </a:rPr>
              <a:t> </a:t>
            </a:r>
            <a:r>
              <a:rPr sz="2400" spc="-20" dirty="0">
                <a:latin typeface="Calibri"/>
                <a:cs typeface="Calibri"/>
              </a:rPr>
              <a:t>like</a:t>
            </a:r>
            <a:r>
              <a:rPr sz="2400" spc="-5" dirty="0">
                <a:latin typeface="Calibri"/>
                <a:cs typeface="Calibri"/>
              </a:rPr>
              <a:t> </a:t>
            </a:r>
            <a:r>
              <a:rPr sz="2400" b="1" spc="-5" dirty="0">
                <a:latin typeface="Calibri"/>
                <a:cs typeface="Calibri"/>
              </a:rPr>
              <a:t>Minimizing </a:t>
            </a:r>
            <a:r>
              <a:rPr sz="2400" b="1" spc="-30" dirty="0">
                <a:latin typeface="Calibri"/>
                <a:cs typeface="Calibri"/>
              </a:rPr>
              <a:t>latency, </a:t>
            </a:r>
            <a:r>
              <a:rPr sz="2400" b="1" spc="-25" dirty="0">
                <a:latin typeface="Calibri"/>
                <a:cs typeface="Calibri"/>
              </a:rPr>
              <a:t> </a:t>
            </a:r>
            <a:r>
              <a:rPr sz="2400" b="1" dirty="0">
                <a:latin typeface="Calibri"/>
                <a:cs typeface="Calibri"/>
              </a:rPr>
              <a:t>Conserving</a:t>
            </a:r>
            <a:r>
              <a:rPr sz="2400" b="1" spc="-25" dirty="0">
                <a:latin typeface="Calibri"/>
                <a:cs typeface="Calibri"/>
              </a:rPr>
              <a:t> </a:t>
            </a:r>
            <a:r>
              <a:rPr sz="2400" b="1" spc="-10" dirty="0">
                <a:latin typeface="Calibri"/>
                <a:cs typeface="Calibri"/>
              </a:rPr>
              <a:t>network</a:t>
            </a:r>
            <a:r>
              <a:rPr sz="2400" b="1" dirty="0">
                <a:latin typeface="Calibri"/>
                <a:cs typeface="Calibri"/>
              </a:rPr>
              <a:t> </a:t>
            </a:r>
            <a:r>
              <a:rPr sz="2400" b="1" spc="-5" dirty="0">
                <a:latin typeface="Calibri"/>
                <a:cs typeface="Calibri"/>
              </a:rPr>
              <a:t>bandwidth,</a:t>
            </a:r>
            <a:r>
              <a:rPr sz="2400" b="1" spc="20" dirty="0">
                <a:latin typeface="Calibri"/>
                <a:cs typeface="Calibri"/>
              </a:rPr>
              <a:t> </a:t>
            </a:r>
            <a:r>
              <a:rPr sz="2400" b="1" spc="-5" dirty="0">
                <a:latin typeface="Calibri"/>
                <a:cs typeface="Calibri"/>
              </a:rPr>
              <a:t>Increasing</a:t>
            </a:r>
            <a:r>
              <a:rPr sz="2400" b="1" spc="-20" dirty="0">
                <a:latin typeface="Calibri"/>
                <a:cs typeface="Calibri"/>
              </a:rPr>
              <a:t> </a:t>
            </a:r>
            <a:r>
              <a:rPr sz="2400" b="1" dirty="0">
                <a:latin typeface="Calibri"/>
                <a:cs typeface="Calibri"/>
              </a:rPr>
              <a:t>local</a:t>
            </a:r>
            <a:r>
              <a:rPr sz="2400" b="1" spc="-25" dirty="0">
                <a:latin typeface="Calibri"/>
                <a:cs typeface="Calibri"/>
              </a:rPr>
              <a:t> </a:t>
            </a:r>
            <a:r>
              <a:rPr sz="2400" b="1" spc="-5" dirty="0" smtClean="0">
                <a:latin typeface="Calibri"/>
                <a:cs typeface="Calibri"/>
              </a:rPr>
              <a:t>efficiency</a:t>
            </a:r>
            <a:r>
              <a:rPr lang="en-IN" sz="2400" b="1" spc="-5" dirty="0" smtClean="0">
                <a:latin typeface="Calibri"/>
                <a:cs typeface="Calibri"/>
              </a:rPr>
              <a:t>.</a:t>
            </a:r>
            <a:endParaRPr sz="2400" dirty="0">
              <a:latin typeface="Calibri"/>
              <a:cs typeface="Calibri"/>
            </a:endParaRPr>
          </a:p>
          <a:p>
            <a:pPr marL="355600" marR="316230" indent="-342900" algn="just">
              <a:lnSpc>
                <a:spcPct val="80000"/>
              </a:lnSpc>
              <a:spcBef>
                <a:spcPts val="1040"/>
              </a:spcBef>
              <a:buFont typeface="Arial MT"/>
              <a:buChar char="•"/>
              <a:tabLst>
                <a:tab pos="354965" algn="l"/>
                <a:tab pos="355600" algn="l"/>
              </a:tabLst>
            </a:pPr>
            <a:r>
              <a:rPr sz="2400" dirty="0">
                <a:latin typeface="Calibri"/>
                <a:cs typeface="Calibri"/>
              </a:rPr>
              <a:t>An</a:t>
            </a:r>
            <a:r>
              <a:rPr sz="2400" spc="-5" dirty="0">
                <a:latin typeface="Calibri"/>
                <a:cs typeface="Calibri"/>
              </a:rPr>
              <a:t> </a:t>
            </a:r>
            <a:r>
              <a:rPr sz="2400" spc="-10" dirty="0">
                <a:latin typeface="Calibri"/>
                <a:cs typeface="Calibri"/>
              </a:rPr>
              <a:t>important</a:t>
            </a:r>
            <a:r>
              <a:rPr sz="2400" spc="-30" dirty="0">
                <a:latin typeface="Calibri"/>
                <a:cs typeface="Calibri"/>
              </a:rPr>
              <a:t> </a:t>
            </a:r>
            <a:r>
              <a:rPr sz="2400" spc="-5" dirty="0">
                <a:latin typeface="Calibri"/>
                <a:cs typeface="Calibri"/>
              </a:rPr>
              <a:t>design</a:t>
            </a:r>
            <a:r>
              <a:rPr sz="2400" spc="-10" dirty="0">
                <a:latin typeface="Calibri"/>
                <a:cs typeface="Calibri"/>
              </a:rPr>
              <a:t> consideration,</a:t>
            </a:r>
            <a:r>
              <a:rPr sz="2400" spc="-20" dirty="0">
                <a:latin typeface="Calibri"/>
                <a:cs typeface="Calibri"/>
              </a:rPr>
              <a:t> </a:t>
            </a:r>
            <a:r>
              <a:rPr sz="2400" spc="-15" dirty="0">
                <a:latin typeface="Calibri"/>
                <a:cs typeface="Calibri"/>
              </a:rPr>
              <a:t>therefore,</a:t>
            </a:r>
            <a:r>
              <a:rPr sz="2400" spc="10"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how</a:t>
            </a:r>
            <a:r>
              <a:rPr sz="2400" dirty="0">
                <a:latin typeface="Calibri"/>
                <a:cs typeface="Calibri"/>
              </a:rPr>
              <a:t> </a:t>
            </a:r>
            <a:r>
              <a:rPr sz="2400" spc="-15" dirty="0">
                <a:latin typeface="Calibri"/>
                <a:cs typeface="Calibri"/>
              </a:rPr>
              <a:t>to </a:t>
            </a:r>
            <a:r>
              <a:rPr sz="2400" spc="-5" dirty="0">
                <a:latin typeface="Calibri"/>
                <a:cs typeface="Calibri"/>
              </a:rPr>
              <a:t>design</a:t>
            </a:r>
            <a:r>
              <a:rPr sz="2400" spc="-10" dirty="0">
                <a:latin typeface="Calibri"/>
                <a:cs typeface="Calibri"/>
              </a:rPr>
              <a:t> </a:t>
            </a:r>
            <a:r>
              <a:rPr sz="2400" dirty="0">
                <a:latin typeface="Calibri"/>
                <a:cs typeface="Calibri"/>
              </a:rPr>
              <a:t>an</a:t>
            </a:r>
            <a:r>
              <a:rPr sz="2400" spc="25" dirty="0">
                <a:latin typeface="Calibri"/>
                <a:cs typeface="Calibri"/>
              </a:rPr>
              <a:t> </a:t>
            </a:r>
            <a:r>
              <a:rPr sz="2400" spc="-5" dirty="0">
                <a:latin typeface="Calibri"/>
                <a:cs typeface="Calibri"/>
              </a:rPr>
              <a:t>IoT</a:t>
            </a:r>
            <a:r>
              <a:rPr sz="2400" spc="-10" dirty="0">
                <a:latin typeface="Calibri"/>
                <a:cs typeface="Calibri"/>
              </a:rPr>
              <a:t> network</a:t>
            </a:r>
            <a:r>
              <a:rPr sz="2400" spc="-25" dirty="0">
                <a:latin typeface="Calibri"/>
                <a:cs typeface="Calibri"/>
              </a:rPr>
              <a:t> </a:t>
            </a:r>
            <a:r>
              <a:rPr sz="2400" spc="-15" dirty="0">
                <a:latin typeface="Calibri"/>
                <a:cs typeface="Calibri"/>
              </a:rPr>
              <a:t>to </a:t>
            </a:r>
            <a:r>
              <a:rPr sz="2400" spc="-530" dirty="0">
                <a:latin typeface="Calibri"/>
                <a:cs typeface="Calibri"/>
              </a:rPr>
              <a:t> </a:t>
            </a:r>
            <a:r>
              <a:rPr sz="2400" spc="-5" dirty="0">
                <a:latin typeface="Calibri"/>
                <a:cs typeface="Calibri"/>
              </a:rPr>
              <a:t>manage</a:t>
            </a:r>
            <a:r>
              <a:rPr sz="2400" spc="-10" dirty="0">
                <a:latin typeface="Calibri"/>
                <a:cs typeface="Calibri"/>
              </a:rPr>
              <a:t> </a:t>
            </a:r>
            <a:r>
              <a:rPr sz="2400" dirty="0">
                <a:latin typeface="Calibri"/>
                <a:cs typeface="Calibri"/>
              </a:rPr>
              <a:t>this</a:t>
            </a:r>
            <a:r>
              <a:rPr sz="2400" spc="-10" dirty="0">
                <a:latin typeface="Calibri"/>
                <a:cs typeface="Calibri"/>
              </a:rPr>
              <a:t> volume</a:t>
            </a:r>
            <a:r>
              <a:rPr sz="2400" spc="-5" dirty="0">
                <a:latin typeface="Calibri"/>
                <a:cs typeface="Calibri"/>
              </a:rPr>
              <a:t> of</a:t>
            </a:r>
            <a:r>
              <a:rPr sz="2400" spc="-10" dirty="0">
                <a:latin typeface="Calibri"/>
                <a:cs typeface="Calibri"/>
              </a:rPr>
              <a:t> </a:t>
            </a:r>
            <a:r>
              <a:rPr sz="2400" spc="-15" dirty="0">
                <a:latin typeface="Calibri"/>
                <a:cs typeface="Calibri"/>
              </a:rPr>
              <a:t>data </a:t>
            </a:r>
            <a:r>
              <a:rPr sz="2400" dirty="0">
                <a:latin typeface="Calibri"/>
                <a:cs typeface="Calibri"/>
              </a:rPr>
              <a:t>in an</a:t>
            </a:r>
            <a:r>
              <a:rPr sz="2400" spc="-5" dirty="0">
                <a:latin typeface="Calibri"/>
                <a:cs typeface="Calibri"/>
              </a:rPr>
              <a:t> </a:t>
            </a:r>
            <a:r>
              <a:rPr sz="2400" spc="-10" dirty="0">
                <a:latin typeface="Calibri"/>
                <a:cs typeface="Calibri"/>
              </a:rPr>
              <a:t>efficient</a:t>
            </a:r>
            <a:r>
              <a:rPr sz="2400" dirty="0">
                <a:latin typeface="Calibri"/>
                <a:cs typeface="Calibri"/>
              </a:rPr>
              <a:t> </a:t>
            </a:r>
            <a:r>
              <a:rPr sz="2400" spc="-30" dirty="0">
                <a:latin typeface="Calibri"/>
                <a:cs typeface="Calibri"/>
              </a:rPr>
              <a:t>way</a:t>
            </a:r>
            <a:r>
              <a:rPr sz="2400" spc="-10" dirty="0">
                <a:latin typeface="Calibri"/>
                <a:cs typeface="Calibri"/>
              </a:rPr>
              <a:t> </a:t>
            </a:r>
            <a:r>
              <a:rPr sz="2400" spc="-5" dirty="0">
                <a:latin typeface="Calibri"/>
                <a:cs typeface="Calibri"/>
              </a:rPr>
              <a:t>such </a:t>
            </a:r>
            <a:r>
              <a:rPr sz="2400" spc="-10" dirty="0">
                <a:latin typeface="Calibri"/>
                <a:cs typeface="Calibri"/>
              </a:rPr>
              <a:t>that</a:t>
            </a:r>
            <a:r>
              <a:rPr sz="2400" spc="-15" dirty="0">
                <a:latin typeface="Calibri"/>
                <a:cs typeface="Calibri"/>
              </a:rPr>
              <a:t> </a:t>
            </a:r>
            <a:r>
              <a:rPr sz="2400" dirty="0">
                <a:latin typeface="Calibri"/>
                <a:cs typeface="Calibri"/>
              </a:rPr>
              <a:t>the </a:t>
            </a:r>
            <a:r>
              <a:rPr sz="2400" spc="-15" dirty="0">
                <a:latin typeface="Calibri"/>
                <a:cs typeface="Calibri"/>
              </a:rPr>
              <a:t>data </a:t>
            </a:r>
            <a:r>
              <a:rPr sz="2400" spc="-10" dirty="0">
                <a:latin typeface="Calibri"/>
                <a:cs typeface="Calibri"/>
              </a:rPr>
              <a:t>can</a:t>
            </a:r>
            <a:r>
              <a:rPr sz="2400" spc="-15" dirty="0">
                <a:latin typeface="Calibri"/>
                <a:cs typeface="Calibri"/>
              </a:rPr>
              <a:t> </a:t>
            </a:r>
            <a:r>
              <a:rPr sz="2400" spc="-5" dirty="0">
                <a:latin typeface="Calibri"/>
                <a:cs typeface="Calibri"/>
              </a:rPr>
              <a:t>be quickly </a:t>
            </a:r>
            <a:r>
              <a:rPr sz="2400" dirty="0">
                <a:latin typeface="Calibri"/>
                <a:cs typeface="Calibri"/>
              </a:rPr>
              <a:t> </a:t>
            </a:r>
            <a:r>
              <a:rPr sz="2400" spc="-10" dirty="0">
                <a:latin typeface="Calibri"/>
                <a:cs typeface="Calibri"/>
              </a:rPr>
              <a:t>analyzed</a:t>
            </a:r>
            <a:r>
              <a:rPr sz="2400" spc="-1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lead</a:t>
            </a:r>
            <a:r>
              <a:rPr sz="2400" spc="-5"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business </a:t>
            </a:r>
            <a:r>
              <a:rPr sz="2400" spc="-10" dirty="0" smtClean="0">
                <a:latin typeface="Calibri"/>
                <a:cs typeface="Calibri"/>
              </a:rPr>
              <a:t>benefits</a:t>
            </a:r>
            <a:r>
              <a:rPr lang="en-IN" sz="2400" spc="-10" dirty="0" smtClean="0">
                <a:latin typeface="Calibri"/>
                <a:cs typeface="Calibri"/>
              </a:rPr>
              <a:t>.</a:t>
            </a:r>
            <a:endParaRPr sz="2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4790" y="228600"/>
            <a:ext cx="7086600" cy="574040"/>
          </a:xfrm>
          <a:prstGeom prst="rect">
            <a:avLst/>
          </a:prstGeom>
        </p:spPr>
        <p:txBody>
          <a:bodyPr vert="horz" wrap="square" lIns="0" tIns="12700" rIns="0" bIns="0" rtlCol="0">
            <a:spAutoFit/>
          </a:bodyPr>
          <a:lstStyle/>
          <a:p>
            <a:pPr marL="12700">
              <a:lnSpc>
                <a:spcPct val="100000"/>
              </a:lnSpc>
              <a:spcBef>
                <a:spcPts val="100"/>
              </a:spcBef>
            </a:pPr>
            <a:r>
              <a:rPr sz="3600" spc="-10" dirty="0" smtClean="0"/>
              <a:t>Hierarchy</a:t>
            </a:r>
            <a:r>
              <a:rPr sz="3600" spc="5" dirty="0" smtClean="0"/>
              <a:t> </a:t>
            </a:r>
            <a:r>
              <a:rPr sz="3600" spc="-5" dirty="0"/>
              <a:t>of</a:t>
            </a:r>
            <a:r>
              <a:rPr sz="3600" dirty="0"/>
              <a:t> </a:t>
            </a:r>
            <a:r>
              <a:rPr sz="3600" spc="-5" dirty="0"/>
              <a:t>Edge,</a:t>
            </a:r>
            <a:r>
              <a:rPr sz="3600" dirty="0"/>
              <a:t> </a:t>
            </a:r>
            <a:r>
              <a:rPr sz="3600" spc="-5" dirty="0"/>
              <a:t>Fog,</a:t>
            </a:r>
            <a:r>
              <a:rPr sz="3600" dirty="0"/>
              <a:t> and </a:t>
            </a:r>
            <a:r>
              <a:rPr sz="3600" spc="-5" dirty="0"/>
              <a:t>Cloud</a:t>
            </a:r>
            <a:endParaRPr sz="3600" dirty="0"/>
          </a:p>
        </p:txBody>
      </p:sp>
      <p:pic>
        <p:nvPicPr>
          <p:cNvPr id="3" name="object 3"/>
          <p:cNvPicPr/>
          <p:nvPr/>
        </p:nvPicPr>
        <p:blipFill>
          <a:blip r:embed="rId2" cstate="print"/>
          <a:stretch>
            <a:fillRect/>
          </a:stretch>
        </p:blipFill>
        <p:spPr>
          <a:xfrm>
            <a:off x="864123" y="1676400"/>
            <a:ext cx="5414230" cy="3437157"/>
          </a:xfrm>
          <a:prstGeom prst="rect">
            <a:avLst/>
          </a:prstGeom>
        </p:spPr>
      </p:pic>
      <p:pic>
        <p:nvPicPr>
          <p:cNvPr id="4" name="Picture 3"/>
          <p:cNvPicPr>
            <a:picLocks noChangeAspect="1"/>
          </p:cNvPicPr>
          <p:nvPr/>
        </p:nvPicPr>
        <p:blipFill>
          <a:blip r:embed="rId3"/>
          <a:stretch>
            <a:fillRect/>
          </a:stretch>
        </p:blipFill>
        <p:spPr>
          <a:xfrm>
            <a:off x="7010400" y="1815259"/>
            <a:ext cx="4578680" cy="3261127"/>
          </a:xfrm>
          <a:prstGeom prst="rect">
            <a:avLst/>
          </a:prstGeom>
        </p:spPr>
      </p:pic>
    </p:spTree>
    <p:extLst>
      <p:ext uri="{BB962C8B-B14F-4D97-AF65-F5344CB8AC3E}">
        <p14:creationId xmlns:p14="http://schemas.microsoft.com/office/powerpoint/2010/main" val="208005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152400"/>
            <a:ext cx="5685943" cy="574040"/>
          </a:xfrm>
          <a:prstGeom prst="rect">
            <a:avLst/>
          </a:prstGeom>
        </p:spPr>
        <p:txBody>
          <a:bodyPr vert="horz" wrap="square" lIns="0" tIns="12700" rIns="0" bIns="0" rtlCol="0">
            <a:spAutoFit/>
          </a:bodyPr>
          <a:lstStyle/>
          <a:p>
            <a:pPr marL="12700" algn="ctr">
              <a:lnSpc>
                <a:spcPct val="100000"/>
              </a:lnSpc>
              <a:spcBef>
                <a:spcPts val="100"/>
              </a:spcBef>
            </a:pPr>
            <a:r>
              <a:rPr sz="3600" spc="-5" dirty="0" smtClean="0"/>
              <a:t>Edge</a:t>
            </a:r>
            <a:r>
              <a:rPr sz="3600" spc="-5" dirty="0"/>
              <a:t>,</a:t>
            </a:r>
            <a:r>
              <a:rPr sz="3600" dirty="0"/>
              <a:t> </a:t>
            </a:r>
            <a:r>
              <a:rPr sz="3600" spc="-5" dirty="0"/>
              <a:t>Fog,</a:t>
            </a:r>
            <a:r>
              <a:rPr sz="3600" dirty="0"/>
              <a:t> and </a:t>
            </a:r>
            <a:r>
              <a:rPr sz="3600" spc="-5" dirty="0"/>
              <a:t>Cloud</a:t>
            </a:r>
            <a:endParaRPr sz="3600" dirty="0"/>
          </a:p>
        </p:txBody>
      </p:sp>
      <p:sp>
        <p:nvSpPr>
          <p:cNvPr id="4" name="Rectangle 3"/>
          <p:cNvSpPr/>
          <p:nvPr/>
        </p:nvSpPr>
        <p:spPr>
          <a:xfrm>
            <a:off x="381000" y="838200"/>
            <a:ext cx="11658600" cy="1200329"/>
          </a:xfrm>
          <a:prstGeom prst="rect">
            <a:avLst/>
          </a:prstGeom>
        </p:spPr>
        <p:txBody>
          <a:bodyPr wrap="square">
            <a:spAutoFit/>
          </a:bodyPr>
          <a:lstStyle/>
          <a:p>
            <a:pPr algn="just"/>
            <a:r>
              <a:rPr lang="en-US" b="1" i="0" dirty="0" smtClean="0">
                <a:solidFill>
                  <a:srgbClr val="575757"/>
                </a:solidFill>
                <a:effectLst/>
                <a:latin typeface="Martel Sans"/>
              </a:rPr>
              <a:t>Fog Computing Architecture</a:t>
            </a:r>
          </a:p>
          <a:p>
            <a:pPr algn="just"/>
            <a:r>
              <a:rPr lang="en-US" b="0" i="0" dirty="0" smtClean="0">
                <a:solidFill>
                  <a:srgbClr val="575757"/>
                </a:solidFill>
                <a:effectLst/>
                <a:latin typeface="Martel Sans"/>
              </a:rPr>
              <a:t>Fog computing architecture consists of three layers: the edge layer, the fog layer, and the cloud layer. The edge layer is where the data is generated and collected, while the fog layer is where the data is processed and analyzed. The cloud layer provides additional computing resources and storage capacity for the fog layer.</a:t>
            </a:r>
            <a:endParaRPr lang="en-US" b="0" i="0" dirty="0">
              <a:solidFill>
                <a:srgbClr val="575757"/>
              </a:solidFill>
              <a:effectLst/>
              <a:latin typeface="Martel Sans"/>
            </a:endParaRPr>
          </a:p>
        </p:txBody>
      </p:sp>
      <p:sp>
        <p:nvSpPr>
          <p:cNvPr id="5" name="Rectangle 4"/>
          <p:cNvSpPr/>
          <p:nvPr/>
        </p:nvSpPr>
        <p:spPr>
          <a:xfrm>
            <a:off x="353122" y="2286000"/>
            <a:ext cx="11658600" cy="3693319"/>
          </a:xfrm>
          <a:prstGeom prst="rect">
            <a:avLst/>
          </a:prstGeom>
        </p:spPr>
        <p:txBody>
          <a:bodyPr wrap="square">
            <a:spAutoFit/>
          </a:bodyPr>
          <a:lstStyle/>
          <a:p>
            <a:pPr algn="just"/>
            <a:r>
              <a:rPr lang="en-US" b="1" i="0" dirty="0" smtClean="0">
                <a:solidFill>
                  <a:srgbClr val="575757"/>
                </a:solidFill>
                <a:effectLst/>
                <a:latin typeface="Martel Sans"/>
              </a:rPr>
              <a:t>Types of Fog Computing</a:t>
            </a:r>
          </a:p>
          <a:p>
            <a:pPr algn="just"/>
            <a:r>
              <a:rPr lang="en-US" b="0" i="0" dirty="0" smtClean="0">
                <a:solidFill>
                  <a:srgbClr val="575757"/>
                </a:solidFill>
                <a:effectLst/>
                <a:latin typeface="Martel Sans"/>
              </a:rPr>
              <a:t>There are several types of fog computing, including client-based, server-based, and hybrid fog computing.</a:t>
            </a:r>
          </a:p>
          <a:p>
            <a:pPr algn="just"/>
            <a:endParaRPr lang="en-US" b="0" i="0" dirty="0" smtClean="0">
              <a:solidFill>
                <a:srgbClr val="575757"/>
              </a:solidFill>
              <a:effectLst/>
              <a:latin typeface="Martel Sans"/>
            </a:endParaRPr>
          </a:p>
          <a:p>
            <a:pPr algn="just"/>
            <a:r>
              <a:rPr lang="en-US" b="1" i="0" dirty="0" smtClean="0">
                <a:solidFill>
                  <a:srgbClr val="575757"/>
                </a:solidFill>
                <a:effectLst/>
                <a:latin typeface="Martel Sans"/>
              </a:rPr>
              <a:t>Client-Based Fog.</a:t>
            </a:r>
            <a:r>
              <a:rPr lang="en-US" b="0" i="0" dirty="0" smtClean="0">
                <a:solidFill>
                  <a:srgbClr val="575757"/>
                </a:solidFill>
                <a:effectLst/>
                <a:latin typeface="Martel Sans"/>
              </a:rPr>
              <a:t> This type of fog computing relies on the computing power of edge devices to process and analyze data. Client-based fog computing is ideal for applications that require real-time processing, such as autonomous vehicles and industrial </a:t>
            </a:r>
            <a:r>
              <a:rPr lang="en-US" b="0" i="0" dirty="0" err="1" smtClean="0">
                <a:solidFill>
                  <a:srgbClr val="575757"/>
                </a:solidFill>
                <a:effectLst/>
                <a:latin typeface="Martel Sans"/>
              </a:rPr>
              <a:t>IoT</a:t>
            </a:r>
            <a:r>
              <a:rPr lang="en-US" b="0" i="0" dirty="0" smtClean="0">
                <a:solidFill>
                  <a:srgbClr val="575757"/>
                </a:solidFill>
                <a:effectLst/>
                <a:latin typeface="Martel Sans"/>
              </a:rPr>
              <a:t>.</a:t>
            </a:r>
          </a:p>
          <a:p>
            <a:pPr algn="just"/>
            <a:endParaRPr lang="en-US" b="0" i="0" dirty="0" smtClean="0">
              <a:solidFill>
                <a:srgbClr val="575757"/>
              </a:solidFill>
              <a:effectLst/>
              <a:latin typeface="Martel Sans"/>
            </a:endParaRPr>
          </a:p>
          <a:p>
            <a:pPr algn="just"/>
            <a:r>
              <a:rPr lang="en-US" b="1" i="0" dirty="0" smtClean="0">
                <a:solidFill>
                  <a:srgbClr val="575757"/>
                </a:solidFill>
                <a:effectLst/>
                <a:latin typeface="Martel Sans"/>
              </a:rPr>
              <a:t>Server-Based Fog.</a:t>
            </a:r>
            <a:r>
              <a:rPr lang="en-US" b="0" i="0" dirty="0" smtClean="0">
                <a:solidFill>
                  <a:srgbClr val="575757"/>
                </a:solidFill>
                <a:effectLst/>
                <a:latin typeface="Martel Sans"/>
              </a:rPr>
              <a:t> This type of fog computing relies on the computing power of servers located in the fog layer to process and analyze data. Server-based fog computing is ideal for applications that require more computing power than edge devices can provide.</a:t>
            </a:r>
          </a:p>
          <a:p>
            <a:pPr algn="just"/>
            <a:endParaRPr lang="en-US" b="0" i="0" dirty="0" smtClean="0">
              <a:solidFill>
                <a:srgbClr val="575757"/>
              </a:solidFill>
              <a:effectLst/>
              <a:latin typeface="Martel Sans"/>
            </a:endParaRPr>
          </a:p>
          <a:p>
            <a:pPr algn="just"/>
            <a:r>
              <a:rPr lang="en-US" b="1" i="0" dirty="0" smtClean="0">
                <a:solidFill>
                  <a:srgbClr val="575757"/>
                </a:solidFill>
                <a:effectLst/>
                <a:latin typeface="Martel Sans"/>
              </a:rPr>
              <a:t>Hybrid Fog.</a:t>
            </a:r>
            <a:r>
              <a:rPr lang="en-US" b="0" i="0" dirty="0" smtClean="0">
                <a:solidFill>
                  <a:srgbClr val="575757"/>
                </a:solidFill>
                <a:effectLst/>
                <a:latin typeface="Martel Sans"/>
              </a:rPr>
              <a:t> This type of fog computing combines both client-based and server-based fog computing. Hybrid fog computing is ideal for applications that require a mix of real-time processing and high computing power.</a:t>
            </a:r>
            <a:endParaRPr lang="en-US" b="0" i="0" dirty="0">
              <a:solidFill>
                <a:srgbClr val="575757"/>
              </a:solidFill>
              <a:effectLst/>
              <a:latin typeface="Martel Sans"/>
            </a:endParaRPr>
          </a:p>
        </p:txBody>
      </p:sp>
    </p:spTree>
    <p:extLst>
      <p:ext uri="{BB962C8B-B14F-4D97-AF65-F5344CB8AC3E}">
        <p14:creationId xmlns:p14="http://schemas.microsoft.com/office/powerpoint/2010/main" val="132975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42778"/>
            <a:ext cx="7543800"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smtClean="0"/>
              <a:t>Edge Computing vs Fog Computing </a:t>
            </a:r>
            <a:endParaRPr sz="3600" dirty="0"/>
          </a:p>
        </p:txBody>
      </p:sp>
      <p:pic>
        <p:nvPicPr>
          <p:cNvPr id="6" name="Picture 5"/>
          <p:cNvPicPr>
            <a:picLocks noChangeAspect="1"/>
          </p:cNvPicPr>
          <p:nvPr/>
        </p:nvPicPr>
        <p:blipFill>
          <a:blip r:embed="rId2"/>
          <a:stretch>
            <a:fillRect/>
          </a:stretch>
        </p:blipFill>
        <p:spPr>
          <a:xfrm>
            <a:off x="2133600" y="685800"/>
            <a:ext cx="7868147" cy="6058746"/>
          </a:xfrm>
          <a:prstGeom prst="rect">
            <a:avLst/>
          </a:prstGeom>
        </p:spPr>
      </p:pic>
    </p:spTree>
    <p:extLst>
      <p:ext uri="{BB962C8B-B14F-4D97-AF65-F5344CB8AC3E}">
        <p14:creationId xmlns:p14="http://schemas.microsoft.com/office/powerpoint/2010/main" val="352675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1442" y="264160"/>
            <a:ext cx="7971943" cy="574040"/>
          </a:xfrm>
          <a:prstGeom prst="rect">
            <a:avLst/>
          </a:prstGeom>
        </p:spPr>
        <p:txBody>
          <a:bodyPr vert="horz" wrap="square" lIns="0" tIns="12700" rIns="0" bIns="0" rtlCol="0">
            <a:spAutoFit/>
          </a:bodyPr>
          <a:lstStyle/>
          <a:p>
            <a:pPr marL="12700">
              <a:lnSpc>
                <a:spcPct val="100000"/>
              </a:lnSpc>
              <a:spcBef>
                <a:spcPts val="100"/>
              </a:spcBef>
            </a:pPr>
            <a:r>
              <a:rPr sz="3600" spc="-25" dirty="0" smtClean="0"/>
              <a:t>Traditional</a:t>
            </a:r>
            <a:r>
              <a:rPr sz="3600" spc="-20" dirty="0" smtClean="0"/>
              <a:t> </a:t>
            </a:r>
            <a:r>
              <a:rPr sz="3600" spc="-5" dirty="0"/>
              <a:t>IT</a:t>
            </a:r>
            <a:r>
              <a:rPr sz="3600" spc="-70" dirty="0"/>
              <a:t> </a:t>
            </a:r>
            <a:r>
              <a:rPr sz="3600" spc="-5" dirty="0"/>
              <a:t>Cloud </a:t>
            </a:r>
            <a:r>
              <a:rPr sz="3600" dirty="0"/>
              <a:t>Computing</a:t>
            </a:r>
            <a:r>
              <a:rPr sz="3600" spc="-20" dirty="0"/>
              <a:t> </a:t>
            </a:r>
            <a:r>
              <a:rPr sz="3600" spc="-5" dirty="0"/>
              <a:t>Model</a:t>
            </a:r>
            <a:endParaRPr sz="3600" dirty="0"/>
          </a:p>
        </p:txBody>
      </p:sp>
      <p:sp>
        <p:nvSpPr>
          <p:cNvPr id="3" name="object 3"/>
          <p:cNvSpPr txBox="1"/>
          <p:nvPr/>
        </p:nvSpPr>
        <p:spPr>
          <a:xfrm>
            <a:off x="714855" y="1143000"/>
            <a:ext cx="10445115" cy="2054225"/>
          </a:xfrm>
          <a:prstGeom prst="rect">
            <a:avLst/>
          </a:prstGeom>
        </p:spPr>
        <p:txBody>
          <a:bodyPr vert="horz" wrap="square" lIns="0" tIns="104140" rIns="0" bIns="0" rtlCol="0">
            <a:spAutoFit/>
          </a:bodyPr>
          <a:lstStyle/>
          <a:p>
            <a:pPr marL="355600" indent="-342900" algn="just">
              <a:lnSpc>
                <a:spcPct val="100000"/>
              </a:lnSpc>
              <a:spcBef>
                <a:spcPts val="820"/>
              </a:spcBef>
              <a:buFont typeface="Arial MT"/>
              <a:buChar char="•"/>
              <a:tabLst>
                <a:tab pos="354965" algn="l"/>
                <a:tab pos="355600" algn="l"/>
              </a:tabLst>
            </a:pPr>
            <a:r>
              <a:rPr sz="2400" spc="-15" dirty="0">
                <a:latin typeface="Calibri"/>
                <a:cs typeface="Calibri"/>
              </a:rPr>
              <a:t>Data</a:t>
            </a:r>
            <a:r>
              <a:rPr sz="2400" spc="-25" dirty="0">
                <a:latin typeface="Calibri"/>
                <a:cs typeface="Calibri"/>
              </a:rPr>
              <a:t> </a:t>
            </a:r>
            <a:r>
              <a:rPr sz="2400" spc="-5" dirty="0">
                <a:latin typeface="Calibri"/>
                <a:cs typeface="Calibri"/>
              </a:rPr>
              <a:t>management</a:t>
            </a:r>
            <a:r>
              <a:rPr sz="2400" spc="-35" dirty="0">
                <a:latin typeface="Calibri"/>
                <a:cs typeface="Calibri"/>
              </a:rPr>
              <a:t> </a:t>
            </a:r>
            <a:r>
              <a:rPr sz="2400" dirty="0">
                <a:latin typeface="Calibri"/>
                <a:cs typeface="Calibri"/>
              </a:rPr>
              <a:t>in</a:t>
            </a:r>
            <a:r>
              <a:rPr sz="2400" spc="-10" dirty="0">
                <a:latin typeface="Calibri"/>
                <a:cs typeface="Calibri"/>
              </a:rPr>
              <a:t> </a:t>
            </a:r>
            <a:r>
              <a:rPr sz="2400" spc="-5" dirty="0">
                <a:latin typeface="Calibri"/>
                <a:cs typeface="Calibri"/>
              </a:rPr>
              <a:t>traditional</a:t>
            </a:r>
            <a:r>
              <a:rPr sz="2400" spc="-20" dirty="0">
                <a:latin typeface="Calibri"/>
                <a:cs typeface="Calibri"/>
              </a:rPr>
              <a:t> </a:t>
            </a:r>
            <a:r>
              <a:rPr sz="2400" dirty="0">
                <a:latin typeface="Calibri"/>
                <a:cs typeface="Calibri"/>
              </a:rPr>
              <a:t>IT</a:t>
            </a:r>
            <a:r>
              <a:rPr sz="2400" spc="-15" dirty="0">
                <a:latin typeface="Calibri"/>
                <a:cs typeface="Calibri"/>
              </a:rPr>
              <a:t> </a:t>
            </a:r>
            <a:r>
              <a:rPr sz="2400" spc="-20" dirty="0">
                <a:latin typeface="Calibri"/>
                <a:cs typeface="Calibri"/>
              </a:rPr>
              <a:t>systems </a:t>
            </a:r>
            <a:r>
              <a:rPr sz="2400" dirty="0">
                <a:latin typeface="Calibri"/>
                <a:cs typeface="Calibri"/>
              </a:rPr>
              <a:t>is</a:t>
            </a:r>
            <a:r>
              <a:rPr sz="2400" spc="-5" dirty="0">
                <a:latin typeface="Calibri"/>
                <a:cs typeface="Calibri"/>
              </a:rPr>
              <a:t> </a:t>
            </a:r>
            <a:r>
              <a:rPr sz="2400" b="1" spc="-5" dirty="0">
                <a:latin typeface="Calibri"/>
                <a:cs typeface="Calibri"/>
              </a:rPr>
              <a:t>very</a:t>
            </a:r>
            <a:r>
              <a:rPr sz="2400" b="1" spc="-10" dirty="0">
                <a:latin typeface="Calibri"/>
                <a:cs typeface="Calibri"/>
              </a:rPr>
              <a:t> </a:t>
            </a:r>
            <a:r>
              <a:rPr sz="2400" b="1" spc="-5" dirty="0" smtClean="0">
                <a:latin typeface="Calibri"/>
                <a:cs typeface="Calibri"/>
              </a:rPr>
              <a:t>simple</a:t>
            </a:r>
            <a:r>
              <a:rPr lang="en-IN" sz="2400" spc="-5" dirty="0" smtClean="0">
                <a:latin typeface="Calibri"/>
                <a:cs typeface="Calibri"/>
              </a:rPr>
              <a:t>.</a:t>
            </a:r>
            <a:endParaRPr sz="2400" dirty="0">
              <a:latin typeface="Calibri"/>
              <a:cs typeface="Calibri"/>
            </a:endParaRPr>
          </a:p>
          <a:p>
            <a:pPr marL="355600" marR="5080" indent="-342900" algn="just">
              <a:lnSpc>
                <a:spcPts val="2590"/>
              </a:lnSpc>
              <a:spcBef>
                <a:spcPts val="1045"/>
              </a:spcBef>
              <a:buFont typeface="Arial MT"/>
              <a:buChar char="•"/>
              <a:tabLst>
                <a:tab pos="354965" algn="l"/>
                <a:tab pos="355600" algn="l"/>
              </a:tabLst>
            </a:pPr>
            <a:r>
              <a:rPr sz="2400" spc="-5" dirty="0">
                <a:latin typeface="Calibri"/>
                <a:cs typeface="Calibri"/>
              </a:rPr>
              <a:t>The</a:t>
            </a:r>
            <a:r>
              <a:rPr sz="2400" spc="15" dirty="0">
                <a:latin typeface="Calibri"/>
                <a:cs typeface="Calibri"/>
              </a:rPr>
              <a:t> </a:t>
            </a:r>
            <a:r>
              <a:rPr sz="2400" spc="-5" dirty="0">
                <a:latin typeface="Calibri"/>
                <a:cs typeface="Calibri"/>
              </a:rPr>
              <a:t>endpoints </a:t>
            </a:r>
            <a:r>
              <a:rPr sz="2400" spc="-15" dirty="0">
                <a:latin typeface="Calibri"/>
                <a:cs typeface="Calibri"/>
              </a:rPr>
              <a:t>communicate</a:t>
            </a:r>
            <a:r>
              <a:rPr sz="2400" spc="-20" dirty="0">
                <a:latin typeface="Calibri"/>
                <a:cs typeface="Calibri"/>
              </a:rPr>
              <a:t> </a:t>
            </a:r>
            <a:r>
              <a:rPr sz="2400" spc="-15" dirty="0">
                <a:latin typeface="Calibri"/>
                <a:cs typeface="Calibri"/>
              </a:rPr>
              <a:t>over</a:t>
            </a:r>
            <a:r>
              <a:rPr sz="2400" spc="15" dirty="0">
                <a:latin typeface="Calibri"/>
                <a:cs typeface="Calibri"/>
              </a:rPr>
              <a:t> </a:t>
            </a:r>
            <a:r>
              <a:rPr sz="2400" dirty="0">
                <a:latin typeface="Calibri"/>
                <a:cs typeface="Calibri"/>
              </a:rPr>
              <a:t>an IP</a:t>
            </a:r>
            <a:r>
              <a:rPr sz="2400" spc="-5" dirty="0">
                <a:latin typeface="Calibri"/>
                <a:cs typeface="Calibri"/>
              </a:rPr>
              <a:t> </a:t>
            </a:r>
            <a:r>
              <a:rPr sz="2400" spc="-20" dirty="0">
                <a:latin typeface="Calibri"/>
                <a:cs typeface="Calibri"/>
              </a:rPr>
              <a:t>core</a:t>
            </a:r>
            <a:r>
              <a:rPr sz="2400" spc="10" dirty="0">
                <a:latin typeface="Calibri"/>
                <a:cs typeface="Calibri"/>
              </a:rPr>
              <a:t> </a:t>
            </a:r>
            <a:r>
              <a:rPr sz="2400" spc="-10" dirty="0">
                <a:latin typeface="Calibri"/>
                <a:cs typeface="Calibri"/>
              </a:rPr>
              <a:t>network</a:t>
            </a:r>
            <a:r>
              <a:rPr sz="2400" spc="-15" dirty="0">
                <a:latin typeface="Calibri"/>
                <a:cs typeface="Calibri"/>
              </a:rPr>
              <a:t> to</a:t>
            </a:r>
            <a:r>
              <a:rPr sz="2400" spc="-5" dirty="0">
                <a:latin typeface="Calibri"/>
                <a:cs typeface="Calibri"/>
              </a:rPr>
              <a:t> </a:t>
            </a:r>
            <a:r>
              <a:rPr sz="2400" spc="-10" dirty="0">
                <a:latin typeface="Calibri"/>
                <a:cs typeface="Calibri"/>
              </a:rPr>
              <a:t>servers</a:t>
            </a:r>
            <a:r>
              <a:rPr sz="2400" dirty="0">
                <a:latin typeface="Calibri"/>
                <a:cs typeface="Calibri"/>
              </a:rPr>
              <a:t> in</a:t>
            </a:r>
            <a:r>
              <a:rPr sz="2400" spc="5" dirty="0">
                <a:latin typeface="Calibri"/>
                <a:cs typeface="Calibri"/>
              </a:rPr>
              <a:t> </a:t>
            </a:r>
            <a:r>
              <a:rPr sz="2400" spc="-5" dirty="0">
                <a:latin typeface="Calibri"/>
                <a:cs typeface="Calibri"/>
              </a:rPr>
              <a:t>the</a:t>
            </a:r>
            <a:r>
              <a:rPr sz="2400" spc="5" dirty="0">
                <a:latin typeface="Calibri"/>
                <a:cs typeface="Calibri"/>
              </a:rPr>
              <a:t> </a:t>
            </a:r>
            <a:r>
              <a:rPr sz="2400" b="1" spc="-15" dirty="0">
                <a:latin typeface="Calibri"/>
                <a:cs typeface="Calibri"/>
              </a:rPr>
              <a:t>data</a:t>
            </a:r>
            <a:r>
              <a:rPr sz="2400" b="1" spc="-10" dirty="0">
                <a:latin typeface="Calibri"/>
                <a:cs typeface="Calibri"/>
              </a:rPr>
              <a:t> center </a:t>
            </a:r>
            <a:r>
              <a:rPr sz="2400" b="1" spc="-525" dirty="0">
                <a:latin typeface="Calibri"/>
                <a:cs typeface="Calibri"/>
              </a:rPr>
              <a:t> </a:t>
            </a:r>
            <a:r>
              <a:rPr sz="2400" spc="-5" dirty="0">
                <a:latin typeface="Calibri"/>
                <a:cs typeface="Calibri"/>
              </a:rPr>
              <a:t>or</a:t>
            </a:r>
            <a:r>
              <a:rPr sz="2400" spc="-15" dirty="0">
                <a:latin typeface="Calibri"/>
                <a:cs typeface="Calibri"/>
              </a:rPr>
              <a:t> </a:t>
            </a:r>
            <a:r>
              <a:rPr sz="2400" b="1" dirty="0" smtClean="0">
                <a:latin typeface="Calibri"/>
                <a:cs typeface="Calibri"/>
              </a:rPr>
              <a:t>cloud</a:t>
            </a:r>
            <a:r>
              <a:rPr lang="en-IN" sz="2400" dirty="0" smtClean="0">
                <a:latin typeface="Calibri"/>
                <a:cs typeface="Calibri"/>
              </a:rPr>
              <a:t>.</a:t>
            </a:r>
            <a:endParaRPr sz="2400" dirty="0">
              <a:latin typeface="Calibri"/>
              <a:cs typeface="Calibri"/>
            </a:endParaRPr>
          </a:p>
          <a:p>
            <a:pPr marL="355600" marR="268605" indent="-342900" algn="just">
              <a:lnSpc>
                <a:spcPts val="2590"/>
              </a:lnSpc>
              <a:spcBef>
                <a:spcPts val="1005"/>
              </a:spcBef>
              <a:buFont typeface="Arial MT"/>
              <a:buChar char="•"/>
              <a:tabLst>
                <a:tab pos="423545" algn="l"/>
                <a:tab pos="424180" algn="l"/>
              </a:tabLst>
            </a:pPr>
            <a:r>
              <a:rPr dirty="0"/>
              <a:t>	</a:t>
            </a:r>
            <a:r>
              <a:rPr sz="2400" spc="-15" dirty="0">
                <a:latin typeface="Calibri"/>
                <a:cs typeface="Calibri"/>
              </a:rPr>
              <a:t>Data </a:t>
            </a:r>
            <a:r>
              <a:rPr sz="2400" dirty="0">
                <a:latin typeface="Calibri"/>
                <a:cs typeface="Calibri"/>
              </a:rPr>
              <a:t>is </a:t>
            </a:r>
            <a:r>
              <a:rPr sz="2400" spc="-10" dirty="0">
                <a:latin typeface="Calibri"/>
                <a:cs typeface="Calibri"/>
              </a:rPr>
              <a:t>generally </a:t>
            </a:r>
            <a:r>
              <a:rPr sz="2400" spc="-20" dirty="0">
                <a:latin typeface="Calibri"/>
                <a:cs typeface="Calibri"/>
              </a:rPr>
              <a:t>stored </a:t>
            </a:r>
            <a:r>
              <a:rPr sz="2400" dirty="0">
                <a:latin typeface="Calibri"/>
                <a:cs typeface="Calibri"/>
              </a:rPr>
              <a:t>in the </a:t>
            </a:r>
            <a:r>
              <a:rPr sz="2400" spc="-15" dirty="0">
                <a:latin typeface="Calibri"/>
                <a:cs typeface="Calibri"/>
              </a:rPr>
              <a:t>data </a:t>
            </a:r>
            <a:r>
              <a:rPr sz="2400" spc="-35" dirty="0">
                <a:latin typeface="Calibri"/>
                <a:cs typeface="Calibri"/>
              </a:rPr>
              <a:t>center, </a:t>
            </a:r>
            <a:r>
              <a:rPr sz="2400" dirty="0">
                <a:latin typeface="Calibri"/>
                <a:cs typeface="Calibri"/>
              </a:rPr>
              <a:t>and the </a:t>
            </a:r>
            <a:r>
              <a:rPr sz="2400" spc="-15" dirty="0">
                <a:latin typeface="Calibri"/>
                <a:cs typeface="Calibri"/>
              </a:rPr>
              <a:t>physical </a:t>
            </a:r>
            <a:r>
              <a:rPr sz="2400" spc="-5" dirty="0">
                <a:latin typeface="Calibri"/>
                <a:cs typeface="Calibri"/>
              </a:rPr>
              <a:t>links </a:t>
            </a:r>
            <a:r>
              <a:rPr sz="2400" spc="-15" dirty="0">
                <a:latin typeface="Calibri"/>
                <a:cs typeface="Calibri"/>
              </a:rPr>
              <a:t>from </a:t>
            </a:r>
            <a:r>
              <a:rPr sz="2400" dirty="0">
                <a:latin typeface="Calibri"/>
                <a:cs typeface="Calibri"/>
              </a:rPr>
              <a:t>access </a:t>
            </a:r>
            <a:r>
              <a:rPr sz="2400" spc="-15" dirty="0">
                <a:latin typeface="Calibri"/>
                <a:cs typeface="Calibri"/>
              </a:rPr>
              <a:t>to </a:t>
            </a:r>
            <a:r>
              <a:rPr sz="2400" spc="-530" dirty="0">
                <a:latin typeface="Calibri"/>
                <a:cs typeface="Calibri"/>
              </a:rPr>
              <a:t> </a:t>
            </a:r>
            <a:r>
              <a:rPr sz="2400" spc="-20" dirty="0">
                <a:latin typeface="Calibri"/>
                <a:cs typeface="Calibri"/>
              </a:rPr>
              <a:t>core</a:t>
            </a:r>
            <a:r>
              <a:rPr sz="2400" spc="-5" dirty="0">
                <a:latin typeface="Calibri"/>
                <a:cs typeface="Calibri"/>
              </a:rPr>
              <a:t> </a:t>
            </a:r>
            <a:r>
              <a:rPr sz="2400" spc="-10" dirty="0">
                <a:latin typeface="Calibri"/>
                <a:cs typeface="Calibri"/>
              </a:rPr>
              <a:t>are</a:t>
            </a:r>
            <a:r>
              <a:rPr sz="2400" dirty="0">
                <a:latin typeface="Calibri"/>
                <a:cs typeface="Calibri"/>
              </a:rPr>
              <a:t> </a:t>
            </a:r>
            <a:r>
              <a:rPr sz="2400" spc="-5" dirty="0">
                <a:latin typeface="Calibri"/>
                <a:cs typeface="Calibri"/>
              </a:rPr>
              <a:t>typically</a:t>
            </a:r>
            <a:r>
              <a:rPr sz="2400" spc="-25" dirty="0">
                <a:latin typeface="Calibri"/>
                <a:cs typeface="Calibri"/>
              </a:rPr>
              <a:t> </a:t>
            </a:r>
            <a:r>
              <a:rPr sz="2400" spc="-5" dirty="0">
                <a:latin typeface="Calibri"/>
                <a:cs typeface="Calibri"/>
              </a:rPr>
              <a:t>high</a:t>
            </a:r>
            <a:r>
              <a:rPr sz="2400" spc="-25" dirty="0">
                <a:latin typeface="Calibri"/>
                <a:cs typeface="Calibri"/>
              </a:rPr>
              <a:t> </a:t>
            </a:r>
            <a:r>
              <a:rPr sz="2400" spc="-5" dirty="0">
                <a:latin typeface="Calibri"/>
                <a:cs typeface="Calibri"/>
              </a:rPr>
              <a:t>bandwidth, </a:t>
            </a:r>
            <a:r>
              <a:rPr sz="2400" dirty="0">
                <a:latin typeface="Calibri"/>
                <a:cs typeface="Calibri"/>
              </a:rPr>
              <a:t>meaning</a:t>
            </a:r>
            <a:r>
              <a:rPr sz="2400" spc="-15" dirty="0">
                <a:latin typeface="Calibri"/>
                <a:cs typeface="Calibri"/>
              </a:rPr>
              <a:t> </a:t>
            </a:r>
            <a:r>
              <a:rPr sz="2400" dirty="0">
                <a:latin typeface="Calibri"/>
                <a:cs typeface="Calibri"/>
              </a:rPr>
              <a:t>access</a:t>
            </a:r>
            <a:r>
              <a:rPr sz="2400" spc="30" dirty="0">
                <a:latin typeface="Calibri"/>
                <a:cs typeface="Calibri"/>
              </a:rPr>
              <a:t> </a:t>
            </a:r>
            <a:r>
              <a:rPr sz="2400" spc="-15" dirty="0">
                <a:latin typeface="Calibri"/>
                <a:cs typeface="Calibri"/>
              </a:rPr>
              <a:t>to data </a:t>
            </a:r>
            <a:r>
              <a:rPr sz="2400" dirty="0">
                <a:latin typeface="Calibri"/>
                <a:cs typeface="Calibri"/>
              </a:rPr>
              <a:t>is</a:t>
            </a:r>
            <a:r>
              <a:rPr sz="2400" spc="-20" dirty="0">
                <a:latin typeface="Calibri"/>
                <a:cs typeface="Calibri"/>
              </a:rPr>
              <a:t> </a:t>
            </a:r>
            <a:r>
              <a:rPr sz="2400" spc="-5" dirty="0" smtClean="0">
                <a:latin typeface="Calibri"/>
                <a:cs typeface="Calibri"/>
              </a:rPr>
              <a:t>quick</a:t>
            </a:r>
            <a:r>
              <a:rPr lang="en-IN" sz="2400" spc="-5" dirty="0" smtClean="0">
                <a:latin typeface="Calibri"/>
                <a:cs typeface="Calibri"/>
              </a:rPr>
              <a:t>.</a:t>
            </a:r>
            <a:endParaRPr sz="2400" dirty="0">
              <a:latin typeface="Calibri"/>
              <a:cs typeface="Calibri"/>
            </a:endParaRPr>
          </a:p>
        </p:txBody>
      </p:sp>
      <p:pic>
        <p:nvPicPr>
          <p:cNvPr id="4" name="object 4"/>
          <p:cNvPicPr/>
          <p:nvPr/>
        </p:nvPicPr>
        <p:blipFill>
          <a:blip r:embed="rId2" cstate="print"/>
          <a:stretch>
            <a:fillRect/>
          </a:stretch>
        </p:blipFill>
        <p:spPr>
          <a:xfrm>
            <a:off x="3927639" y="3962400"/>
            <a:ext cx="4019550" cy="2305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5684" y="304800"/>
            <a:ext cx="7580630" cy="574040"/>
          </a:xfrm>
          <a:prstGeom prst="rect">
            <a:avLst/>
          </a:prstGeom>
        </p:spPr>
        <p:txBody>
          <a:bodyPr vert="horz" wrap="square" lIns="0" tIns="12700" rIns="0" bIns="0" rtlCol="0">
            <a:spAutoFit/>
          </a:bodyPr>
          <a:lstStyle/>
          <a:p>
            <a:pPr marL="12700">
              <a:lnSpc>
                <a:spcPct val="100000"/>
              </a:lnSpc>
              <a:spcBef>
                <a:spcPts val="100"/>
              </a:spcBef>
            </a:pPr>
            <a:r>
              <a:rPr sz="3600" dirty="0"/>
              <a:t>Data-Related</a:t>
            </a:r>
            <a:r>
              <a:rPr sz="3600" spc="-15" dirty="0"/>
              <a:t> </a:t>
            </a:r>
            <a:r>
              <a:rPr sz="3600" spc="-10" dirty="0"/>
              <a:t>Problems</a:t>
            </a:r>
            <a:r>
              <a:rPr sz="3600" spc="-15" dirty="0"/>
              <a:t> </a:t>
            </a:r>
            <a:r>
              <a:rPr sz="3600" spc="-5" dirty="0"/>
              <a:t>in</a:t>
            </a:r>
            <a:r>
              <a:rPr sz="3600" spc="-15" dirty="0"/>
              <a:t> </a:t>
            </a:r>
            <a:r>
              <a:rPr sz="3600" spc="-5" dirty="0"/>
              <a:t>IoT</a:t>
            </a:r>
            <a:r>
              <a:rPr sz="3600" spc="-70" dirty="0"/>
              <a:t> </a:t>
            </a:r>
            <a:r>
              <a:rPr sz="3600" dirty="0"/>
              <a:t>Systems</a:t>
            </a:r>
          </a:p>
        </p:txBody>
      </p:sp>
      <p:sp>
        <p:nvSpPr>
          <p:cNvPr id="3" name="object 3"/>
          <p:cNvSpPr txBox="1"/>
          <p:nvPr/>
        </p:nvSpPr>
        <p:spPr>
          <a:xfrm>
            <a:off x="714856" y="1143000"/>
            <a:ext cx="10662285" cy="4537710"/>
          </a:xfrm>
          <a:prstGeom prst="rect">
            <a:avLst/>
          </a:prstGeom>
        </p:spPr>
        <p:txBody>
          <a:bodyPr vert="horz" wrap="square" lIns="0" tIns="12700" rIns="0" bIns="0" rtlCol="0">
            <a:spAutoFit/>
          </a:bodyPr>
          <a:lstStyle/>
          <a:p>
            <a:pPr marL="364490" marR="5080" indent="-352425" algn="just">
              <a:lnSpc>
                <a:spcPct val="125000"/>
              </a:lnSpc>
              <a:spcBef>
                <a:spcPts val="100"/>
              </a:spcBef>
              <a:buFont typeface="Arial MT"/>
              <a:buChar char="•"/>
              <a:tabLst>
                <a:tab pos="354965" algn="l"/>
                <a:tab pos="355600" algn="l"/>
              </a:tabLst>
            </a:pPr>
            <a:r>
              <a:rPr sz="2400" b="1" dirty="0">
                <a:latin typeface="Calibri"/>
                <a:cs typeface="Calibri"/>
              </a:rPr>
              <a:t>Bandwidth</a:t>
            </a:r>
            <a:r>
              <a:rPr sz="2400" dirty="0">
                <a:latin typeface="Calibri"/>
                <a:cs typeface="Calibri"/>
              </a:rPr>
              <a:t> in </a:t>
            </a:r>
            <a:r>
              <a:rPr sz="2400" spc="-5" dirty="0">
                <a:latin typeface="Calibri"/>
                <a:cs typeface="Calibri"/>
              </a:rPr>
              <a:t>last-mile IoT </a:t>
            </a:r>
            <a:r>
              <a:rPr sz="2400" spc="-10" dirty="0">
                <a:latin typeface="Calibri"/>
                <a:cs typeface="Calibri"/>
              </a:rPr>
              <a:t>networks </a:t>
            </a:r>
            <a:r>
              <a:rPr sz="2400" dirty="0">
                <a:latin typeface="Calibri"/>
                <a:cs typeface="Calibri"/>
              </a:rPr>
              <a:t>is </a:t>
            </a:r>
            <a:r>
              <a:rPr sz="2400" spc="-5" dirty="0">
                <a:latin typeface="Calibri"/>
                <a:cs typeface="Calibri"/>
              </a:rPr>
              <a:t>very limited. </a:t>
            </a:r>
            <a:r>
              <a:rPr sz="2400" dirty="0">
                <a:latin typeface="Calibri"/>
                <a:cs typeface="Calibri"/>
              </a:rPr>
              <a:t>When </a:t>
            </a:r>
            <a:r>
              <a:rPr sz="2400" spc="-5" dirty="0">
                <a:latin typeface="Calibri"/>
                <a:cs typeface="Calibri"/>
              </a:rPr>
              <a:t>dealing </a:t>
            </a:r>
            <a:r>
              <a:rPr sz="2400" dirty="0">
                <a:latin typeface="Calibri"/>
                <a:cs typeface="Calibri"/>
              </a:rPr>
              <a:t>with </a:t>
            </a:r>
            <a:r>
              <a:rPr sz="2400" spc="-5" dirty="0">
                <a:latin typeface="Calibri"/>
                <a:cs typeface="Calibri"/>
              </a:rPr>
              <a:t>thousands/ </a:t>
            </a:r>
            <a:r>
              <a:rPr sz="2400" dirty="0">
                <a:latin typeface="Calibri"/>
                <a:cs typeface="Calibri"/>
              </a:rPr>
              <a:t> millions</a:t>
            </a:r>
            <a:r>
              <a:rPr sz="2400" spc="-25" dirty="0">
                <a:latin typeface="Calibri"/>
                <a:cs typeface="Calibri"/>
              </a:rPr>
              <a:t> </a:t>
            </a:r>
            <a:r>
              <a:rPr sz="2400" spc="-5" dirty="0">
                <a:latin typeface="Calibri"/>
                <a:cs typeface="Calibri"/>
              </a:rPr>
              <a:t>of</a:t>
            </a:r>
            <a:r>
              <a:rPr sz="2400" spc="5" dirty="0">
                <a:latin typeface="Calibri"/>
                <a:cs typeface="Calibri"/>
              </a:rPr>
              <a:t> </a:t>
            </a:r>
            <a:r>
              <a:rPr sz="2400" spc="-5" dirty="0">
                <a:latin typeface="Calibri"/>
                <a:cs typeface="Calibri"/>
              </a:rPr>
              <a:t>devices, </a:t>
            </a:r>
            <a:r>
              <a:rPr sz="2400" spc="-10" dirty="0">
                <a:latin typeface="Calibri"/>
                <a:cs typeface="Calibri"/>
              </a:rPr>
              <a:t>available </a:t>
            </a:r>
            <a:r>
              <a:rPr sz="2400" spc="-5" dirty="0">
                <a:latin typeface="Calibri"/>
                <a:cs typeface="Calibri"/>
              </a:rPr>
              <a:t>bandwidth</a:t>
            </a:r>
            <a:r>
              <a:rPr sz="2400" spc="5" dirty="0">
                <a:latin typeface="Calibri"/>
                <a:cs typeface="Calibri"/>
              </a:rPr>
              <a:t> </a:t>
            </a:r>
            <a:r>
              <a:rPr sz="2400" spc="-15" dirty="0">
                <a:latin typeface="Calibri"/>
                <a:cs typeface="Calibri"/>
              </a:rPr>
              <a:t>may</a:t>
            </a:r>
            <a:r>
              <a:rPr sz="2400" spc="-10" dirty="0">
                <a:latin typeface="Calibri"/>
                <a:cs typeface="Calibri"/>
              </a:rPr>
              <a:t> </a:t>
            </a:r>
            <a:r>
              <a:rPr sz="2400" spc="-5" dirty="0">
                <a:latin typeface="Calibri"/>
                <a:cs typeface="Calibri"/>
              </a:rPr>
              <a:t>be</a:t>
            </a:r>
            <a:r>
              <a:rPr sz="2400" spc="5" dirty="0">
                <a:latin typeface="Calibri"/>
                <a:cs typeface="Calibri"/>
              </a:rPr>
              <a:t> </a:t>
            </a:r>
            <a:r>
              <a:rPr sz="2400" spc="-5" dirty="0">
                <a:latin typeface="Calibri"/>
                <a:cs typeface="Calibri"/>
              </a:rPr>
              <a:t>on </a:t>
            </a:r>
            <a:r>
              <a:rPr sz="2400" spc="-10" dirty="0">
                <a:latin typeface="Calibri"/>
                <a:cs typeface="Calibri"/>
              </a:rPr>
              <a:t>order</a:t>
            </a:r>
            <a:r>
              <a:rPr sz="2400" dirty="0">
                <a:latin typeface="Calibri"/>
                <a:cs typeface="Calibri"/>
              </a:rPr>
              <a:t> </a:t>
            </a:r>
            <a:r>
              <a:rPr sz="2400" spc="-5" dirty="0">
                <a:latin typeface="Calibri"/>
                <a:cs typeface="Calibri"/>
              </a:rPr>
              <a:t>of</a:t>
            </a:r>
            <a:r>
              <a:rPr sz="2400" spc="5" dirty="0">
                <a:latin typeface="Calibri"/>
                <a:cs typeface="Calibri"/>
              </a:rPr>
              <a:t> </a:t>
            </a:r>
            <a:r>
              <a:rPr sz="2400" spc="-5" dirty="0">
                <a:latin typeface="Calibri"/>
                <a:cs typeface="Calibri"/>
              </a:rPr>
              <a:t>tens</a:t>
            </a:r>
            <a:r>
              <a:rPr sz="2400" spc="-20" dirty="0">
                <a:latin typeface="Calibri"/>
                <a:cs typeface="Calibri"/>
              </a:rPr>
              <a:t> </a:t>
            </a:r>
            <a:r>
              <a:rPr sz="2400" spc="-5" dirty="0">
                <a:latin typeface="Calibri"/>
                <a:cs typeface="Calibri"/>
              </a:rPr>
              <a:t>of</a:t>
            </a:r>
            <a:r>
              <a:rPr sz="2400" spc="5" dirty="0">
                <a:latin typeface="Calibri"/>
                <a:cs typeface="Calibri"/>
              </a:rPr>
              <a:t> </a:t>
            </a:r>
            <a:r>
              <a:rPr sz="2400" dirty="0">
                <a:latin typeface="Calibri"/>
                <a:cs typeface="Calibri"/>
              </a:rPr>
              <a:t>Kbps</a:t>
            </a:r>
            <a:r>
              <a:rPr sz="2400" spc="-10" dirty="0">
                <a:latin typeface="Calibri"/>
                <a:cs typeface="Calibri"/>
              </a:rPr>
              <a:t> </a:t>
            </a:r>
            <a:r>
              <a:rPr sz="2400" dirty="0">
                <a:latin typeface="Calibri"/>
                <a:cs typeface="Calibri"/>
              </a:rPr>
              <a:t>per</a:t>
            </a:r>
            <a:r>
              <a:rPr sz="2400" spc="-65" dirty="0">
                <a:latin typeface="Calibri"/>
                <a:cs typeface="Calibri"/>
              </a:rPr>
              <a:t> </a:t>
            </a:r>
            <a:r>
              <a:rPr sz="2400" spc="-5" dirty="0">
                <a:latin typeface="Calibri"/>
                <a:cs typeface="Calibri"/>
              </a:rPr>
              <a:t>device</a:t>
            </a:r>
            <a:endParaRPr sz="2400" dirty="0">
              <a:latin typeface="Calibri"/>
              <a:cs typeface="Calibri"/>
            </a:endParaRPr>
          </a:p>
          <a:p>
            <a:pPr marL="355600" indent="-342900" algn="just">
              <a:lnSpc>
                <a:spcPts val="2735"/>
              </a:lnSpc>
              <a:spcBef>
                <a:spcPts val="705"/>
              </a:spcBef>
              <a:buFont typeface="Arial MT"/>
              <a:buChar char="•"/>
              <a:tabLst>
                <a:tab pos="354965" algn="l"/>
                <a:tab pos="355600" algn="l"/>
              </a:tabLst>
            </a:pPr>
            <a:r>
              <a:rPr sz="2400" b="1" spc="-10" dirty="0">
                <a:latin typeface="Calibri"/>
                <a:cs typeface="Calibri"/>
              </a:rPr>
              <a:t>Latency</a:t>
            </a:r>
            <a:r>
              <a:rPr sz="2400" spc="-10" dirty="0">
                <a:latin typeface="Calibri"/>
                <a:cs typeface="Calibri"/>
              </a:rPr>
              <a:t> can</a:t>
            </a:r>
            <a:r>
              <a:rPr sz="2400" spc="-5" dirty="0">
                <a:latin typeface="Calibri"/>
                <a:cs typeface="Calibri"/>
              </a:rPr>
              <a:t> be</a:t>
            </a:r>
            <a:r>
              <a:rPr sz="2400" dirty="0">
                <a:latin typeface="Calibri"/>
                <a:cs typeface="Calibri"/>
              </a:rPr>
              <a:t> </a:t>
            </a:r>
            <a:r>
              <a:rPr sz="2400" spc="-5" dirty="0">
                <a:latin typeface="Calibri"/>
                <a:cs typeface="Calibri"/>
              </a:rPr>
              <a:t>very</a:t>
            </a:r>
            <a:r>
              <a:rPr sz="2400" spc="5" dirty="0">
                <a:latin typeface="Calibri"/>
                <a:cs typeface="Calibri"/>
              </a:rPr>
              <a:t> </a:t>
            </a:r>
            <a:r>
              <a:rPr sz="2400" spc="-5" dirty="0">
                <a:latin typeface="Calibri"/>
                <a:cs typeface="Calibri"/>
              </a:rPr>
              <a:t>high.</a:t>
            </a:r>
            <a:r>
              <a:rPr sz="2400" dirty="0">
                <a:latin typeface="Calibri"/>
                <a:cs typeface="Calibri"/>
              </a:rPr>
              <a:t> </a:t>
            </a:r>
            <a:r>
              <a:rPr sz="2400" spc="-10" dirty="0">
                <a:latin typeface="Calibri"/>
                <a:cs typeface="Calibri"/>
              </a:rPr>
              <a:t>Instead</a:t>
            </a:r>
            <a:r>
              <a:rPr sz="2400" spc="-15" dirty="0">
                <a:latin typeface="Calibri"/>
                <a:cs typeface="Calibri"/>
              </a:rPr>
              <a:t> </a:t>
            </a:r>
            <a:r>
              <a:rPr sz="2400" spc="-5" dirty="0">
                <a:latin typeface="Calibri"/>
                <a:cs typeface="Calibri"/>
              </a:rPr>
              <a:t>of</a:t>
            </a:r>
            <a:r>
              <a:rPr sz="2400" dirty="0">
                <a:latin typeface="Calibri"/>
                <a:cs typeface="Calibri"/>
              </a:rPr>
              <a:t> dealing</a:t>
            </a:r>
            <a:r>
              <a:rPr sz="2400" spc="-10" dirty="0">
                <a:latin typeface="Calibri"/>
                <a:cs typeface="Calibri"/>
              </a:rPr>
              <a:t> </a:t>
            </a:r>
            <a:r>
              <a:rPr sz="2400" dirty="0">
                <a:latin typeface="Calibri"/>
                <a:cs typeface="Calibri"/>
              </a:rPr>
              <a:t>with</a:t>
            </a:r>
            <a:r>
              <a:rPr sz="2400" spc="5" dirty="0">
                <a:latin typeface="Calibri"/>
                <a:cs typeface="Calibri"/>
              </a:rPr>
              <a:t> </a:t>
            </a:r>
            <a:r>
              <a:rPr sz="2400" spc="-5" dirty="0">
                <a:latin typeface="Calibri"/>
                <a:cs typeface="Calibri"/>
              </a:rPr>
              <a:t>latency</a:t>
            </a:r>
            <a:r>
              <a:rPr sz="2400" spc="-15"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the</a:t>
            </a:r>
            <a:r>
              <a:rPr sz="2400" spc="-90" dirty="0">
                <a:latin typeface="Calibri"/>
                <a:cs typeface="Calibri"/>
              </a:rPr>
              <a:t> </a:t>
            </a:r>
            <a:r>
              <a:rPr sz="2400" dirty="0">
                <a:latin typeface="Calibri"/>
                <a:cs typeface="Calibri"/>
              </a:rPr>
              <a:t>milisec</a:t>
            </a:r>
            <a:r>
              <a:rPr sz="2400" spc="-5" dirty="0">
                <a:latin typeface="Calibri"/>
                <a:cs typeface="Calibri"/>
              </a:rPr>
              <a:t> </a:t>
            </a:r>
            <a:r>
              <a:rPr sz="2400" spc="-15" dirty="0">
                <a:latin typeface="Calibri"/>
                <a:cs typeface="Calibri"/>
              </a:rPr>
              <a:t>range,</a:t>
            </a:r>
            <a:r>
              <a:rPr sz="2400" spc="-10" dirty="0">
                <a:latin typeface="Calibri"/>
                <a:cs typeface="Calibri"/>
              </a:rPr>
              <a:t> </a:t>
            </a:r>
            <a:r>
              <a:rPr sz="2400" spc="-15" dirty="0">
                <a:latin typeface="Calibri"/>
                <a:cs typeface="Calibri"/>
              </a:rPr>
              <a:t>large</a:t>
            </a:r>
            <a:endParaRPr sz="2400" dirty="0">
              <a:latin typeface="Calibri"/>
              <a:cs typeface="Calibri"/>
            </a:endParaRPr>
          </a:p>
          <a:p>
            <a:pPr marL="355600" algn="just">
              <a:lnSpc>
                <a:spcPts val="2735"/>
              </a:lnSpc>
            </a:pPr>
            <a:r>
              <a:rPr sz="2400" spc="-5" dirty="0">
                <a:latin typeface="Calibri"/>
                <a:cs typeface="Calibri"/>
              </a:rPr>
              <a:t>IoT</a:t>
            </a:r>
            <a:r>
              <a:rPr sz="2400" dirty="0">
                <a:latin typeface="Calibri"/>
                <a:cs typeface="Calibri"/>
              </a:rPr>
              <a:t> </a:t>
            </a:r>
            <a:r>
              <a:rPr sz="2400" spc="-10" dirty="0">
                <a:latin typeface="Calibri"/>
                <a:cs typeface="Calibri"/>
              </a:rPr>
              <a:t>networks</a:t>
            </a:r>
            <a:r>
              <a:rPr sz="2400" spc="-15" dirty="0">
                <a:latin typeface="Calibri"/>
                <a:cs typeface="Calibri"/>
              </a:rPr>
              <a:t> </a:t>
            </a:r>
            <a:r>
              <a:rPr sz="2400" spc="-10" dirty="0">
                <a:latin typeface="Calibri"/>
                <a:cs typeface="Calibri"/>
              </a:rPr>
              <a:t>often</a:t>
            </a:r>
            <a:r>
              <a:rPr sz="2400" spc="5" dirty="0">
                <a:latin typeface="Calibri"/>
                <a:cs typeface="Calibri"/>
              </a:rPr>
              <a:t> </a:t>
            </a:r>
            <a:r>
              <a:rPr sz="2400" spc="-10" dirty="0">
                <a:latin typeface="Calibri"/>
                <a:cs typeface="Calibri"/>
              </a:rPr>
              <a:t>introduce</a:t>
            </a:r>
            <a:r>
              <a:rPr sz="2400" spc="-5" dirty="0">
                <a:latin typeface="Calibri"/>
                <a:cs typeface="Calibri"/>
              </a:rPr>
              <a:t> </a:t>
            </a:r>
            <a:r>
              <a:rPr sz="2400" spc="-10" dirty="0">
                <a:latin typeface="Calibri"/>
                <a:cs typeface="Calibri"/>
              </a:rPr>
              <a:t>latency</a:t>
            </a:r>
            <a:r>
              <a:rPr sz="2400" spc="-15" dirty="0">
                <a:latin typeface="Calibri"/>
                <a:cs typeface="Calibri"/>
              </a:rPr>
              <a:t> </a:t>
            </a:r>
            <a:r>
              <a:rPr sz="2400" spc="-5" dirty="0">
                <a:latin typeface="Calibri"/>
                <a:cs typeface="Calibri"/>
              </a:rPr>
              <a:t>of </a:t>
            </a:r>
            <a:r>
              <a:rPr sz="2400" spc="-10" dirty="0">
                <a:latin typeface="Calibri"/>
                <a:cs typeface="Calibri"/>
              </a:rPr>
              <a:t>hundreds</a:t>
            </a:r>
            <a:r>
              <a:rPr sz="2400" spc="10" dirty="0">
                <a:latin typeface="Calibri"/>
                <a:cs typeface="Calibri"/>
              </a:rPr>
              <a:t> </a:t>
            </a:r>
            <a:r>
              <a:rPr sz="2400" spc="-15" dirty="0">
                <a:latin typeface="Calibri"/>
                <a:cs typeface="Calibri"/>
              </a:rPr>
              <a:t>to</a:t>
            </a:r>
            <a:r>
              <a:rPr sz="2400" spc="-5" dirty="0">
                <a:latin typeface="Calibri"/>
                <a:cs typeface="Calibri"/>
              </a:rPr>
              <a:t> thousands</a:t>
            </a:r>
            <a:r>
              <a:rPr sz="2400" spc="2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milisec</a:t>
            </a:r>
          </a:p>
          <a:p>
            <a:pPr marL="355600" marR="831215" indent="-342900" algn="just">
              <a:lnSpc>
                <a:spcPts val="2590"/>
              </a:lnSpc>
              <a:spcBef>
                <a:spcPts val="1040"/>
              </a:spcBef>
              <a:buFont typeface="Arial MT"/>
              <a:buChar char="•"/>
              <a:tabLst>
                <a:tab pos="354965" algn="l"/>
                <a:tab pos="355600" algn="l"/>
              </a:tabLst>
            </a:pPr>
            <a:r>
              <a:rPr sz="2400" b="1" spc="-10" dirty="0">
                <a:latin typeface="Calibri"/>
                <a:cs typeface="Calibri"/>
              </a:rPr>
              <a:t>Network</a:t>
            </a:r>
            <a:r>
              <a:rPr sz="2400" b="1" spc="-20" dirty="0">
                <a:latin typeface="Calibri"/>
                <a:cs typeface="Calibri"/>
              </a:rPr>
              <a:t> </a:t>
            </a:r>
            <a:r>
              <a:rPr sz="2400" b="1" spc="-5" dirty="0">
                <a:latin typeface="Calibri"/>
                <a:cs typeface="Calibri"/>
              </a:rPr>
              <a:t>backhaul</a:t>
            </a:r>
            <a:r>
              <a:rPr sz="2400" b="1" spc="-10" dirty="0">
                <a:latin typeface="Calibri"/>
                <a:cs typeface="Calibri"/>
              </a:rPr>
              <a:t> </a:t>
            </a:r>
            <a:r>
              <a:rPr sz="2400" spc="-15" dirty="0">
                <a:latin typeface="Calibri"/>
                <a:cs typeface="Calibri"/>
              </a:rPr>
              <a:t>from</a:t>
            </a:r>
            <a:r>
              <a:rPr sz="2400" spc="-20" dirty="0">
                <a:latin typeface="Calibri"/>
                <a:cs typeface="Calibri"/>
              </a:rPr>
              <a:t> </a:t>
            </a:r>
            <a:r>
              <a:rPr sz="2400" dirty="0">
                <a:latin typeface="Calibri"/>
                <a:cs typeface="Calibri"/>
              </a:rPr>
              <a:t>the</a:t>
            </a:r>
            <a:r>
              <a:rPr sz="2400" spc="5" dirty="0">
                <a:latin typeface="Calibri"/>
                <a:cs typeface="Calibri"/>
              </a:rPr>
              <a:t> </a:t>
            </a:r>
            <a:r>
              <a:rPr sz="2400" spc="-30" dirty="0">
                <a:latin typeface="Calibri"/>
                <a:cs typeface="Calibri"/>
              </a:rPr>
              <a:t>gateway</a:t>
            </a:r>
            <a:r>
              <a:rPr sz="2400" spc="-10" dirty="0">
                <a:latin typeface="Calibri"/>
                <a:cs typeface="Calibri"/>
              </a:rPr>
              <a:t> can </a:t>
            </a:r>
            <a:r>
              <a:rPr sz="2400" spc="-5" dirty="0">
                <a:latin typeface="Calibri"/>
                <a:cs typeface="Calibri"/>
              </a:rPr>
              <a:t>be unreliable</a:t>
            </a:r>
            <a:r>
              <a:rPr sz="2400" dirty="0">
                <a:latin typeface="Calibri"/>
                <a:cs typeface="Calibri"/>
              </a:rPr>
              <a:t> and</a:t>
            </a:r>
            <a:r>
              <a:rPr sz="2400" spc="-5" dirty="0">
                <a:latin typeface="Calibri"/>
                <a:cs typeface="Calibri"/>
              </a:rPr>
              <a:t> </a:t>
            </a:r>
            <a:r>
              <a:rPr sz="2400" spc="-10" dirty="0">
                <a:latin typeface="Calibri"/>
                <a:cs typeface="Calibri"/>
              </a:rPr>
              <a:t>often</a:t>
            </a:r>
            <a:r>
              <a:rPr sz="2400" spc="5" dirty="0">
                <a:latin typeface="Calibri"/>
                <a:cs typeface="Calibri"/>
              </a:rPr>
              <a:t> </a:t>
            </a:r>
            <a:r>
              <a:rPr sz="2400" spc="-5" dirty="0">
                <a:latin typeface="Calibri"/>
                <a:cs typeface="Calibri"/>
              </a:rPr>
              <a:t>depends</a:t>
            </a:r>
            <a:r>
              <a:rPr sz="2400" spc="5" dirty="0">
                <a:latin typeface="Calibri"/>
                <a:cs typeface="Calibri"/>
              </a:rPr>
              <a:t> </a:t>
            </a:r>
            <a:r>
              <a:rPr sz="2400" spc="-5" dirty="0">
                <a:latin typeface="Calibri"/>
                <a:cs typeface="Calibri"/>
              </a:rPr>
              <a:t>on </a:t>
            </a:r>
            <a:r>
              <a:rPr sz="2400" spc="-525" dirty="0">
                <a:latin typeface="Calibri"/>
                <a:cs typeface="Calibri"/>
              </a:rPr>
              <a:t> </a:t>
            </a:r>
            <a:r>
              <a:rPr sz="2400" spc="-35" dirty="0">
                <a:latin typeface="Calibri"/>
                <a:cs typeface="Calibri"/>
              </a:rPr>
              <a:t>3G/LTE</a:t>
            </a:r>
            <a:r>
              <a:rPr sz="2400" dirty="0">
                <a:latin typeface="Calibri"/>
                <a:cs typeface="Calibri"/>
              </a:rPr>
              <a:t> </a:t>
            </a:r>
            <a:r>
              <a:rPr sz="2400" spc="-5" dirty="0">
                <a:latin typeface="Calibri"/>
                <a:cs typeface="Calibri"/>
              </a:rPr>
              <a:t>or </a:t>
            </a:r>
            <a:r>
              <a:rPr sz="2400" spc="-15" dirty="0">
                <a:latin typeface="Calibri"/>
                <a:cs typeface="Calibri"/>
              </a:rPr>
              <a:t>even</a:t>
            </a:r>
            <a:r>
              <a:rPr sz="2400" spc="10" dirty="0">
                <a:latin typeface="Calibri"/>
                <a:cs typeface="Calibri"/>
              </a:rPr>
              <a:t> </a:t>
            </a:r>
            <a:r>
              <a:rPr sz="2400" spc="-10" dirty="0">
                <a:latin typeface="Calibri"/>
                <a:cs typeface="Calibri"/>
              </a:rPr>
              <a:t>satellite</a:t>
            </a:r>
            <a:r>
              <a:rPr sz="2400" spc="-20" dirty="0">
                <a:latin typeface="Calibri"/>
                <a:cs typeface="Calibri"/>
              </a:rPr>
              <a:t> </a:t>
            </a:r>
            <a:r>
              <a:rPr sz="2400" spc="-5" dirty="0">
                <a:latin typeface="Calibri"/>
                <a:cs typeface="Calibri"/>
              </a:rPr>
              <a:t>links </a:t>
            </a:r>
            <a:r>
              <a:rPr sz="2400" dirty="0">
                <a:latin typeface="Calibri"/>
                <a:cs typeface="Calibri"/>
              </a:rPr>
              <a:t>which</a:t>
            </a:r>
            <a:r>
              <a:rPr sz="2400" spc="-20" dirty="0">
                <a:latin typeface="Calibri"/>
                <a:cs typeface="Calibri"/>
              </a:rPr>
              <a:t> </a:t>
            </a:r>
            <a:r>
              <a:rPr sz="2400" spc="-15" dirty="0">
                <a:latin typeface="Calibri"/>
                <a:cs typeface="Calibri"/>
              </a:rPr>
              <a:t>may</a:t>
            </a:r>
            <a:r>
              <a:rPr sz="2400" spc="-10" dirty="0">
                <a:latin typeface="Calibri"/>
                <a:cs typeface="Calibri"/>
              </a:rPr>
              <a:t> </a:t>
            </a:r>
            <a:r>
              <a:rPr sz="2400" spc="-5" dirty="0">
                <a:latin typeface="Calibri"/>
                <a:cs typeface="Calibri"/>
              </a:rPr>
              <a:t>be </a:t>
            </a:r>
            <a:r>
              <a:rPr sz="2400" spc="-10" dirty="0">
                <a:latin typeface="Calibri"/>
                <a:cs typeface="Calibri"/>
              </a:rPr>
              <a:t>expensive</a:t>
            </a:r>
            <a:endParaRPr sz="2400" dirty="0">
              <a:latin typeface="Calibri"/>
              <a:cs typeface="Calibri"/>
            </a:endParaRPr>
          </a:p>
          <a:p>
            <a:pPr marL="355600" indent="-342900" algn="just">
              <a:lnSpc>
                <a:spcPts val="2735"/>
              </a:lnSpc>
              <a:spcBef>
                <a:spcPts val="680"/>
              </a:spcBef>
              <a:buFont typeface="Arial MT"/>
              <a:buChar char="•"/>
              <a:tabLst>
                <a:tab pos="354965" algn="l"/>
                <a:tab pos="355600" algn="l"/>
              </a:tabLst>
            </a:pPr>
            <a:r>
              <a:rPr sz="2400" spc="-5" dirty="0">
                <a:latin typeface="Calibri"/>
                <a:cs typeface="Calibri"/>
              </a:rPr>
              <a:t>The</a:t>
            </a:r>
            <a:r>
              <a:rPr sz="2400" spc="10" dirty="0">
                <a:latin typeface="Calibri"/>
                <a:cs typeface="Calibri"/>
              </a:rPr>
              <a:t> </a:t>
            </a:r>
            <a:r>
              <a:rPr sz="2400" b="1" spc="-10" dirty="0">
                <a:latin typeface="Calibri"/>
                <a:cs typeface="Calibri"/>
              </a:rPr>
              <a:t>volume</a:t>
            </a:r>
            <a:r>
              <a:rPr sz="2400" b="1" dirty="0">
                <a:latin typeface="Calibri"/>
                <a:cs typeface="Calibri"/>
              </a:rPr>
              <a:t> </a:t>
            </a:r>
            <a:r>
              <a:rPr sz="2400" b="1" spc="-5" dirty="0">
                <a:latin typeface="Calibri"/>
                <a:cs typeface="Calibri"/>
              </a:rPr>
              <a:t>of</a:t>
            </a:r>
            <a:r>
              <a:rPr sz="2400" b="1" dirty="0">
                <a:latin typeface="Calibri"/>
                <a:cs typeface="Calibri"/>
              </a:rPr>
              <a:t> </a:t>
            </a:r>
            <a:r>
              <a:rPr sz="2400" b="1" spc="-15" dirty="0">
                <a:latin typeface="Calibri"/>
                <a:cs typeface="Calibri"/>
              </a:rPr>
              <a:t>data </a:t>
            </a:r>
            <a:r>
              <a:rPr sz="2400" spc="-10" dirty="0">
                <a:latin typeface="Calibri"/>
                <a:cs typeface="Calibri"/>
              </a:rPr>
              <a:t>transmitted</a:t>
            </a:r>
            <a:r>
              <a:rPr sz="2400" spc="-25" dirty="0">
                <a:latin typeface="Calibri"/>
                <a:cs typeface="Calibri"/>
              </a:rPr>
              <a:t> </a:t>
            </a:r>
            <a:r>
              <a:rPr sz="2400" spc="-15" dirty="0">
                <a:latin typeface="Calibri"/>
                <a:cs typeface="Calibri"/>
              </a:rPr>
              <a:t>over</a:t>
            </a:r>
            <a:r>
              <a:rPr sz="2400" spc="5" dirty="0">
                <a:latin typeface="Calibri"/>
                <a:cs typeface="Calibri"/>
              </a:rPr>
              <a:t> </a:t>
            </a:r>
            <a:r>
              <a:rPr sz="2400" dirty="0">
                <a:latin typeface="Calibri"/>
                <a:cs typeface="Calibri"/>
              </a:rPr>
              <a:t>the </a:t>
            </a:r>
            <a:r>
              <a:rPr sz="2400" spc="-5" dirty="0">
                <a:latin typeface="Calibri"/>
                <a:cs typeface="Calibri"/>
              </a:rPr>
              <a:t>backhaul</a:t>
            </a:r>
            <a:r>
              <a:rPr sz="2400" spc="-15" dirty="0">
                <a:latin typeface="Calibri"/>
                <a:cs typeface="Calibri"/>
              </a:rPr>
              <a:t> </a:t>
            </a:r>
            <a:r>
              <a:rPr sz="2400" spc="-10" dirty="0">
                <a:latin typeface="Calibri"/>
                <a:cs typeface="Calibri"/>
              </a:rPr>
              <a:t>can</a:t>
            </a:r>
            <a:r>
              <a:rPr sz="2400" spc="-15" dirty="0">
                <a:latin typeface="Calibri"/>
                <a:cs typeface="Calibri"/>
              </a:rPr>
              <a:t> </a:t>
            </a:r>
            <a:r>
              <a:rPr sz="2400" spc="-5" dirty="0">
                <a:latin typeface="Calibri"/>
                <a:cs typeface="Calibri"/>
              </a:rPr>
              <a:t>be high, </a:t>
            </a:r>
            <a:r>
              <a:rPr sz="2400" dirty="0">
                <a:latin typeface="Calibri"/>
                <a:cs typeface="Calibri"/>
              </a:rPr>
              <a:t>and </a:t>
            </a:r>
            <a:r>
              <a:rPr sz="2400" spc="-5" dirty="0">
                <a:latin typeface="Calibri"/>
                <a:cs typeface="Calibri"/>
              </a:rPr>
              <a:t>much</a:t>
            </a:r>
            <a:r>
              <a:rPr sz="2400" spc="-10" dirty="0">
                <a:latin typeface="Calibri"/>
                <a:cs typeface="Calibri"/>
              </a:rPr>
              <a:t> </a:t>
            </a:r>
            <a:r>
              <a:rPr sz="2400" spc="-5" dirty="0">
                <a:latin typeface="Calibri"/>
                <a:cs typeface="Calibri"/>
              </a:rPr>
              <a:t>of </a:t>
            </a:r>
            <a:r>
              <a:rPr sz="2400" dirty="0">
                <a:latin typeface="Calibri"/>
                <a:cs typeface="Calibri"/>
              </a:rPr>
              <a:t>the</a:t>
            </a:r>
          </a:p>
          <a:p>
            <a:pPr marL="355600" algn="just">
              <a:lnSpc>
                <a:spcPts val="2735"/>
              </a:lnSpc>
            </a:pPr>
            <a:r>
              <a:rPr sz="2400" spc="-15" dirty="0">
                <a:latin typeface="Calibri"/>
                <a:cs typeface="Calibri"/>
              </a:rPr>
              <a:t>data</a:t>
            </a:r>
            <a:r>
              <a:rPr sz="2400" spc="-25" dirty="0">
                <a:latin typeface="Calibri"/>
                <a:cs typeface="Calibri"/>
              </a:rPr>
              <a:t> </a:t>
            </a:r>
            <a:r>
              <a:rPr sz="2400" spc="-15" dirty="0">
                <a:latin typeface="Calibri"/>
                <a:cs typeface="Calibri"/>
              </a:rPr>
              <a:t>may</a:t>
            </a:r>
            <a:r>
              <a:rPr sz="2400" spc="-20" dirty="0">
                <a:latin typeface="Calibri"/>
                <a:cs typeface="Calibri"/>
              </a:rPr>
              <a:t> </a:t>
            </a:r>
            <a:r>
              <a:rPr sz="2400" spc="-5" dirty="0">
                <a:latin typeface="Calibri"/>
                <a:cs typeface="Calibri"/>
              </a:rPr>
              <a:t>not</a:t>
            </a:r>
            <a:r>
              <a:rPr sz="2400" spc="-20" dirty="0">
                <a:latin typeface="Calibri"/>
                <a:cs typeface="Calibri"/>
              </a:rPr>
              <a:t> </a:t>
            </a:r>
            <a:r>
              <a:rPr sz="2400" spc="-5" dirty="0">
                <a:latin typeface="Calibri"/>
                <a:cs typeface="Calibri"/>
              </a:rPr>
              <a:t>really</a:t>
            </a:r>
            <a:r>
              <a:rPr sz="2400" spc="-20" dirty="0">
                <a:latin typeface="Calibri"/>
                <a:cs typeface="Calibri"/>
              </a:rPr>
              <a:t> </a:t>
            </a:r>
            <a:r>
              <a:rPr sz="2400" spc="-5" dirty="0">
                <a:latin typeface="Calibri"/>
                <a:cs typeface="Calibri"/>
              </a:rPr>
              <a:t>be</a:t>
            </a:r>
            <a:r>
              <a:rPr sz="2400" spc="-15" dirty="0">
                <a:latin typeface="Calibri"/>
                <a:cs typeface="Calibri"/>
              </a:rPr>
              <a:t> </a:t>
            </a:r>
            <a:r>
              <a:rPr sz="2400" spc="-5" dirty="0">
                <a:latin typeface="Calibri"/>
                <a:cs typeface="Calibri"/>
              </a:rPr>
              <a:t>that</a:t>
            </a:r>
            <a:r>
              <a:rPr sz="2400" spc="-25" dirty="0">
                <a:latin typeface="Calibri"/>
                <a:cs typeface="Calibri"/>
              </a:rPr>
              <a:t> </a:t>
            </a:r>
            <a:r>
              <a:rPr sz="2400" spc="-10" dirty="0">
                <a:latin typeface="Calibri"/>
                <a:cs typeface="Calibri"/>
              </a:rPr>
              <a:t>interesting</a:t>
            </a:r>
            <a:endParaRPr sz="2400" dirty="0">
              <a:latin typeface="Calibri"/>
              <a:cs typeface="Calibri"/>
            </a:endParaRPr>
          </a:p>
          <a:p>
            <a:pPr marL="424180" indent="-411480" algn="just">
              <a:lnSpc>
                <a:spcPct val="100000"/>
              </a:lnSpc>
              <a:spcBef>
                <a:spcPts val="710"/>
              </a:spcBef>
              <a:buFont typeface="Arial MT"/>
              <a:buChar char="•"/>
              <a:tabLst>
                <a:tab pos="423545" algn="l"/>
                <a:tab pos="424180" algn="l"/>
              </a:tabLst>
            </a:pPr>
            <a:r>
              <a:rPr sz="2400" spc="-5" dirty="0">
                <a:latin typeface="Calibri"/>
                <a:cs typeface="Calibri"/>
              </a:rPr>
              <a:t>The</a:t>
            </a:r>
            <a:r>
              <a:rPr sz="2400" spc="5" dirty="0">
                <a:latin typeface="Calibri"/>
                <a:cs typeface="Calibri"/>
              </a:rPr>
              <a:t> </a:t>
            </a:r>
            <a:r>
              <a:rPr sz="2400" spc="-10" dirty="0">
                <a:latin typeface="Calibri"/>
                <a:cs typeface="Calibri"/>
              </a:rPr>
              <a:t>concept</a:t>
            </a:r>
            <a:r>
              <a:rPr sz="2400" spc="-15" dirty="0">
                <a:latin typeface="Calibri"/>
                <a:cs typeface="Calibri"/>
              </a:rPr>
              <a:t> </a:t>
            </a:r>
            <a:r>
              <a:rPr sz="2400" spc="-5" dirty="0">
                <a:latin typeface="Calibri"/>
                <a:cs typeface="Calibri"/>
              </a:rPr>
              <a:t>of </a:t>
            </a:r>
            <a:r>
              <a:rPr sz="2400" b="1" spc="-15" dirty="0">
                <a:latin typeface="Calibri"/>
                <a:cs typeface="Calibri"/>
              </a:rPr>
              <a:t>storing</a:t>
            </a:r>
            <a:r>
              <a:rPr sz="2400" b="1" spc="-10" dirty="0">
                <a:latin typeface="Calibri"/>
                <a:cs typeface="Calibri"/>
              </a:rPr>
              <a:t> </a:t>
            </a:r>
            <a:r>
              <a:rPr sz="2400" b="1" dirty="0">
                <a:latin typeface="Calibri"/>
                <a:cs typeface="Calibri"/>
              </a:rPr>
              <a:t>and </a:t>
            </a:r>
            <a:r>
              <a:rPr sz="2400" b="1" spc="-5" dirty="0">
                <a:latin typeface="Calibri"/>
                <a:cs typeface="Calibri"/>
              </a:rPr>
              <a:t>analyzing</a:t>
            </a:r>
            <a:r>
              <a:rPr sz="2400" b="1" spc="-20" dirty="0">
                <a:latin typeface="Calibri"/>
                <a:cs typeface="Calibri"/>
              </a:rPr>
              <a:t> </a:t>
            </a:r>
            <a:r>
              <a:rPr sz="2400" dirty="0">
                <a:latin typeface="Calibri"/>
                <a:cs typeface="Calibri"/>
              </a:rPr>
              <a:t>all</a:t>
            </a:r>
            <a:r>
              <a:rPr sz="2400" spc="-10" dirty="0">
                <a:latin typeface="Calibri"/>
                <a:cs typeface="Calibri"/>
              </a:rPr>
              <a:t> </a:t>
            </a:r>
            <a:r>
              <a:rPr sz="2400" spc="-5" dirty="0">
                <a:latin typeface="Calibri"/>
                <a:cs typeface="Calibri"/>
              </a:rPr>
              <a:t>sensor </a:t>
            </a:r>
            <a:r>
              <a:rPr sz="2400" spc="-15" dirty="0">
                <a:latin typeface="Calibri"/>
                <a:cs typeface="Calibri"/>
              </a:rPr>
              <a:t>data</a:t>
            </a:r>
            <a:r>
              <a:rPr sz="2400" spc="-10" dirty="0">
                <a:latin typeface="Calibri"/>
                <a:cs typeface="Calibri"/>
              </a:rPr>
              <a:t> </a:t>
            </a:r>
            <a:r>
              <a:rPr sz="2400" dirty="0">
                <a:latin typeface="Calibri"/>
                <a:cs typeface="Calibri"/>
              </a:rPr>
              <a:t>in</a:t>
            </a:r>
            <a:r>
              <a:rPr sz="2400" spc="-15" dirty="0">
                <a:latin typeface="Calibri"/>
                <a:cs typeface="Calibri"/>
              </a:rPr>
              <a:t> </a:t>
            </a:r>
            <a:r>
              <a:rPr sz="2400" dirty="0">
                <a:latin typeface="Calibri"/>
                <a:cs typeface="Calibri"/>
              </a:rPr>
              <a:t>the</a:t>
            </a:r>
            <a:r>
              <a:rPr sz="2400" spc="5" dirty="0">
                <a:latin typeface="Calibri"/>
                <a:cs typeface="Calibri"/>
              </a:rPr>
              <a:t> </a:t>
            </a:r>
            <a:r>
              <a:rPr sz="2400" dirty="0">
                <a:latin typeface="Calibri"/>
                <a:cs typeface="Calibri"/>
              </a:rPr>
              <a:t>cloud</a:t>
            </a:r>
            <a:r>
              <a:rPr sz="2400" spc="-5"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impractical</a:t>
            </a:r>
            <a:endParaRPr sz="2400" dirty="0">
              <a:latin typeface="Calibri"/>
              <a:cs typeface="Calibri"/>
            </a:endParaRPr>
          </a:p>
          <a:p>
            <a:pPr marL="355600" marR="122555" indent="-342900" algn="just">
              <a:lnSpc>
                <a:spcPts val="2590"/>
              </a:lnSpc>
              <a:spcBef>
                <a:spcPts val="1035"/>
              </a:spcBef>
              <a:buFont typeface="Arial MT"/>
              <a:buChar char="•"/>
              <a:tabLst>
                <a:tab pos="423545" algn="l"/>
                <a:tab pos="424180" algn="l"/>
              </a:tabLst>
            </a:pPr>
            <a:r>
              <a:rPr dirty="0"/>
              <a:t>	</a:t>
            </a:r>
            <a:r>
              <a:rPr sz="2400" spc="-5" dirty="0">
                <a:latin typeface="Calibri"/>
                <a:cs typeface="Calibri"/>
              </a:rPr>
              <a:t>The</a:t>
            </a:r>
            <a:r>
              <a:rPr sz="2400" spc="5" dirty="0">
                <a:latin typeface="Calibri"/>
                <a:cs typeface="Calibri"/>
              </a:rPr>
              <a:t> </a:t>
            </a:r>
            <a:r>
              <a:rPr sz="2400" spc="-5" dirty="0">
                <a:latin typeface="Calibri"/>
                <a:cs typeface="Calibri"/>
              </a:rPr>
              <a:t>sheer</a:t>
            </a:r>
            <a:r>
              <a:rPr sz="2400" spc="5" dirty="0">
                <a:latin typeface="Calibri"/>
                <a:cs typeface="Calibri"/>
              </a:rPr>
              <a:t> </a:t>
            </a:r>
            <a:r>
              <a:rPr sz="2400" spc="-10" dirty="0">
                <a:latin typeface="Calibri"/>
                <a:cs typeface="Calibri"/>
              </a:rPr>
              <a:t>volume</a:t>
            </a:r>
            <a:r>
              <a:rPr sz="2400" spc="-5" dirty="0">
                <a:latin typeface="Calibri"/>
                <a:cs typeface="Calibri"/>
              </a:rPr>
              <a:t> of</a:t>
            </a:r>
            <a:r>
              <a:rPr sz="2400" spc="-10" dirty="0">
                <a:latin typeface="Calibri"/>
                <a:cs typeface="Calibri"/>
              </a:rPr>
              <a:t> </a:t>
            </a:r>
            <a:r>
              <a:rPr sz="2400" spc="-15" dirty="0">
                <a:latin typeface="Calibri"/>
                <a:cs typeface="Calibri"/>
              </a:rPr>
              <a:t>data generated</a:t>
            </a:r>
            <a:r>
              <a:rPr sz="2400" dirty="0">
                <a:latin typeface="Calibri"/>
                <a:cs typeface="Calibri"/>
              </a:rPr>
              <a:t> </a:t>
            </a:r>
            <a:r>
              <a:rPr sz="2400" spc="-15" dirty="0">
                <a:latin typeface="Calibri"/>
                <a:cs typeface="Calibri"/>
              </a:rPr>
              <a:t>makes</a:t>
            </a:r>
            <a:r>
              <a:rPr sz="2400" spc="-25" dirty="0">
                <a:latin typeface="Calibri"/>
                <a:cs typeface="Calibri"/>
              </a:rPr>
              <a:t> </a:t>
            </a:r>
            <a:r>
              <a:rPr sz="2400" b="1" spc="-5" dirty="0">
                <a:latin typeface="Calibri"/>
                <a:cs typeface="Calibri"/>
              </a:rPr>
              <a:t>real-time</a:t>
            </a:r>
            <a:r>
              <a:rPr sz="2400" b="1" spc="-10" dirty="0">
                <a:latin typeface="Calibri"/>
                <a:cs typeface="Calibri"/>
              </a:rPr>
              <a:t> </a:t>
            </a:r>
            <a:r>
              <a:rPr sz="2400" b="1" spc="-5" dirty="0">
                <a:latin typeface="Calibri"/>
                <a:cs typeface="Calibri"/>
              </a:rPr>
              <a:t>analysis</a:t>
            </a:r>
            <a:r>
              <a:rPr sz="2400" b="1" spc="-20" dirty="0">
                <a:latin typeface="Calibri"/>
                <a:cs typeface="Calibri"/>
              </a:rPr>
              <a:t> </a:t>
            </a:r>
            <a:r>
              <a:rPr sz="2400" b="1" dirty="0">
                <a:latin typeface="Calibri"/>
                <a:cs typeface="Calibri"/>
              </a:rPr>
              <a:t>and</a:t>
            </a:r>
            <a:r>
              <a:rPr sz="2400" b="1" spc="-5" dirty="0">
                <a:latin typeface="Calibri"/>
                <a:cs typeface="Calibri"/>
              </a:rPr>
              <a:t> response</a:t>
            </a:r>
            <a:r>
              <a:rPr sz="2400" b="1" spc="5"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the </a:t>
            </a:r>
            <a:r>
              <a:rPr sz="2400" spc="-525" dirty="0">
                <a:latin typeface="Calibri"/>
                <a:cs typeface="Calibri"/>
              </a:rPr>
              <a:t> </a:t>
            </a:r>
            <a:r>
              <a:rPr sz="2400" spc="-15" dirty="0">
                <a:latin typeface="Calibri"/>
                <a:cs typeface="Calibri"/>
              </a:rPr>
              <a:t>data</a:t>
            </a:r>
            <a:r>
              <a:rPr sz="2400" spc="-20" dirty="0">
                <a:latin typeface="Calibri"/>
                <a:cs typeface="Calibri"/>
              </a:rPr>
              <a:t> </a:t>
            </a:r>
            <a:r>
              <a:rPr sz="2400" spc="-5" dirty="0">
                <a:latin typeface="Calibri"/>
                <a:cs typeface="Calibri"/>
              </a:rPr>
              <a:t>almost</a:t>
            </a:r>
            <a:r>
              <a:rPr sz="2400" spc="-20" dirty="0">
                <a:latin typeface="Calibri"/>
                <a:cs typeface="Calibri"/>
              </a:rPr>
              <a:t> </a:t>
            </a:r>
            <a:r>
              <a:rPr sz="2400" spc="-5" dirty="0">
                <a:latin typeface="Calibri"/>
                <a:cs typeface="Calibri"/>
              </a:rPr>
              <a:t>impossible</a:t>
            </a:r>
            <a:endParaRPr sz="24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67157"/>
            <a:ext cx="11429999" cy="517449"/>
          </a:xfrm>
          <a:prstGeom prst="rect">
            <a:avLst/>
          </a:prstGeom>
        </p:spPr>
        <p:txBody>
          <a:bodyPr vert="horz" wrap="square" lIns="0" tIns="67945" rIns="0" bIns="0" rtlCol="0">
            <a:spAutoFit/>
          </a:bodyPr>
          <a:lstStyle/>
          <a:p>
            <a:pPr marL="12700" marR="5080">
              <a:lnSpc>
                <a:spcPts val="3460"/>
              </a:lnSpc>
              <a:spcBef>
                <a:spcPts val="535"/>
              </a:spcBef>
            </a:pPr>
            <a:r>
              <a:rPr dirty="0" err="1" smtClean="0"/>
              <a:t>IoT</a:t>
            </a:r>
            <a:r>
              <a:rPr spc="-55" dirty="0" smtClean="0"/>
              <a:t> </a:t>
            </a:r>
            <a:r>
              <a:rPr dirty="0"/>
              <a:t>Data</a:t>
            </a:r>
            <a:r>
              <a:rPr spc="-10" dirty="0"/>
              <a:t> </a:t>
            </a:r>
            <a:r>
              <a:rPr dirty="0"/>
              <a:t>Management</a:t>
            </a:r>
            <a:r>
              <a:rPr spc="-45" dirty="0"/>
              <a:t> </a:t>
            </a:r>
            <a:r>
              <a:rPr dirty="0"/>
              <a:t>and</a:t>
            </a:r>
            <a:r>
              <a:rPr spc="-20" dirty="0"/>
              <a:t> </a:t>
            </a:r>
            <a:r>
              <a:rPr dirty="0"/>
              <a:t>Compute</a:t>
            </a:r>
            <a:r>
              <a:rPr spc="-10" dirty="0"/>
              <a:t> </a:t>
            </a:r>
            <a:r>
              <a:rPr dirty="0"/>
              <a:t>Stack</a:t>
            </a:r>
            <a:r>
              <a:rPr spc="-25" dirty="0"/>
              <a:t> </a:t>
            </a:r>
            <a:r>
              <a:rPr dirty="0"/>
              <a:t>with</a:t>
            </a:r>
            <a:r>
              <a:rPr spc="-30" dirty="0"/>
              <a:t> </a:t>
            </a:r>
            <a:r>
              <a:rPr dirty="0"/>
              <a:t>Fog </a:t>
            </a:r>
            <a:r>
              <a:rPr spc="-785" dirty="0"/>
              <a:t> </a:t>
            </a:r>
            <a:r>
              <a:rPr dirty="0"/>
              <a:t>Computing</a:t>
            </a:r>
          </a:p>
        </p:txBody>
      </p:sp>
      <p:sp>
        <p:nvSpPr>
          <p:cNvPr id="3" name="object 3"/>
          <p:cNvSpPr txBox="1"/>
          <p:nvPr/>
        </p:nvSpPr>
        <p:spPr>
          <a:xfrm>
            <a:off x="714857" y="1143000"/>
            <a:ext cx="10743565" cy="4958080"/>
          </a:xfrm>
          <a:prstGeom prst="rect">
            <a:avLst/>
          </a:prstGeom>
        </p:spPr>
        <p:txBody>
          <a:bodyPr vert="horz" wrap="square" lIns="0" tIns="83820" rIns="0" bIns="0" rtlCol="0">
            <a:spAutoFit/>
          </a:bodyPr>
          <a:lstStyle/>
          <a:p>
            <a:pPr marL="355600" marR="265430" indent="-342900" algn="just">
              <a:lnSpc>
                <a:spcPts val="2300"/>
              </a:lnSpc>
              <a:spcBef>
                <a:spcPts val="660"/>
              </a:spcBef>
              <a:buFont typeface="Arial MT"/>
              <a:buChar char="•"/>
              <a:tabLst>
                <a:tab pos="354965" algn="l"/>
                <a:tab pos="355600" algn="l"/>
              </a:tabLst>
            </a:pPr>
            <a:r>
              <a:rPr sz="2400" spc="-5" dirty="0">
                <a:latin typeface="Calibri"/>
                <a:cs typeface="Calibri"/>
              </a:rPr>
              <a:t>The</a:t>
            </a:r>
            <a:r>
              <a:rPr sz="2400" spc="5" dirty="0">
                <a:latin typeface="Calibri"/>
                <a:cs typeface="Calibri"/>
              </a:rPr>
              <a:t> </a:t>
            </a:r>
            <a:r>
              <a:rPr sz="2400" spc="-5" dirty="0">
                <a:latin typeface="Calibri"/>
                <a:cs typeface="Calibri"/>
              </a:rPr>
              <a:t>solution</a:t>
            </a:r>
            <a:r>
              <a:rPr sz="2400" dirty="0">
                <a:latin typeface="Calibri"/>
                <a:cs typeface="Calibri"/>
              </a:rPr>
              <a:t> </a:t>
            </a:r>
            <a:r>
              <a:rPr sz="2400" spc="-15" dirty="0">
                <a:latin typeface="Calibri"/>
                <a:cs typeface="Calibri"/>
              </a:rPr>
              <a:t>to</a:t>
            </a:r>
            <a:r>
              <a:rPr sz="2400" spc="-5" dirty="0">
                <a:latin typeface="Calibri"/>
                <a:cs typeface="Calibri"/>
              </a:rPr>
              <a:t> </a:t>
            </a:r>
            <a:r>
              <a:rPr sz="2400" dirty="0">
                <a:latin typeface="Calibri"/>
                <a:cs typeface="Calibri"/>
              </a:rPr>
              <a:t>these </a:t>
            </a:r>
            <a:r>
              <a:rPr sz="2400" spc="-5" dirty="0">
                <a:latin typeface="Calibri"/>
                <a:cs typeface="Calibri"/>
              </a:rPr>
              <a:t>challenges</a:t>
            </a:r>
            <a:r>
              <a:rPr sz="2400" spc="-10" dirty="0">
                <a:latin typeface="Calibri"/>
                <a:cs typeface="Calibri"/>
              </a:rPr>
              <a:t> </a:t>
            </a:r>
            <a:r>
              <a:rPr sz="2400" dirty="0">
                <a:latin typeface="Calibri"/>
                <a:cs typeface="Calibri"/>
              </a:rPr>
              <a:t>is</a:t>
            </a:r>
            <a:r>
              <a:rPr sz="2400" spc="5" dirty="0">
                <a:latin typeface="Calibri"/>
                <a:cs typeface="Calibri"/>
              </a:rPr>
              <a:t> </a:t>
            </a:r>
            <a:r>
              <a:rPr sz="2400" spc="-15" dirty="0">
                <a:latin typeface="Calibri"/>
                <a:cs typeface="Calibri"/>
              </a:rPr>
              <a:t>to</a:t>
            </a:r>
            <a:r>
              <a:rPr sz="2400" spc="-20" dirty="0">
                <a:latin typeface="Calibri"/>
                <a:cs typeface="Calibri"/>
              </a:rPr>
              <a:t> </a:t>
            </a:r>
            <a:r>
              <a:rPr sz="2400" b="1" spc="-10" dirty="0">
                <a:latin typeface="Calibri"/>
                <a:cs typeface="Calibri"/>
              </a:rPr>
              <a:t>distribute </a:t>
            </a:r>
            <a:r>
              <a:rPr sz="2400" b="1" spc="-15" dirty="0">
                <a:latin typeface="Calibri"/>
                <a:cs typeface="Calibri"/>
              </a:rPr>
              <a:t>data</a:t>
            </a:r>
            <a:r>
              <a:rPr sz="2400" b="1" spc="-10" dirty="0">
                <a:latin typeface="Calibri"/>
                <a:cs typeface="Calibri"/>
              </a:rPr>
              <a:t> </a:t>
            </a:r>
            <a:r>
              <a:rPr sz="2400" b="1" spc="-5" dirty="0">
                <a:latin typeface="Calibri"/>
                <a:cs typeface="Calibri"/>
              </a:rPr>
              <a:t>management</a:t>
            </a:r>
            <a:r>
              <a:rPr sz="2400" b="1" spc="-10" dirty="0">
                <a:latin typeface="Calibri"/>
                <a:cs typeface="Calibri"/>
              </a:rPr>
              <a:t> </a:t>
            </a:r>
            <a:r>
              <a:rPr sz="2400" spc="-10" dirty="0">
                <a:latin typeface="Calibri"/>
                <a:cs typeface="Calibri"/>
              </a:rPr>
              <a:t>throughout</a:t>
            </a:r>
            <a:r>
              <a:rPr sz="2400" spc="-25" dirty="0">
                <a:latin typeface="Calibri"/>
                <a:cs typeface="Calibri"/>
              </a:rPr>
              <a:t> </a:t>
            </a:r>
            <a:r>
              <a:rPr sz="2400" dirty="0">
                <a:latin typeface="Calibri"/>
                <a:cs typeface="Calibri"/>
              </a:rPr>
              <a:t>the </a:t>
            </a:r>
            <a:r>
              <a:rPr sz="2400" spc="-525" dirty="0">
                <a:latin typeface="Calibri"/>
                <a:cs typeface="Calibri"/>
              </a:rPr>
              <a:t> </a:t>
            </a:r>
            <a:r>
              <a:rPr sz="2400" spc="-5" dirty="0">
                <a:latin typeface="Calibri"/>
                <a:cs typeface="Calibri"/>
              </a:rPr>
              <a:t>IoT </a:t>
            </a:r>
            <a:r>
              <a:rPr sz="2400" spc="-20" dirty="0">
                <a:latin typeface="Calibri"/>
                <a:cs typeface="Calibri"/>
              </a:rPr>
              <a:t>system,</a:t>
            </a:r>
            <a:r>
              <a:rPr sz="2400" spc="-10" dirty="0">
                <a:latin typeface="Calibri"/>
                <a:cs typeface="Calibri"/>
              </a:rPr>
              <a:t> </a:t>
            </a:r>
            <a:r>
              <a:rPr sz="2400" dirty="0">
                <a:latin typeface="Calibri"/>
                <a:cs typeface="Calibri"/>
              </a:rPr>
              <a:t>as</a:t>
            </a:r>
            <a:r>
              <a:rPr sz="2400" spc="-15" dirty="0">
                <a:latin typeface="Calibri"/>
                <a:cs typeface="Calibri"/>
              </a:rPr>
              <a:t> </a:t>
            </a:r>
            <a:r>
              <a:rPr sz="2400" dirty="0">
                <a:latin typeface="Calibri"/>
                <a:cs typeface="Calibri"/>
              </a:rPr>
              <a:t>close </a:t>
            </a:r>
            <a:r>
              <a:rPr sz="2400" spc="-15" dirty="0">
                <a:latin typeface="Calibri"/>
                <a:cs typeface="Calibri"/>
              </a:rPr>
              <a:t>to</a:t>
            </a:r>
            <a:r>
              <a:rPr sz="2400" spc="-10" dirty="0">
                <a:latin typeface="Calibri"/>
                <a:cs typeface="Calibri"/>
              </a:rPr>
              <a:t> </a:t>
            </a:r>
            <a:r>
              <a:rPr sz="2400" dirty="0">
                <a:latin typeface="Calibri"/>
                <a:cs typeface="Calibri"/>
              </a:rPr>
              <a:t>the</a:t>
            </a:r>
            <a:r>
              <a:rPr sz="2400" spc="-10" dirty="0">
                <a:latin typeface="Calibri"/>
                <a:cs typeface="Calibri"/>
              </a:rPr>
              <a:t> edge</a:t>
            </a:r>
            <a:r>
              <a:rPr sz="2400" dirty="0">
                <a:latin typeface="Calibri"/>
                <a:cs typeface="Calibri"/>
              </a:rPr>
              <a:t> </a:t>
            </a:r>
            <a:r>
              <a:rPr sz="2400" spc="-5" dirty="0">
                <a:latin typeface="Calibri"/>
                <a:cs typeface="Calibri"/>
              </a:rPr>
              <a:t>of</a:t>
            </a:r>
            <a:r>
              <a:rPr sz="2400" dirty="0">
                <a:latin typeface="Calibri"/>
                <a:cs typeface="Calibri"/>
              </a:rPr>
              <a:t> the</a:t>
            </a:r>
            <a:r>
              <a:rPr sz="2400" spc="-10" dirty="0">
                <a:latin typeface="Calibri"/>
                <a:cs typeface="Calibri"/>
              </a:rPr>
              <a:t> </a:t>
            </a:r>
            <a:r>
              <a:rPr sz="2400" dirty="0">
                <a:latin typeface="Calibri"/>
                <a:cs typeface="Calibri"/>
              </a:rPr>
              <a:t>IP</a:t>
            </a:r>
            <a:r>
              <a:rPr sz="2400" spc="-10" dirty="0">
                <a:latin typeface="Calibri"/>
                <a:cs typeface="Calibri"/>
              </a:rPr>
              <a:t> network</a:t>
            </a:r>
            <a:r>
              <a:rPr sz="2400" spc="-20" dirty="0">
                <a:latin typeface="Calibri"/>
                <a:cs typeface="Calibri"/>
              </a:rPr>
              <a:t> </a:t>
            </a:r>
            <a:r>
              <a:rPr sz="2400" dirty="0">
                <a:latin typeface="Calibri"/>
                <a:cs typeface="Calibri"/>
              </a:rPr>
              <a:t>as</a:t>
            </a:r>
            <a:r>
              <a:rPr sz="2400" spc="-5" dirty="0">
                <a:latin typeface="Calibri"/>
                <a:cs typeface="Calibri"/>
              </a:rPr>
              <a:t> </a:t>
            </a:r>
            <a:r>
              <a:rPr sz="2400" spc="-10" dirty="0" smtClean="0">
                <a:latin typeface="Calibri"/>
                <a:cs typeface="Calibri"/>
              </a:rPr>
              <a:t>possible</a:t>
            </a:r>
            <a:r>
              <a:rPr lang="en-IN" sz="2400" spc="-10" dirty="0" smtClean="0">
                <a:latin typeface="Calibri"/>
                <a:cs typeface="Calibri"/>
              </a:rPr>
              <a:t>.</a:t>
            </a:r>
            <a:endParaRPr sz="2400" dirty="0">
              <a:latin typeface="Calibri"/>
              <a:cs typeface="Calibri"/>
            </a:endParaRPr>
          </a:p>
          <a:p>
            <a:pPr marL="355600" indent="-342900" algn="just">
              <a:lnSpc>
                <a:spcPct val="100000"/>
              </a:lnSpc>
              <a:spcBef>
                <a:spcPts val="445"/>
              </a:spcBef>
              <a:buFont typeface="Arial MT"/>
              <a:buChar char="•"/>
              <a:tabLst>
                <a:tab pos="354965" algn="l"/>
                <a:tab pos="355600" algn="l"/>
              </a:tabLst>
            </a:pPr>
            <a:r>
              <a:rPr sz="2400" spc="-5" dirty="0">
                <a:latin typeface="Calibri"/>
                <a:cs typeface="Calibri"/>
              </a:rPr>
              <a:t>The</a:t>
            </a:r>
            <a:r>
              <a:rPr sz="2400" spc="5" dirty="0">
                <a:latin typeface="Calibri"/>
                <a:cs typeface="Calibri"/>
              </a:rPr>
              <a:t> </a:t>
            </a:r>
            <a:r>
              <a:rPr sz="2400" spc="-10" dirty="0">
                <a:latin typeface="Calibri"/>
                <a:cs typeface="Calibri"/>
              </a:rPr>
              <a:t>best-known</a:t>
            </a:r>
            <a:r>
              <a:rPr sz="2400" spc="5" dirty="0">
                <a:latin typeface="Calibri"/>
                <a:cs typeface="Calibri"/>
              </a:rPr>
              <a:t> </a:t>
            </a:r>
            <a:r>
              <a:rPr sz="2400" spc="-5" dirty="0">
                <a:latin typeface="Calibri"/>
                <a:cs typeface="Calibri"/>
              </a:rPr>
              <a:t>embodiment</a:t>
            </a:r>
            <a:r>
              <a:rPr sz="2400" spc="-10" dirty="0">
                <a:latin typeface="Calibri"/>
                <a:cs typeface="Calibri"/>
              </a:rPr>
              <a:t> </a:t>
            </a:r>
            <a:r>
              <a:rPr sz="2400" spc="-5" dirty="0">
                <a:latin typeface="Calibri"/>
                <a:cs typeface="Calibri"/>
              </a:rPr>
              <a:t>of </a:t>
            </a:r>
            <a:r>
              <a:rPr sz="2400" b="1" spc="-10" dirty="0">
                <a:latin typeface="Calibri"/>
                <a:cs typeface="Calibri"/>
              </a:rPr>
              <a:t>edge</a:t>
            </a:r>
            <a:r>
              <a:rPr sz="2400" b="1" spc="5" dirty="0">
                <a:latin typeface="Calibri"/>
                <a:cs typeface="Calibri"/>
              </a:rPr>
              <a:t> </a:t>
            </a:r>
            <a:r>
              <a:rPr sz="2400" b="1" dirty="0">
                <a:latin typeface="Calibri"/>
                <a:cs typeface="Calibri"/>
              </a:rPr>
              <a:t>services</a:t>
            </a:r>
            <a:r>
              <a:rPr sz="2400" b="1" spc="-10" dirty="0">
                <a:latin typeface="Calibri"/>
                <a:cs typeface="Calibri"/>
              </a:rPr>
              <a:t> </a:t>
            </a:r>
            <a:r>
              <a:rPr sz="2400" b="1" dirty="0">
                <a:latin typeface="Calibri"/>
                <a:cs typeface="Calibri"/>
              </a:rPr>
              <a:t>in</a:t>
            </a:r>
            <a:r>
              <a:rPr sz="2400" b="1" spc="-10" dirty="0">
                <a:latin typeface="Calibri"/>
                <a:cs typeface="Calibri"/>
              </a:rPr>
              <a:t> </a:t>
            </a:r>
            <a:r>
              <a:rPr sz="2400" b="1" spc="-5" dirty="0">
                <a:latin typeface="Calibri"/>
                <a:cs typeface="Calibri"/>
              </a:rPr>
              <a:t>IoT</a:t>
            </a:r>
            <a:r>
              <a:rPr sz="2400" b="1" spc="5" dirty="0">
                <a:latin typeface="Calibri"/>
                <a:cs typeface="Calibri"/>
              </a:rPr>
              <a:t> </a:t>
            </a:r>
            <a:r>
              <a:rPr sz="2400" b="1" dirty="0">
                <a:latin typeface="Calibri"/>
                <a:cs typeface="Calibri"/>
              </a:rPr>
              <a:t>is</a:t>
            </a:r>
            <a:r>
              <a:rPr sz="2400" b="1" spc="5" dirty="0">
                <a:latin typeface="Calibri"/>
                <a:cs typeface="Calibri"/>
              </a:rPr>
              <a:t> </a:t>
            </a:r>
            <a:r>
              <a:rPr sz="2400" b="1" spc="-20" dirty="0">
                <a:latin typeface="Calibri"/>
                <a:cs typeface="Calibri"/>
              </a:rPr>
              <a:t>fog</a:t>
            </a:r>
            <a:r>
              <a:rPr sz="2400" b="1" spc="-10" dirty="0">
                <a:latin typeface="Calibri"/>
                <a:cs typeface="Calibri"/>
              </a:rPr>
              <a:t> </a:t>
            </a:r>
            <a:r>
              <a:rPr sz="2400" b="1" spc="-10" dirty="0" smtClean="0">
                <a:latin typeface="Calibri"/>
                <a:cs typeface="Calibri"/>
              </a:rPr>
              <a:t>computing</a:t>
            </a:r>
            <a:r>
              <a:rPr lang="en-IN" sz="2400" b="1" spc="-10" dirty="0" smtClean="0">
                <a:latin typeface="Calibri"/>
                <a:cs typeface="Calibri"/>
              </a:rPr>
              <a:t>.</a:t>
            </a:r>
            <a:endParaRPr sz="2400" b="1" dirty="0">
              <a:latin typeface="Calibri"/>
              <a:cs typeface="Calibri"/>
            </a:endParaRPr>
          </a:p>
          <a:p>
            <a:pPr marL="355600" indent="-342900" algn="just">
              <a:lnSpc>
                <a:spcPct val="100000"/>
              </a:lnSpc>
              <a:spcBef>
                <a:spcPts val="434"/>
              </a:spcBef>
              <a:buFont typeface="Arial MT"/>
              <a:buChar char="•"/>
              <a:tabLst>
                <a:tab pos="354965" algn="l"/>
                <a:tab pos="355600" algn="l"/>
              </a:tabLst>
            </a:pPr>
            <a:r>
              <a:rPr sz="2400" spc="-15" dirty="0">
                <a:latin typeface="Calibri"/>
                <a:cs typeface="Calibri"/>
              </a:rPr>
              <a:t>Any</a:t>
            </a:r>
            <a:r>
              <a:rPr sz="2400" dirty="0">
                <a:latin typeface="Calibri"/>
                <a:cs typeface="Calibri"/>
              </a:rPr>
              <a:t> </a:t>
            </a:r>
            <a:r>
              <a:rPr sz="2400" spc="-5" dirty="0">
                <a:latin typeface="Calibri"/>
                <a:cs typeface="Calibri"/>
              </a:rPr>
              <a:t>device</a:t>
            </a:r>
            <a:r>
              <a:rPr sz="2400" spc="-10" dirty="0">
                <a:latin typeface="Calibri"/>
                <a:cs typeface="Calibri"/>
              </a:rPr>
              <a:t> </a:t>
            </a:r>
            <a:r>
              <a:rPr sz="2400" dirty="0">
                <a:latin typeface="Calibri"/>
                <a:cs typeface="Calibri"/>
              </a:rPr>
              <a:t>with</a:t>
            </a:r>
            <a:r>
              <a:rPr sz="2400" spc="5" dirty="0">
                <a:latin typeface="Calibri"/>
                <a:cs typeface="Calibri"/>
              </a:rPr>
              <a:t> </a:t>
            </a:r>
            <a:r>
              <a:rPr sz="2400" spc="-5" dirty="0">
                <a:latin typeface="Calibri"/>
                <a:cs typeface="Calibri"/>
              </a:rPr>
              <a:t>computing,</a:t>
            </a:r>
            <a:r>
              <a:rPr sz="2400" spc="-15" dirty="0">
                <a:latin typeface="Calibri"/>
                <a:cs typeface="Calibri"/>
              </a:rPr>
              <a:t> </a:t>
            </a:r>
            <a:r>
              <a:rPr sz="2400" spc="-20" dirty="0">
                <a:latin typeface="Calibri"/>
                <a:cs typeface="Calibri"/>
              </a:rPr>
              <a:t>storage,</a:t>
            </a:r>
            <a:r>
              <a:rPr sz="2400" spc="-10" dirty="0">
                <a:latin typeface="Calibri"/>
                <a:cs typeface="Calibri"/>
              </a:rPr>
              <a:t> </a:t>
            </a:r>
            <a:r>
              <a:rPr sz="2400" dirty="0">
                <a:latin typeface="Calibri"/>
                <a:cs typeface="Calibri"/>
              </a:rPr>
              <a:t>and </a:t>
            </a:r>
            <a:r>
              <a:rPr sz="2400" spc="-10" dirty="0">
                <a:latin typeface="Calibri"/>
                <a:cs typeface="Calibri"/>
              </a:rPr>
              <a:t>network</a:t>
            </a:r>
            <a:r>
              <a:rPr sz="2400" spc="-20" dirty="0">
                <a:latin typeface="Calibri"/>
                <a:cs typeface="Calibri"/>
              </a:rPr>
              <a:t> </a:t>
            </a:r>
            <a:r>
              <a:rPr sz="2400" spc="-10" dirty="0">
                <a:latin typeface="Calibri"/>
                <a:cs typeface="Calibri"/>
              </a:rPr>
              <a:t>connectivity</a:t>
            </a:r>
            <a:r>
              <a:rPr sz="2400" spc="-15" dirty="0">
                <a:latin typeface="Calibri"/>
                <a:cs typeface="Calibri"/>
              </a:rPr>
              <a:t> </a:t>
            </a:r>
            <a:r>
              <a:rPr sz="2400" spc="-10" dirty="0">
                <a:latin typeface="Calibri"/>
                <a:cs typeface="Calibri"/>
              </a:rPr>
              <a:t>can </a:t>
            </a:r>
            <a:r>
              <a:rPr sz="2400" spc="-5" dirty="0">
                <a:latin typeface="Calibri"/>
                <a:cs typeface="Calibri"/>
              </a:rPr>
              <a:t>be </a:t>
            </a:r>
            <a:r>
              <a:rPr sz="2400" dirty="0">
                <a:latin typeface="Calibri"/>
                <a:cs typeface="Calibri"/>
              </a:rPr>
              <a:t>a </a:t>
            </a:r>
            <a:r>
              <a:rPr sz="2400" b="1" spc="-20" dirty="0">
                <a:latin typeface="Calibri"/>
                <a:cs typeface="Calibri"/>
              </a:rPr>
              <a:t>fog</a:t>
            </a:r>
            <a:r>
              <a:rPr sz="2400" b="1" spc="-10" dirty="0">
                <a:latin typeface="Calibri"/>
                <a:cs typeface="Calibri"/>
              </a:rPr>
              <a:t> </a:t>
            </a:r>
            <a:r>
              <a:rPr sz="2400" b="1" spc="-10" dirty="0" smtClean="0">
                <a:latin typeface="Calibri"/>
                <a:cs typeface="Calibri"/>
              </a:rPr>
              <a:t>node</a:t>
            </a:r>
            <a:r>
              <a:rPr lang="en-IN" sz="2400" b="1" spc="-10" dirty="0" smtClean="0">
                <a:latin typeface="Calibri"/>
                <a:cs typeface="Calibri"/>
              </a:rPr>
              <a:t>.</a:t>
            </a:r>
            <a:endParaRPr sz="2400" b="1" dirty="0">
              <a:latin typeface="Calibri"/>
              <a:cs typeface="Calibri"/>
            </a:endParaRPr>
          </a:p>
          <a:p>
            <a:pPr marL="355600" marR="331470" indent="-342900" algn="just">
              <a:lnSpc>
                <a:spcPct val="80000"/>
              </a:lnSpc>
              <a:spcBef>
                <a:spcPts val="994"/>
              </a:spcBef>
              <a:buFont typeface="Arial MT"/>
              <a:buChar char="•"/>
              <a:tabLst>
                <a:tab pos="354965" algn="l"/>
                <a:tab pos="355600" algn="l"/>
              </a:tabLst>
            </a:pPr>
            <a:r>
              <a:rPr sz="2400" spc="-5" dirty="0">
                <a:latin typeface="Calibri"/>
                <a:cs typeface="Calibri"/>
              </a:rPr>
              <a:t>Examples </a:t>
            </a:r>
            <a:r>
              <a:rPr sz="2400" dirty="0">
                <a:latin typeface="Calibri"/>
                <a:cs typeface="Calibri"/>
              </a:rPr>
              <a:t>include </a:t>
            </a:r>
            <a:r>
              <a:rPr sz="2400" b="1" spc="-5" dirty="0">
                <a:latin typeface="Calibri"/>
                <a:cs typeface="Calibri"/>
              </a:rPr>
              <a:t>industrial </a:t>
            </a:r>
            <a:r>
              <a:rPr sz="2400" b="1" spc="-15" dirty="0">
                <a:latin typeface="Calibri"/>
                <a:cs typeface="Calibri"/>
              </a:rPr>
              <a:t>controllers, </a:t>
            </a:r>
            <a:r>
              <a:rPr sz="2400" b="1" spc="-5" dirty="0">
                <a:latin typeface="Calibri"/>
                <a:cs typeface="Calibri"/>
              </a:rPr>
              <a:t>switches, </a:t>
            </a:r>
            <a:r>
              <a:rPr sz="2400" b="1" spc="-15" dirty="0">
                <a:latin typeface="Calibri"/>
                <a:cs typeface="Calibri"/>
              </a:rPr>
              <a:t>routers, </a:t>
            </a:r>
            <a:r>
              <a:rPr sz="2400" b="1" spc="-5" dirty="0">
                <a:latin typeface="Calibri"/>
                <a:cs typeface="Calibri"/>
              </a:rPr>
              <a:t>embedded </a:t>
            </a:r>
            <a:r>
              <a:rPr sz="2400" b="1" spc="-10" dirty="0">
                <a:latin typeface="Calibri"/>
                <a:cs typeface="Calibri"/>
              </a:rPr>
              <a:t>servers</a:t>
            </a:r>
            <a:r>
              <a:rPr sz="2400" spc="-10" dirty="0">
                <a:latin typeface="Calibri"/>
                <a:cs typeface="Calibri"/>
              </a:rPr>
              <a:t>, </a:t>
            </a:r>
            <a:r>
              <a:rPr sz="2400" dirty="0">
                <a:latin typeface="Calibri"/>
                <a:cs typeface="Calibri"/>
              </a:rPr>
              <a:t>and </a:t>
            </a:r>
            <a:r>
              <a:rPr sz="2400" spc="-530" dirty="0">
                <a:latin typeface="Calibri"/>
                <a:cs typeface="Calibri"/>
              </a:rPr>
              <a:t> </a:t>
            </a:r>
            <a:r>
              <a:rPr sz="2400" b="1" spc="-5" dirty="0" err="1">
                <a:latin typeface="Calibri"/>
                <a:cs typeface="Calibri"/>
              </a:rPr>
              <a:t>IoT</a:t>
            </a:r>
            <a:r>
              <a:rPr sz="2400" b="1" spc="-5" dirty="0">
                <a:latin typeface="Calibri"/>
                <a:cs typeface="Calibri"/>
              </a:rPr>
              <a:t> </a:t>
            </a:r>
            <a:r>
              <a:rPr sz="2400" b="1" spc="-30" dirty="0" smtClean="0">
                <a:latin typeface="Calibri"/>
                <a:cs typeface="Calibri"/>
              </a:rPr>
              <a:t>gateways</a:t>
            </a:r>
            <a:r>
              <a:rPr lang="en-IN" sz="2400" b="1" spc="-30" dirty="0" smtClean="0">
                <a:latin typeface="Calibri"/>
                <a:cs typeface="Calibri"/>
              </a:rPr>
              <a:t>.</a:t>
            </a:r>
            <a:endParaRPr sz="2400" b="1" dirty="0">
              <a:latin typeface="Calibri"/>
              <a:cs typeface="Calibri"/>
            </a:endParaRPr>
          </a:p>
          <a:p>
            <a:pPr marL="355600" marR="5080" indent="-342900" algn="just">
              <a:lnSpc>
                <a:spcPct val="80000"/>
              </a:lnSpc>
              <a:spcBef>
                <a:spcPts val="994"/>
              </a:spcBef>
              <a:buFont typeface="Arial MT"/>
              <a:buChar char="•"/>
              <a:tabLst>
                <a:tab pos="355600" algn="l"/>
              </a:tabLst>
            </a:pPr>
            <a:r>
              <a:rPr sz="2400" spc="-5" dirty="0">
                <a:latin typeface="Calibri"/>
                <a:cs typeface="Calibri"/>
              </a:rPr>
              <a:t>Analyzing</a:t>
            </a:r>
            <a:r>
              <a:rPr sz="2400" dirty="0">
                <a:latin typeface="Calibri"/>
                <a:cs typeface="Calibri"/>
              </a:rPr>
              <a:t> </a:t>
            </a:r>
            <a:r>
              <a:rPr sz="2400" spc="-10" dirty="0">
                <a:latin typeface="Calibri"/>
                <a:cs typeface="Calibri"/>
              </a:rPr>
              <a:t>IoT</a:t>
            </a:r>
            <a:r>
              <a:rPr sz="2400" spc="-5" dirty="0">
                <a:latin typeface="Calibri"/>
                <a:cs typeface="Calibri"/>
              </a:rPr>
              <a:t> </a:t>
            </a:r>
            <a:r>
              <a:rPr sz="2400" spc="-15" dirty="0">
                <a:latin typeface="Calibri"/>
                <a:cs typeface="Calibri"/>
              </a:rPr>
              <a:t>data</a:t>
            </a:r>
            <a:r>
              <a:rPr sz="2400" spc="-10" dirty="0">
                <a:latin typeface="Calibri"/>
                <a:cs typeface="Calibri"/>
              </a:rPr>
              <a:t> close</a:t>
            </a:r>
            <a:r>
              <a:rPr sz="2400" spc="-5" dirty="0">
                <a:latin typeface="Calibri"/>
                <a:cs typeface="Calibri"/>
              </a:rPr>
              <a:t> </a:t>
            </a:r>
            <a:r>
              <a:rPr sz="2400" spc="-15" dirty="0">
                <a:latin typeface="Calibri"/>
                <a:cs typeface="Calibri"/>
              </a:rPr>
              <a:t>to</a:t>
            </a:r>
            <a:r>
              <a:rPr sz="2400" spc="-10" dirty="0">
                <a:latin typeface="Calibri"/>
                <a:cs typeface="Calibri"/>
              </a:rPr>
              <a:t> where</a:t>
            </a:r>
            <a:r>
              <a:rPr sz="2400" spc="-5" dirty="0">
                <a:latin typeface="Calibri"/>
                <a:cs typeface="Calibri"/>
              </a:rPr>
              <a:t> </a:t>
            </a:r>
            <a:r>
              <a:rPr sz="2400" dirty="0">
                <a:latin typeface="Calibri"/>
                <a:cs typeface="Calibri"/>
              </a:rPr>
              <a:t>it</a:t>
            </a:r>
            <a:r>
              <a:rPr sz="2400" spc="5"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collected</a:t>
            </a:r>
            <a:r>
              <a:rPr sz="2400" spc="-5" dirty="0">
                <a:latin typeface="Calibri"/>
                <a:cs typeface="Calibri"/>
              </a:rPr>
              <a:t> </a:t>
            </a:r>
            <a:r>
              <a:rPr sz="2400" b="1" spc="-10" dirty="0">
                <a:latin typeface="Calibri"/>
                <a:cs typeface="Calibri"/>
              </a:rPr>
              <a:t>minimizes</a:t>
            </a:r>
            <a:r>
              <a:rPr sz="2400" b="1" spc="-5" dirty="0">
                <a:latin typeface="Calibri"/>
                <a:cs typeface="Calibri"/>
              </a:rPr>
              <a:t> </a:t>
            </a:r>
            <a:r>
              <a:rPr sz="2400" b="1" spc="-30" dirty="0">
                <a:latin typeface="Calibri"/>
                <a:cs typeface="Calibri"/>
              </a:rPr>
              <a:t>latency</a:t>
            </a:r>
            <a:r>
              <a:rPr sz="2400" spc="-30" dirty="0">
                <a:latin typeface="Calibri"/>
                <a:cs typeface="Calibri"/>
              </a:rPr>
              <a:t>,</a:t>
            </a:r>
            <a:r>
              <a:rPr sz="2400" spc="480" dirty="0">
                <a:latin typeface="Calibri"/>
                <a:cs typeface="Calibri"/>
              </a:rPr>
              <a:t> </a:t>
            </a:r>
            <a:r>
              <a:rPr sz="2400" b="1" spc="-10" dirty="0">
                <a:latin typeface="Calibri"/>
                <a:cs typeface="Calibri"/>
              </a:rPr>
              <a:t>offloads </a:t>
            </a:r>
            <a:r>
              <a:rPr sz="2400" b="1" spc="-5" dirty="0">
                <a:latin typeface="Calibri"/>
                <a:cs typeface="Calibri"/>
              </a:rPr>
              <a:t> </a:t>
            </a:r>
            <a:r>
              <a:rPr sz="2400" b="1" spc="-10" dirty="0">
                <a:latin typeface="Calibri"/>
                <a:cs typeface="Calibri"/>
              </a:rPr>
              <a:t>gigabytes </a:t>
            </a:r>
            <a:r>
              <a:rPr sz="2400" b="1" spc="-5" dirty="0">
                <a:latin typeface="Calibri"/>
                <a:cs typeface="Calibri"/>
              </a:rPr>
              <a:t>of </a:t>
            </a:r>
            <a:r>
              <a:rPr sz="2400" b="1" spc="-10" dirty="0">
                <a:latin typeface="Calibri"/>
                <a:cs typeface="Calibri"/>
              </a:rPr>
              <a:t>network </a:t>
            </a:r>
            <a:r>
              <a:rPr sz="2400" b="1" spc="-20" dirty="0">
                <a:latin typeface="Calibri"/>
                <a:cs typeface="Calibri"/>
              </a:rPr>
              <a:t>traffic </a:t>
            </a:r>
            <a:r>
              <a:rPr sz="2400" spc="-15" dirty="0">
                <a:latin typeface="Calibri"/>
                <a:cs typeface="Calibri"/>
              </a:rPr>
              <a:t>from </a:t>
            </a:r>
            <a:r>
              <a:rPr sz="2400" spc="-5" dirty="0">
                <a:latin typeface="Calibri"/>
                <a:cs typeface="Calibri"/>
              </a:rPr>
              <a:t>the </a:t>
            </a:r>
            <a:r>
              <a:rPr sz="2400" spc="-20" dirty="0">
                <a:latin typeface="Calibri"/>
                <a:cs typeface="Calibri"/>
              </a:rPr>
              <a:t>core </a:t>
            </a:r>
            <a:r>
              <a:rPr sz="2400" spc="-15" dirty="0">
                <a:latin typeface="Calibri"/>
                <a:cs typeface="Calibri"/>
              </a:rPr>
              <a:t>network, </a:t>
            </a:r>
            <a:r>
              <a:rPr sz="2400" dirty="0">
                <a:latin typeface="Calibri"/>
                <a:cs typeface="Calibri"/>
              </a:rPr>
              <a:t>and </a:t>
            </a:r>
            <a:r>
              <a:rPr sz="2400" spc="-20" dirty="0">
                <a:latin typeface="Calibri"/>
                <a:cs typeface="Calibri"/>
              </a:rPr>
              <a:t>keeps </a:t>
            </a:r>
            <a:r>
              <a:rPr sz="2400" b="1" spc="-10" dirty="0">
                <a:latin typeface="Calibri"/>
                <a:cs typeface="Calibri"/>
              </a:rPr>
              <a:t>sensitive </a:t>
            </a:r>
            <a:r>
              <a:rPr sz="2400" b="1" spc="-15" dirty="0">
                <a:latin typeface="Calibri"/>
                <a:cs typeface="Calibri"/>
              </a:rPr>
              <a:t>data </a:t>
            </a:r>
            <a:r>
              <a:rPr sz="2400" b="1" dirty="0">
                <a:latin typeface="Calibri"/>
                <a:cs typeface="Calibri"/>
              </a:rPr>
              <a:t>inside </a:t>
            </a:r>
            <a:r>
              <a:rPr sz="2400" b="1" spc="5" dirty="0">
                <a:latin typeface="Calibri"/>
                <a:cs typeface="Calibri"/>
              </a:rPr>
              <a:t> </a:t>
            </a:r>
            <a:r>
              <a:rPr sz="2400" b="1" dirty="0">
                <a:latin typeface="Calibri"/>
                <a:cs typeface="Calibri"/>
              </a:rPr>
              <a:t>the</a:t>
            </a:r>
            <a:r>
              <a:rPr sz="2400" b="1" spc="-5" dirty="0">
                <a:latin typeface="Calibri"/>
                <a:cs typeface="Calibri"/>
              </a:rPr>
              <a:t> local</a:t>
            </a:r>
            <a:r>
              <a:rPr sz="2400" b="1" spc="-15" dirty="0">
                <a:latin typeface="Calibri"/>
                <a:cs typeface="Calibri"/>
              </a:rPr>
              <a:t> </a:t>
            </a:r>
            <a:r>
              <a:rPr sz="2400" b="1" spc="-10" dirty="0" smtClean="0">
                <a:latin typeface="Calibri"/>
                <a:cs typeface="Calibri"/>
              </a:rPr>
              <a:t>network</a:t>
            </a:r>
            <a:r>
              <a:rPr lang="en-IN" sz="2400" b="1" spc="-10" dirty="0" smtClean="0">
                <a:latin typeface="Calibri"/>
                <a:cs typeface="Calibri"/>
              </a:rPr>
              <a:t>.</a:t>
            </a:r>
            <a:endParaRPr sz="2400" b="1" dirty="0">
              <a:latin typeface="Calibri"/>
              <a:cs typeface="Calibri"/>
            </a:endParaRPr>
          </a:p>
          <a:p>
            <a:pPr marL="355600" marR="5715" indent="-342900" algn="just">
              <a:lnSpc>
                <a:spcPts val="2300"/>
              </a:lnSpc>
              <a:spcBef>
                <a:spcPts val="990"/>
              </a:spcBef>
              <a:buFont typeface="Arial MT"/>
              <a:buChar char="•"/>
              <a:tabLst>
                <a:tab pos="355600" algn="l"/>
              </a:tabLst>
            </a:pPr>
            <a:r>
              <a:rPr sz="2400" dirty="0">
                <a:latin typeface="Calibri"/>
                <a:cs typeface="Calibri"/>
              </a:rPr>
              <a:t>An </a:t>
            </a:r>
            <a:r>
              <a:rPr sz="2400" spc="-15" dirty="0">
                <a:latin typeface="Calibri"/>
                <a:cs typeface="Calibri"/>
              </a:rPr>
              <a:t>advantage </a:t>
            </a:r>
            <a:r>
              <a:rPr sz="2400" spc="-5" dirty="0">
                <a:latin typeface="Calibri"/>
                <a:cs typeface="Calibri"/>
              </a:rPr>
              <a:t>of </a:t>
            </a:r>
            <a:r>
              <a:rPr sz="2400" dirty="0">
                <a:latin typeface="Calibri"/>
                <a:cs typeface="Calibri"/>
              </a:rPr>
              <a:t>this </a:t>
            </a:r>
            <a:r>
              <a:rPr sz="2400" spc="-10" dirty="0">
                <a:latin typeface="Calibri"/>
                <a:cs typeface="Calibri"/>
              </a:rPr>
              <a:t>structure </a:t>
            </a:r>
            <a:r>
              <a:rPr sz="2400" dirty="0">
                <a:latin typeface="Calibri"/>
                <a:cs typeface="Calibri"/>
              </a:rPr>
              <a:t>is </a:t>
            </a:r>
            <a:r>
              <a:rPr sz="2400" spc="-15" dirty="0">
                <a:latin typeface="Calibri"/>
                <a:cs typeface="Calibri"/>
              </a:rPr>
              <a:t>that </a:t>
            </a:r>
            <a:r>
              <a:rPr sz="2400" dirty="0">
                <a:latin typeface="Calibri"/>
                <a:cs typeface="Calibri"/>
              </a:rPr>
              <a:t>the </a:t>
            </a:r>
            <a:r>
              <a:rPr sz="2400" spc="-20" dirty="0">
                <a:latin typeface="Calibri"/>
                <a:cs typeface="Calibri"/>
              </a:rPr>
              <a:t>fog </a:t>
            </a:r>
            <a:r>
              <a:rPr sz="2400" spc="-5" dirty="0">
                <a:latin typeface="Calibri"/>
                <a:cs typeface="Calibri"/>
              </a:rPr>
              <a:t>node allows </a:t>
            </a:r>
            <a:r>
              <a:rPr sz="2400" spc="-10" dirty="0">
                <a:latin typeface="Calibri"/>
                <a:cs typeface="Calibri"/>
              </a:rPr>
              <a:t>intelligence gathering </a:t>
            </a:r>
            <a:r>
              <a:rPr sz="2400" spc="-5" dirty="0">
                <a:latin typeface="Calibri"/>
                <a:cs typeface="Calibri"/>
              </a:rPr>
              <a:t> (such </a:t>
            </a:r>
            <a:r>
              <a:rPr sz="2400" dirty="0">
                <a:latin typeface="Calibri"/>
                <a:cs typeface="Calibri"/>
              </a:rPr>
              <a:t>as analytics) and </a:t>
            </a:r>
            <a:r>
              <a:rPr sz="2400" spc="-15" dirty="0">
                <a:latin typeface="Calibri"/>
                <a:cs typeface="Calibri"/>
              </a:rPr>
              <a:t>control from </a:t>
            </a:r>
            <a:r>
              <a:rPr sz="2400" dirty="0">
                <a:latin typeface="Calibri"/>
                <a:cs typeface="Calibri"/>
              </a:rPr>
              <a:t>the </a:t>
            </a:r>
            <a:r>
              <a:rPr sz="2400" spc="-10" dirty="0">
                <a:latin typeface="Calibri"/>
                <a:cs typeface="Calibri"/>
              </a:rPr>
              <a:t>closest </a:t>
            </a:r>
            <a:r>
              <a:rPr sz="2400" spc="-5" dirty="0">
                <a:latin typeface="Calibri"/>
                <a:cs typeface="Calibri"/>
              </a:rPr>
              <a:t>possible </a:t>
            </a:r>
            <a:r>
              <a:rPr sz="2400" spc="-10" dirty="0">
                <a:latin typeface="Calibri"/>
                <a:cs typeface="Calibri"/>
              </a:rPr>
              <a:t>point, </a:t>
            </a:r>
            <a:r>
              <a:rPr sz="2400" dirty="0">
                <a:latin typeface="Calibri"/>
                <a:cs typeface="Calibri"/>
              </a:rPr>
              <a:t>and in </a:t>
            </a:r>
            <a:r>
              <a:rPr sz="2400" spc="-5" dirty="0">
                <a:latin typeface="Calibri"/>
                <a:cs typeface="Calibri"/>
              </a:rPr>
              <a:t>doing </a:t>
            </a:r>
            <a:r>
              <a:rPr sz="2400" spc="-25" dirty="0">
                <a:latin typeface="Calibri"/>
                <a:cs typeface="Calibri"/>
              </a:rPr>
              <a:t>so, </a:t>
            </a:r>
            <a:r>
              <a:rPr sz="2400" dirty="0">
                <a:latin typeface="Calibri"/>
                <a:cs typeface="Calibri"/>
              </a:rPr>
              <a:t>it </a:t>
            </a:r>
            <a:r>
              <a:rPr sz="2400" spc="5" dirty="0">
                <a:latin typeface="Calibri"/>
                <a:cs typeface="Calibri"/>
              </a:rPr>
              <a:t> </a:t>
            </a:r>
            <a:r>
              <a:rPr sz="2400" spc="-10" dirty="0">
                <a:latin typeface="Calibri"/>
                <a:cs typeface="Calibri"/>
              </a:rPr>
              <a:t>allows</a:t>
            </a:r>
            <a:r>
              <a:rPr sz="2400" spc="-5" dirty="0">
                <a:latin typeface="Calibri"/>
                <a:cs typeface="Calibri"/>
              </a:rPr>
              <a:t> </a:t>
            </a:r>
            <a:r>
              <a:rPr sz="2400" b="1" spc="-15" dirty="0">
                <a:latin typeface="Calibri"/>
                <a:cs typeface="Calibri"/>
              </a:rPr>
              <a:t>better</a:t>
            </a:r>
            <a:r>
              <a:rPr sz="2400" b="1" spc="-5" dirty="0">
                <a:latin typeface="Calibri"/>
                <a:cs typeface="Calibri"/>
              </a:rPr>
              <a:t> </a:t>
            </a:r>
            <a:r>
              <a:rPr sz="2400" b="1" spc="-10" dirty="0">
                <a:latin typeface="Calibri"/>
                <a:cs typeface="Calibri"/>
              </a:rPr>
              <a:t>performance</a:t>
            </a:r>
            <a:r>
              <a:rPr sz="2400" b="1" spc="5" dirty="0">
                <a:latin typeface="Calibri"/>
                <a:cs typeface="Calibri"/>
              </a:rPr>
              <a:t> </a:t>
            </a:r>
            <a:r>
              <a:rPr sz="2400" b="1" spc="-15" dirty="0">
                <a:latin typeface="Calibri"/>
                <a:cs typeface="Calibri"/>
              </a:rPr>
              <a:t>over</a:t>
            </a:r>
            <a:r>
              <a:rPr sz="2400" b="1" spc="5" dirty="0">
                <a:latin typeface="Calibri"/>
                <a:cs typeface="Calibri"/>
              </a:rPr>
              <a:t> </a:t>
            </a:r>
            <a:r>
              <a:rPr sz="2400" b="1" spc="-15" dirty="0">
                <a:latin typeface="Calibri"/>
                <a:cs typeface="Calibri"/>
              </a:rPr>
              <a:t>constrained</a:t>
            </a:r>
            <a:r>
              <a:rPr sz="2400" b="1" spc="5" dirty="0">
                <a:latin typeface="Calibri"/>
                <a:cs typeface="Calibri"/>
              </a:rPr>
              <a:t> </a:t>
            </a:r>
            <a:r>
              <a:rPr sz="2400" b="1" spc="-10" dirty="0" smtClean="0">
                <a:latin typeface="Calibri"/>
                <a:cs typeface="Calibri"/>
              </a:rPr>
              <a:t>networks</a:t>
            </a:r>
            <a:r>
              <a:rPr lang="en-IN" sz="2400" spc="-10" dirty="0" smtClean="0">
                <a:latin typeface="Calibri"/>
                <a:cs typeface="Calibri"/>
              </a:rPr>
              <a:t>.</a:t>
            </a:r>
            <a:endParaRPr sz="2400" dirty="0">
              <a:latin typeface="Calibri"/>
              <a:cs typeface="Calibri"/>
            </a:endParaRPr>
          </a:p>
          <a:p>
            <a:pPr marL="355600" marR="5080" indent="-342900" algn="just">
              <a:lnSpc>
                <a:spcPts val="2300"/>
              </a:lnSpc>
              <a:spcBef>
                <a:spcPts val="1010"/>
              </a:spcBef>
              <a:buFont typeface="Arial MT"/>
              <a:buChar char="•"/>
              <a:tabLst>
                <a:tab pos="355600" algn="l"/>
              </a:tabLst>
            </a:pPr>
            <a:r>
              <a:rPr sz="2400" spc="-5" dirty="0">
                <a:latin typeface="Calibri"/>
                <a:cs typeface="Calibri"/>
              </a:rPr>
              <a:t>In one sense, </a:t>
            </a:r>
            <a:r>
              <a:rPr sz="2400" dirty="0">
                <a:latin typeface="Calibri"/>
                <a:cs typeface="Calibri"/>
              </a:rPr>
              <a:t>this </a:t>
            </a:r>
            <a:r>
              <a:rPr sz="2400" spc="-10" dirty="0">
                <a:latin typeface="Calibri"/>
                <a:cs typeface="Calibri"/>
              </a:rPr>
              <a:t>introduces </a:t>
            </a:r>
            <a:r>
              <a:rPr sz="2400" dirty="0">
                <a:latin typeface="Calibri"/>
                <a:cs typeface="Calibri"/>
              </a:rPr>
              <a:t>a </a:t>
            </a:r>
            <a:r>
              <a:rPr sz="2400" spc="-5" dirty="0">
                <a:latin typeface="Calibri"/>
                <a:cs typeface="Calibri"/>
              </a:rPr>
              <a:t>new </a:t>
            </a:r>
            <a:r>
              <a:rPr sz="2400" spc="-20" dirty="0">
                <a:latin typeface="Calibri"/>
                <a:cs typeface="Calibri"/>
              </a:rPr>
              <a:t>layer </a:t>
            </a:r>
            <a:r>
              <a:rPr sz="2400" spc="-15" dirty="0">
                <a:latin typeface="Calibri"/>
                <a:cs typeface="Calibri"/>
              </a:rPr>
              <a:t>to </a:t>
            </a:r>
            <a:r>
              <a:rPr sz="2400" dirty="0">
                <a:latin typeface="Calibri"/>
                <a:cs typeface="Calibri"/>
              </a:rPr>
              <a:t>the </a:t>
            </a:r>
            <a:r>
              <a:rPr sz="2400" spc="-10" dirty="0">
                <a:latin typeface="Calibri"/>
                <a:cs typeface="Calibri"/>
              </a:rPr>
              <a:t>traditional </a:t>
            </a:r>
            <a:r>
              <a:rPr sz="2400" spc="-5" dirty="0">
                <a:latin typeface="Calibri"/>
                <a:cs typeface="Calibri"/>
              </a:rPr>
              <a:t>IT </a:t>
            </a:r>
            <a:r>
              <a:rPr sz="2400" spc="-10" dirty="0">
                <a:latin typeface="Calibri"/>
                <a:cs typeface="Calibri"/>
              </a:rPr>
              <a:t>computing </a:t>
            </a:r>
            <a:r>
              <a:rPr sz="2400" dirty="0">
                <a:latin typeface="Calibri"/>
                <a:cs typeface="Calibri"/>
              </a:rPr>
              <a:t>model, </a:t>
            </a:r>
            <a:r>
              <a:rPr sz="2400" spc="-5" dirty="0">
                <a:latin typeface="Calibri"/>
                <a:cs typeface="Calibri"/>
              </a:rPr>
              <a:t>one </a:t>
            </a:r>
            <a:r>
              <a:rPr sz="2400" dirty="0">
                <a:latin typeface="Calibri"/>
                <a:cs typeface="Calibri"/>
              </a:rPr>
              <a:t> </a:t>
            </a:r>
            <a:r>
              <a:rPr sz="2400" spc="-10" dirty="0">
                <a:latin typeface="Calibri"/>
                <a:cs typeface="Calibri"/>
              </a:rPr>
              <a:t>that</a:t>
            </a:r>
            <a:r>
              <a:rPr sz="2400" spc="-25" dirty="0">
                <a:latin typeface="Calibri"/>
                <a:cs typeface="Calibri"/>
              </a:rPr>
              <a:t> </a:t>
            </a:r>
            <a:r>
              <a:rPr sz="2400" dirty="0">
                <a:latin typeface="Calibri"/>
                <a:cs typeface="Calibri"/>
              </a:rPr>
              <a:t>is</a:t>
            </a:r>
            <a:r>
              <a:rPr sz="2400" spc="-10" dirty="0">
                <a:latin typeface="Calibri"/>
                <a:cs typeface="Calibri"/>
              </a:rPr>
              <a:t> often</a:t>
            </a:r>
            <a:r>
              <a:rPr sz="2400" dirty="0">
                <a:latin typeface="Calibri"/>
                <a:cs typeface="Calibri"/>
              </a:rPr>
              <a:t> </a:t>
            </a:r>
            <a:r>
              <a:rPr sz="2400" spc="-20" dirty="0">
                <a:latin typeface="Calibri"/>
                <a:cs typeface="Calibri"/>
              </a:rPr>
              <a:t>referred</a:t>
            </a:r>
            <a:r>
              <a:rPr sz="2400" spc="15"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as</a:t>
            </a:r>
            <a:r>
              <a:rPr sz="2400" spc="-10" dirty="0">
                <a:latin typeface="Calibri"/>
                <a:cs typeface="Calibri"/>
              </a:rPr>
              <a:t> </a:t>
            </a:r>
            <a:r>
              <a:rPr sz="2400" dirty="0">
                <a:latin typeface="Calibri"/>
                <a:cs typeface="Calibri"/>
              </a:rPr>
              <a:t>the</a:t>
            </a:r>
            <a:r>
              <a:rPr sz="2400" spc="-10" dirty="0">
                <a:latin typeface="Calibri"/>
                <a:cs typeface="Calibri"/>
              </a:rPr>
              <a:t> </a:t>
            </a:r>
            <a:r>
              <a:rPr sz="2400" b="1" spc="-15" dirty="0">
                <a:latin typeface="Calibri"/>
                <a:cs typeface="Calibri"/>
              </a:rPr>
              <a:t>fog</a:t>
            </a:r>
            <a:r>
              <a:rPr sz="2400" b="1" dirty="0">
                <a:latin typeface="Calibri"/>
                <a:cs typeface="Calibri"/>
              </a:rPr>
              <a:t> </a:t>
            </a:r>
            <a:r>
              <a:rPr sz="2400" b="1" spc="-20" dirty="0" smtClean="0">
                <a:latin typeface="Calibri"/>
                <a:cs typeface="Calibri"/>
              </a:rPr>
              <a:t>layer</a:t>
            </a:r>
            <a:r>
              <a:rPr lang="en-IN" sz="2400" b="1" spc="-20" dirty="0" smtClean="0">
                <a:latin typeface="Calibri"/>
                <a:cs typeface="Calibri"/>
              </a:rPr>
              <a:t>.</a:t>
            </a: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945" rIns="0" bIns="0" rtlCol="0">
            <a:spAutoFit/>
          </a:bodyPr>
          <a:lstStyle/>
          <a:p>
            <a:pPr marL="12700" marR="5080">
              <a:lnSpc>
                <a:spcPts val="3460"/>
              </a:lnSpc>
              <a:spcBef>
                <a:spcPts val="535"/>
              </a:spcBef>
            </a:pPr>
            <a:r>
              <a:rPr dirty="0"/>
              <a:t>The</a:t>
            </a:r>
            <a:r>
              <a:rPr spc="-15" dirty="0"/>
              <a:t> </a:t>
            </a:r>
            <a:r>
              <a:rPr dirty="0"/>
              <a:t>IoT</a:t>
            </a:r>
            <a:r>
              <a:rPr spc="-55" dirty="0"/>
              <a:t> </a:t>
            </a:r>
            <a:r>
              <a:rPr dirty="0"/>
              <a:t>Data</a:t>
            </a:r>
            <a:r>
              <a:rPr spc="-10" dirty="0"/>
              <a:t> </a:t>
            </a:r>
            <a:r>
              <a:rPr dirty="0"/>
              <a:t>Management</a:t>
            </a:r>
            <a:r>
              <a:rPr spc="-45" dirty="0"/>
              <a:t> </a:t>
            </a:r>
            <a:r>
              <a:rPr dirty="0"/>
              <a:t>and</a:t>
            </a:r>
            <a:r>
              <a:rPr spc="-20" dirty="0"/>
              <a:t> </a:t>
            </a:r>
            <a:r>
              <a:rPr dirty="0"/>
              <a:t>Compute</a:t>
            </a:r>
            <a:r>
              <a:rPr spc="-10" dirty="0"/>
              <a:t> </a:t>
            </a:r>
            <a:r>
              <a:rPr dirty="0"/>
              <a:t>Stack</a:t>
            </a:r>
            <a:r>
              <a:rPr spc="-25" dirty="0"/>
              <a:t> </a:t>
            </a:r>
            <a:r>
              <a:rPr dirty="0"/>
              <a:t>with</a:t>
            </a:r>
            <a:r>
              <a:rPr spc="-30" dirty="0"/>
              <a:t> </a:t>
            </a:r>
            <a:r>
              <a:rPr dirty="0"/>
              <a:t>Fog </a:t>
            </a:r>
            <a:r>
              <a:rPr spc="-785" dirty="0"/>
              <a:t> </a:t>
            </a:r>
            <a:r>
              <a:rPr dirty="0"/>
              <a:t>Computing</a:t>
            </a:r>
          </a:p>
        </p:txBody>
      </p:sp>
      <p:pic>
        <p:nvPicPr>
          <p:cNvPr id="3" name="object 3"/>
          <p:cNvPicPr/>
          <p:nvPr/>
        </p:nvPicPr>
        <p:blipFill>
          <a:blip r:embed="rId2" cstate="print"/>
          <a:stretch>
            <a:fillRect/>
          </a:stretch>
        </p:blipFill>
        <p:spPr>
          <a:xfrm>
            <a:off x="3866508" y="2133600"/>
            <a:ext cx="4458982" cy="31252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5292" y="381000"/>
            <a:ext cx="6234430" cy="574040"/>
          </a:xfrm>
          <a:prstGeom prst="rect">
            <a:avLst/>
          </a:prstGeom>
        </p:spPr>
        <p:txBody>
          <a:bodyPr vert="horz" wrap="square" lIns="0" tIns="12700" rIns="0" bIns="0" rtlCol="0">
            <a:spAutoFit/>
          </a:bodyPr>
          <a:lstStyle/>
          <a:p>
            <a:pPr marL="12700">
              <a:lnSpc>
                <a:spcPct val="100000"/>
              </a:lnSpc>
              <a:spcBef>
                <a:spcPts val="100"/>
              </a:spcBef>
            </a:pPr>
            <a:r>
              <a:rPr sz="3600" spc="-5" dirty="0"/>
              <a:t>Characteristic</a:t>
            </a:r>
            <a:r>
              <a:rPr sz="3600" dirty="0"/>
              <a:t> </a:t>
            </a:r>
            <a:r>
              <a:rPr sz="3600" spc="-5" dirty="0"/>
              <a:t>of</a:t>
            </a:r>
            <a:r>
              <a:rPr sz="3600" spc="10" dirty="0"/>
              <a:t> </a:t>
            </a:r>
            <a:r>
              <a:rPr sz="3600" spc="-5" dirty="0"/>
              <a:t>fog</a:t>
            </a:r>
            <a:r>
              <a:rPr sz="3600" spc="15" dirty="0"/>
              <a:t> </a:t>
            </a:r>
            <a:r>
              <a:rPr sz="3600" spc="-5" dirty="0"/>
              <a:t>computing</a:t>
            </a:r>
            <a:endParaRPr sz="3600" dirty="0"/>
          </a:p>
        </p:txBody>
      </p:sp>
      <p:sp>
        <p:nvSpPr>
          <p:cNvPr id="3" name="object 3"/>
          <p:cNvSpPr txBox="1"/>
          <p:nvPr/>
        </p:nvSpPr>
        <p:spPr>
          <a:xfrm>
            <a:off x="714857" y="1295400"/>
            <a:ext cx="10655300" cy="4551246"/>
          </a:xfrm>
          <a:prstGeom prst="rect">
            <a:avLst/>
          </a:prstGeom>
        </p:spPr>
        <p:txBody>
          <a:bodyPr vert="horz" wrap="square" lIns="0" tIns="49530" rIns="0" bIns="0" rtlCol="0">
            <a:spAutoFit/>
          </a:bodyPr>
          <a:lstStyle/>
          <a:p>
            <a:pPr marL="355600" marR="675640" indent="-342900" algn="just">
              <a:lnSpc>
                <a:spcPts val="2380"/>
              </a:lnSpc>
              <a:spcBef>
                <a:spcPts val="390"/>
              </a:spcBef>
              <a:buFont typeface="Arial MT"/>
              <a:buChar char="•"/>
              <a:tabLst>
                <a:tab pos="354965" algn="l"/>
                <a:tab pos="355600" algn="l"/>
              </a:tabLst>
            </a:pPr>
            <a:r>
              <a:rPr sz="2200" b="1" spc="-20" dirty="0">
                <a:latin typeface="Calibri"/>
                <a:cs typeface="Calibri"/>
              </a:rPr>
              <a:t>Contextual</a:t>
            </a:r>
            <a:r>
              <a:rPr sz="2200" b="1" spc="40" dirty="0">
                <a:latin typeface="Calibri"/>
                <a:cs typeface="Calibri"/>
              </a:rPr>
              <a:t> </a:t>
            </a:r>
            <a:r>
              <a:rPr sz="2200" b="1" spc="-10" dirty="0">
                <a:latin typeface="Calibri"/>
                <a:cs typeface="Calibri"/>
              </a:rPr>
              <a:t>location</a:t>
            </a:r>
            <a:r>
              <a:rPr sz="2200" b="1" spc="45" dirty="0">
                <a:latin typeface="Calibri"/>
                <a:cs typeface="Calibri"/>
              </a:rPr>
              <a:t> </a:t>
            </a:r>
            <a:r>
              <a:rPr sz="2200" b="1" spc="-15" dirty="0">
                <a:latin typeface="Calibri"/>
                <a:cs typeface="Calibri"/>
              </a:rPr>
              <a:t>awareness</a:t>
            </a:r>
            <a:r>
              <a:rPr sz="2200" b="1" spc="25" dirty="0">
                <a:latin typeface="Calibri"/>
                <a:cs typeface="Calibri"/>
              </a:rPr>
              <a:t> </a:t>
            </a:r>
            <a:r>
              <a:rPr sz="2200" b="1" spc="-10" dirty="0">
                <a:latin typeface="Calibri"/>
                <a:cs typeface="Calibri"/>
              </a:rPr>
              <a:t>and</a:t>
            </a:r>
            <a:r>
              <a:rPr sz="2200" b="1" spc="20" dirty="0">
                <a:latin typeface="Calibri"/>
                <a:cs typeface="Calibri"/>
              </a:rPr>
              <a:t> </a:t>
            </a:r>
            <a:r>
              <a:rPr sz="2200" b="1" spc="-5" dirty="0">
                <a:latin typeface="Calibri"/>
                <a:cs typeface="Calibri"/>
              </a:rPr>
              <a:t>low</a:t>
            </a:r>
            <a:r>
              <a:rPr sz="2200" b="1" dirty="0">
                <a:latin typeface="Calibri"/>
                <a:cs typeface="Calibri"/>
              </a:rPr>
              <a:t> </a:t>
            </a:r>
            <a:r>
              <a:rPr sz="2200" b="1" spc="-10" dirty="0">
                <a:latin typeface="Calibri"/>
                <a:cs typeface="Calibri"/>
              </a:rPr>
              <a:t>latency</a:t>
            </a:r>
            <a:r>
              <a:rPr sz="2200" spc="-10" dirty="0">
                <a:latin typeface="Calibri"/>
                <a:cs typeface="Calibri"/>
              </a:rPr>
              <a:t>:</a:t>
            </a:r>
            <a:r>
              <a:rPr sz="2200" spc="20" dirty="0">
                <a:latin typeface="Calibri"/>
                <a:cs typeface="Calibri"/>
              </a:rPr>
              <a:t> </a:t>
            </a:r>
            <a:r>
              <a:rPr sz="2200" spc="-10" dirty="0">
                <a:latin typeface="Calibri"/>
                <a:cs typeface="Calibri"/>
              </a:rPr>
              <a:t>The</a:t>
            </a:r>
            <a:r>
              <a:rPr sz="2200" spc="20" dirty="0">
                <a:latin typeface="Calibri"/>
                <a:cs typeface="Calibri"/>
              </a:rPr>
              <a:t> </a:t>
            </a:r>
            <a:r>
              <a:rPr sz="2200" spc="-20" dirty="0">
                <a:latin typeface="Calibri"/>
                <a:cs typeface="Calibri"/>
              </a:rPr>
              <a:t>fog</a:t>
            </a:r>
            <a:r>
              <a:rPr sz="2200" spc="5" dirty="0">
                <a:latin typeface="Calibri"/>
                <a:cs typeface="Calibri"/>
              </a:rPr>
              <a:t> </a:t>
            </a:r>
            <a:r>
              <a:rPr sz="2200" spc="-5" dirty="0">
                <a:latin typeface="Calibri"/>
                <a:cs typeface="Calibri"/>
              </a:rPr>
              <a:t>node</a:t>
            </a:r>
            <a:r>
              <a:rPr sz="2200" spc="5" dirty="0">
                <a:latin typeface="Calibri"/>
                <a:cs typeface="Calibri"/>
              </a:rPr>
              <a:t> </a:t>
            </a:r>
            <a:r>
              <a:rPr sz="2200" spc="-5" dirty="0">
                <a:latin typeface="Calibri"/>
                <a:cs typeface="Calibri"/>
              </a:rPr>
              <a:t>sits</a:t>
            </a:r>
            <a:r>
              <a:rPr sz="2200" spc="5" dirty="0">
                <a:latin typeface="Calibri"/>
                <a:cs typeface="Calibri"/>
              </a:rPr>
              <a:t> </a:t>
            </a:r>
            <a:r>
              <a:rPr sz="2200" spc="-5" dirty="0">
                <a:latin typeface="Calibri"/>
                <a:cs typeface="Calibri"/>
              </a:rPr>
              <a:t>as</a:t>
            </a:r>
            <a:r>
              <a:rPr sz="2200" spc="5" dirty="0">
                <a:latin typeface="Calibri"/>
                <a:cs typeface="Calibri"/>
              </a:rPr>
              <a:t> </a:t>
            </a:r>
            <a:r>
              <a:rPr sz="2200" spc="-5" dirty="0">
                <a:latin typeface="Calibri"/>
                <a:cs typeface="Calibri"/>
              </a:rPr>
              <a:t>close</a:t>
            </a:r>
            <a:r>
              <a:rPr sz="2200" spc="5" dirty="0">
                <a:latin typeface="Calibri"/>
                <a:cs typeface="Calibri"/>
              </a:rPr>
              <a:t> </a:t>
            </a:r>
            <a:r>
              <a:rPr sz="2200" spc="-15" dirty="0">
                <a:latin typeface="Calibri"/>
                <a:cs typeface="Calibri"/>
              </a:rPr>
              <a:t>to</a:t>
            </a:r>
            <a:r>
              <a:rPr sz="2200" spc="10" dirty="0">
                <a:latin typeface="Calibri"/>
                <a:cs typeface="Calibri"/>
              </a:rPr>
              <a:t> </a:t>
            </a:r>
            <a:r>
              <a:rPr sz="2200" spc="-5" dirty="0">
                <a:latin typeface="Calibri"/>
                <a:cs typeface="Calibri"/>
              </a:rPr>
              <a:t>the</a:t>
            </a:r>
            <a:r>
              <a:rPr sz="2200" spc="40" dirty="0">
                <a:latin typeface="Calibri"/>
                <a:cs typeface="Calibri"/>
              </a:rPr>
              <a:t> </a:t>
            </a:r>
            <a:r>
              <a:rPr sz="2200" spc="-5" dirty="0">
                <a:latin typeface="Calibri"/>
                <a:cs typeface="Calibri"/>
              </a:rPr>
              <a:t>IoT </a:t>
            </a:r>
            <a:r>
              <a:rPr sz="2200" spc="-484" dirty="0">
                <a:latin typeface="Calibri"/>
                <a:cs typeface="Calibri"/>
              </a:rPr>
              <a:t> </a:t>
            </a:r>
            <a:r>
              <a:rPr sz="2200" spc="-5" dirty="0">
                <a:latin typeface="Calibri"/>
                <a:cs typeface="Calibri"/>
              </a:rPr>
              <a:t>endpoint </a:t>
            </a:r>
            <a:r>
              <a:rPr sz="2200" dirty="0">
                <a:latin typeface="Calibri"/>
                <a:cs typeface="Calibri"/>
              </a:rPr>
              <a:t>as</a:t>
            </a:r>
            <a:r>
              <a:rPr sz="2200" spc="-5" dirty="0">
                <a:latin typeface="Calibri"/>
                <a:cs typeface="Calibri"/>
              </a:rPr>
              <a:t> possible</a:t>
            </a:r>
            <a:r>
              <a:rPr sz="2200" spc="-15" dirty="0">
                <a:latin typeface="Calibri"/>
                <a:cs typeface="Calibri"/>
              </a:rPr>
              <a:t> </a:t>
            </a:r>
            <a:r>
              <a:rPr sz="2200" spc="-20" dirty="0">
                <a:latin typeface="Calibri"/>
                <a:cs typeface="Calibri"/>
              </a:rPr>
              <a:t>to</a:t>
            </a:r>
            <a:r>
              <a:rPr sz="2200" spc="5" dirty="0">
                <a:latin typeface="Calibri"/>
                <a:cs typeface="Calibri"/>
              </a:rPr>
              <a:t> </a:t>
            </a:r>
            <a:r>
              <a:rPr sz="2200" spc="-10" dirty="0">
                <a:latin typeface="Calibri"/>
                <a:cs typeface="Calibri"/>
              </a:rPr>
              <a:t>deliver</a:t>
            </a:r>
            <a:r>
              <a:rPr sz="2200" dirty="0">
                <a:latin typeface="Calibri"/>
                <a:cs typeface="Calibri"/>
              </a:rPr>
              <a:t> </a:t>
            </a:r>
            <a:r>
              <a:rPr sz="2200" spc="-10" dirty="0">
                <a:latin typeface="Calibri"/>
                <a:cs typeface="Calibri"/>
              </a:rPr>
              <a:t>distributed</a:t>
            </a:r>
            <a:r>
              <a:rPr sz="2200" dirty="0">
                <a:latin typeface="Calibri"/>
                <a:cs typeface="Calibri"/>
              </a:rPr>
              <a:t> </a:t>
            </a:r>
            <a:r>
              <a:rPr sz="2200" spc="-10" dirty="0" smtClean="0">
                <a:latin typeface="Calibri"/>
                <a:cs typeface="Calibri"/>
              </a:rPr>
              <a:t>computing</a:t>
            </a:r>
            <a:r>
              <a:rPr lang="en-IN" sz="2200" spc="-10" dirty="0" smtClean="0">
                <a:latin typeface="Calibri"/>
                <a:cs typeface="Calibri"/>
              </a:rPr>
              <a:t>.</a:t>
            </a:r>
            <a:endParaRPr sz="2200" dirty="0">
              <a:latin typeface="Calibri"/>
              <a:cs typeface="Calibri"/>
            </a:endParaRPr>
          </a:p>
          <a:p>
            <a:pPr marL="355600" indent="-342900" algn="just">
              <a:lnSpc>
                <a:spcPts val="2510"/>
              </a:lnSpc>
              <a:spcBef>
                <a:spcPts val="690"/>
              </a:spcBef>
              <a:buFont typeface="Arial MT"/>
              <a:buChar char="•"/>
              <a:tabLst>
                <a:tab pos="354965" algn="l"/>
                <a:tab pos="355600" algn="l"/>
              </a:tabLst>
            </a:pPr>
            <a:r>
              <a:rPr sz="2200" b="1" spc="-10" dirty="0">
                <a:latin typeface="Calibri"/>
                <a:cs typeface="Calibri"/>
              </a:rPr>
              <a:t>Geographic</a:t>
            </a:r>
            <a:r>
              <a:rPr sz="2200" b="1" spc="25" dirty="0">
                <a:latin typeface="Calibri"/>
                <a:cs typeface="Calibri"/>
              </a:rPr>
              <a:t> </a:t>
            </a:r>
            <a:r>
              <a:rPr sz="2200" b="1" spc="-10" dirty="0">
                <a:latin typeface="Calibri"/>
                <a:cs typeface="Calibri"/>
              </a:rPr>
              <a:t>distribution</a:t>
            </a:r>
            <a:r>
              <a:rPr sz="2200" spc="-10" dirty="0">
                <a:latin typeface="Calibri"/>
                <a:cs typeface="Calibri"/>
              </a:rPr>
              <a:t>:</a:t>
            </a:r>
            <a:r>
              <a:rPr sz="2200" spc="30" dirty="0">
                <a:latin typeface="Calibri"/>
                <a:cs typeface="Calibri"/>
              </a:rPr>
              <a:t> </a:t>
            </a:r>
            <a:r>
              <a:rPr sz="2200" spc="-5" dirty="0">
                <a:latin typeface="Calibri"/>
                <a:cs typeface="Calibri"/>
              </a:rPr>
              <a:t>In</a:t>
            </a:r>
            <a:r>
              <a:rPr sz="2200" dirty="0">
                <a:latin typeface="Calibri"/>
                <a:cs typeface="Calibri"/>
              </a:rPr>
              <a:t> </a:t>
            </a:r>
            <a:r>
              <a:rPr sz="2200" spc="-10" dirty="0">
                <a:latin typeface="Calibri"/>
                <a:cs typeface="Calibri"/>
              </a:rPr>
              <a:t>sharp </a:t>
            </a:r>
            <a:r>
              <a:rPr sz="2200" spc="-20" dirty="0">
                <a:latin typeface="Calibri"/>
                <a:cs typeface="Calibri"/>
              </a:rPr>
              <a:t>contrast</a:t>
            </a:r>
            <a:r>
              <a:rPr sz="2200" dirty="0">
                <a:latin typeface="Calibri"/>
                <a:cs typeface="Calibri"/>
              </a:rPr>
              <a:t> </a:t>
            </a:r>
            <a:r>
              <a:rPr sz="2200" spc="-15" dirty="0">
                <a:latin typeface="Calibri"/>
                <a:cs typeface="Calibri"/>
              </a:rPr>
              <a:t>to</a:t>
            </a:r>
            <a:r>
              <a:rPr sz="2200" spc="25" dirty="0">
                <a:latin typeface="Calibri"/>
                <a:cs typeface="Calibri"/>
              </a:rPr>
              <a:t> </a:t>
            </a:r>
            <a:r>
              <a:rPr sz="2200" spc="-5" dirty="0">
                <a:latin typeface="Calibri"/>
                <a:cs typeface="Calibri"/>
              </a:rPr>
              <a:t>the</a:t>
            </a:r>
            <a:r>
              <a:rPr sz="2200" dirty="0">
                <a:latin typeface="Calibri"/>
                <a:cs typeface="Calibri"/>
              </a:rPr>
              <a:t> </a:t>
            </a:r>
            <a:r>
              <a:rPr sz="2200" spc="-10" dirty="0">
                <a:latin typeface="Calibri"/>
                <a:cs typeface="Calibri"/>
              </a:rPr>
              <a:t>more</a:t>
            </a:r>
            <a:r>
              <a:rPr sz="2200" spc="5" dirty="0">
                <a:latin typeface="Calibri"/>
                <a:cs typeface="Calibri"/>
              </a:rPr>
              <a:t> </a:t>
            </a:r>
            <a:r>
              <a:rPr sz="2200" spc="-15" dirty="0">
                <a:latin typeface="Calibri"/>
                <a:cs typeface="Calibri"/>
              </a:rPr>
              <a:t>centralized</a:t>
            </a:r>
            <a:r>
              <a:rPr sz="2200" spc="20" dirty="0">
                <a:latin typeface="Calibri"/>
                <a:cs typeface="Calibri"/>
              </a:rPr>
              <a:t> </a:t>
            </a:r>
            <a:r>
              <a:rPr sz="2200" spc="-5" dirty="0">
                <a:latin typeface="Calibri"/>
                <a:cs typeface="Calibri"/>
              </a:rPr>
              <a:t>cloud,</a:t>
            </a:r>
            <a:r>
              <a:rPr sz="2200" dirty="0">
                <a:latin typeface="Calibri"/>
                <a:cs typeface="Calibri"/>
              </a:rPr>
              <a:t> </a:t>
            </a:r>
            <a:r>
              <a:rPr sz="2200" spc="-10" dirty="0">
                <a:latin typeface="Calibri"/>
                <a:cs typeface="Calibri"/>
              </a:rPr>
              <a:t>the</a:t>
            </a:r>
            <a:r>
              <a:rPr sz="2200" spc="20" dirty="0">
                <a:latin typeface="Calibri"/>
                <a:cs typeface="Calibri"/>
              </a:rPr>
              <a:t> </a:t>
            </a:r>
            <a:r>
              <a:rPr sz="2200" dirty="0">
                <a:latin typeface="Calibri"/>
                <a:cs typeface="Calibri"/>
              </a:rPr>
              <a:t>services</a:t>
            </a:r>
            <a:r>
              <a:rPr sz="2200" spc="5" dirty="0">
                <a:latin typeface="Calibri"/>
                <a:cs typeface="Calibri"/>
              </a:rPr>
              <a:t> </a:t>
            </a:r>
            <a:r>
              <a:rPr sz="2200" spc="-5" dirty="0">
                <a:latin typeface="Calibri"/>
                <a:cs typeface="Calibri"/>
              </a:rPr>
              <a:t>and</a:t>
            </a:r>
            <a:endParaRPr sz="2200" dirty="0">
              <a:latin typeface="Calibri"/>
              <a:cs typeface="Calibri"/>
            </a:endParaRPr>
          </a:p>
          <a:p>
            <a:pPr marL="355600" algn="just">
              <a:lnSpc>
                <a:spcPts val="2510"/>
              </a:lnSpc>
            </a:pPr>
            <a:r>
              <a:rPr sz="2200" spc="-10" dirty="0" smtClean="0">
                <a:latin typeface="Calibri"/>
                <a:cs typeface="Calibri"/>
              </a:rPr>
              <a:t>applications</a:t>
            </a:r>
            <a:r>
              <a:rPr sz="2200" spc="-15" dirty="0" smtClean="0">
                <a:latin typeface="Calibri"/>
                <a:cs typeface="Calibri"/>
              </a:rPr>
              <a:t> </a:t>
            </a:r>
            <a:r>
              <a:rPr sz="2200" spc="-20" dirty="0" smtClean="0">
                <a:latin typeface="Calibri"/>
                <a:cs typeface="Calibri"/>
              </a:rPr>
              <a:t>targeted</a:t>
            </a:r>
            <a:r>
              <a:rPr sz="2200" spc="15" dirty="0" smtClean="0">
                <a:latin typeface="Calibri"/>
                <a:cs typeface="Calibri"/>
              </a:rPr>
              <a:t> </a:t>
            </a:r>
            <a:r>
              <a:rPr sz="2200" spc="-10" dirty="0" smtClean="0">
                <a:latin typeface="Calibri"/>
                <a:cs typeface="Calibri"/>
              </a:rPr>
              <a:t>by</a:t>
            </a:r>
            <a:r>
              <a:rPr sz="2200" spc="10" dirty="0" smtClean="0">
                <a:latin typeface="Calibri"/>
                <a:cs typeface="Calibri"/>
              </a:rPr>
              <a:t> </a:t>
            </a:r>
            <a:r>
              <a:rPr sz="2200" spc="-5" dirty="0" smtClean="0">
                <a:latin typeface="Calibri"/>
                <a:cs typeface="Calibri"/>
              </a:rPr>
              <a:t>the</a:t>
            </a:r>
            <a:r>
              <a:rPr sz="2200" spc="20" dirty="0" smtClean="0">
                <a:latin typeface="Calibri"/>
                <a:cs typeface="Calibri"/>
              </a:rPr>
              <a:t> </a:t>
            </a:r>
            <a:r>
              <a:rPr sz="2200" spc="-20" dirty="0" smtClean="0">
                <a:latin typeface="Calibri"/>
                <a:cs typeface="Calibri"/>
              </a:rPr>
              <a:t>fog</a:t>
            </a:r>
            <a:r>
              <a:rPr sz="2200" spc="5" dirty="0" smtClean="0">
                <a:latin typeface="Calibri"/>
                <a:cs typeface="Calibri"/>
              </a:rPr>
              <a:t> </a:t>
            </a:r>
            <a:r>
              <a:rPr sz="2200" spc="-5" dirty="0" smtClean="0">
                <a:latin typeface="Calibri"/>
                <a:cs typeface="Calibri"/>
              </a:rPr>
              <a:t>nodes</a:t>
            </a:r>
            <a:r>
              <a:rPr sz="2200" spc="10" dirty="0" smtClean="0">
                <a:latin typeface="Calibri"/>
                <a:cs typeface="Calibri"/>
              </a:rPr>
              <a:t> </a:t>
            </a:r>
            <a:r>
              <a:rPr sz="2200" spc="-5" dirty="0" smtClean="0">
                <a:latin typeface="Calibri"/>
                <a:cs typeface="Calibri"/>
              </a:rPr>
              <a:t>demand</a:t>
            </a:r>
            <a:r>
              <a:rPr sz="2200" dirty="0" smtClean="0">
                <a:latin typeface="Calibri"/>
                <a:cs typeface="Calibri"/>
              </a:rPr>
              <a:t> </a:t>
            </a:r>
            <a:r>
              <a:rPr sz="2200" spc="-5" dirty="0" smtClean="0">
                <a:latin typeface="Calibri"/>
                <a:cs typeface="Calibri"/>
              </a:rPr>
              <a:t>widely</a:t>
            </a:r>
            <a:r>
              <a:rPr sz="2200" spc="10" dirty="0" smtClean="0">
                <a:latin typeface="Calibri"/>
                <a:cs typeface="Calibri"/>
              </a:rPr>
              <a:t> </a:t>
            </a:r>
            <a:r>
              <a:rPr sz="2200" spc="-10" dirty="0" smtClean="0">
                <a:latin typeface="Calibri"/>
                <a:cs typeface="Calibri"/>
              </a:rPr>
              <a:t>distributed</a:t>
            </a:r>
            <a:r>
              <a:rPr sz="2200" spc="5" dirty="0" smtClean="0">
                <a:latin typeface="Calibri"/>
                <a:cs typeface="Calibri"/>
              </a:rPr>
              <a:t> </a:t>
            </a:r>
            <a:r>
              <a:rPr sz="2200" spc="-10" dirty="0" smtClean="0">
                <a:latin typeface="Calibri"/>
                <a:cs typeface="Calibri"/>
              </a:rPr>
              <a:t>deployments</a:t>
            </a:r>
            <a:r>
              <a:rPr lang="en-IN" sz="2200" spc="-10" dirty="0" smtClean="0">
                <a:latin typeface="Calibri"/>
                <a:cs typeface="Calibri"/>
              </a:rPr>
              <a:t>.</a:t>
            </a:r>
            <a:endParaRPr sz="2200" dirty="0" smtClean="0">
              <a:latin typeface="Calibri"/>
              <a:cs typeface="Calibri"/>
            </a:endParaRPr>
          </a:p>
          <a:p>
            <a:pPr marL="355600" marR="66675" indent="-342900" algn="just">
              <a:lnSpc>
                <a:spcPts val="2380"/>
              </a:lnSpc>
              <a:spcBef>
                <a:spcPts val="1035"/>
              </a:spcBef>
              <a:buFont typeface="Arial MT"/>
              <a:buChar char="•"/>
              <a:tabLst>
                <a:tab pos="354965" algn="l"/>
                <a:tab pos="355600" algn="l"/>
              </a:tabLst>
            </a:pPr>
            <a:r>
              <a:rPr sz="2200" b="1" spc="-10" dirty="0" smtClean="0">
                <a:latin typeface="Calibri"/>
                <a:cs typeface="Calibri"/>
              </a:rPr>
              <a:t>Deployment</a:t>
            </a:r>
            <a:r>
              <a:rPr sz="2200" b="1" spc="20" dirty="0" smtClean="0">
                <a:latin typeface="Calibri"/>
                <a:cs typeface="Calibri"/>
              </a:rPr>
              <a:t> </a:t>
            </a:r>
            <a:r>
              <a:rPr sz="2200" b="1" spc="-5" dirty="0" smtClean="0">
                <a:latin typeface="Calibri"/>
                <a:cs typeface="Calibri"/>
              </a:rPr>
              <a:t>near</a:t>
            </a:r>
            <a:r>
              <a:rPr sz="2200" b="1" spc="30" dirty="0" smtClean="0">
                <a:latin typeface="Calibri"/>
                <a:cs typeface="Calibri"/>
              </a:rPr>
              <a:t> </a:t>
            </a:r>
            <a:r>
              <a:rPr sz="2200" b="1" spc="-5" dirty="0" err="1" smtClean="0">
                <a:latin typeface="Calibri"/>
                <a:cs typeface="Calibri"/>
              </a:rPr>
              <a:t>IoT</a:t>
            </a:r>
            <a:r>
              <a:rPr sz="2200" b="1" spc="10" dirty="0" smtClean="0">
                <a:latin typeface="Calibri"/>
                <a:cs typeface="Calibri"/>
              </a:rPr>
              <a:t> </a:t>
            </a:r>
            <a:r>
              <a:rPr sz="2200" b="1" spc="-10" dirty="0" smtClean="0">
                <a:latin typeface="Calibri"/>
                <a:cs typeface="Calibri"/>
              </a:rPr>
              <a:t>endpoints</a:t>
            </a:r>
            <a:r>
              <a:rPr sz="2200" spc="-10" dirty="0" smtClean="0">
                <a:latin typeface="Calibri"/>
                <a:cs typeface="Calibri"/>
              </a:rPr>
              <a:t>:</a:t>
            </a:r>
            <a:r>
              <a:rPr sz="2200" spc="25" dirty="0" smtClean="0">
                <a:latin typeface="Calibri"/>
                <a:cs typeface="Calibri"/>
              </a:rPr>
              <a:t> </a:t>
            </a:r>
            <a:r>
              <a:rPr sz="2200" spc="-15" dirty="0" smtClean="0">
                <a:latin typeface="Calibri"/>
                <a:cs typeface="Calibri"/>
              </a:rPr>
              <a:t>Fog</a:t>
            </a:r>
            <a:r>
              <a:rPr sz="2200" spc="5" dirty="0" smtClean="0">
                <a:latin typeface="Calibri"/>
                <a:cs typeface="Calibri"/>
              </a:rPr>
              <a:t> </a:t>
            </a:r>
            <a:r>
              <a:rPr sz="2200" spc="-5" dirty="0" smtClean="0">
                <a:latin typeface="Calibri"/>
                <a:cs typeface="Calibri"/>
              </a:rPr>
              <a:t>nodes</a:t>
            </a:r>
            <a:r>
              <a:rPr sz="2200" dirty="0" smtClean="0">
                <a:latin typeface="Calibri"/>
                <a:cs typeface="Calibri"/>
              </a:rPr>
              <a:t> </a:t>
            </a:r>
            <a:r>
              <a:rPr sz="2200" spc="-10" dirty="0" smtClean="0">
                <a:latin typeface="Calibri"/>
                <a:cs typeface="Calibri"/>
              </a:rPr>
              <a:t>are</a:t>
            </a:r>
            <a:r>
              <a:rPr sz="2200" spc="5" dirty="0" smtClean="0">
                <a:latin typeface="Calibri"/>
                <a:cs typeface="Calibri"/>
              </a:rPr>
              <a:t> </a:t>
            </a:r>
            <a:r>
              <a:rPr sz="2200" spc="-10" dirty="0" smtClean="0">
                <a:latin typeface="Calibri"/>
                <a:cs typeface="Calibri"/>
              </a:rPr>
              <a:t>typically</a:t>
            </a:r>
            <a:r>
              <a:rPr sz="2200" spc="5" dirty="0" smtClean="0">
                <a:latin typeface="Calibri"/>
                <a:cs typeface="Calibri"/>
              </a:rPr>
              <a:t> </a:t>
            </a:r>
            <a:r>
              <a:rPr sz="2200" spc="-10" dirty="0" smtClean="0">
                <a:latin typeface="Calibri"/>
                <a:cs typeface="Calibri"/>
              </a:rPr>
              <a:t>deployed</a:t>
            </a:r>
            <a:r>
              <a:rPr sz="2200" spc="5" dirty="0" smtClean="0">
                <a:latin typeface="Calibri"/>
                <a:cs typeface="Calibri"/>
              </a:rPr>
              <a:t> </a:t>
            </a:r>
            <a:r>
              <a:rPr sz="2200" spc="-5" dirty="0" smtClean="0">
                <a:latin typeface="Calibri"/>
                <a:cs typeface="Calibri"/>
              </a:rPr>
              <a:t>in</a:t>
            </a:r>
            <a:r>
              <a:rPr sz="2200" spc="5" dirty="0" smtClean="0">
                <a:latin typeface="Calibri"/>
                <a:cs typeface="Calibri"/>
              </a:rPr>
              <a:t> </a:t>
            </a:r>
            <a:r>
              <a:rPr sz="2200" spc="-5" dirty="0" smtClean="0">
                <a:latin typeface="Calibri"/>
                <a:cs typeface="Calibri"/>
              </a:rPr>
              <a:t>the</a:t>
            </a:r>
            <a:r>
              <a:rPr sz="2200" spc="10" dirty="0" smtClean="0">
                <a:latin typeface="Calibri"/>
                <a:cs typeface="Calibri"/>
              </a:rPr>
              <a:t> </a:t>
            </a:r>
            <a:r>
              <a:rPr sz="2200" spc="-10" dirty="0" smtClean="0">
                <a:latin typeface="Calibri"/>
                <a:cs typeface="Calibri"/>
              </a:rPr>
              <a:t>presence</a:t>
            </a:r>
            <a:r>
              <a:rPr sz="2200" spc="5" dirty="0" smtClean="0">
                <a:latin typeface="Calibri"/>
                <a:cs typeface="Calibri"/>
              </a:rPr>
              <a:t> </a:t>
            </a:r>
            <a:r>
              <a:rPr sz="2200" dirty="0" smtClean="0">
                <a:latin typeface="Calibri"/>
                <a:cs typeface="Calibri"/>
              </a:rPr>
              <a:t>of</a:t>
            </a:r>
            <a:r>
              <a:rPr sz="2200" spc="10" dirty="0" smtClean="0">
                <a:latin typeface="Calibri"/>
                <a:cs typeface="Calibri"/>
              </a:rPr>
              <a:t> </a:t>
            </a:r>
            <a:r>
              <a:rPr sz="2200" spc="-5" dirty="0" smtClean="0">
                <a:latin typeface="Calibri"/>
                <a:cs typeface="Calibri"/>
              </a:rPr>
              <a:t>a </a:t>
            </a:r>
            <a:r>
              <a:rPr sz="2200" dirty="0" smtClean="0">
                <a:latin typeface="Calibri"/>
                <a:cs typeface="Calibri"/>
              </a:rPr>
              <a:t> </a:t>
            </a:r>
            <a:r>
              <a:rPr sz="2200" spc="-15" dirty="0" smtClean="0">
                <a:latin typeface="Calibri"/>
                <a:cs typeface="Calibri"/>
              </a:rPr>
              <a:t>large</a:t>
            </a:r>
            <a:r>
              <a:rPr sz="2200" spc="5" dirty="0" smtClean="0">
                <a:latin typeface="Calibri"/>
                <a:cs typeface="Calibri"/>
              </a:rPr>
              <a:t> </a:t>
            </a:r>
            <a:r>
              <a:rPr sz="2200" spc="-10" dirty="0" smtClean="0">
                <a:latin typeface="Calibri"/>
                <a:cs typeface="Calibri"/>
              </a:rPr>
              <a:t>number</a:t>
            </a:r>
            <a:r>
              <a:rPr sz="2200" spc="20" dirty="0" smtClean="0">
                <a:latin typeface="Calibri"/>
                <a:cs typeface="Calibri"/>
              </a:rPr>
              <a:t> </a:t>
            </a:r>
            <a:r>
              <a:rPr sz="2200" spc="-5" dirty="0" smtClean="0">
                <a:latin typeface="Calibri"/>
                <a:cs typeface="Calibri"/>
              </a:rPr>
              <a:t>of</a:t>
            </a:r>
            <a:r>
              <a:rPr sz="2200" spc="30" dirty="0" smtClean="0">
                <a:latin typeface="Calibri"/>
                <a:cs typeface="Calibri"/>
              </a:rPr>
              <a:t> </a:t>
            </a:r>
            <a:r>
              <a:rPr sz="2200" spc="-5" dirty="0" err="1" smtClean="0">
                <a:latin typeface="Calibri"/>
                <a:cs typeface="Calibri"/>
              </a:rPr>
              <a:t>IoT</a:t>
            </a:r>
            <a:r>
              <a:rPr sz="2200" dirty="0" smtClean="0">
                <a:latin typeface="Calibri"/>
                <a:cs typeface="Calibri"/>
              </a:rPr>
              <a:t> </a:t>
            </a:r>
            <a:r>
              <a:rPr sz="2200" spc="-5" dirty="0" smtClean="0">
                <a:latin typeface="Calibri"/>
                <a:cs typeface="Calibri"/>
              </a:rPr>
              <a:t>endpoints.</a:t>
            </a:r>
            <a:r>
              <a:rPr sz="2200" spc="15" dirty="0" smtClean="0">
                <a:latin typeface="Calibri"/>
                <a:cs typeface="Calibri"/>
              </a:rPr>
              <a:t> </a:t>
            </a:r>
            <a:r>
              <a:rPr sz="2200" spc="-15" dirty="0" smtClean="0">
                <a:latin typeface="Calibri"/>
                <a:cs typeface="Calibri"/>
              </a:rPr>
              <a:t>For</a:t>
            </a:r>
            <a:r>
              <a:rPr sz="2200" spc="10" dirty="0" smtClean="0">
                <a:latin typeface="Calibri"/>
                <a:cs typeface="Calibri"/>
              </a:rPr>
              <a:t> </a:t>
            </a:r>
            <a:r>
              <a:rPr sz="2200" spc="-15" dirty="0" smtClean="0">
                <a:latin typeface="Calibri"/>
                <a:cs typeface="Calibri"/>
              </a:rPr>
              <a:t>example,</a:t>
            </a:r>
            <a:r>
              <a:rPr sz="2200" spc="20" dirty="0" smtClean="0">
                <a:latin typeface="Calibri"/>
                <a:cs typeface="Calibri"/>
              </a:rPr>
              <a:t> </a:t>
            </a:r>
            <a:r>
              <a:rPr sz="2200" spc="-10" dirty="0" smtClean="0">
                <a:latin typeface="Calibri"/>
                <a:cs typeface="Calibri"/>
              </a:rPr>
              <a:t>typical</a:t>
            </a:r>
            <a:r>
              <a:rPr sz="2200" spc="15" dirty="0" smtClean="0">
                <a:latin typeface="Calibri"/>
                <a:cs typeface="Calibri"/>
              </a:rPr>
              <a:t> </a:t>
            </a:r>
            <a:r>
              <a:rPr sz="2200" spc="-10" dirty="0" smtClean="0">
                <a:latin typeface="Calibri"/>
                <a:cs typeface="Calibri"/>
              </a:rPr>
              <a:t>metering</a:t>
            </a:r>
            <a:r>
              <a:rPr sz="2200" spc="20" dirty="0" smtClean="0">
                <a:latin typeface="Calibri"/>
                <a:cs typeface="Calibri"/>
              </a:rPr>
              <a:t> </a:t>
            </a:r>
            <a:r>
              <a:rPr sz="2200" spc="-10" dirty="0" smtClean="0">
                <a:latin typeface="Calibri"/>
                <a:cs typeface="Calibri"/>
              </a:rPr>
              <a:t>deployments</a:t>
            </a:r>
            <a:r>
              <a:rPr sz="2200" spc="30" dirty="0" smtClean="0">
                <a:latin typeface="Calibri"/>
                <a:cs typeface="Calibri"/>
              </a:rPr>
              <a:t> </a:t>
            </a:r>
            <a:r>
              <a:rPr sz="2200" spc="-10" dirty="0" smtClean="0">
                <a:latin typeface="Calibri"/>
                <a:cs typeface="Calibri"/>
              </a:rPr>
              <a:t>often</a:t>
            </a:r>
            <a:r>
              <a:rPr sz="2200" spc="25" dirty="0" smtClean="0">
                <a:latin typeface="Calibri"/>
                <a:cs typeface="Calibri"/>
              </a:rPr>
              <a:t> </a:t>
            </a:r>
            <a:r>
              <a:rPr sz="2200" spc="-10" dirty="0" smtClean="0">
                <a:latin typeface="Calibri"/>
                <a:cs typeface="Calibri"/>
              </a:rPr>
              <a:t>see</a:t>
            </a:r>
            <a:r>
              <a:rPr sz="2200" spc="25" dirty="0" smtClean="0">
                <a:latin typeface="Calibri"/>
                <a:cs typeface="Calibri"/>
              </a:rPr>
              <a:t> </a:t>
            </a:r>
            <a:r>
              <a:rPr sz="2200" spc="-5" dirty="0" smtClean="0">
                <a:latin typeface="Calibri"/>
                <a:cs typeface="Calibri"/>
              </a:rPr>
              <a:t>3000 </a:t>
            </a:r>
            <a:r>
              <a:rPr sz="2200" spc="-484" dirty="0" smtClean="0">
                <a:latin typeface="Calibri"/>
                <a:cs typeface="Calibri"/>
              </a:rPr>
              <a:t> </a:t>
            </a:r>
            <a:r>
              <a:rPr sz="2200" spc="-20" dirty="0" smtClean="0">
                <a:latin typeface="Calibri"/>
                <a:cs typeface="Calibri"/>
              </a:rPr>
              <a:t>to</a:t>
            </a:r>
            <a:r>
              <a:rPr sz="2200" spc="5" dirty="0" smtClean="0">
                <a:latin typeface="Calibri"/>
                <a:cs typeface="Calibri"/>
              </a:rPr>
              <a:t> </a:t>
            </a:r>
            <a:r>
              <a:rPr sz="2200" spc="-5" dirty="0" smtClean="0">
                <a:latin typeface="Calibri"/>
                <a:cs typeface="Calibri"/>
              </a:rPr>
              <a:t>4000</a:t>
            </a:r>
            <a:r>
              <a:rPr sz="2200" dirty="0" smtClean="0">
                <a:latin typeface="Calibri"/>
                <a:cs typeface="Calibri"/>
              </a:rPr>
              <a:t> </a:t>
            </a:r>
            <a:r>
              <a:rPr sz="2200" spc="-10" dirty="0" smtClean="0">
                <a:latin typeface="Calibri"/>
                <a:cs typeface="Calibri"/>
              </a:rPr>
              <a:t>nodes</a:t>
            </a:r>
            <a:r>
              <a:rPr sz="2200" spc="5" dirty="0" smtClean="0">
                <a:latin typeface="Calibri"/>
                <a:cs typeface="Calibri"/>
              </a:rPr>
              <a:t> </a:t>
            </a:r>
            <a:r>
              <a:rPr sz="2200" spc="-10" dirty="0" smtClean="0">
                <a:latin typeface="Calibri"/>
                <a:cs typeface="Calibri"/>
              </a:rPr>
              <a:t>per</a:t>
            </a:r>
            <a:r>
              <a:rPr sz="2200" spc="5" dirty="0" smtClean="0">
                <a:latin typeface="Calibri"/>
                <a:cs typeface="Calibri"/>
              </a:rPr>
              <a:t> </a:t>
            </a:r>
            <a:r>
              <a:rPr sz="2200" spc="-30" dirty="0" smtClean="0">
                <a:latin typeface="Calibri"/>
                <a:cs typeface="Calibri"/>
              </a:rPr>
              <a:t>gateway</a:t>
            </a:r>
            <a:r>
              <a:rPr sz="2200" spc="25" dirty="0" smtClean="0">
                <a:latin typeface="Calibri"/>
                <a:cs typeface="Calibri"/>
              </a:rPr>
              <a:t> </a:t>
            </a:r>
            <a:r>
              <a:rPr sz="2200" spc="-40" dirty="0" smtClean="0">
                <a:latin typeface="Calibri"/>
                <a:cs typeface="Calibri"/>
              </a:rPr>
              <a:t>router,</a:t>
            </a:r>
            <a:r>
              <a:rPr sz="2200" spc="5" dirty="0" smtClean="0">
                <a:latin typeface="Calibri"/>
                <a:cs typeface="Calibri"/>
              </a:rPr>
              <a:t> </a:t>
            </a:r>
            <a:r>
              <a:rPr sz="2200" spc="-5" dirty="0" smtClean="0">
                <a:latin typeface="Calibri"/>
                <a:cs typeface="Calibri"/>
              </a:rPr>
              <a:t>which</a:t>
            </a:r>
            <a:r>
              <a:rPr sz="2200" dirty="0" smtClean="0">
                <a:latin typeface="Calibri"/>
                <a:cs typeface="Calibri"/>
              </a:rPr>
              <a:t> </a:t>
            </a:r>
            <a:r>
              <a:rPr sz="2200" spc="-5" dirty="0" smtClean="0">
                <a:latin typeface="Calibri"/>
                <a:cs typeface="Calibri"/>
              </a:rPr>
              <a:t>also</a:t>
            </a:r>
            <a:r>
              <a:rPr sz="2200" spc="-15" dirty="0" smtClean="0">
                <a:latin typeface="Calibri"/>
                <a:cs typeface="Calibri"/>
              </a:rPr>
              <a:t> </a:t>
            </a:r>
            <a:r>
              <a:rPr sz="2200" spc="-5" dirty="0" smtClean="0">
                <a:latin typeface="Calibri"/>
                <a:cs typeface="Calibri"/>
              </a:rPr>
              <a:t>functions</a:t>
            </a:r>
            <a:r>
              <a:rPr sz="2200" spc="20" dirty="0" smtClean="0">
                <a:latin typeface="Calibri"/>
                <a:cs typeface="Calibri"/>
              </a:rPr>
              <a:t> </a:t>
            </a:r>
            <a:r>
              <a:rPr sz="2200" spc="-5" dirty="0" smtClean="0">
                <a:latin typeface="Calibri"/>
                <a:cs typeface="Calibri"/>
              </a:rPr>
              <a:t>as</a:t>
            </a:r>
            <a:r>
              <a:rPr sz="2200" spc="10" dirty="0" smtClean="0">
                <a:latin typeface="Calibri"/>
                <a:cs typeface="Calibri"/>
              </a:rPr>
              <a:t> </a:t>
            </a:r>
            <a:r>
              <a:rPr sz="2200" spc="-10" dirty="0" smtClean="0">
                <a:latin typeface="Calibri"/>
                <a:cs typeface="Calibri"/>
              </a:rPr>
              <a:t>the</a:t>
            </a:r>
            <a:r>
              <a:rPr sz="2200" spc="-5" dirty="0" smtClean="0">
                <a:latin typeface="Calibri"/>
                <a:cs typeface="Calibri"/>
              </a:rPr>
              <a:t> </a:t>
            </a:r>
            <a:r>
              <a:rPr sz="2200" spc="-20" dirty="0" smtClean="0">
                <a:latin typeface="Calibri"/>
                <a:cs typeface="Calibri"/>
              </a:rPr>
              <a:t>fog</a:t>
            </a:r>
            <a:r>
              <a:rPr sz="2200" spc="20" dirty="0" smtClean="0">
                <a:latin typeface="Calibri"/>
                <a:cs typeface="Calibri"/>
              </a:rPr>
              <a:t> </a:t>
            </a:r>
            <a:r>
              <a:rPr sz="2200" spc="-10" dirty="0" smtClean="0">
                <a:latin typeface="Calibri"/>
                <a:cs typeface="Calibri"/>
              </a:rPr>
              <a:t>computing</a:t>
            </a:r>
            <a:r>
              <a:rPr sz="2200" spc="15" dirty="0" smtClean="0">
                <a:latin typeface="Calibri"/>
                <a:cs typeface="Calibri"/>
              </a:rPr>
              <a:t> </a:t>
            </a:r>
            <a:r>
              <a:rPr sz="2200" spc="-10" dirty="0" smtClean="0">
                <a:latin typeface="Calibri"/>
                <a:cs typeface="Calibri"/>
              </a:rPr>
              <a:t>node</a:t>
            </a:r>
            <a:r>
              <a:rPr lang="en-IN" sz="2200" spc="-10" dirty="0" smtClean="0">
                <a:latin typeface="Calibri"/>
                <a:cs typeface="Calibri"/>
              </a:rPr>
              <a:t>.</a:t>
            </a:r>
            <a:endParaRPr sz="2200" dirty="0" smtClean="0">
              <a:latin typeface="Calibri"/>
              <a:cs typeface="Calibri"/>
            </a:endParaRPr>
          </a:p>
          <a:p>
            <a:pPr marL="355600" marR="5080" indent="-342900" algn="just">
              <a:lnSpc>
                <a:spcPts val="2380"/>
              </a:lnSpc>
              <a:spcBef>
                <a:spcPts val="994"/>
              </a:spcBef>
              <a:buFont typeface="Arial MT"/>
              <a:buChar char="•"/>
              <a:tabLst>
                <a:tab pos="355600" algn="l"/>
              </a:tabLst>
            </a:pPr>
            <a:r>
              <a:rPr sz="2200" b="1" spc="-10" dirty="0" smtClean="0">
                <a:latin typeface="Calibri"/>
                <a:cs typeface="Calibri"/>
              </a:rPr>
              <a:t>Wireless </a:t>
            </a:r>
            <a:r>
              <a:rPr sz="2200" b="1" spc="-10" dirty="0">
                <a:latin typeface="Calibri"/>
                <a:cs typeface="Calibri"/>
              </a:rPr>
              <a:t>communication between </a:t>
            </a:r>
            <a:r>
              <a:rPr sz="2200" b="1" spc="-5" dirty="0">
                <a:latin typeface="Calibri"/>
                <a:cs typeface="Calibri"/>
              </a:rPr>
              <a:t>the </a:t>
            </a:r>
            <a:r>
              <a:rPr sz="2200" b="1" spc="-20" dirty="0">
                <a:latin typeface="Calibri"/>
                <a:cs typeface="Calibri"/>
              </a:rPr>
              <a:t>fog </a:t>
            </a:r>
            <a:r>
              <a:rPr sz="2200" b="1" spc="-10" dirty="0">
                <a:latin typeface="Calibri"/>
                <a:cs typeface="Calibri"/>
              </a:rPr>
              <a:t>and </a:t>
            </a:r>
            <a:r>
              <a:rPr sz="2200" b="1" spc="-5" dirty="0">
                <a:latin typeface="Calibri"/>
                <a:cs typeface="Calibri"/>
              </a:rPr>
              <a:t>the IoT </a:t>
            </a:r>
            <a:r>
              <a:rPr sz="2200" b="1" spc="-10" dirty="0">
                <a:latin typeface="Calibri"/>
                <a:cs typeface="Calibri"/>
              </a:rPr>
              <a:t>endpoint</a:t>
            </a:r>
            <a:r>
              <a:rPr sz="2200" spc="-10" dirty="0">
                <a:latin typeface="Calibri"/>
                <a:cs typeface="Calibri"/>
              </a:rPr>
              <a:t>: </a:t>
            </a:r>
            <a:r>
              <a:rPr sz="2200" spc="-5" dirty="0">
                <a:latin typeface="Calibri"/>
                <a:cs typeface="Calibri"/>
              </a:rPr>
              <a:t>Although it is possible </a:t>
            </a:r>
            <a:r>
              <a:rPr sz="2200" spc="-20" dirty="0">
                <a:latin typeface="Calibri"/>
                <a:cs typeface="Calibri"/>
              </a:rPr>
              <a:t>to </a:t>
            </a:r>
            <a:r>
              <a:rPr sz="2200" spc="-15" dirty="0">
                <a:latin typeface="Calibri"/>
                <a:cs typeface="Calibri"/>
              </a:rPr>
              <a:t> </a:t>
            </a:r>
            <a:r>
              <a:rPr sz="2200" spc="-10" dirty="0">
                <a:latin typeface="Calibri"/>
                <a:cs typeface="Calibri"/>
              </a:rPr>
              <a:t>connect wired </a:t>
            </a:r>
            <a:r>
              <a:rPr sz="2200" spc="-5" dirty="0">
                <a:latin typeface="Calibri"/>
                <a:cs typeface="Calibri"/>
              </a:rPr>
              <a:t>nodes, the </a:t>
            </a:r>
            <a:r>
              <a:rPr sz="2200" spc="-15" dirty="0">
                <a:latin typeface="Calibri"/>
                <a:cs typeface="Calibri"/>
              </a:rPr>
              <a:t>advantages </a:t>
            </a:r>
            <a:r>
              <a:rPr sz="2200" spc="-5" dirty="0">
                <a:latin typeface="Calibri"/>
                <a:cs typeface="Calibri"/>
              </a:rPr>
              <a:t>of </a:t>
            </a:r>
            <a:r>
              <a:rPr sz="2200" spc="-20" dirty="0">
                <a:latin typeface="Calibri"/>
                <a:cs typeface="Calibri"/>
              </a:rPr>
              <a:t>fog </a:t>
            </a:r>
            <a:r>
              <a:rPr sz="2200" spc="-10" dirty="0">
                <a:latin typeface="Calibri"/>
                <a:cs typeface="Calibri"/>
              </a:rPr>
              <a:t>are </a:t>
            </a:r>
            <a:r>
              <a:rPr sz="2200" spc="-20" dirty="0">
                <a:latin typeface="Calibri"/>
                <a:cs typeface="Calibri"/>
              </a:rPr>
              <a:t>greatest </a:t>
            </a:r>
            <a:r>
              <a:rPr sz="2200" spc="-5" dirty="0">
                <a:latin typeface="Calibri"/>
                <a:cs typeface="Calibri"/>
              </a:rPr>
              <a:t>when dealing with a </a:t>
            </a:r>
            <a:r>
              <a:rPr sz="2200" spc="-15" dirty="0">
                <a:latin typeface="Calibri"/>
                <a:cs typeface="Calibri"/>
              </a:rPr>
              <a:t>large </a:t>
            </a:r>
            <a:r>
              <a:rPr sz="2200" spc="-10" dirty="0">
                <a:latin typeface="Calibri"/>
                <a:cs typeface="Calibri"/>
              </a:rPr>
              <a:t>number </a:t>
            </a:r>
            <a:r>
              <a:rPr sz="2200" spc="-484" dirty="0">
                <a:latin typeface="Calibri"/>
                <a:cs typeface="Calibri"/>
              </a:rPr>
              <a:t> </a:t>
            </a:r>
            <a:r>
              <a:rPr sz="2200" spc="-5" dirty="0">
                <a:latin typeface="Calibri"/>
                <a:cs typeface="Calibri"/>
              </a:rPr>
              <a:t>of</a:t>
            </a:r>
            <a:r>
              <a:rPr sz="2200" dirty="0">
                <a:latin typeface="Calibri"/>
                <a:cs typeface="Calibri"/>
              </a:rPr>
              <a:t> </a:t>
            </a:r>
            <a:r>
              <a:rPr sz="2200" spc="-5" dirty="0">
                <a:latin typeface="Calibri"/>
                <a:cs typeface="Calibri"/>
              </a:rPr>
              <a:t>endpoints, and wireless</a:t>
            </a:r>
            <a:r>
              <a:rPr sz="2200" spc="10" dirty="0">
                <a:latin typeface="Calibri"/>
                <a:cs typeface="Calibri"/>
              </a:rPr>
              <a:t> </a:t>
            </a:r>
            <a:r>
              <a:rPr sz="2200" spc="-5" dirty="0">
                <a:latin typeface="Calibri"/>
                <a:cs typeface="Calibri"/>
              </a:rPr>
              <a:t>access</a:t>
            </a:r>
            <a:r>
              <a:rPr sz="2200" spc="10"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the easiest</a:t>
            </a:r>
            <a:r>
              <a:rPr sz="2200" spc="10" dirty="0">
                <a:latin typeface="Calibri"/>
                <a:cs typeface="Calibri"/>
              </a:rPr>
              <a:t> </a:t>
            </a:r>
            <a:r>
              <a:rPr sz="2200" spc="-25" dirty="0">
                <a:latin typeface="Calibri"/>
                <a:cs typeface="Calibri"/>
              </a:rPr>
              <a:t>way</a:t>
            </a:r>
            <a:r>
              <a:rPr sz="2200" dirty="0">
                <a:latin typeface="Calibri"/>
                <a:cs typeface="Calibri"/>
              </a:rPr>
              <a:t> </a:t>
            </a:r>
            <a:r>
              <a:rPr sz="2200" spc="-20" dirty="0">
                <a:latin typeface="Calibri"/>
                <a:cs typeface="Calibri"/>
              </a:rPr>
              <a:t>to</a:t>
            </a:r>
            <a:r>
              <a:rPr sz="2200" spc="5" dirty="0">
                <a:latin typeface="Calibri"/>
                <a:cs typeface="Calibri"/>
              </a:rPr>
              <a:t> </a:t>
            </a:r>
            <a:r>
              <a:rPr sz="2200" spc="-10" dirty="0">
                <a:latin typeface="Calibri"/>
                <a:cs typeface="Calibri"/>
              </a:rPr>
              <a:t>achieve</a:t>
            </a:r>
            <a:r>
              <a:rPr sz="2200" dirty="0">
                <a:latin typeface="Calibri"/>
                <a:cs typeface="Calibri"/>
              </a:rPr>
              <a:t> </a:t>
            </a:r>
            <a:r>
              <a:rPr sz="2200" spc="-5" dirty="0">
                <a:latin typeface="Calibri"/>
                <a:cs typeface="Calibri"/>
              </a:rPr>
              <a:t>such</a:t>
            </a:r>
            <a:r>
              <a:rPr sz="2200" spc="-10" dirty="0">
                <a:latin typeface="Calibri"/>
                <a:cs typeface="Calibri"/>
              </a:rPr>
              <a:t> </a:t>
            </a:r>
            <a:r>
              <a:rPr sz="2200" spc="-10" dirty="0" smtClean="0">
                <a:latin typeface="Calibri"/>
                <a:cs typeface="Calibri"/>
              </a:rPr>
              <a:t>scale</a:t>
            </a:r>
            <a:r>
              <a:rPr lang="en-IN" sz="2200" spc="-10" dirty="0" smtClean="0">
                <a:latin typeface="Calibri"/>
                <a:cs typeface="Calibri"/>
              </a:rPr>
              <a:t>.</a:t>
            </a:r>
            <a:endParaRPr sz="2200" dirty="0">
              <a:latin typeface="Calibri"/>
              <a:cs typeface="Calibri"/>
            </a:endParaRPr>
          </a:p>
          <a:p>
            <a:pPr marL="355600" marR="395605" indent="-342900" algn="just">
              <a:lnSpc>
                <a:spcPts val="2380"/>
              </a:lnSpc>
              <a:spcBef>
                <a:spcPts val="985"/>
              </a:spcBef>
              <a:buFont typeface="Arial MT"/>
              <a:buChar char="•"/>
              <a:tabLst>
                <a:tab pos="355600" algn="l"/>
              </a:tabLst>
            </a:pPr>
            <a:r>
              <a:rPr sz="2200" b="1" spc="-5" dirty="0">
                <a:latin typeface="Calibri"/>
                <a:cs typeface="Calibri"/>
              </a:rPr>
              <a:t>Use </a:t>
            </a:r>
            <a:r>
              <a:rPr sz="2200" b="1" spc="-15" dirty="0">
                <a:latin typeface="Calibri"/>
                <a:cs typeface="Calibri"/>
              </a:rPr>
              <a:t>for </a:t>
            </a:r>
            <a:r>
              <a:rPr sz="2200" b="1" spc="-10" dirty="0">
                <a:latin typeface="Calibri"/>
                <a:cs typeface="Calibri"/>
              </a:rPr>
              <a:t>real-time </a:t>
            </a:r>
            <a:r>
              <a:rPr sz="2200" b="1" spc="-15" dirty="0">
                <a:latin typeface="Calibri"/>
                <a:cs typeface="Calibri"/>
              </a:rPr>
              <a:t>interactions</a:t>
            </a:r>
            <a:r>
              <a:rPr sz="2200" spc="-15" dirty="0">
                <a:latin typeface="Calibri"/>
                <a:cs typeface="Calibri"/>
              </a:rPr>
              <a:t>: </a:t>
            </a:r>
            <a:r>
              <a:rPr sz="2200" spc="-10" dirty="0">
                <a:latin typeface="Calibri"/>
                <a:cs typeface="Calibri"/>
              </a:rPr>
              <a:t>Important </a:t>
            </a:r>
            <a:r>
              <a:rPr sz="2200" spc="-20" dirty="0">
                <a:latin typeface="Calibri"/>
                <a:cs typeface="Calibri"/>
              </a:rPr>
              <a:t>fog </a:t>
            </a:r>
            <a:r>
              <a:rPr sz="2200" spc="-10" dirty="0">
                <a:latin typeface="Calibri"/>
                <a:cs typeface="Calibri"/>
              </a:rPr>
              <a:t>applications </a:t>
            </a:r>
            <a:r>
              <a:rPr sz="2200" spc="-15" dirty="0">
                <a:latin typeface="Calibri"/>
                <a:cs typeface="Calibri"/>
              </a:rPr>
              <a:t>involve </a:t>
            </a:r>
            <a:r>
              <a:rPr sz="2200" spc="-10" dirty="0">
                <a:latin typeface="Calibri"/>
                <a:cs typeface="Calibri"/>
              </a:rPr>
              <a:t>real-time </a:t>
            </a:r>
            <a:r>
              <a:rPr sz="2200" spc="-15" dirty="0">
                <a:latin typeface="Calibri"/>
                <a:cs typeface="Calibri"/>
              </a:rPr>
              <a:t>interactions </a:t>
            </a:r>
            <a:r>
              <a:rPr sz="2200" spc="-10" dirty="0">
                <a:latin typeface="Calibri"/>
                <a:cs typeface="Calibri"/>
              </a:rPr>
              <a:t> </a:t>
            </a:r>
            <a:r>
              <a:rPr sz="2200" spc="-15" dirty="0">
                <a:latin typeface="Calibri"/>
                <a:cs typeface="Calibri"/>
              </a:rPr>
              <a:t>rather </a:t>
            </a:r>
            <a:r>
              <a:rPr sz="2200" spc="-5" dirty="0">
                <a:latin typeface="Calibri"/>
                <a:cs typeface="Calibri"/>
              </a:rPr>
              <a:t>than </a:t>
            </a:r>
            <a:r>
              <a:rPr sz="2200" spc="-15" dirty="0">
                <a:latin typeface="Calibri"/>
                <a:cs typeface="Calibri"/>
              </a:rPr>
              <a:t>batch </a:t>
            </a:r>
            <a:r>
              <a:rPr sz="2200" spc="-10" dirty="0">
                <a:latin typeface="Calibri"/>
                <a:cs typeface="Calibri"/>
              </a:rPr>
              <a:t>processing. Preprocessing </a:t>
            </a:r>
            <a:r>
              <a:rPr sz="2200" spc="-5" dirty="0">
                <a:latin typeface="Calibri"/>
                <a:cs typeface="Calibri"/>
              </a:rPr>
              <a:t>of </a:t>
            </a:r>
            <a:r>
              <a:rPr sz="2200" spc="-20" dirty="0">
                <a:latin typeface="Calibri"/>
                <a:cs typeface="Calibri"/>
              </a:rPr>
              <a:t>data </a:t>
            </a:r>
            <a:r>
              <a:rPr sz="2200" spc="-5" dirty="0">
                <a:latin typeface="Calibri"/>
                <a:cs typeface="Calibri"/>
              </a:rPr>
              <a:t>in </a:t>
            </a:r>
            <a:r>
              <a:rPr sz="2200" spc="-10" dirty="0">
                <a:latin typeface="Calibri"/>
                <a:cs typeface="Calibri"/>
              </a:rPr>
              <a:t>the </a:t>
            </a:r>
            <a:r>
              <a:rPr sz="2200" spc="-20" dirty="0">
                <a:latin typeface="Calibri"/>
                <a:cs typeface="Calibri"/>
              </a:rPr>
              <a:t>fog </a:t>
            </a:r>
            <a:r>
              <a:rPr sz="2200" spc="-10" dirty="0">
                <a:latin typeface="Calibri"/>
                <a:cs typeface="Calibri"/>
              </a:rPr>
              <a:t>nodes allows upper-layer </a:t>
            </a:r>
            <a:r>
              <a:rPr sz="2200" spc="-5" dirty="0">
                <a:latin typeface="Calibri"/>
                <a:cs typeface="Calibri"/>
              </a:rPr>
              <a:t> </a:t>
            </a:r>
            <a:r>
              <a:rPr sz="2200" spc="-10" dirty="0">
                <a:latin typeface="Calibri"/>
                <a:cs typeface="Calibri"/>
              </a:rPr>
              <a:t>applications</a:t>
            </a:r>
            <a:r>
              <a:rPr sz="2200" spc="-20" dirty="0">
                <a:latin typeface="Calibri"/>
                <a:cs typeface="Calibri"/>
              </a:rPr>
              <a:t> to</a:t>
            </a:r>
            <a:r>
              <a:rPr sz="2200" spc="5" dirty="0">
                <a:latin typeface="Calibri"/>
                <a:cs typeface="Calibri"/>
              </a:rPr>
              <a:t> </a:t>
            </a:r>
            <a:r>
              <a:rPr sz="2200" spc="-15" dirty="0">
                <a:latin typeface="Calibri"/>
                <a:cs typeface="Calibri"/>
              </a:rPr>
              <a:t>perform</a:t>
            </a:r>
            <a:r>
              <a:rPr sz="2200" spc="15" dirty="0">
                <a:latin typeface="Calibri"/>
                <a:cs typeface="Calibri"/>
              </a:rPr>
              <a:t> </a:t>
            </a:r>
            <a:r>
              <a:rPr sz="2200" spc="-15" dirty="0">
                <a:latin typeface="Calibri"/>
                <a:cs typeface="Calibri"/>
              </a:rPr>
              <a:t>batch</a:t>
            </a:r>
            <a:r>
              <a:rPr sz="2200" spc="-10" dirty="0">
                <a:latin typeface="Calibri"/>
                <a:cs typeface="Calibri"/>
              </a:rPr>
              <a:t> processing</a:t>
            </a:r>
            <a:r>
              <a:rPr sz="2200" spc="-5" dirty="0">
                <a:latin typeface="Calibri"/>
                <a:cs typeface="Calibri"/>
              </a:rPr>
              <a:t> </a:t>
            </a:r>
            <a:r>
              <a:rPr sz="2200" dirty="0">
                <a:latin typeface="Calibri"/>
                <a:cs typeface="Calibri"/>
              </a:rPr>
              <a:t>on</a:t>
            </a:r>
            <a:r>
              <a:rPr sz="2200" spc="-5" dirty="0">
                <a:latin typeface="Calibri"/>
                <a:cs typeface="Calibri"/>
              </a:rPr>
              <a:t> a </a:t>
            </a:r>
            <a:r>
              <a:rPr sz="2200" spc="-10" dirty="0">
                <a:latin typeface="Calibri"/>
                <a:cs typeface="Calibri"/>
              </a:rPr>
              <a:t>subset</a:t>
            </a:r>
            <a:r>
              <a:rPr sz="2200" spc="10" dirty="0">
                <a:latin typeface="Calibri"/>
                <a:cs typeface="Calibri"/>
              </a:rPr>
              <a:t> </a:t>
            </a:r>
            <a:r>
              <a:rPr sz="2200" spc="-5" dirty="0">
                <a:latin typeface="Calibri"/>
                <a:cs typeface="Calibri"/>
              </a:rPr>
              <a:t>of</a:t>
            </a:r>
            <a:r>
              <a:rPr sz="2200" dirty="0">
                <a:latin typeface="Calibri"/>
                <a:cs typeface="Calibri"/>
              </a:rPr>
              <a:t> </a:t>
            </a:r>
            <a:r>
              <a:rPr sz="2200" spc="-10" dirty="0">
                <a:latin typeface="Calibri"/>
                <a:cs typeface="Calibri"/>
              </a:rPr>
              <a:t>the</a:t>
            </a:r>
            <a:r>
              <a:rPr sz="2200" spc="5" dirty="0">
                <a:latin typeface="Calibri"/>
                <a:cs typeface="Calibri"/>
              </a:rPr>
              <a:t> </a:t>
            </a:r>
            <a:r>
              <a:rPr sz="2200" spc="-20" dirty="0" smtClean="0">
                <a:latin typeface="Calibri"/>
                <a:cs typeface="Calibri"/>
              </a:rPr>
              <a:t>data</a:t>
            </a:r>
            <a:r>
              <a:rPr lang="en-IN" sz="2200" spc="-20" dirty="0" smtClean="0">
                <a:latin typeface="Calibri"/>
                <a:cs typeface="Calibri"/>
              </a:rPr>
              <a:t>.</a:t>
            </a:r>
            <a:endParaRPr sz="22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4600" y="294380"/>
            <a:ext cx="6744641" cy="6411220"/>
          </a:xfrm>
          <a:prstGeom prst="rect">
            <a:avLst/>
          </a:prstGeom>
        </p:spPr>
      </p:pic>
    </p:spTree>
    <p:extLst>
      <p:ext uri="{BB962C8B-B14F-4D97-AF65-F5344CB8AC3E}">
        <p14:creationId xmlns:p14="http://schemas.microsoft.com/office/powerpoint/2010/main" val="173426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0837" y="304800"/>
            <a:ext cx="6490970" cy="574040"/>
          </a:xfrm>
          <a:prstGeom prst="rect">
            <a:avLst/>
          </a:prstGeom>
        </p:spPr>
        <p:txBody>
          <a:bodyPr vert="horz" wrap="square" lIns="0" tIns="12700" rIns="0" bIns="0" rtlCol="0">
            <a:spAutoFit/>
          </a:bodyPr>
          <a:lstStyle/>
          <a:p>
            <a:pPr marL="12700">
              <a:lnSpc>
                <a:spcPct val="100000"/>
              </a:lnSpc>
              <a:spcBef>
                <a:spcPts val="100"/>
              </a:spcBef>
            </a:pPr>
            <a:r>
              <a:rPr sz="3600" spc="-5" dirty="0"/>
              <a:t>Applicability</a:t>
            </a:r>
            <a:r>
              <a:rPr sz="3600" spc="-10" dirty="0"/>
              <a:t> </a:t>
            </a:r>
            <a:r>
              <a:rPr sz="3600" dirty="0"/>
              <a:t>of</a:t>
            </a:r>
            <a:r>
              <a:rPr sz="3600" spc="-15" dirty="0"/>
              <a:t> </a:t>
            </a:r>
            <a:r>
              <a:rPr sz="3600" dirty="0"/>
              <a:t>Edge</a:t>
            </a:r>
            <a:r>
              <a:rPr sz="3600" spc="-15" dirty="0"/>
              <a:t> </a:t>
            </a:r>
            <a:r>
              <a:rPr sz="3600" dirty="0"/>
              <a:t>Computing</a:t>
            </a:r>
          </a:p>
        </p:txBody>
      </p:sp>
      <p:sp>
        <p:nvSpPr>
          <p:cNvPr id="3" name="object 3"/>
          <p:cNvSpPr txBox="1"/>
          <p:nvPr/>
        </p:nvSpPr>
        <p:spPr>
          <a:xfrm>
            <a:off x="714857" y="1295400"/>
            <a:ext cx="10742930" cy="4928529"/>
          </a:xfrm>
          <a:prstGeom prst="rect">
            <a:avLst/>
          </a:prstGeom>
        </p:spPr>
        <p:txBody>
          <a:bodyPr vert="horz" wrap="square" lIns="0" tIns="78740" rIns="0" bIns="0" rtlCol="0">
            <a:spAutoFit/>
          </a:bodyPr>
          <a:lstStyle/>
          <a:p>
            <a:pPr marL="355600" marR="5080" indent="-342900" algn="just">
              <a:lnSpc>
                <a:spcPct val="80000"/>
              </a:lnSpc>
              <a:spcBef>
                <a:spcPts val="620"/>
              </a:spcBef>
              <a:buFont typeface="Arial MT"/>
              <a:buChar char="•"/>
              <a:tabLst>
                <a:tab pos="354965" algn="l"/>
                <a:tab pos="355600" algn="l"/>
              </a:tabLst>
            </a:pPr>
            <a:r>
              <a:rPr sz="2200" spc="-10" dirty="0">
                <a:latin typeface="Calibri"/>
                <a:cs typeface="Calibri"/>
              </a:rPr>
              <a:t>The</a:t>
            </a:r>
            <a:r>
              <a:rPr sz="2200" spc="5" dirty="0">
                <a:latin typeface="Calibri"/>
                <a:cs typeface="Calibri"/>
              </a:rPr>
              <a:t> </a:t>
            </a:r>
            <a:r>
              <a:rPr sz="2200" spc="-15" dirty="0">
                <a:latin typeface="Calibri"/>
                <a:cs typeface="Calibri"/>
              </a:rPr>
              <a:t>natural</a:t>
            </a:r>
            <a:r>
              <a:rPr sz="2200" spc="15" dirty="0">
                <a:latin typeface="Calibri"/>
                <a:cs typeface="Calibri"/>
              </a:rPr>
              <a:t> </a:t>
            </a:r>
            <a:r>
              <a:rPr sz="2200" spc="-10" dirty="0">
                <a:latin typeface="Calibri"/>
                <a:cs typeface="Calibri"/>
              </a:rPr>
              <a:t>place</a:t>
            </a:r>
            <a:r>
              <a:rPr sz="2200" spc="-5" dirty="0">
                <a:latin typeface="Calibri"/>
                <a:cs typeface="Calibri"/>
              </a:rPr>
              <a:t> </a:t>
            </a:r>
            <a:r>
              <a:rPr sz="2200" spc="-20" dirty="0">
                <a:latin typeface="Calibri"/>
                <a:cs typeface="Calibri"/>
              </a:rPr>
              <a:t>for</a:t>
            </a:r>
            <a:r>
              <a:rPr sz="2200" spc="10" dirty="0">
                <a:latin typeface="Calibri"/>
                <a:cs typeface="Calibri"/>
              </a:rPr>
              <a:t> </a:t>
            </a:r>
            <a:r>
              <a:rPr sz="2200" spc="-5" dirty="0">
                <a:latin typeface="Calibri"/>
                <a:cs typeface="Calibri"/>
              </a:rPr>
              <a:t>a</a:t>
            </a:r>
            <a:r>
              <a:rPr sz="2200" spc="5" dirty="0">
                <a:latin typeface="Calibri"/>
                <a:cs typeface="Calibri"/>
              </a:rPr>
              <a:t> </a:t>
            </a:r>
            <a:r>
              <a:rPr sz="2200" spc="-15" dirty="0">
                <a:latin typeface="Calibri"/>
                <a:cs typeface="Calibri"/>
              </a:rPr>
              <a:t>fog</a:t>
            </a:r>
            <a:r>
              <a:rPr sz="2200" dirty="0">
                <a:latin typeface="Calibri"/>
                <a:cs typeface="Calibri"/>
              </a:rPr>
              <a:t> </a:t>
            </a:r>
            <a:r>
              <a:rPr sz="2200" spc="-5" dirty="0">
                <a:latin typeface="Calibri"/>
                <a:cs typeface="Calibri"/>
              </a:rPr>
              <a:t>node</a:t>
            </a:r>
            <a:r>
              <a:rPr sz="2200" dirty="0">
                <a:latin typeface="Calibri"/>
                <a:cs typeface="Calibri"/>
              </a:rPr>
              <a:t> </a:t>
            </a:r>
            <a:r>
              <a:rPr sz="2200" spc="-5" dirty="0">
                <a:latin typeface="Calibri"/>
                <a:cs typeface="Calibri"/>
              </a:rPr>
              <a:t>is</a:t>
            </a:r>
            <a:r>
              <a:rPr sz="2200" spc="5" dirty="0">
                <a:latin typeface="Calibri"/>
                <a:cs typeface="Calibri"/>
              </a:rPr>
              <a:t> </a:t>
            </a:r>
            <a:r>
              <a:rPr sz="2200" spc="-5" dirty="0">
                <a:latin typeface="Calibri"/>
                <a:cs typeface="Calibri"/>
              </a:rPr>
              <a:t>in</a:t>
            </a:r>
            <a:r>
              <a:rPr sz="2200" spc="475" dirty="0">
                <a:latin typeface="Calibri"/>
                <a:cs typeface="Calibri"/>
              </a:rPr>
              <a:t> </a:t>
            </a:r>
            <a:r>
              <a:rPr sz="2200" spc="-5" dirty="0">
                <a:latin typeface="Calibri"/>
                <a:cs typeface="Calibri"/>
              </a:rPr>
              <a:t>the</a:t>
            </a:r>
            <a:r>
              <a:rPr sz="2200" spc="480" dirty="0">
                <a:latin typeface="Calibri"/>
                <a:cs typeface="Calibri"/>
              </a:rPr>
              <a:t> </a:t>
            </a:r>
            <a:r>
              <a:rPr sz="2200" spc="-5" dirty="0">
                <a:latin typeface="Calibri"/>
                <a:cs typeface="Calibri"/>
              </a:rPr>
              <a:t>network</a:t>
            </a:r>
            <a:r>
              <a:rPr sz="2200" spc="480" dirty="0">
                <a:latin typeface="Calibri"/>
                <a:cs typeface="Calibri"/>
              </a:rPr>
              <a:t> </a:t>
            </a:r>
            <a:r>
              <a:rPr sz="2200" spc="-10" dirty="0">
                <a:latin typeface="Calibri"/>
                <a:cs typeface="Calibri"/>
              </a:rPr>
              <a:t>device</a:t>
            </a:r>
            <a:r>
              <a:rPr sz="2200" spc="5" dirty="0">
                <a:latin typeface="Calibri"/>
                <a:cs typeface="Calibri"/>
              </a:rPr>
              <a:t> </a:t>
            </a:r>
            <a:r>
              <a:rPr sz="2200" spc="-10" dirty="0">
                <a:latin typeface="Calibri"/>
                <a:cs typeface="Calibri"/>
              </a:rPr>
              <a:t>that</a:t>
            </a:r>
            <a:r>
              <a:rPr sz="2200" spc="-5" dirty="0">
                <a:latin typeface="Calibri"/>
                <a:cs typeface="Calibri"/>
              </a:rPr>
              <a:t> </a:t>
            </a:r>
            <a:r>
              <a:rPr sz="2200" spc="-10" dirty="0">
                <a:latin typeface="Calibri"/>
                <a:cs typeface="Calibri"/>
              </a:rPr>
              <a:t>sits</a:t>
            </a:r>
            <a:r>
              <a:rPr sz="2200" spc="15" dirty="0">
                <a:latin typeface="Calibri"/>
                <a:cs typeface="Calibri"/>
              </a:rPr>
              <a:t> </a:t>
            </a:r>
            <a:r>
              <a:rPr sz="2200" spc="-5" dirty="0">
                <a:latin typeface="Calibri"/>
                <a:cs typeface="Calibri"/>
              </a:rPr>
              <a:t>closest  </a:t>
            </a:r>
            <a:r>
              <a:rPr sz="2200" spc="-20" dirty="0">
                <a:latin typeface="Calibri"/>
                <a:cs typeface="Calibri"/>
              </a:rPr>
              <a:t>to</a:t>
            </a:r>
            <a:r>
              <a:rPr sz="2200" spc="25" dirty="0">
                <a:latin typeface="Calibri"/>
                <a:cs typeface="Calibri"/>
              </a:rPr>
              <a:t> </a:t>
            </a:r>
            <a:r>
              <a:rPr sz="2200" spc="-5" dirty="0">
                <a:latin typeface="Calibri"/>
                <a:cs typeface="Calibri"/>
              </a:rPr>
              <a:t>the</a:t>
            </a:r>
            <a:r>
              <a:rPr sz="2200" spc="475" dirty="0">
                <a:latin typeface="Calibri"/>
                <a:cs typeface="Calibri"/>
              </a:rPr>
              <a:t> </a:t>
            </a:r>
            <a:r>
              <a:rPr sz="2200" dirty="0">
                <a:latin typeface="Calibri"/>
                <a:cs typeface="Calibri"/>
              </a:rPr>
              <a:t>IoT </a:t>
            </a:r>
            <a:r>
              <a:rPr sz="2200" spc="-484" dirty="0">
                <a:latin typeface="Calibri"/>
                <a:cs typeface="Calibri"/>
              </a:rPr>
              <a:t> </a:t>
            </a:r>
            <a:r>
              <a:rPr sz="2200" spc="-5" dirty="0">
                <a:latin typeface="Calibri"/>
                <a:cs typeface="Calibri"/>
              </a:rPr>
              <a:t>endpoints,</a:t>
            </a:r>
            <a:r>
              <a:rPr sz="2200" spc="5" dirty="0">
                <a:latin typeface="Calibri"/>
                <a:cs typeface="Calibri"/>
              </a:rPr>
              <a:t> </a:t>
            </a:r>
            <a:r>
              <a:rPr sz="2200" spc="-5" dirty="0">
                <a:latin typeface="Calibri"/>
                <a:cs typeface="Calibri"/>
              </a:rPr>
              <a:t>and these</a:t>
            </a:r>
            <a:r>
              <a:rPr sz="2200" spc="15" dirty="0">
                <a:latin typeface="Calibri"/>
                <a:cs typeface="Calibri"/>
              </a:rPr>
              <a:t> </a:t>
            </a:r>
            <a:r>
              <a:rPr sz="2200" spc="-10" dirty="0">
                <a:latin typeface="Calibri"/>
                <a:cs typeface="Calibri"/>
              </a:rPr>
              <a:t>nodes</a:t>
            </a:r>
            <a:r>
              <a:rPr sz="2200" spc="10" dirty="0">
                <a:latin typeface="Calibri"/>
                <a:cs typeface="Calibri"/>
              </a:rPr>
              <a:t> </a:t>
            </a:r>
            <a:r>
              <a:rPr sz="2200" spc="-10" dirty="0">
                <a:latin typeface="Calibri"/>
                <a:cs typeface="Calibri"/>
              </a:rPr>
              <a:t>are</a:t>
            </a:r>
            <a:r>
              <a:rPr sz="2200" spc="-5" dirty="0">
                <a:latin typeface="Calibri"/>
                <a:cs typeface="Calibri"/>
              </a:rPr>
              <a:t> </a:t>
            </a:r>
            <a:r>
              <a:rPr sz="2200" spc="-10" dirty="0">
                <a:latin typeface="Calibri"/>
                <a:cs typeface="Calibri"/>
              </a:rPr>
              <a:t>typically</a:t>
            </a:r>
            <a:r>
              <a:rPr sz="2200" spc="10" dirty="0">
                <a:latin typeface="Calibri"/>
                <a:cs typeface="Calibri"/>
              </a:rPr>
              <a:t> </a:t>
            </a:r>
            <a:r>
              <a:rPr sz="2200" spc="-10" dirty="0">
                <a:latin typeface="Calibri"/>
                <a:cs typeface="Calibri"/>
              </a:rPr>
              <a:t>spread throughout</a:t>
            </a:r>
            <a:r>
              <a:rPr sz="2200" dirty="0">
                <a:latin typeface="Calibri"/>
                <a:cs typeface="Calibri"/>
              </a:rPr>
              <a:t> </a:t>
            </a:r>
            <a:r>
              <a:rPr sz="2200" spc="-5" dirty="0">
                <a:latin typeface="Calibri"/>
                <a:cs typeface="Calibri"/>
              </a:rPr>
              <a:t>an</a:t>
            </a:r>
            <a:r>
              <a:rPr sz="2200" spc="-10" dirty="0">
                <a:latin typeface="Calibri"/>
                <a:cs typeface="Calibri"/>
              </a:rPr>
              <a:t> </a:t>
            </a:r>
            <a:r>
              <a:rPr sz="2200" spc="-5" dirty="0" err="1">
                <a:latin typeface="Calibri"/>
                <a:cs typeface="Calibri"/>
              </a:rPr>
              <a:t>IoT</a:t>
            </a:r>
            <a:r>
              <a:rPr sz="2200" spc="5" dirty="0">
                <a:latin typeface="Calibri"/>
                <a:cs typeface="Calibri"/>
              </a:rPr>
              <a:t> </a:t>
            </a:r>
            <a:r>
              <a:rPr sz="2200" spc="-10" dirty="0" smtClean="0">
                <a:latin typeface="Calibri"/>
                <a:cs typeface="Calibri"/>
              </a:rPr>
              <a:t>network</a:t>
            </a:r>
            <a:r>
              <a:rPr lang="en-IN" sz="2200" spc="-10" dirty="0" smtClean="0">
                <a:latin typeface="Calibri"/>
                <a:cs typeface="Calibri"/>
              </a:rPr>
              <a:t>.</a:t>
            </a:r>
            <a:endParaRPr sz="2200" dirty="0">
              <a:latin typeface="Calibri"/>
              <a:cs typeface="Calibri"/>
            </a:endParaRPr>
          </a:p>
          <a:p>
            <a:pPr marL="355600" indent="-342900" algn="just">
              <a:lnSpc>
                <a:spcPts val="2375"/>
              </a:lnSpc>
              <a:spcBef>
                <a:spcPts val="470"/>
              </a:spcBef>
              <a:buFont typeface="Arial MT"/>
              <a:buChar char="•"/>
              <a:tabLst>
                <a:tab pos="354965" algn="l"/>
                <a:tab pos="355600" algn="l"/>
              </a:tabLst>
            </a:pPr>
            <a:r>
              <a:rPr sz="2200" spc="-15" dirty="0">
                <a:latin typeface="Calibri"/>
                <a:cs typeface="Calibri"/>
              </a:rPr>
              <a:t>However</a:t>
            </a:r>
            <a:r>
              <a:rPr sz="2200" spc="225" dirty="0">
                <a:latin typeface="Calibri"/>
                <a:cs typeface="Calibri"/>
              </a:rPr>
              <a:t> </a:t>
            </a:r>
            <a:r>
              <a:rPr sz="2200" spc="-5" dirty="0">
                <a:latin typeface="Calibri"/>
                <a:cs typeface="Calibri"/>
              </a:rPr>
              <a:t>in</a:t>
            </a:r>
            <a:r>
              <a:rPr sz="2200" spc="229" dirty="0">
                <a:latin typeface="Calibri"/>
                <a:cs typeface="Calibri"/>
              </a:rPr>
              <a:t> </a:t>
            </a:r>
            <a:r>
              <a:rPr sz="2200" spc="-15" dirty="0">
                <a:latin typeface="Calibri"/>
                <a:cs typeface="Calibri"/>
              </a:rPr>
              <a:t>recent</a:t>
            </a:r>
            <a:r>
              <a:rPr sz="2200" spc="225" dirty="0">
                <a:latin typeface="Calibri"/>
                <a:cs typeface="Calibri"/>
              </a:rPr>
              <a:t> </a:t>
            </a:r>
            <a:r>
              <a:rPr sz="2200" spc="-15" dirty="0">
                <a:latin typeface="Calibri"/>
                <a:cs typeface="Calibri"/>
              </a:rPr>
              <a:t>years,</a:t>
            </a:r>
            <a:r>
              <a:rPr sz="2200" spc="240" dirty="0">
                <a:latin typeface="Calibri"/>
                <a:cs typeface="Calibri"/>
              </a:rPr>
              <a:t> </a:t>
            </a:r>
            <a:r>
              <a:rPr sz="2200" spc="-5" dirty="0">
                <a:latin typeface="Calibri"/>
                <a:cs typeface="Calibri"/>
              </a:rPr>
              <a:t>the</a:t>
            </a:r>
            <a:r>
              <a:rPr sz="2200" spc="235" dirty="0">
                <a:latin typeface="Calibri"/>
                <a:cs typeface="Calibri"/>
              </a:rPr>
              <a:t> </a:t>
            </a:r>
            <a:r>
              <a:rPr sz="2200" spc="-10" dirty="0">
                <a:latin typeface="Calibri"/>
                <a:cs typeface="Calibri"/>
              </a:rPr>
              <a:t>concept</a:t>
            </a:r>
            <a:r>
              <a:rPr sz="2200" spc="235" dirty="0">
                <a:latin typeface="Calibri"/>
                <a:cs typeface="Calibri"/>
              </a:rPr>
              <a:t> </a:t>
            </a:r>
            <a:r>
              <a:rPr sz="2200" dirty="0">
                <a:latin typeface="Calibri"/>
                <a:cs typeface="Calibri"/>
              </a:rPr>
              <a:t>of</a:t>
            </a:r>
            <a:r>
              <a:rPr sz="2200" spc="220" dirty="0">
                <a:latin typeface="Calibri"/>
                <a:cs typeface="Calibri"/>
              </a:rPr>
              <a:t> </a:t>
            </a:r>
            <a:r>
              <a:rPr sz="2200" dirty="0">
                <a:latin typeface="Calibri"/>
                <a:cs typeface="Calibri"/>
              </a:rPr>
              <a:t>IoT</a:t>
            </a:r>
            <a:r>
              <a:rPr sz="2200" spc="229" dirty="0">
                <a:latin typeface="Calibri"/>
                <a:cs typeface="Calibri"/>
              </a:rPr>
              <a:t> </a:t>
            </a:r>
            <a:r>
              <a:rPr sz="2200" spc="-5" dirty="0">
                <a:latin typeface="Calibri"/>
                <a:cs typeface="Calibri"/>
              </a:rPr>
              <a:t>computing</a:t>
            </a:r>
            <a:r>
              <a:rPr sz="2200" spc="225" dirty="0">
                <a:latin typeface="Calibri"/>
                <a:cs typeface="Calibri"/>
              </a:rPr>
              <a:t> </a:t>
            </a:r>
            <a:r>
              <a:rPr sz="2200" spc="-10" dirty="0">
                <a:latin typeface="Calibri"/>
                <a:cs typeface="Calibri"/>
              </a:rPr>
              <a:t>has</a:t>
            </a:r>
            <a:r>
              <a:rPr sz="2200" spc="225" dirty="0">
                <a:latin typeface="Calibri"/>
                <a:cs typeface="Calibri"/>
              </a:rPr>
              <a:t> </a:t>
            </a:r>
            <a:r>
              <a:rPr sz="2200" spc="-5" dirty="0">
                <a:latin typeface="Calibri"/>
                <a:cs typeface="Calibri"/>
              </a:rPr>
              <a:t>been</a:t>
            </a:r>
            <a:r>
              <a:rPr sz="2200" spc="225" dirty="0">
                <a:latin typeface="Calibri"/>
                <a:cs typeface="Calibri"/>
              </a:rPr>
              <a:t> </a:t>
            </a:r>
            <a:r>
              <a:rPr sz="2200" spc="-10" dirty="0">
                <a:latin typeface="Calibri"/>
                <a:cs typeface="Calibri"/>
              </a:rPr>
              <a:t>pushed</a:t>
            </a:r>
            <a:r>
              <a:rPr sz="2200" spc="245" dirty="0">
                <a:latin typeface="Calibri"/>
                <a:cs typeface="Calibri"/>
              </a:rPr>
              <a:t> </a:t>
            </a:r>
            <a:r>
              <a:rPr sz="2200" spc="-15" dirty="0">
                <a:latin typeface="Calibri"/>
                <a:cs typeface="Calibri"/>
              </a:rPr>
              <a:t>even</a:t>
            </a:r>
            <a:r>
              <a:rPr sz="2200" spc="225" dirty="0">
                <a:latin typeface="Calibri"/>
                <a:cs typeface="Calibri"/>
              </a:rPr>
              <a:t> </a:t>
            </a:r>
            <a:r>
              <a:rPr sz="2200" spc="-10" dirty="0">
                <a:latin typeface="Calibri"/>
                <a:cs typeface="Calibri"/>
              </a:rPr>
              <a:t>further</a:t>
            </a:r>
            <a:r>
              <a:rPr sz="2200" spc="240" dirty="0">
                <a:latin typeface="Calibri"/>
                <a:cs typeface="Calibri"/>
              </a:rPr>
              <a:t> </a:t>
            </a:r>
            <a:r>
              <a:rPr sz="2200" spc="-35" dirty="0">
                <a:latin typeface="Calibri"/>
                <a:cs typeface="Calibri"/>
              </a:rPr>
              <a:t>to</a:t>
            </a:r>
            <a:endParaRPr sz="2200" dirty="0">
              <a:latin typeface="Calibri"/>
              <a:cs typeface="Calibri"/>
            </a:endParaRPr>
          </a:p>
          <a:p>
            <a:pPr marL="355600" algn="just">
              <a:lnSpc>
                <a:spcPts val="2375"/>
              </a:lnSpc>
            </a:pPr>
            <a:r>
              <a:rPr sz="2200" spc="-5" dirty="0">
                <a:latin typeface="Calibri"/>
                <a:cs typeface="Calibri"/>
              </a:rPr>
              <a:t>the</a:t>
            </a:r>
            <a:r>
              <a:rPr sz="2200" spc="15" dirty="0">
                <a:latin typeface="Calibri"/>
                <a:cs typeface="Calibri"/>
              </a:rPr>
              <a:t> </a:t>
            </a:r>
            <a:r>
              <a:rPr sz="2200" spc="-10" dirty="0">
                <a:latin typeface="Calibri"/>
                <a:cs typeface="Calibri"/>
              </a:rPr>
              <a:t>edge,</a:t>
            </a:r>
            <a:r>
              <a:rPr sz="2200" spc="20" dirty="0">
                <a:latin typeface="Calibri"/>
                <a:cs typeface="Calibri"/>
              </a:rPr>
              <a:t> </a:t>
            </a:r>
            <a:r>
              <a:rPr sz="2200" spc="-5" dirty="0">
                <a:latin typeface="Calibri"/>
                <a:cs typeface="Calibri"/>
              </a:rPr>
              <a:t>and in some</a:t>
            </a:r>
            <a:r>
              <a:rPr sz="2200" spc="20" dirty="0">
                <a:latin typeface="Calibri"/>
                <a:cs typeface="Calibri"/>
              </a:rPr>
              <a:t> </a:t>
            </a:r>
            <a:r>
              <a:rPr sz="2200" spc="-10" dirty="0">
                <a:latin typeface="Calibri"/>
                <a:cs typeface="Calibri"/>
              </a:rPr>
              <a:t>cases</a:t>
            </a:r>
            <a:r>
              <a:rPr sz="2200" spc="15" dirty="0">
                <a:latin typeface="Calibri"/>
                <a:cs typeface="Calibri"/>
              </a:rPr>
              <a:t> </a:t>
            </a:r>
            <a:r>
              <a:rPr sz="2200" spc="-5" dirty="0">
                <a:latin typeface="Calibri"/>
                <a:cs typeface="Calibri"/>
              </a:rPr>
              <a:t>it</a:t>
            </a:r>
            <a:r>
              <a:rPr sz="2200" spc="5" dirty="0">
                <a:latin typeface="Calibri"/>
                <a:cs typeface="Calibri"/>
              </a:rPr>
              <a:t> </a:t>
            </a:r>
            <a:r>
              <a:rPr sz="2200" spc="-5" dirty="0">
                <a:latin typeface="Calibri"/>
                <a:cs typeface="Calibri"/>
              </a:rPr>
              <a:t>now</a:t>
            </a:r>
            <a:r>
              <a:rPr sz="2200" spc="5" dirty="0">
                <a:latin typeface="Calibri"/>
                <a:cs typeface="Calibri"/>
              </a:rPr>
              <a:t> </a:t>
            </a:r>
            <a:r>
              <a:rPr sz="2200" spc="-5" dirty="0">
                <a:latin typeface="Calibri"/>
                <a:cs typeface="Calibri"/>
              </a:rPr>
              <a:t>resides</a:t>
            </a:r>
            <a:r>
              <a:rPr sz="2200" spc="-10" dirty="0">
                <a:latin typeface="Calibri"/>
                <a:cs typeface="Calibri"/>
              </a:rPr>
              <a:t> directly</a:t>
            </a:r>
            <a:r>
              <a:rPr sz="2200" spc="5" dirty="0">
                <a:latin typeface="Calibri"/>
                <a:cs typeface="Calibri"/>
              </a:rPr>
              <a:t> </a:t>
            </a:r>
            <a:r>
              <a:rPr sz="2200" spc="-5" dirty="0">
                <a:latin typeface="Calibri"/>
                <a:cs typeface="Calibri"/>
              </a:rPr>
              <a:t>in the</a:t>
            </a:r>
            <a:r>
              <a:rPr sz="2200" spc="20" dirty="0">
                <a:latin typeface="Calibri"/>
                <a:cs typeface="Calibri"/>
              </a:rPr>
              <a:t> </a:t>
            </a:r>
            <a:r>
              <a:rPr sz="2200" spc="-10" dirty="0">
                <a:latin typeface="Calibri"/>
                <a:cs typeface="Calibri"/>
              </a:rPr>
              <a:t>sensors</a:t>
            </a:r>
            <a:r>
              <a:rPr sz="2200" spc="5" dirty="0">
                <a:latin typeface="Calibri"/>
                <a:cs typeface="Calibri"/>
              </a:rPr>
              <a:t> </a:t>
            </a:r>
            <a:r>
              <a:rPr sz="2200" spc="-5" dirty="0">
                <a:latin typeface="Calibri"/>
                <a:cs typeface="Calibri"/>
              </a:rPr>
              <a:t>and IoT</a:t>
            </a:r>
            <a:r>
              <a:rPr sz="2200" spc="10" dirty="0">
                <a:latin typeface="Calibri"/>
                <a:cs typeface="Calibri"/>
              </a:rPr>
              <a:t> </a:t>
            </a:r>
            <a:r>
              <a:rPr sz="2200" spc="-10" dirty="0">
                <a:latin typeface="Calibri"/>
                <a:cs typeface="Calibri"/>
              </a:rPr>
              <a:t>devices</a:t>
            </a:r>
            <a:endParaRPr sz="2200" dirty="0">
              <a:latin typeface="Calibri"/>
              <a:cs typeface="Calibri"/>
            </a:endParaRPr>
          </a:p>
          <a:p>
            <a:pPr marL="355600" marR="6985" indent="-342900" algn="just">
              <a:lnSpc>
                <a:spcPct val="80000"/>
              </a:lnSpc>
              <a:spcBef>
                <a:spcPts val="1010"/>
              </a:spcBef>
              <a:buFont typeface="Arial MT"/>
              <a:buChar char="•"/>
              <a:tabLst>
                <a:tab pos="354965" algn="l"/>
                <a:tab pos="355600" algn="l"/>
              </a:tabLst>
            </a:pPr>
            <a:r>
              <a:rPr sz="2200" spc="-20" dirty="0">
                <a:latin typeface="Calibri"/>
                <a:cs typeface="Calibri"/>
              </a:rPr>
              <a:t>Edge</a:t>
            </a:r>
            <a:r>
              <a:rPr sz="2200" spc="80" dirty="0">
                <a:latin typeface="Calibri"/>
                <a:cs typeface="Calibri"/>
              </a:rPr>
              <a:t> </a:t>
            </a:r>
            <a:r>
              <a:rPr sz="2200" spc="-5" dirty="0">
                <a:latin typeface="Calibri"/>
                <a:cs typeface="Calibri"/>
              </a:rPr>
              <a:t>computing</a:t>
            </a:r>
            <a:r>
              <a:rPr sz="2200" spc="50" dirty="0">
                <a:latin typeface="Calibri"/>
                <a:cs typeface="Calibri"/>
              </a:rPr>
              <a:t> </a:t>
            </a:r>
            <a:r>
              <a:rPr sz="2200" spc="-5" dirty="0">
                <a:latin typeface="Calibri"/>
                <a:cs typeface="Calibri"/>
              </a:rPr>
              <a:t>is</a:t>
            </a:r>
            <a:r>
              <a:rPr sz="2200" spc="75" dirty="0">
                <a:latin typeface="Calibri"/>
                <a:cs typeface="Calibri"/>
              </a:rPr>
              <a:t> </a:t>
            </a:r>
            <a:r>
              <a:rPr sz="2200" spc="-5" dirty="0">
                <a:latin typeface="Calibri"/>
                <a:cs typeface="Calibri"/>
              </a:rPr>
              <a:t>also</a:t>
            </a:r>
            <a:r>
              <a:rPr sz="2200" spc="65" dirty="0">
                <a:latin typeface="Calibri"/>
                <a:cs typeface="Calibri"/>
              </a:rPr>
              <a:t> </a:t>
            </a:r>
            <a:r>
              <a:rPr sz="2200" spc="-5" dirty="0">
                <a:latin typeface="Calibri"/>
                <a:cs typeface="Calibri"/>
              </a:rPr>
              <a:t>sometimes</a:t>
            </a:r>
            <a:r>
              <a:rPr sz="2200" spc="95" dirty="0">
                <a:latin typeface="Calibri"/>
                <a:cs typeface="Calibri"/>
              </a:rPr>
              <a:t> </a:t>
            </a:r>
            <a:r>
              <a:rPr sz="2200" spc="-10" dirty="0">
                <a:latin typeface="Calibri"/>
                <a:cs typeface="Calibri"/>
              </a:rPr>
              <a:t>called</a:t>
            </a:r>
            <a:r>
              <a:rPr sz="2200" spc="55" dirty="0">
                <a:latin typeface="Calibri"/>
                <a:cs typeface="Calibri"/>
              </a:rPr>
              <a:t> </a:t>
            </a:r>
            <a:r>
              <a:rPr sz="2200" b="1" spc="-10" dirty="0">
                <a:latin typeface="Calibri"/>
                <a:cs typeface="Calibri"/>
              </a:rPr>
              <a:t>mist</a:t>
            </a:r>
            <a:r>
              <a:rPr sz="2200" b="1" spc="65" dirty="0">
                <a:latin typeface="Calibri"/>
                <a:cs typeface="Calibri"/>
              </a:rPr>
              <a:t> </a:t>
            </a:r>
            <a:r>
              <a:rPr sz="2200" b="1" spc="-5" dirty="0">
                <a:latin typeface="Calibri"/>
                <a:cs typeface="Calibri"/>
              </a:rPr>
              <a:t>computing</a:t>
            </a:r>
            <a:r>
              <a:rPr sz="2200" spc="-5" dirty="0">
                <a:latin typeface="Calibri"/>
                <a:cs typeface="Calibri"/>
              </a:rPr>
              <a:t>.</a:t>
            </a:r>
            <a:r>
              <a:rPr sz="2200" spc="50" dirty="0">
                <a:latin typeface="Calibri"/>
                <a:cs typeface="Calibri"/>
              </a:rPr>
              <a:t> </a:t>
            </a:r>
            <a:r>
              <a:rPr sz="2200" spc="-5" dirty="0">
                <a:latin typeface="Calibri"/>
                <a:cs typeface="Calibri"/>
              </a:rPr>
              <a:t>If</a:t>
            </a:r>
            <a:r>
              <a:rPr sz="2200" spc="60" dirty="0">
                <a:latin typeface="Calibri"/>
                <a:cs typeface="Calibri"/>
              </a:rPr>
              <a:t> </a:t>
            </a:r>
            <a:r>
              <a:rPr sz="2200" spc="-5" dirty="0">
                <a:latin typeface="Calibri"/>
                <a:cs typeface="Calibri"/>
              </a:rPr>
              <a:t>clouds</a:t>
            </a:r>
            <a:r>
              <a:rPr sz="2200" spc="60" dirty="0">
                <a:latin typeface="Calibri"/>
                <a:cs typeface="Calibri"/>
              </a:rPr>
              <a:t> </a:t>
            </a:r>
            <a:r>
              <a:rPr sz="2200" spc="-20" dirty="0">
                <a:latin typeface="Calibri"/>
                <a:cs typeface="Calibri"/>
              </a:rPr>
              <a:t>exist</a:t>
            </a:r>
            <a:r>
              <a:rPr sz="2200" spc="70" dirty="0">
                <a:latin typeface="Calibri"/>
                <a:cs typeface="Calibri"/>
              </a:rPr>
              <a:t> </a:t>
            </a:r>
            <a:r>
              <a:rPr sz="2200" spc="-5" dirty="0">
                <a:latin typeface="Calibri"/>
                <a:cs typeface="Calibri"/>
              </a:rPr>
              <a:t>in</a:t>
            </a:r>
            <a:r>
              <a:rPr sz="2200" spc="65" dirty="0">
                <a:latin typeface="Calibri"/>
                <a:cs typeface="Calibri"/>
              </a:rPr>
              <a:t> </a:t>
            </a:r>
            <a:r>
              <a:rPr sz="2200" spc="-5" dirty="0">
                <a:latin typeface="Calibri"/>
                <a:cs typeface="Calibri"/>
              </a:rPr>
              <a:t>the</a:t>
            </a:r>
            <a:r>
              <a:rPr sz="2200" spc="55" dirty="0">
                <a:latin typeface="Calibri"/>
                <a:cs typeface="Calibri"/>
              </a:rPr>
              <a:t> </a:t>
            </a:r>
            <a:r>
              <a:rPr sz="2200" spc="-40" dirty="0">
                <a:latin typeface="Calibri"/>
                <a:cs typeface="Calibri"/>
              </a:rPr>
              <a:t>sky,</a:t>
            </a:r>
            <a:r>
              <a:rPr sz="2200" spc="75" dirty="0">
                <a:latin typeface="Calibri"/>
                <a:cs typeface="Calibri"/>
              </a:rPr>
              <a:t> </a:t>
            </a:r>
            <a:r>
              <a:rPr sz="2200" spc="-5" dirty="0">
                <a:latin typeface="Calibri"/>
                <a:cs typeface="Calibri"/>
              </a:rPr>
              <a:t>and</a:t>
            </a:r>
            <a:r>
              <a:rPr sz="2200" spc="55" dirty="0">
                <a:latin typeface="Calibri"/>
                <a:cs typeface="Calibri"/>
              </a:rPr>
              <a:t> </a:t>
            </a:r>
            <a:r>
              <a:rPr sz="2200" spc="-15" dirty="0">
                <a:latin typeface="Calibri"/>
                <a:cs typeface="Calibri"/>
              </a:rPr>
              <a:t>fog </a:t>
            </a:r>
            <a:r>
              <a:rPr sz="2200" spc="-480" dirty="0">
                <a:latin typeface="Calibri"/>
                <a:cs typeface="Calibri"/>
              </a:rPr>
              <a:t> </a:t>
            </a:r>
            <a:r>
              <a:rPr sz="2200" spc="-10" dirty="0">
                <a:latin typeface="Calibri"/>
                <a:cs typeface="Calibri"/>
              </a:rPr>
              <a:t>sits</a:t>
            </a:r>
            <a:r>
              <a:rPr sz="2200" spc="10" dirty="0">
                <a:latin typeface="Calibri"/>
                <a:cs typeface="Calibri"/>
              </a:rPr>
              <a:t> </a:t>
            </a:r>
            <a:r>
              <a:rPr sz="2200" spc="-10" dirty="0">
                <a:latin typeface="Calibri"/>
                <a:cs typeface="Calibri"/>
              </a:rPr>
              <a:t>near</a:t>
            </a:r>
            <a:r>
              <a:rPr sz="2200" dirty="0">
                <a:latin typeface="Calibri"/>
                <a:cs typeface="Calibri"/>
              </a:rPr>
              <a:t> </a:t>
            </a:r>
            <a:r>
              <a:rPr sz="2200" spc="-5" dirty="0">
                <a:latin typeface="Calibri"/>
                <a:cs typeface="Calibri"/>
              </a:rPr>
              <a:t>the</a:t>
            </a:r>
            <a:r>
              <a:rPr sz="2200" dirty="0">
                <a:latin typeface="Calibri"/>
                <a:cs typeface="Calibri"/>
              </a:rPr>
              <a:t> </a:t>
            </a:r>
            <a:r>
              <a:rPr sz="2200" spc="-10" dirty="0">
                <a:latin typeface="Calibri"/>
                <a:cs typeface="Calibri"/>
              </a:rPr>
              <a:t>ground,</a:t>
            </a:r>
            <a:r>
              <a:rPr sz="2200" spc="-5" dirty="0">
                <a:latin typeface="Calibri"/>
                <a:cs typeface="Calibri"/>
              </a:rPr>
              <a:t> then</a:t>
            </a:r>
            <a:r>
              <a:rPr sz="2200" spc="15" dirty="0">
                <a:latin typeface="Calibri"/>
                <a:cs typeface="Calibri"/>
              </a:rPr>
              <a:t> </a:t>
            </a:r>
            <a:r>
              <a:rPr sz="2200" spc="-10" dirty="0">
                <a:latin typeface="Calibri"/>
                <a:cs typeface="Calibri"/>
              </a:rPr>
              <a:t>mist</a:t>
            </a:r>
            <a:r>
              <a:rPr sz="2200" spc="5" dirty="0">
                <a:latin typeface="Calibri"/>
                <a:cs typeface="Calibri"/>
              </a:rPr>
              <a:t> </a:t>
            </a:r>
            <a:r>
              <a:rPr sz="2200" spc="-5" dirty="0">
                <a:latin typeface="Calibri"/>
                <a:cs typeface="Calibri"/>
              </a:rPr>
              <a:t>is </a:t>
            </a:r>
            <a:r>
              <a:rPr sz="2200" spc="-10" dirty="0">
                <a:latin typeface="Calibri"/>
                <a:cs typeface="Calibri"/>
              </a:rPr>
              <a:t>what</a:t>
            </a:r>
            <a:r>
              <a:rPr sz="2200" dirty="0">
                <a:latin typeface="Calibri"/>
                <a:cs typeface="Calibri"/>
              </a:rPr>
              <a:t> </a:t>
            </a:r>
            <a:r>
              <a:rPr sz="2200" spc="-5" dirty="0">
                <a:latin typeface="Calibri"/>
                <a:cs typeface="Calibri"/>
              </a:rPr>
              <a:t>actually</a:t>
            </a:r>
            <a:r>
              <a:rPr sz="2200" dirty="0">
                <a:latin typeface="Calibri"/>
                <a:cs typeface="Calibri"/>
              </a:rPr>
              <a:t> </a:t>
            </a:r>
            <a:r>
              <a:rPr sz="2200" spc="-10" dirty="0">
                <a:latin typeface="Calibri"/>
                <a:cs typeface="Calibri"/>
              </a:rPr>
              <a:t>sits</a:t>
            </a:r>
            <a:r>
              <a:rPr sz="2200" spc="10" dirty="0">
                <a:latin typeface="Calibri"/>
                <a:cs typeface="Calibri"/>
              </a:rPr>
              <a:t> </a:t>
            </a:r>
            <a:r>
              <a:rPr sz="2200" dirty="0">
                <a:latin typeface="Calibri"/>
                <a:cs typeface="Calibri"/>
              </a:rPr>
              <a:t>on</a:t>
            </a:r>
            <a:r>
              <a:rPr sz="2200" spc="-10" dirty="0">
                <a:latin typeface="Calibri"/>
                <a:cs typeface="Calibri"/>
              </a:rPr>
              <a:t> </a:t>
            </a:r>
            <a:r>
              <a:rPr sz="2200" spc="-5" dirty="0">
                <a:latin typeface="Calibri"/>
                <a:cs typeface="Calibri"/>
              </a:rPr>
              <a:t>the</a:t>
            </a:r>
            <a:r>
              <a:rPr sz="2200" spc="10" dirty="0">
                <a:latin typeface="Calibri"/>
                <a:cs typeface="Calibri"/>
              </a:rPr>
              <a:t> </a:t>
            </a:r>
            <a:r>
              <a:rPr sz="2200" spc="-15" dirty="0">
                <a:latin typeface="Calibri"/>
                <a:cs typeface="Calibri"/>
              </a:rPr>
              <a:t>ground</a:t>
            </a:r>
            <a:endParaRPr sz="2200" dirty="0">
              <a:latin typeface="Calibri"/>
              <a:cs typeface="Calibri"/>
            </a:endParaRPr>
          </a:p>
          <a:p>
            <a:pPr marL="355600" marR="5080" indent="-342900" algn="just">
              <a:lnSpc>
                <a:spcPct val="80000"/>
              </a:lnSpc>
              <a:spcBef>
                <a:spcPts val="1000"/>
              </a:spcBef>
              <a:buFont typeface="Arial MT"/>
              <a:buChar char="•"/>
              <a:tabLst>
                <a:tab pos="417830" algn="l"/>
                <a:tab pos="418465" algn="l"/>
              </a:tabLst>
            </a:pPr>
            <a:r>
              <a:rPr dirty="0"/>
              <a:t>	</a:t>
            </a:r>
            <a:r>
              <a:rPr sz="2200" spc="-10" dirty="0">
                <a:latin typeface="Calibri"/>
                <a:cs typeface="Calibri"/>
              </a:rPr>
              <a:t>Thus,</a:t>
            </a:r>
            <a:r>
              <a:rPr sz="2200" spc="125" dirty="0">
                <a:latin typeface="Calibri"/>
                <a:cs typeface="Calibri"/>
              </a:rPr>
              <a:t> </a:t>
            </a:r>
            <a:r>
              <a:rPr sz="2200" spc="-5" dirty="0">
                <a:latin typeface="Calibri"/>
                <a:cs typeface="Calibri"/>
              </a:rPr>
              <a:t>the</a:t>
            </a:r>
            <a:r>
              <a:rPr sz="2200" spc="120" dirty="0">
                <a:latin typeface="Calibri"/>
                <a:cs typeface="Calibri"/>
              </a:rPr>
              <a:t> </a:t>
            </a:r>
            <a:r>
              <a:rPr sz="2200" spc="-10" dirty="0">
                <a:latin typeface="Calibri"/>
                <a:cs typeface="Calibri"/>
              </a:rPr>
              <a:t>concept</a:t>
            </a:r>
            <a:r>
              <a:rPr sz="2200" spc="114" dirty="0">
                <a:latin typeface="Calibri"/>
                <a:cs typeface="Calibri"/>
              </a:rPr>
              <a:t> </a:t>
            </a:r>
            <a:r>
              <a:rPr sz="2200" dirty="0">
                <a:latin typeface="Calibri"/>
                <a:cs typeface="Calibri"/>
              </a:rPr>
              <a:t>of</a:t>
            </a:r>
            <a:r>
              <a:rPr sz="2200" spc="130" dirty="0">
                <a:latin typeface="Calibri"/>
                <a:cs typeface="Calibri"/>
              </a:rPr>
              <a:t> </a:t>
            </a:r>
            <a:r>
              <a:rPr sz="2200" spc="-10" dirty="0">
                <a:latin typeface="Calibri"/>
                <a:cs typeface="Calibri"/>
              </a:rPr>
              <a:t>mist</a:t>
            </a:r>
            <a:r>
              <a:rPr sz="2200" spc="114" dirty="0">
                <a:latin typeface="Calibri"/>
                <a:cs typeface="Calibri"/>
              </a:rPr>
              <a:t> </a:t>
            </a:r>
            <a:r>
              <a:rPr sz="2200" spc="-5" dirty="0">
                <a:latin typeface="Calibri"/>
                <a:cs typeface="Calibri"/>
              </a:rPr>
              <a:t>is</a:t>
            </a:r>
            <a:r>
              <a:rPr sz="2200" spc="120" dirty="0">
                <a:latin typeface="Calibri"/>
                <a:cs typeface="Calibri"/>
              </a:rPr>
              <a:t> </a:t>
            </a:r>
            <a:r>
              <a:rPr sz="2200" spc="-20" dirty="0">
                <a:latin typeface="Calibri"/>
                <a:cs typeface="Calibri"/>
              </a:rPr>
              <a:t>to</a:t>
            </a:r>
            <a:r>
              <a:rPr sz="2200" spc="145" dirty="0">
                <a:latin typeface="Calibri"/>
                <a:cs typeface="Calibri"/>
              </a:rPr>
              <a:t> </a:t>
            </a:r>
            <a:r>
              <a:rPr sz="2200" spc="-15" dirty="0">
                <a:latin typeface="Calibri"/>
                <a:cs typeface="Calibri"/>
              </a:rPr>
              <a:t>extend</a:t>
            </a:r>
            <a:r>
              <a:rPr sz="2200" spc="125" dirty="0">
                <a:latin typeface="Calibri"/>
                <a:cs typeface="Calibri"/>
              </a:rPr>
              <a:t> </a:t>
            </a:r>
            <a:r>
              <a:rPr sz="2200" spc="-20" dirty="0">
                <a:latin typeface="Calibri"/>
                <a:cs typeface="Calibri"/>
              </a:rPr>
              <a:t>fog</a:t>
            </a:r>
            <a:r>
              <a:rPr sz="2200" spc="120" dirty="0">
                <a:latin typeface="Calibri"/>
                <a:cs typeface="Calibri"/>
              </a:rPr>
              <a:t> </a:t>
            </a:r>
            <a:r>
              <a:rPr sz="2200" spc="-20" dirty="0">
                <a:latin typeface="Calibri"/>
                <a:cs typeface="Calibri"/>
              </a:rPr>
              <a:t>to</a:t>
            </a:r>
            <a:r>
              <a:rPr sz="2200" spc="135" dirty="0">
                <a:latin typeface="Calibri"/>
                <a:cs typeface="Calibri"/>
              </a:rPr>
              <a:t> </a:t>
            </a:r>
            <a:r>
              <a:rPr sz="2200" spc="-5" dirty="0">
                <a:latin typeface="Calibri"/>
                <a:cs typeface="Calibri"/>
              </a:rPr>
              <a:t>the</a:t>
            </a:r>
            <a:r>
              <a:rPr sz="2200" spc="125" dirty="0">
                <a:latin typeface="Calibri"/>
                <a:cs typeface="Calibri"/>
              </a:rPr>
              <a:t> </a:t>
            </a:r>
            <a:r>
              <a:rPr sz="2200" spc="-10" dirty="0">
                <a:latin typeface="Calibri"/>
                <a:cs typeface="Calibri"/>
              </a:rPr>
              <a:t>furthest</a:t>
            </a:r>
            <a:r>
              <a:rPr sz="2200" spc="120" dirty="0">
                <a:latin typeface="Calibri"/>
                <a:cs typeface="Calibri"/>
              </a:rPr>
              <a:t> </a:t>
            </a:r>
            <a:r>
              <a:rPr sz="2200" spc="-10" dirty="0">
                <a:latin typeface="Calibri"/>
                <a:cs typeface="Calibri"/>
              </a:rPr>
              <a:t>point</a:t>
            </a:r>
            <a:r>
              <a:rPr sz="2200" spc="120" dirty="0">
                <a:latin typeface="Calibri"/>
                <a:cs typeface="Calibri"/>
              </a:rPr>
              <a:t> </a:t>
            </a:r>
            <a:r>
              <a:rPr sz="2200" spc="-5" dirty="0">
                <a:latin typeface="Calibri"/>
                <a:cs typeface="Calibri"/>
              </a:rPr>
              <a:t>possible,</a:t>
            </a:r>
            <a:r>
              <a:rPr sz="2200" spc="110" dirty="0">
                <a:latin typeface="Calibri"/>
                <a:cs typeface="Calibri"/>
              </a:rPr>
              <a:t> </a:t>
            </a:r>
            <a:r>
              <a:rPr sz="2200" spc="-10" dirty="0">
                <a:latin typeface="Calibri"/>
                <a:cs typeface="Calibri"/>
              </a:rPr>
              <a:t>right</a:t>
            </a:r>
            <a:r>
              <a:rPr sz="2200" spc="125" dirty="0">
                <a:latin typeface="Calibri"/>
                <a:cs typeface="Calibri"/>
              </a:rPr>
              <a:t> </a:t>
            </a:r>
            <a:r>
              <a:rPr sz="2200" spc="-20" dirty="0">
                <a:latin typeface="Calibri"/>
                <a:cs typeface="Calibri"/>
              </a:rPr>
              <a:t>into</a:t>
            </a:r>
            <a:r>
              <a:rPr sz="2200" spc="120" dirty="0">
                <a:latin typeface="Calibri"/>
                <a:cs typeface="Calibri"/>
              </a:rPr>
              <a:t> </a:t>
            </a:r>
            <a:r>
              <a:rPr sz="2200" spc="-5" dirty="0">
                <a:latin typeface="Calibri"/>
                <a:cs typeface="Calibri"/>
              </a:rPr>
              <a:t>the</a:t>
            </a:r>
            <a:r>
              <a:rPr sz="2200" spc="110" dirty="0">
                <a:latin typeface="Calibri"/>
                <a:cs typeface="Calibri"/>
              </a:rPr>
              <a:t> </a:t>
            </a:r>
            <a:r>
              <a:rPr sz="2200" dirty="0">
                <a:latin typeface="Calibri"/>
                <a:cs typeface="Calibri"/>
              </a:rPr>
              <a:t>IoT </a:t>
            </a:r>
            <a:r>
              <a:rPr sz="2200" spc="-480" dirty="0">
                <a:latin typeface="Calibri"/>
                <a:cs typeface="Calibri"/>
              </a:rPr>
              <a:t> </a:t>
            </a:r>
            <a:r>
              <a:rPr sz="2200" spc="-5" dirty="0">
                <a:latin typeface="Calibri"/>
                <a:cs typeface="Calibri"/>
              </a:rPr>
              <a:t>endpoint</a:t>
            </a:r>
            <a:r>
              <a:rPr sz="2200" spc="-10" dirty="0">
                <a:latin typeface="Calibri"/>
                <a:cs typeface="Calibri"/>
              </a:rPr>
              <a:t> </a:t>
            </a:r>
            <a:r>
              <a:rPr sz="2200" spc="-5" dirty="0">
                <a:latin typeface="Calibri"/>
                <a:cs typeface="Calibri"/>
              </a:rPr>
              <a:t>device</a:t>
            </a:r>
            <a:r>
              <a:rPr sz="2200" dirty="0">
                <a:latin typeface="Calibri"/>
                <a:cs typeface="Calibri"/>
              </a:rPr>
              <a:t> </a:t>
            </a:r>
            <a:r>
              <a:rPr sz="2200" spc="-5" dirty="0">
                <a:latin typeface="Calibri"/>
                <a:cs typeface="Calibri"/>
              </a:rPr>
              <a:t>itself</a:t>
            </a:r>
            <a:endParaRPr sz="2200" dirty="0">
              <a:latin typeface="Calibri"/>
              <a:cs typeface="Calibri"/>
            </a:endParaRPr>
          </a:p>
          <a:p>
            <a:pPr marL="355600" indent="-342900" algn="just">
              <a:lnSpc>
                <a:spcPts val="2375"/>
              </a:lnSpc>
              <a:spcBef>
                <a:spcPts val="465"/>
              </a:spcBef>
              <a:buFont typeface="Arial MT"/>
              <a:buChar char="•"/>
              <a:tabLst>
                <a:tab pos="354965" algn="l"/>
                <a:tab pos="355600" algn="l"/>
              </a:tabLst>
            </a:pPr>
            <a:r>
              <a:rPr sz="2200" spc="-5" dirty="0">
                <a:latin typeface="Calibri"/>
                <a:cs typeface="Calibri"/>
              </a:rPr>
              <a:t>Some</a:t>
            </a:r>
            <a:r>
              <a:rPr sz="2200" spc="190" dirty="0">
                <a:latin typeface="Calibri"/>
                <a:cs typeface="Calibri"/>
              </a:rPr>
              <a:t> </a:t>
            </a:r>
            <a:r>
              <a:rPr sz="2200" spc="-5" dirty="0">
                <a:latin typeface="Calibri"/>
                <a:cs typeface="Calibri"/>
              </a:rPr>
              <a:t>new</a:t>
            </a:r>
            <a:r>
              <a:rPr sz="2200" spc="215" dirty="0">
                <a:latin typeface="Calibri"/>
                <a:cs typeface="Calibri"/>
              </a:rPr>
              <a:t> </a:t>
            </a:r>
            <a:r>
              <a:rPr sz="2200" spc="-5" dirty="0">
                <a:latin typeface="Calibri"/>
                <a:cs typeface="Calibri"/>
              </a:rPr>
              <a:t>classes</a:t>
            </a:r>
            <a:r>
              <a:rPr sz="2200" spc="204" dirty="0">
                <a:latin typeface="Calibri"/>
                <a:cs typeface="Calibri"/>
              </a:rPr>
              <a:t> </a:t>
            </a:r>
            <a:r>
              <a:rPr sz="2200" spc="-5" dirty="0">
                <a:latin typeface="Calibri"/>
                <a:cs typeface="Calibri"/>
              </a:rPr>
              <a:t>of</a:t>
            </a:r>
            <a:r>
              <a:rPr sz="2200" spc="195" dirty="0">
                <a:latin typeface="Calibri"/>
                <a:cs typeface="Calibri"/>
              </a:rPr>
              <a:t> </a:t>
            </a:r>
            <a:r>
              <a:rPr sz="2200" spc="-5" dirty="0">
                <a:latin typeface="Calibri"/>
                <a:cs typeface="Calibri"/>
              </a:rPr>
              <a:t>IoT</a:t>
            </a:r>
            <a:r>
              <a:rPr sz="2200" spc="210" dirty="0">
                <a:latin typeface="Calibri"/>
                <a:cs typeface="Calibri"/>
              </a:rPr>
              <a:t> </a:t>
            </a:r>
            <a:r>
              <a:rPr sz="2200" spc="-10" dirty="0">
                <a:latin typeface="Calibri"/>
                <a:cs typeface="Calibri"/>
              </a:rPr>
              <a:t>endpoints</a:t>
            </a:r>
            <a:r>
              <a:rPr sz="2200" spc="195" dirty="0">
                <a:latin typeface="Calibri"/>
                <a:cs typeface="Calibri"/>
              </a:rPr>
              <a:t> </a:t>
            </a:r>
            <a:r>
              <a:rPr sz="2200" spc="-20" dirty="0">
                <a:latin typeface="Calibri"/>
                <a:cs typeface="Calibri"/>
              </a:rPr>
              <a:t>have</a:t>
            </a:r>
            <a:r>
              <a:rPr sz="2200" spc="195" dirty="0">
                <a:latin typeface="Calibri"/>
                <a:cs typeface="Calibri"/>
              </a:rPr>
              <a:t> </a:t>
            </a:r>
            <a:r>
              <a:rPr sz="2200" spc="-5" dirty="0">
                <a:latin typeface="Calibri"/>
                <a:cs typeface="Calibri"/>
              </a:rPr>
              <a:t>enough</a:t>
            </a:r>
            <a:r>
              <a:rPr sz="2200" spc="185" dirty="0">
                <a:latin typeface="Calibri"/>
                <a:cs typeface="Calibri"/>
              </a:rPr>
              <a:t> </a:t>
            </a:r>
            <a:r>
              <a:rPr sz="2200" spc="-10" dirty="0">
                <a:latin typeface="Calibri"/>
                <a:cs typeface="Calibri"/>
              </a:rPr>
              <a:t>compute</a:t>
            </a:r>
            <a:r>
              <a:rPr sz="2200" spc="204" dirty="0">
                <a:latin typeface="Calibri"/>
                <a:cs typeface="Calibri"/>
              </a:rPr>
              <a:t> </a:t>
            </a:r>
            <a:r>
              <a:rPr sz="2200" spc="-10" dirty="0">
                <a:latin typeface="Calibri"/>
                <a:cs typeface="Calibri"/>
              </a:rPr>
              <a:t>capabilities</a:t>
            </a:r>
            <a:r>
              <a:rPr sz="2200" spc="190" dirty="0">
                <a:latin typeface="Calibri"/>
                <a:cs typeface="Calibri"/>
              </a:rPr>
              <a:t> </a:t>
            </a:r>
            <a:r>
              <a:rPr sz="2200" spc="-20" dirty="0">
                <a:latin typeface="Calibri"/>
                <a:cs typeface="Calibri"/>
              </a:rPr>
              <a:t>to</a:t>
            </a:r>
            <a:r>
              <a:rPr sz="2200" spc="200" dirty="0">
                <a:latin typeface="Calibri"/>
                <a:cs typeface="Calibri"/>
              </a:rPr>
              <a:t> </a:t>
            </a:r>
            <a:r>
              <a:rPr sz="2200" spc="-10" dirty="0">
                <a:latin typeface="Calibri"/>
                <a:cs typeface="Calibri"/>
              </a:rPr>
              <a:t>perform</a:t>
            </a:r>
            <a:r>
              <a:rPr sz="2200" spc="195" dirty="0">
                <a:latin typeface="Calibri"/>
                <a:cs typeface="Calibri"/>
              </a:rPr>
              <a:t> </a:t>
            </a:r>
            <a:r>
              <a:rPr sz="2200" spc="-15" dirty="0">
                <a:latin typeface="Calibri"/>
                <a:cs typeface="Calibri"/>
              </a:rPr>
              <a:t>at</a:t>
            </a:r>
            <a:r>
              <a:rPr sz="2200" spc="190" dirty="0">
                <a:latin typeface="Calibri"/>
                <a:cs typeface="Calibri"/>
              </a:rPr>
              <a:t> </a:t>
            </a:r>
            <a:r>
              <a:rPr sz="2200" spc="-5" dirty="0">
                <a:latin typeface="Calibri"/>
                <a:cs typeface="Calibri"/>
              </a:rPr>
              <a:t>least</a:t>
            </a:r>
            <a:endParaRPr sz="2200" dirty="0">
              <a:latin typeface="Calibri"/>
              <a:cs typeface="Calibri"/>
            </a:endParaRPr>
          </a:p>
          <a:p>
            <a:pPr marL="355600" algn="just">
              <a:lnSpc>
                <a:spcPts val="2375"/>
              </a:lnSpc>
            </a:pPr>
            <a:r>
              <a:rPr sz="2200" spc="-10" dirty="0">
                <a:latin typeface="Calibri"/>
                <a:cs typeface="Calibri"/>
              </a:rPr>
              <a:t>low-level</a:t>
            </a:r>
            <a:r>
              <a:rPr sz="2200" spc="5" dirty="0">
                <a:latin typeface="Calibri"/>
                <a:cs typeface="Calibri"/>
              </a:rPr>
              <a:t> </a:t>
            </a:r>
            <a:r>
              <a:rPr sz="2200" dirty="0">
                <a:latin typeface="Calibri"/>
                <a:cs typeface="Calibri"/>
              </a:rPr>
              <a:t>analytics</a:t>
            </a:r>
            <a:r>
              <a:rPr sz="2200" spc="-5" dirty="0">
                <a:latin typeface="Calibri"/>
                <a:cs typeface="Calibri"/>
              </a:rPr>
              <a:t> and</a:t>
            </a:r>
            <a:r>
              <a:rPr sz="2200" dirty="0">
                <a:latin typeface="Calibri"/>
                <a:cs typeface="Calibri"/>
              </a:rPr>
              <a:t> </a:t>
            </a:r>
            <a:r>
              <a:rPr sz="2200" spc="-10" dirty="0">
                <a:latin typeface="Calibri"/>
                <a:cs typeface="Calibri"/>
              </a:rPr>
              <a:t>filtering</a:t>
            </a:r>
            <a:r>
              <a:rPr sz="2200" spc="15" dirty="0">
                <a:latin typeface="Calibri"/>
                <a:cs typeface="Calibri"/>
              </a:rPr>
              <a:t> </a:t>
            </a:r>
            <a:r>
              <a:rPr sz="2200" spc="-20" dirty="0">
                <a:latin typeface="Calibri"/>
                <a:cs typeface="Calibri"/>
              </a:rPr>
              <a:t>to</a:t>
            </a:r>
            <a:r>
              <a:rPr sz="2200" spc="15" dirty="0">
                <a:latin typeface="Calibri"/>
                <a:cs typeface="Calibri"/>
              </a:rPr>
              <a:t> </a:t>
            </a:r>
            <a:r>
              <a:rPr sz="2200" spc="-25" dirty="0">
                <a:latin typeface="Calibri"/>
                <a:cs typeface="Calibri"/>
              </a:rPr>
              <a:t>make</a:t>
            </a:r>
            <a:r>
              <a:rPr sz="2200" spc="25" dirty="0">
                <a:latin typeface="Calibri"/>
                <a:cs typeface="Calibri"/>
              </a:rPr>
              <a:t> </a:t>
            </a:r>
            <a:r>
              <a:rPr sz="2200" spc="-5" dirty="0">
                <a:latin typeface="Calibri"/>
                <a:cs typeface="Calibri"/>
              </a:rPr>
              <a:t>basic</a:t>
            </a:r>
            <a:r>
              <a:rPr sz="2200" spc="-15" dirty="0">
                <a:latin typeface="Calibri"/>
                <a:cs typeface="Calibri"/>
              </a:rPr>
              <a:t> </a:t>
            </a:r>
            <a:r>
              <a:rPr sz="2200" spc="-5" dirty="0">
                <a:latin typeface="Calibri"/>
                <a:cs typeface="Calibri"/>
              </a:rPr>
              <a:t>decisions</a:t>
            </a:r>
            <a:r>
              <a:rPr sz="2200" spc="20" dirty="0">
                <a:latin typeface="Calibri"/>
                <a:cs typeface="Calibri"/>
              </a:rPr>
              <a:t> </a:t>
            </a:r>
            <a:r>
              <a:rPr sz="2200" spc="-10" dirty="0">
                <a:latin typeface="Calibri"/>
                <a:cs typeface="Calibri"/>
              </a:rPr>
              <a:t>(eg.</a:t>
            </a:r>
            <a:r>
              <a:rPr sz="2200" spc="5" dirty="0">
                <a:latin typeface="Calibri"/>
                <a:cs typeface="Calibri"/>
              </a:rPr>
              <a:t> </a:t>
            </a:r>
            <a:r>
              <a:rPr sz="2200" spc="-5" dirty="0">
                <a:latin typeface="Calibri"/>
                <a:cs typeface="Calibri"/>
              </a:rPr>
              <a:t>Raspberry</a:t>
            </a:r>
            <a:r>
              <a:rPr sz="2200" spc="20" dirty="0">
                <a:latin typeface="Calibri"/>
                <a:cs typeface="Calibri"/>
              </a:rPr>
              <a:t> </a:t>
            </a:r>
            <a:r>
              <a:rPr sz="2200" spc="-5" dirty="0">
                <a:latin typeface="Calibri"/>
                <a:cs typeface="Calibri"/>
              </a:rPr>
              <a:t>Pi,</a:t>
            </a:r>
            <a:r>
              <a:rPr sz="2200" spc="5" dirty="0">
                <a:latin typeface="Calibri"/>
                <a:cs typeface="Calibri"/>
              </a:rPr>
              <a:t> </a:t>
            </a:r>
            <a:r>
              <a:rPr sz="2200" spc="-10" dirty="0">
                <a:latin typeface="Calibri"/>
                <a:cs typeface="Calibri"/>
              </a:rPr>
              <a:t>Arduino)</a:t>
            </a:r>
            <a:endParaRPr sz="2200" dirty="0">
              <a:latin typeface="Calibri"/>
              <a:cs typeface="Calibri"/>
            </a:endParaRPr>
          </a:p>
          <a:p>
            <a:pPr marL="355600" marR="5715" indent="-342900" algn="just">
              <a:lnSpc>
                <a:spcPts val="2110"/>
              </a:lnSpc>
              <a:spcBef>
                <a:spcPts val="995"/>
              </a:spcBef>
              <a:buFont typeface="Arial MT"/>
              <a:buChar char="•"/>
              <a:tabLst>
                <a:tab pos="355600" algn="l"/>
              </a:tabLst>
            </a:pPr>
            <a:r>
              <a:rPr sz="2200" b="1" spc="-10" dirty="0">
                <a:latin typeface="Calibri"/>
                <a:cs typeface="Calibri"/>
              </a:rPr>
              <a:t>Example</a:t>
            </a:r>
            <a:r>
              <a:rPr sz="2200" spc="-10" dirty="0">
                <a:latin typeface="Calibri"/>
                <a:cs typeface="Calibri"/>
              </a:rPr>
              <a:t>: </a:t>
            </a:r>
            <a:r>
              <a:rPr sz="2200" spc="-15" dirty="0">
                <a:latin typeface="Calibri"/>
                <a:cs typeface="Calibri"/>
              </a:rPr>
              <a:t>Edge </a:t>
            </a:r>
            <a:r>
              <a:rPr sz="2200" spc="-10" dirty="0">
                <a:latin typeface="Calibri"/>
                <a:cs typeface="Calibri"/>
              </a:rPr>
              <a:t>compute–capable </a:t>
            </a:r>
            <a:r>
              <a:rPr sz="2200" spc="-15" dirty="0">
                <a:latin typeface="Calibri"/>
                <a:cs typeface="Calibri"/>
              </a:rPr>
              <a:t>meters </a:t>
            </a:r>
            <a:r>
              <a:rPr sz="2200" spc="-10" dirty="0">
                <a:latin typeface="Calibri"/>
                <a:cs typeface="Calibri"/>
              </a:rPr>
              <a:t>are </a:t>
            </a:r>
            <a:r>
              <a:rPr sz="2200" spc="-5" dirty="0">
                <a:latin typeface="Calibri"/>
                <a:cs typeface="Calibri"/>
              </a:rPr>
              <a:t>able </a:t>
            </a:r>
            <a:r>
              <a:rPr sz="2200" spc="-20" dirty="0">
                <a:latin typeface="Calibri"/>
                <a:cs typeface="Calibri"/>
              </a:rPr>
              <a:t>to </a:t>
            </a:r>
            <a:r>
              <a:rPr sz="2200" spc="-15" dirty="0">
                <a:latin typeface="Calibri"/>
                <a:cs typeface="Calibri"/>
              </a:rPr>
              <a:t>communicate </a:t>
            </a:r>
            <a:r>
              <a:rPr sz="2200" spc="-5" dirty="0">
                <a:latin typeface="Calibri"/>
                <a:cs typeface="Calibri"/>
              </a:rPr>
              <a:t>with each other </a:t>
            </a:r>
            <a:r>
              <a:rPr sz="2200" spc="-20" dirty="0">
                <a:latin typeface="Calibri"/>
                <a:cs typeface="Calibri"/>
              </a:rPr>
              <a:t>to </a:t>
            </a:r>
            <a:r>
              <a:rPr sz="2200" spc="-10" dirty="0">
                <a:latin typeface="Calibri"/>
                <a:cs typeface="Calibri"/>
              </a:rPr>
              <a:t>share </a:t>
            </a:r>
            <a:r>
              <a:rPr sz="2200" spc="-5" dirty="0">
                <a:latin typeface="Calibri"/>
                <a:cs typeface="Calibri"/>
              </a:rPr>
              <a:t> </a:t>
            </a:r>
            <a:r>
              <a:rPr sz="2200" spc="-10" dirty="0">
                <a:latin typeface="Calibri"/>
                <a:cs typeface="Calibri"/>
              </a:rPr>
              <a:t>information </a:t>
            </a:r>
            <a:r>
              <a:rPr sz="2200" dirty="0">
                <a:latin typeface="Calibri"/>
                <a:cs typeface="Calibri"/>
              </a:rPr>
              <a:t>on </a:t>
            </a:r>
            <a:r>
              <a:rPr sz="2200" spc="-5" dirty="0">
                <a:latin typeface="Calibri"/>
                <a:cs typeface="Calibri"/>
              </a:rPr>
              <a:t>small </a:t>
            </a:r>
            <a:r>
              <a:rPr sz="2200" spc="-10" dirty="0">
                <a:latin typeface="Calibri"/>
                <a:cs typeface="Calibri"/>
              </a:rPr>
              <a:t>subsets </a:t>
            </a:r>
            <a:r>
              <a:rPr sz="2200" dirty="0">
                <a:latin typeface="Calibri"/>
                <a:cs typeface="Calibri"/>
              </a:rPr>
              <a:t>of </a:t>
            </a:r>
            <a:r>
              <a:rPr sz="2200" spc="-5" dirty="0">
                <a:latin typeface="Calibri"/>
                <a:cs typeface="Calibri"/>
              </a:rPr>
              <a:t>the electrical </a:t>
            </a:r>
            <a:r>
              <a:rPr sz="2200" spc="-10" dirty="0">
                <a:latin typeface="Calibri"/>
                <a:cs typeface="Calibri"/>
              </a:rPr>
              <a:t>distribution </a:t>
            </a:r>
            <a:r>
              <a:rPr sz="2200" spc="-5" dirty="0">
                <a:latin typeface="Calibri"/>
                <a:cs typeface="Calibri"/>
              </a:rPr>
              <a:t>grid </a:t>
            </a:r>
            <a:r>
              <a:rPr sz="2200" spc="-20" dirty="0">
                <a:latin typeface="Calibri"/>
                <a:cs typeface="Calibri"/>
              </a:rPr>
              <a:t>to </a:t>
            </a:r>
            <a:r>
              <a:rPr sz="2200" spc="-10" dirty="0">
                <a:latin typeface="Calibri"/>
                <a:cs typeface="Calibri"/>
              </a:rPr>
              <a:t>monitor </a:t>
            </a:r>
            <a:r>
              <a:rPr sz="2200" spc="-15" dirty="0">
                <a:latin typeface="Calibri"/>
                <a:cs typeface="Calibri"/>
              </a:rPr>
              <a:t>localized </a:t>
            </a:r>
            <a:r>
              <a:rPr sz="2200" spc="-10" dirty="0">
                <a:latin typeface="Calibri"/>
                <a:cs typeface="Calibri"/>
              </a:rPr>
              <a:t>power </a:t>
            </a:r>
            <a:r>
              <a:rPr sz="2200" spc="-5" dirty="0">
                <a:latin typeface="Calibri"/>
                <a:cs typeface="Calibri"/>
              </a:rPr>
              <a:t> </a:t>
            </a:r>
            <a:r>
              <a:rPr sz="2200" spc="-10" dirty="0">
                <a:latin typeface="Calibri"/>
                <a:cs typeface="Calibri"/>
              </a:rPr>
              <a:t>quality</a:t>
            </a:r>
            <a:r>
              <a:rPr sz="2200" spc="275" dirty="0">
                <a:latin typeface="Calibri"/>
                <a:cs typeface="Calibri"/>
              </a:rPr>
              <a:t> </a:t>
            </a:r>
            <a:r>
              <a:rPr sz="2200" spc="-5" dirty="0">
                <a:latin typeface="Calibri"/>
                <a:cs typeface="Calibri"/>
              </a:rPr>
              <a:t>and</a:t>
            </a:r>
            <a:r>
              <a:rPr sz="2200" spc="290" dirty="0">
                <a:latin typeface="Calibri"/>
                <a:cs typeface="Calibri"/>
              </a:rPr>
              <a:t> </a:t>
            </a:r>
            <a:r>
              <a:rPr sz="2200" spc="-10" dirty="0">
                <a:latin typeface="Calibri"/>
                <a:cs typeface="Calibri"/>
              </a:rPr>
              <a:t>consumption,</a:t>
            </a:r>
            <a:r>
              <a:rPr sz="2200" spc="295" dirty="0">
                <a:latin typeface="Calibri"/>
                <a:cs typeface="Calibri"/>
              </a:rPr>
              <a:t> </a:t>
            </a:r>
            <a:r>
              <a:rPr sz="2200" spc="-5" dirty="0">
                <a:latin typeface="Calibri"/>
                <a:cs typeface="Calibri"/>
              </a:rPr>
              <a:t>and</a:t>
            </a:r>
            <a:r>
              <a:rPr sz="2200" spc="285" dirty="0">
                <a:latin typeface="Calibri"/>
                <a:cs typeface="Calibri"/>
              </a:rPr>
              <a:t> </a:t>
            </a:r>
            <a:r>
              <a:rPr sz="2200" spc="-10" dirty="0">
                <a:latin typeface="Calibri"/>
                <a:cs typeface="Calibri"/>
              </a:rPr>
              <a:t>they</a:t>
            </a:r>
            <a:r>
              <a:rPr sz="2200" spc="300" dirty="0">
                <a:latin typeface="Calibri"/>
                <a:cs typeface="Calibri"/>
              </a:rPr>
              <a:t> </a:t>
            </a:r>
            <a:r>
              <a:rPr sz="2200" spc="-15" dirty="0">
                <a:latin typeface="Calibri"/>
                <a:cs typeface="Calibri"/>
              </a:rPr>
              <a:t>can</a:t>
            </a:r>
            <a:r>
              <a:rPr sz="2200" spc="280" dirty="0">
                <a:latin typeface="Calibri"/>
                <a:cs typeface="Calibri"/>
              </a:rPr>
              <a:t> </a:t>
            </a:r>
            <a:r>
              <a:rPr sz="2200" spc="-15" dirty="0">
                <a:latin typeface="Calibri"/>
                <a:cs typeface="Calibri"/>
              </a:rPr>
              <a:t>inform</a:t>
            </a:r>
            <a:r>
              <a:rPr sz="2200" spc="285" dirty="0">
                <a:latin typeface="Calibri"/>
                <a:cs typeface="Calibri"/>
              </a:rPr>
              <a:t> </a:t>
            </a:r>
            <a:r>
              <a:rPr sz="2200" spc="-5" dirty="0">
                <a:latin typeface="Calibri"/>
                <a:cs typeface="Calibri"/>
              </a:rPr>
              <a:t>a</a:t>
            </a:r>
            <a:r>
              <a:rPr sz="2200" spc="310" dirty="0">
                <a:latin typeface="Calibri"/>
                <a:cs typeface="Calibri"/>
              </a:rPr>
              <a:t> </a:t>
            </a:r>
            <a:r>
              <a:rPr sz="2200" spc="-20" dirty="0">
                <a:latin typeface="Calibri"/>
                <a:cs typeface="Calibri"/>
              </a:rPr>
              <a:t>fog</a:t>
            </a:r>
            <a:r>
              <a:rPr sz="2200" spc="285" dirty="0">
                <a:latin typeface="Calibri"/>
                <a:cs typeface="Calibri"/>
              </a:rPr>
              <a:t> </a:t>
            </a:r>
            <a:r>
              <a:rPr sz="2200" spc="-10" dirty="0">
                <a:latin typeface="Calibri"/>
                <a:cs typeface="Calibri"/>
              </a:rPr>
              <a:t>node</a:t>
            </a:r>
            <a:r>
              <a:rPr sz="2200" spc="290" dirty="0">
                <a:latin typeface="Calibri"/>
                <a:cs typeface="Calibri"/>
              </a:rPr>
              <a:t> </a:t>
            </a:r>
            <a:r>
              <a:rPr sz="2200" spc="5" dirty="0">
                <a:latin typeface="Calibri"/>
                <a:cs typeface="Calibri"/>
              </a:rPr>
              <a:t>of</a:t>
            </a:r>
            <a:r>
              <a:rPr sz="2200" spc="300" dirty="0">
                <a:latin typeface="Calibri"/>
                <a:cs typeface="Calibri"/>
              </a:rPr>
              <a:t> </a:t>
            </a:r>
            <a:r>
              <a:rPr sz="2200" spc="-15" dirty="0">
                <a:latin typeface="Calibri"/>
                <a:cs typeface="Calibri"/>
              </a:rPr>
              <a:t>events</a:t>
            </a:r>
            <a:r>
              <a:rPr sz="2200" spc="295" dirty="0">
                <a:latin typeface="Calibri"/>
                <a:cs typeface="Calibri"/>
              </a:rPr>
              <a:t> </a:t>
            </a:r>
            <a:r>
              <a:rPr sz="2200" spc="-10" dirty="0">
                <a:latin typeface="Calibri"/>
                <a:cs typeface="Calibri"/>
              </a:rPr>
              <a:t>that</a:t>
            </a:r>
            <a:r>
              <a:rPr sz="2200" spc="295" dirty="0">
                <a:latin typeface="Calibri"/>
                <a:cs typeface="Calibri"/>
              </a:rPr>
              <a:t> </a:t>
            </a:r>
            <a:r>
              <a:rPr sz="2200" spc="-15" dirty="0">
                <a:latin typeface="Calibri"/>
                <a:cs typeface="Calibri"/>
              </a:rPr>
              <a:t>may</a:t>
            </a:r>
            <a:r>
              <a:rPr sz="2200" spc="290" dirty="0">
                <a:latin typeface="Calibri"/>
                <a:cs typeface="Calibri"/>
              </a:rPr>
              <a:t> </a:t>
            </a:r>
            <a:r>
              <a:rPr sz="2200" spc="-10" dirty="0">
                <a:latin typeface="Calibri"/>
                <a:cs typeface="Calibri"/>
              </a:rPr>
              <a:t>pertain</a:t>
            </a:r>
            <a:r>
              <a:rPr sz="2200" spc="285" dirty="0">
                <a:latin typeface="Calibri"/>
                <a:cs typeface="Calibri"/>
              </a:rPr>
              <a:t> </a:t>
            </a:r>
            <a:r>
              <a:rPr sz="2200" spc="-35" dirty="0">
                <a:latin typeface="Calibri"/>
                <a:cs typeface="Calibri"/>
              </a:rPr>
              <a:t>to </a:t>
            </a:r>
            <a:r>
              <a:rPr sz="2200" spc="-490" dirty="0">
                <a:latin typeface="Calibri"/>
                <a:cs typeface="Calibri"/>
              </a:rPr>
              <a:t> </a:t>
            </a:r>
            <a:r>
              <a:rPr sz="2200" spc="-5" dirty="0">
                <a:latin typeface="Calibri"/>
                <a:cs typeface="Calibri"/>
              </a:rPr>
              <a:t>only</a:t>
            </a:r>
            <a:r>
              <a:rPr sz="2200" spc="-10" dirty="0">
                <a:latin typeface="Calibri"/>
                <a:cs typeface="Calibri"/>
              </a:rPr>
              <a:t> </a:t>
            </a:r>
            <a:r>
              <a:rPr sz="2200" spc="-15" dirty="0">
                <a:latin typeface="Calibri"/>
                <a:cs typeface="Calibri"/>
              </a:rPr>
              <a:t>tiny</a:t>
            </a:r>
            <a:r>
              <a:rPr sz="2200" spc="5" dirty="0">
                <a:latin typeface="Calibri"/>
                <a:cs typeface="Calibri"/>
              </a:rPr>
              <a:t> </a:t>
            </a:r>
            <a:r>
              <a:rPr sz="2200" spc="-5" dirty="0">
                <a:latin typeface="Calibri"/>
                <a:cs typeface="Calibri"/>
              </a:rPr>
              <a:t>sections of</a:t>
            </a:r>
            <a:r>
              <a:rPr sz="2200" spc="5" dirty="0">
                <a:latin typeface="Calibri"/>
                <a:cs typeface="Calibri"/>
              </a:rPr>
              <a:t> </a:t>
            </a:r>
            <a:r>
              <a:rPr sz="2200" spc="-5" dirty="0">
                <a:latin typeface="Calibri"/>
                <a:cs typeface="Calibri"/>
              </a:rPr>
              <a:t>the</a:t>
            </a:r>
            <a:r>
              <a:rPr sz="2200" dirty="0">
                <a:latin typeface="Calibri"/>
                <a:cs typeface="Calibri"/>
              </a:rPr>
              <a:t> </a:t>
            </a:r>
            <a:r>
              <a:rPr sz="2200" spc="-5" dirty="0">
                <a:latin typeface="Calibri"/>
                <a:cs typeface="Calibri"/>
              </a:rPr>
              <a:t>grid</a:t>
            </a:r>
            <a:endParaRPr sz="2200" dirty="0">
              <a:latin typeface="Calibri"/>
              <a:cs typeface="Calibri"/>
            </a:endParaRPr>
          </a:p>
          <a:p>
            <a:pPr marL="355600" indent="-342900" algn="just">
              <a:lnSpc>
                <a:spcPct val="100000"/>
              </a:lnSpc>
              <a:spcBef>
                <a:spcPts val="490"/>
              </a:spcBef>
              <a:buFont typeface="Arial MT"/>
              <a:buChar char="•"/>
              <a:tabLst>
                <a:tab pos="355600" algn="l"/>
              </a:tabLst>
            </a:pPr>
            <a:r>
              <a:rPr sz="2200" spc="-10" dirty="0">
                <a:latin typeface="Calibri"/>
                <a:cs typeface="Calibri"/>
              </a:rPr>
              <a:t>These</a:t>
            </a:r>
            <a:r>
              <a:rPr sz="2200" spc="25" dirty="0">
                <a:latin typeface="Calibri"/>
                <a:cs typeface="Calibri"/>
              </a:rPr>
              <a:t> </a:t>
            </a:r>
            <a:r>
              <a:rPr sz="2200" spc="-5" dirty="0">
                <a:latin typeface="Calibri"/>
                <a:cs typeface="Calibri"/>
              </a:rPr>
              <a:t>models</a:t>
            </a:r>
            <a:r>
              <a:rPr sz="2200" spc="35" dirty="0">
                <a:latin typeface="Calibri"/>
                <a:cs typeface="Calibri"/>
              </a:rPr>
              <a:t> </a:t>
            </a:r>
            <a:r>
              <a:rPr sz="2200" spc="-15" dirty="0">
                <a:latin typeface="Calibri"/>
                <a:cs typeface="Calibri"/>
              </a:rPr>
              <a:t>can</a:t>
            </a:r>
            <a:r>
              <a:rPr sz="2200" spc="5" dirty="0">
                <a:latin typeface="Calibri"/>
                <a:cs typeface="Calibri"/>
              </a:rPr>
              <a:t> </a:t>
            </a:r>
            <a:r>
              <a:rPr sz="2200" spc="-10" dirty="0">
                <a:latin typeface="Calibri"/>
                <a:cs typeface="Calibri"/>
              </a:rPr>
              <a:t>help</a:t>
            </a:r>
            <a:r>
              <a:rPr sz="2200" spc="10" dirty="0">
                <a:latin typeface="Calibri"/>
                <a:cs typeface="Calibri"/>
              </a:rPr>
              <a:t> </a:t>
            </a:r>
            <a:r>
              <a:rPr sz="2200" spc="-20" dirty="0">
                <a:latin typeface="Calibri"/>
                <a:cs typeface="Calibri"/>
              </a:rPr>
              <a:t>to</a:t>
            </a:r>
            <a:r>
              <a:rPr sz="2200" spc="20" dirty="0">
                <a:latin typeface="Calibri"/>
                <a:cs typeface="Calibri"/>
              </a:rPr>
              <a:t> </a:t>
            </a:r>
            <a:r>
              <a:rPr sz="2200" spc="-10" dirty="0">
                <a:latin typeface="Calibri"/>
                <a:cs typeface="Calibri"/>
              </a:rPr>
              <a:t>ensure</a:t>
            </a:r>
            <a:r>
              <a:rPr sz="2200" spc="10" dirty="0">
                <a:latin typeface="Calibri"/>
                <a:cs typeface="Calibri"/>
              </a:rPr>
              <a:t> </a:t>
            </a:r>
            <a:r>
              <a:rPr sz="2200" spc="-5" dirty="0">
                <a:latin typeface="Calibri"/>
                <a:cs typeface="Calibri"/>
              </a:rPr>
              <a:t>the</a:t>
            </a:r>
            <a:r>
              <a:rPr sz="2200" spc="10" dirty="0">
                <a:latin typeface="Calibri"/>
                <a:cs typeface="Calibri"/>
              </a:rPr>
              <a:t> </a:t>
            </a:r>
            <a:r>
              <a:rPr sz="2200" spc="-10" dirty="0">
                <a:latin typeface="Calibri"/>
                <a:cs typeface="Calibri"/>
              </a:rPr>
              <a:t>highest</a:t>
            </a:r>
            <a:r>
              <a:rPr sz="2200" spc="20" dirty="0">
                <a:latin typeface="Calibri"/>
                <a:cs typeface="Calibri"/>
              </a:rPr>
              <a:t> </a:t>
            </a:r>
            <a:r>
              <a:rPr sz="2200" spc="-10" dirty="0">
                <a:latin typeface="Calibri"/>
                <a:cs typeface="Calibri"/>
              </a:rPr>
              <a:t>quality</a:t>
            </a:r>
            <a:r>
              <a:rPr sz="2200" spc="10" dirty="0">
                <a:latin typeface="Calibri"/>
                <a:cs typeface="Calibri"/>
              </a:rPr>
              <a:t> </a:t>
            </a:r>
            <a:r>
              <a:rPr sz="2200" dirty="0">
                <a:latin typeface="Calibri"/>
                <a:cs typeface="Calibri"/>
              </a:rPr>
              <a:t>of</a:t>
            </a:r>
            <a:r>
              <a:rPr sz="2200" spc="15" dirty="0">
                <a:latin typeface="Calibri"/>
                <a:cs typeface="Calibri"/>
              </a:rPr>
              <a:t> </a:t>
            </a:r>
            <a:r>
              <a:rPr sz="2200" spc="-15" dirty="0">
                <a:latin typeface="Calibri"/>
                <a:cs typeface="Calibri"/>
              </a:rPr>
              <a:t>power</a:t>
            </a:r>
            <a:r>
              <a:rPr sz="2200" spc="15" dirty="0">
                <a:latin typeface="Calibri"/>
                <a:cs typeface="Calibri"/>
              </a:rPr>
              <a:t> </a:t>
            </a:r>
            <a:r>
              <a:rPr sz="2200" spc="-10" dirty="0">
                <a:latin typeface="Calibri"/>
                <a:cs typeface="Calibri"/>
              </a:rPr>
              <a:t>delivery</a:t>
            </a:r>
            <a:r>
              <a:rPr sz="2200" spc="25" dirty="0">
                <a:latin typeface="Calibri"/>
                <a:cs typeface="Calibri"/>
              </a:rPr>
              <a:t> </a:t>
            </a:r>
            <a:r>
              <a:rPr sz="2200" spc="-20" dirty="0">
                <a:latin typeface="Calibri"/>
                <a:cs typeface="Calibri"/>
              </a:rPr>
              <a:t>to</a:t>
            </a:r>
            <a:r>
              <a:rPr sz="2200" spc="20" dirty="0">
                <a:latin typeface="Calibri"/>
                <a:cs typeface="Calibri"/>
              </a:rPr>
              <a:t> </a:t>
            </a:r>
            <a:r>
              <a:rPr sz="2200" spc="-15" dirty="0">
                <a:latin typeface="Calibri"/>
                <a:cs typeface="Calibri"/>
              </a:rPr>
              <a:t>customers</a:t>
            </a:r>
            <a:endParaRPr sz="22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7267" y="457200"/>
            <a:ext cx="7739380" cy="574040"/>
          </a:xfrm>
          <a:prstGeom prst="rect">
            <a:avLst/>
          </a:prstGeom>
        </p:spPr>
        <p:txBody>
          <a:bodyPr vert="horz" wrap="square" lIns="0" tIns="12700" rIns="0" bIns="0" rtlCol="0">
            <a:spAutoFit/>
          </a:bodyPr>
          <a:lstStyle/>
          <a:p>
            <a:pPr marL="12700">
              <a:lnSpc>
                <a:spcPct val="100000"/>
              </a:lnSpc>
              <a:spcBef>
                <a:spcPts val="100"/>
              </a:spcBef>
            </a:pPr>
            <a:r>
              <a:rPr sz="3600" spc="-10" dirty="0" smtClean="0"/>
              <a:t>Hierarchy</a:t>
            </a:r>
            <a:r>
              <a:rPr sz="3600" spc="5" dirty="0" smtClean="0"/>
              <a:t> </a:t>
            </a:r>
            <a:r>
              <a:rPr sz="3600" spc="-5" dirty="0"/>
              <a:t>of</a:t>
            </a:r>
            <a:r>
              <a:rPr sz="3600" dirty="0"/>
              <a:t> </a:t>
            </a:r>
            <a:r>
              <a:rPr sz="3600" spc="-5" dirty="0"/>
              <a:t>Edge,</a:t>
            </a:r>
            <a:r>
              <a:rPr sz="3600" dirty="0"/>
              <a:t> </a:t>
            </a:r>
            <a:r>
              <a:rPr sz="3600" spc="-5" dirty="0"/>
              <a:t>Fog,</a:t>
            </a:r>
            <a:r>
              <a:rPr sz="3600" dirty="0"/>
              <a:t> and </a:t>
            </a:r>
            <a:r>
              <a:rPr sz="3600" spc="-5" dirty="0"/>
              <a:t>Cloud</a:t>
            </a:r>
            <a:endParaRPr sz="3600" dirty="0"/>
          </a:p>
        </p:txBody>
      </p:sp>
      <p:sp>
        <p:nvSpPr>
          <p:cNvPr id="3" name="object 3"/>
          <p:cNvSpPr txBox="1"/>
          <p:nvPr/>
        </p:nvSpPr>
        <p:spPr>
          <a:xfrm>
            <a:off x="714857" y="1371600"/>
            <a:ext cx="10744200" cy="4978400"/>
          </a:xfrm>
          <a:prstGeom prst="rect">
            <a:avLst/>
          </a:prstGeom>
        </p:spPr>
        <p:txBody>
          <a:bodyPr vert="horz" wrap="square" lIns="0" tIns="53975" rIns="0" bIns="0" rtlCol="0">
            <a:spAutoFit/>
          </a:bodyPr>
          <a:lstStyle/>
          <a:p>
            <a:pPr marL="355600" marR="5080" indent="-342900" algn="just">
              <a:lnSpc>
                <a:spcPts val="2590"/>
              </a:lnSpc>
              <a:spcBef>
                <a:spcPts val="425"/>
              </a:spcBef>
              <a:buFont typeface="Arial MT"/>
              <a:buChar char="•"/>
              <a:tabLst>
                <a:tab pos="355600" algn="l"/>
              </a:tabLst>
            </a:pPr>
            <a:r>
              <a:rPr sz="2400" spc="-20" dirty="0">
                <a:latin typeface="Calibri"/>
                <a:cs typeface="Calibri"/>
              </a:rPr>
              <a:t>Edge </a:t>
            </a:r>
            <a:r>
              <a:rPr sz="2400" spc="-5" dirty="0">
                <a:latin typeface="Calibri"/>
                <a:cs typeface="Calibri"/>
              </a:rPr>
              <a:t>or </a:t>
            </a:r>
            <a:r>
              <a:rPr sz="2400" spc="-20" dirty="0">
                <a:latin typeface="Calibri"/>
                <a:cs typeface="Calibri"/>
              </a:rPr>
              <a:t>fog </a:t>
            </a:r>
            <a:r>
              <a:rPr sz="2400" spc="-10" dirty="0">
                <a:latin typeface="Calibri"/>
                <a:cs typeface="Calibri"/>
              </a:rPr>
              <a:t>computing in </a:t>
            </a:r>
            <a:r>
              <a:rPr sz="2400" spc="-5" dirty="0">
                <a:latin typeface="Calibri"/>
                <a:cs typeface="Calibri"/>
              </a:rPr>
              <a:t>no </a:t>
            </a:r>
            <a:r>
              <a:rPr sz="2400" spc="-25" dirty="0">
                <a:latin typeface="Calibri"/>
                <a:cs typeface="Calibri"/>
              </a:rPr>
              <a:t>way </a:t>
            </a:r>
            <a:r>
              <a:rPr sz="2400" spc="-5" dirty="0">
                <a:latin typeface="Calibri"/>
                <a:cs typeface="Calibri"/>
              </a:rPr>
              <a:t>replaces </a:t>
            </a:r>
            <a:r>
              <a:rPr sz="2400" dirty="0">
                <a:latin typeface="Calibri"/>
                <a:cs typeface="Calibri"/>
              </a:rPr>
              <a:t>the </a:t>
            </a:r>
            <a:r>
              <a:rPr sz="2400" spc="-5" dirty="0">
                <a:latin typeface="Calibri"/>
                <a:cs typeface="Calibri"/>
              </a:rPr>
              <a:t>cloud. </a:t>
            </a:r>
            <a:r>
              <a:rPr sz="2400" spc="-35" dirty="0">
                <a:latin typeface="Calibri"/>
                <a:cs typeface="Calibri"/>
              </a:rPr>
              <a:t>Rather, </a:t>
            </a:r>
            <a:r>
              <a:rPr sz="2400" spc="-5" dirty="0">
                <a:latin typeface="Calibri"/>
                <a:cs typeface="Calibri"/>
              </a:rPr>
              <a:t>they complement </a:t>
            </a:r>
            <a:r>
              <a:rPr sz="2400" dirty="0">
                <a:latin typeface="Calibri"/>
                <a:cs typeface="Calibri"/>
              </a:rPr>
              <a:t>each </a:t>
            </a:r>
            <a:r>
              <a:rPr sz="2400" spc="5" dirty="0">
                <a:latin typeface="Calibri"/>
                <a:cs typeface="Calibri"/>
              </a:rPr>
              <a:t> </a:t>
            </a:r>
            <a:r>
              <a:rPr sz="2400" spc="-40" dirty="0">
                <a:latin typeface="Calibri"/>
                <a:cs typeface="Calibri"/>
              </a:rPr>
              <a:t>other,</a:t>
            </a:r>
            <a:r>
              <a:rPr sz="2400" spc="-10" dirty="0">
                <a:latin typeface="Calibri"/>
                <a:cs typeface="Calibri"/>
              </a:rPr>
              <a:t> </a:t>
            </a:r>
            <a:r>
              <a:rPr sz="2400" dirty="0">
                <a:latin typeface="Calibri"/>
                <a:cs typeface="Calibri"/>
              </a:rPr>
              <a:t>and </a:t>
            </a:r>
            <a:r>
              <a:rPr sz="2400" spc="-15" dirty="0">
                <a:latin typeface="Calibri"/>
                <a:cs typeface="Calibri"/>
              </a:rPr>
              <a:t>many</a:t>
            </a:r>
            <a:r>
              <a:rPr sz="2400" spc="5" dirty="0">
                <a:latin typeface="Calibri"/>
                <a:cs typeface="Calibri"/>
              </a:rPr>
              <a:t> </a:t>
            </a:r>
            <a:r>
              <a:rPr sz="2400" spc="-5" dirty="0">
                <a:latin typeface="Calibri"/>
                <a:cs typeface="Calibri"/>
              </a:rPr>
              <a:t>use</a:t>
            </a:r>
            <a:r>
              <a:rPr sz="2400" dirty="0">
                <a:latin typeface="Calibri"/>
                <a:cs typeface="Calibri"/>
              </a:rPr>
              <a:t> </a:t>
            </a:r>
            <a:r>
              <a:rPr sz="2400" spc="-5" dirty="0">
                <a:latin typeface="Calibri"/>
                <a:cs typeface="Calibri"/>
              </a:rPr>
              <a:t>cases</a:t>
            </a:r>
            <a:r>
              <a:rPr sz="2400" spc="-10" dirty="0">
                <a:latin typeface="Calibri"/>
                <a:cs typeface="Calibri"/>
              </a:rPr>
              <a:t> </a:t>
            </a:r>
            <a:r>
              <a:rPr sz="2400" spc="-5" dirty="0">
                <a:latin typeface="Calibri"/>
                <a:cs typeface="Calibri"/>
              </a:rPr>
              <a:t>actually</a:t>
            </a:r>
            <a:r>
              <a:rPr sz="2400" spc="-10" dirty="0">
                <a:latin typeface="Calibri"/>
                <a:cs typeface="Calibri"/>
              </a:rPr>
              <a:t> require</a:t>
            </a:r>
            <a:r>
              <a:rPr sz="2400" spc="15" dirty="0">
                <a:latin typeface="Calibri"/>
                <a:cs typeface="Calibri"/>
              </a:rPr>
              <a:t> </a:t>
            </a:r>
            <a:r>
              <a:rPr sz="2400" spc="-15" dirty="0">
                <a:latin typeface="Calibri"/>
                <a:cs typeface="Calibri"/>
              </a:rPr>
              <a:t>strong</a:t>
            </a:r>
            <a:r>
              <a:rPr sz="2400" spc="-20" dirty="0">
                <a:latin typeface="Calibri"/>
                <a:cs typeface="Calibri"/>
              </a:rPr>
              <a:t> </a:t>
            </a:r>
            <a:r>
              <a:rPr sz="2400" spc="-15" dirty="0">
                <a:latin typeface="Calibri"/>
                <a:cs typeface="Calibri"/>
              </a:rPr>
              <a:t>cooperation</a:t>
            </a:r>
            <a:r>
              <a:rPr sz="2400" dirty="0">
                <a:latin typeface="Calibri"/>
                <a:cs typeface="Calibri"/>
              </a:rPr>
              <a:t> </a:t>
            </a:r>
            <a:r>
              <a:rPr sz="2400" spc="-5" dirty="0">
                <a:latin typeface="Calibri"/>
                <a:cs typeface="Calibri"/>
              </a:rPr>
              <a:t>between</a:t>
            </a:r>
            <a:r>
              <a:rPr sz="2400" spc="-10" dirty="0">
                <a:latin typeface="Calibri"/>
                <a:cs typeface="Calibri"/>
              </a:rPr>
              <a:t> </a:t>
            </a:r>
            <a:r>
              <a:rPr sz="2400" spc="-20" dirty="0">
                <a:latin typeface="Calibri"/>
                <a:cs typeface="Calibri"/>
              </a:rPr>
              <a:t>layers</a:t>
            </a:r>
            <a:endParaRPr sz="2400" dirty="0">
              <a:latin typeface="Calibri"/>
              <a:cs typeface="Calibri"/>
            </a:endParaRPr>
          </a:p>
          <a:p>
            <a:pPr marL="355600" marR="5715" indent="-342900" algn="just">
              <a:lnSpc>
                <a:spcPct val="90100"/>
              </a:lnSpc>
              <a:spcBef>
                <a:spcPts val="969"/>
              </a:spcBef>
              <a:buFont typeface="Arial MT"/>
              <a:buChar char="•"/>
              <a:tabLst>
                <a:tab pos="355600" algn="l"/>
              </a:tabLst>
            </a:pPr>
            <a:r>
              <a:rPr sz="2400" spc="-20" dirty="0">
                <a:latin typeface="Calibri"/>
                <a:cs typeface="Calibri"/>
              </a:rPr>
              <a:t>Edge </a:t>
            </a:r>
            <a:r>
              <a:rPr sz="2400" dirty="0">
                <a:latin typeface="Calibri"/>
                <a:cs typeface="Calibri"/>
              </a:rPr>
              <a:t>and </a:t>
            </a:r>
            <a:r>
              <a:rPr sz="2400" spc="-20" dirty="0">
                <a:latin typeface="Calibri"/>
                <a:cs typeface="Calibri"/>
              </a:rPr>
              <a:t>fog </a:t>
            </a:r>
            <a:r>
              <a:rPr sz="2400" spc="-10" dirty="0">
                <a:latin typeface="Calibri"/>
                <a:cs typeface="Calibri"/>
              </a:rPr>
              <a:t>computing </a:t>
            </a:r>
            <a:r>
              <a:rPr sz="2400" spc="-20" dirty="0">
                <a:latin typeface="Calibri"/>
                <a:cs typeface="Calibri"/>
              </a:rPr>
              <a:t>layers </a:t>
            </a:r>
            <a:r>
              <a:rPr sz="2400" spc="-10" dirty="0">
                <a:latin typeface="Calibri"/>
                <a:cs typeface="Calibri"/>
              </a:rPr>
              <a:t>simply </a:t>
            </a:r>
            <a:r>
              <a:rPr sz="2400" dirty="0">
                <a:latin typeface="Calibri"/>
                <a:cs typeface="Calibri"/>
              </a:rPr>
              <a:t>act as a </a:t>
            </a:r>
            <a:r>
              <a:rPr sz="2400" spc="-20" dirty="0">
                <a:latin typeface="Calibri"/>
                <a:cs typeface="Calibri"/>
              </a:rPr>
              <a:t>first </a:t>
            </a:r>
            <a:r>
              <a:rPr sz="2400" spc="-5" dirty="0">
                <a:latin typeface="Calibri"/>
                <a:cs typeface="Calibri"/>
              </a:rPr>
              <a:t>line of </a:t>
            </a:r>
            <a:r>
              <a:rPr sz="2400" spc="-15" dirty="0">
                <a:latin typeface="Calibri"/>
                <a:cs typeface="Calibri"/>
              </a:rPr>
              <a:t>defense </a:t>
            </a:r>
            <a:r>
              <a:rPr sz="2400" spc="-20" dirty="0">
                <a:latin typeface="Calibri"/>
                <a:cs typeface="Calibri"/>
              </a:rPr>
              <a:t>for </a:t>
            </a:r>
            <a:r>
              <a:rPr sz="2400" spc="-5" dirty="0">
                <a:latin typeface="Calibri"/>
                <a:cs typeface="Calibri"/>
              </a:rPr>
              <a:t>filtering, </a:t>
            </a:r>
            <a:r>
              <a:rPr sz="2400" dirty="0">
                <a:latin typeface="Calibri"/>
                <a:cs typeface="Calibri"/>
              </a:rPr>
              <a:t> analyzing, </a:t>
            </a:r>
            <a:r>
              <a:rPr sz="2400" spc="-5" dirty="0">
                <a:latin typeface="Calibri"/>
                <a:cs typeface="Calibri"/>
              </a:rPr>
              <a:t>and otherwise managing </a:t>
            </a:r>
            <a:r>
              <a:rPr sz="2400" spc="-15" dirty="0">
                <a:latin typeface="Calibri"/>
                <a:cs typeface="Calibri"/>
              </a:rPr>
              <a:t>data </a:t>
            </a:r>
            <a:r>
              <a:rPr sz="2400" spc="-5" dirty="0">
                <a:latin typeface="Calibri"/>
                <a:cs typeface="Calibri"/>
              </a:rPr>
              <a:t>endpoints. This </a:t>
            </a:r>
            <a:r>
              <a:rPr sz="2400" spc="-15" dirty="0">
                <a:latin typeface="Calibri"/>
                <a:cs typeface="Calibri"/>
              </a:rPr>
              <a:t>saves </a:t>
            </a:r>
            <a:r>
              <a:rPr sz="2400" dirty="0">
                <a:latin typeface="Calibri"/>
                <a:cs typeface="Calibri"/>
              </a:rPr>
              <a:t>the cloud </a:t>
            </a:r>
            <a:r>
              <a:rPr sz="2400" spc="-15" dirty="0">
                <a:latin typeface="Calibri"/>
                <a:cs typeface="Calibri"/>
              </a:rPr>
              <a:t>from </a:t>
            </a:r>
            <a:r>
              <a:rPr sz="2400" spc="-5" dirty="0">
                <a:latin typeface="Calibri"/>
                <a:cs typeface="Calibri"/>
              </a:rPr>
              <a:t>being </a:t>
            </a:r>
            <a:r>
              <a:rPr sz="2400" dirty="0">
                <a:latin typeface="Calibri"/>
                <a:cs typeface="Calibri"/>
              </a:rPr>
              <a:t> </a:t>
            </a:r>
            <a:r>
              <a:rPr sz="2400" spc="-5" dirty="0">
                <a:latin typeface="Calibri"/>
                <a:cs typeface="Calibri"/>
              </a:rPr>
              <a:t>queried</a:t>
            </a:r>
            <a:r>
              <a:rPr sz="2400" dirty="0">
                <a:latin typeface="Calibri"/>
                <a:cs typeface="Calibri"/>
              </a:rPr>
              <a:t> </a:t>
            </a:r>
            <a:r>
              <a:rPr sz="2400" spc="-10" dirty="0">
                <a:latin typeface="Calibri"/>
                <a:cs typeface="Calibri"/>
              </a:rPr>
              <a:t>by</a:t>
            </a:r>
            <a:r>
              <a:rPr sz="2400" dirty="0">
                <a:latin typeface="Calibri"/>
                <a:cs typeface="Calibri"/>
              </a:rPr>
              <a:t> each</a:t>
            </a:r>
            <a:r>
              <a:rPr sz="2400" spc="-10" dirty="0">
                <a:latin typeface="Calibri"/>
                <a:cs typeface="Calibri"/>
              </a:rPr>
              <a:t> </a:t>
            </a:r>
            <a:r>
              <a:rPr sz="2400" dirty="0">
                <a:latin typeface="Calibri"/>
                <a:cs typeface="Calibri"/>
              </a:rPr>
              <a:t>and</a:t>
            </a:r>
            <a:r>
              <a:rPr sz="2400" spc="-5" dirty="0">
                <a:latin typeface="Calibri"/>
                <a:cs typeface="Calibri"/>
              </a:rPr>
              <a:t> every</a:t>
            </a:r>
            <a:r>
              <a:rPr sz="2400" spc="5" dirty="0">
                <a:latin typeface="Calibri"/>
                <a:cs typeface="Calibri"/>
              </a:rPr>
              <a:t> </a:t>
            </a:r>
            <a:r>
              <a:rPr sz="2400" spc="-5" dirty="0">
                <a:latin typeface="Calibri"/>
                <a:cs typeface="Calibri"/>
              </a:rPr>
              <a:t>node</a:t>
            </a:r>
            <a:r>
              <a:rPr sz="2400" dirty="0">
                <a:latin typeface="Calibri"/>
                <a:cs typeface="Calibri"/>
              </a:rPr>
              <a:t> </a:t>
            </a:r>
            <a:r>
              <a:rPr sz="2400" spc="-20" dirty="0">
                <a:latin typeface="Calibri"/>
                <a:cs typeface="Calibri"/>
              </a:rPr>
              <a:t>for</a:t>
            </a:r>
            <a:r>
              <a:rPr sz="2400" spc="-5" dirty="0">
                <a:latin typeface="Calibri"/>
                <a:cs typeface="Calibri"/>
              </a:rPr>
              <a:t> </a:t>
            </a:r>
            <a:r>
              <a:rPr sz="2400" dirty="0">
                <a:latin typeface="Calibri"/>
                <a:cs typeface="Calibri"/>
              </a:rPr>
              <a:t>each </a:t>
            </a:r>
            <a:r>
              <a:rPr sz="2400" spc="-15" dirty="0">
                <a:latin typeface="Calibri"/>
                <a:cs typeface="Calibri"/>
              </a:rPr>
              <a:t>event</a:t>
            </a:r>
            <a:endParaRPr sz="2400" dirty="0">
              <a:latin typeface="Calibri"/>
              <a:cs typeface="Calibri"/>
            </a:endParaRPr>
          </a:p>
          <a:p>
            <a:pPr marL="355600" marR="6985" indent="-342900" algn="just">
              <a:lnSpc>
                <a:spcPts val="2590"/>
              </a:lnSpc>
              <a:spcBef>
                <a:spcPts val="1035"/>
              </a:spcBef>
              <a:buFont typeface="Arial MT"/>
              <a:buChar char="•"/>
              <a:tabLst>
                <a:tab pos="355600" algn="l"/>
              </a:tabLst>
            </a:pPr>
            <a:r>
              <a:rPr sz="2400" spc="-5" dirty="0">
                <a:latin typeface="Calibri"/>
                <a:cs typeface="Calibri"/>
              </a:rPr>
              <a:t>This</a:t>
            </a:r>
            <a:r>
              <a:rPr sz="2400" dirty="0">
                <a:latin typeface="Calibri"/>
                <a:cs typeface="Calibri"/>
              </a:rPr>
              <a:t> model</a:t>
            </a:r>
            <a:r>
              <a:rPr sz="2400" spc="5" dirty="0">
                <a:latin typeface="Calibri"/>
                <a:cs typeface="Calibri"/>
              </a:rPr>
              <a:t> </a:t>
            </a:r>
            <a:r>
              <a:rPr sz="2400" spc="-10" dirty="0">
                <a:latin typeface="Calibri"/>
                <a:cs typeface="Calibri"/>
              </a:rPr>
              <a:t>suggests</a:t>
            </a:r>
            <a:r>
              <a:rPr sz="2400" spc="-5" dirty="0">
                <a:latin typeface="Calibri"/>
                <a:cs typeface="Calibri"/>
              </a:rPr>
              <a:t> </a:t>
            </a:r>
            <a:r>
              <a:rPr sz="2400" dirty="0">
                <a:latin typeface="Calibri"/>
                <a:cs typeface="Calibri"/>
              </a:rPr>
              <a:t>a</a:t>
            </a:r>
            <a:r>
              <a:rPr sz="2400" spc="5" dirty="0">
                <a:latin typeface="Calibri"/>
                <a:cs typeface="Calibri"/>
              </a:rPr>
              <a:t> </a:t>
            </a:r>
            <a:r>
              <a:rPr sz="2400" spc="-15" dirty="0">
                <a:latin typeface="Calibri"/>
                <a:cs typeface="Calibri"/>
              </a:rPr>
              <a:t>hierarchical</a:t>
            </a:r>
            <a:r>
              <a:rPr sz="2400" spc="-10" dirty="0">
                <a:latin typeface="Calibri"/>
                <a:cs typeface="Calibri"/>
              </a:rPr>
              <a:t> </a:t>
            </a:r>
            <a:r>
              <a:rPr sz="2400" spc="-15" dirty="0">
                <a:latin typeface="Calibri"/>
                <a:cs typeface="Calibri"/>
              </a:rPr>
              <a:t>organization</a:t>
            </a:r>
            <a:r>
              <a:rPr sz="2400" spc="-10" dirty="0">
                <a:latin typeface="Calibri"/>
                <a:cs typeface="Calibri"/>
              </a:rPr>
              <a:t> </a:t>
            </a:r>
            <a:r>
              <a:rPr sz="2400" spc="-5" dirty="0">
                <a:latin typeface="Calibri"/>
                <a:cs typeface="Calibri"/>
              </a:rPr>
              <a:t>of</a:t>
            </a:r>
            <a:r>
              <a:rPr sz="2400" dirty="0">
                <a:latin typeface="Calibri"/>
                <a:cs typeface="Calibri"/>
              </a:rPr>
              <a:t> </a:t>
            </a:r>
            <a:r>
              <a:rPr sz="2400" spc="-10" dirty="0">
                <a:latin typeface="Calibri"/>
                <a:cs typeface="Calibri"/>
              </a:rPr>
              <a:t>network,</a:t>
            </a:r>
            <a:r>
              <a:rPr sz="2400" spc="-5" dirty="0">
                <a:latin typeface="Calibri"/>
                <a:cs typeface="Calibri"/>
              </a:rPr>
              <a:t> </a:t>
            </a:r>
            <a:r>
              <a:rPr sz="2400" spc="-10" dirty="0">
                <a:latin typeface="Calibri"/>
                <a:cs typeface="Calibri"/>
              </a:rPr>
              <a:t>compute,</a:t>
            </a:r>
            <a:r>
              <a:rPr sz="2400" spc="-5" dirty="0">
                <a:latin typeface="Calibri"/>
                <a:cs typeface="Calibri"/>
              </a:rPr>
              <a:t> </a:t>
            </a:r>
            <a:r>
              <a:rPr sz="2400" dirty="0">
                <a:latin typeface="Calibri"/>
                <a:cs typeface="Calibri"/>
              </a:rPr>
              <a:t>and</a:t>
            </a:r>
            <a:r>
              <a:rPr sz="2400" spc="5" dirty="0">
                <a:latin typeface="Calibri"/>
                <a:cs typeface="Calibri"/>
              </a:rPr>
              <a:t> </a:t>
            </a:r>
            <a:r>
              <a:rPr sz="2400" spc="-20" dirty="0">
                <a:latin typeface="Calibri"/>
                <a:cs typeface="Calibri"/>
              </a:rPr>
              <a:t>data </a:t>
            </a:r>
            <a:r>
              <a:rPr sz="2400" spc="-530" dirty="0">
                <a:latin typeface="Calibri"/>
                <a:cs typeface="Calibri"/>
              </a:rPr>
              <a:t> </a:t>
            </a:r>
            <a:r>
              <a:rPr sz="2400" spc="-20" dirty="0">
                <a:latin typeface="Calibri"/>
                <a:cs typeface="Calibri"/>
              </a:rPr>
              <a:t>storage</a:t>
            </a:r>
            <a:r>
              <a:rPr sz="2400" spc="-15" dirty="0">
                <a:latin typeface="Calibri"/>
                <a:cs typeface="Calibri"/>
              </a:rPr>
              <a:t> </a:t>
            </a:r>
            <a:r>
              <a:rPr sz="2400" spc="-10" dirty="0">
                <a:latin typeface="Calibri"/>
                <a:cs typeface="Calibri"/>
              </a:rPr>
              <a:t>resources</a:t>
            </a:r>
            <a:endParaRPr sz="2400" dirty="0">
              <a:latin typeface="Calibri"/>
              <a:cs typeface="Calibri"/>
            </a:endParaRPr>
          </a:p>
          <a:p>
            <a:pPr marL="355600" marR="6350" indent="-342900" algn="just">
              <a:lnSpc>
                <a:spcPts val="2590"/>
              </a:lnSpc>
              <a:spcBef>
                <a:spcPts val="1005"/>
              </a:spcBef>
              <a:buFont typeface="Arial MT"/>
              <a:buChar char="•"/>
              <a:tabLst>
                <a:tab pos="355600" algn="l"/>
              </a:tabLst>
            </a:pPr>
            <a:r>
              <a:rPr sz="2400" spc="-30" dirty="0">
                <a:latin typeface="Calibri"/>
                <a:cs typeface="Calibri"/>
              </a:rPr>
              <a:t>At</a:t>
            </a:r>
            <a:r>
              <a:rPr sz="2400" spc="-25" dirty="0">
                <a:latin typeface="Calibri"/>
                <a:cs typeface="Calibri"/>
              </a:rPr>
              <a:t> </a:t>
            </a:r>
            <a:r>
              <a:rPr sz="2400" dirty="0">
                <a:latin typeface="Calibri"/>
                <a:cs typeface="Calibri"/>
              </a:rPr>
              <a:t>each</a:t>
            </a:r>
            <a:r>
              <a:rPr sz="2400" spc="5" dirty="0">
                <a:latin typeface="Calibri"/>
                <a:cs typeface="Calibri"/>
              </a:rPr>
              <a:t> </a:t>
            </a:r>
            <a:r>
              <a:rPr sz="2400" spc="-20" dirty="0">
                <a:latin typeface="Calibri"/>
                <a:cs typeface="Calibri"/>
              </a:rPr>
              <a:t>stage,</a:t>
            </a:r>
            <a:r>
              <a:rPr sz="2400" spc="-15" dirty="0">
                <a:latin typeface="Calibri"/>
                <a:cs typeface="Calibri"/>
              </a:rPr>
              <a:t> data</a:t>
            </a:r>
            <a:r>
              <a:rPr sz="2400" spc="-10"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collected,</a:t>
            </a:r>
            <a:r>
              <a:rPr sz="2400" spc="-5" dirty="0">
                <a:latin typeface="Calibri"/>
                <a:cs typeface="Calibri"/>
              </a:rPr>
              <a:t> </a:t>
            </a:r>
            <a:r>
              <a:rPr sz="2400" spc="-10" dirty="0">
                <a:latin typeface="Calibri"/>
                <a:cs typeface="Calibri"/>
              </a:rPr>
              <a:t>analyzed,</a:t>
            </a:r>
            <a:r>
              <a:rPr sz="2400" spc="-5" dirty="0">
                <a:latin typeface="Calibri"/>
                <a:cs typeface="Calibri"/>
              </a:rPr>
              <a:t> and</a:t>
            </a:r>
            <a:r>
              <a:rPr sz="2400" dirty="0">
                <a:latin typeface="Calibri"/>
                <a:cs typeface="Calibri"/>
              </a:rPr>
              <a:t> </a:t>
            </a:r>
            <a:r>
              <a:rPr sz="2400" spc="-5" dirty="0">
                <a:latin typeface="Calibri"/>
                <a:cs typeface="Calibri"/>
              </a:rPr>
              <a:t>responded</a:t>
            </a:r>
            <a:r>
              <a:rPr sz="2400"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when</a:t>
            </a:r>
            <a:r>
              <a:rPr sz="2400" spc="5" dirty="0">
                <a:latin typeface="Calibri"/>
                <a:cs typeface="Calibri"/>
              </a:rPr>
              <a:t> </a:t>
            </a:r>
            <a:r>
              <a:rPr sz="2400" dirty="0">
                <a:latin typeface="Calibri"/>
                <a:cs typeface="Calibri"/>
              </a:rPr>
              <a:t>necessary </a:t>
            </a:r>
            <a:r>
              <a:rPr sz="2400" spc="5" dirty="0">
                <a:latin typeface="Calibri"/>
                <a:cs typeface="Calibri"/>
              </a:rPr>
              <a:t> </a:t>
            </a:r>
            <a:r>
              <a:rPr sz="2400" spc="-10" dirty="0">
                <a:latin typeface="Calibri"/>
                <a:cs typeface="Calibri"/>
              </a:rPr>
              <a:t>according </a:t>
            </a:r>
            <a:r>
              <a:rPr sz="2400" spc="-15" dirty="0">
                <a:latin typeface="Calibri"/>
                <a:cs typeface="Calibri"/>
              </a:rPr>
              <a:t>to</a:t>
            </a:r>
            <a:r>
              <a:rPr sz="2400" spc="-10"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capabilities</a:t>
            </a:r>
            <a:r>
              <a:rPr sz="2400" spc="-10" dirty="0">
                <a:latin typeface="Calibri"/>
                <a:cs typeface="Calibri"/>
              </a:rPr>
              <a:t> </a:t>
            </a:r>
            <a:r>
              <a:rPr sz="2400" spc="-5" dirty="0">
                <a:latin typeface="Calibri"/>
                <a:cs typeface="Calibri"/>
              </a:rPr>
              <a:t>of</a:t>
            </a:r>
            <a:r>
              <a:rPr sz="2400" spc="5" dirty="0">
                <a:latin typeface="Calibri"/>
                <a:cs typeface="Calibri"/>
              </a:rPr>
              <a:t> </a:t>
            </a:r>
            <a:r>
              <a:rPr sz="2400" dirty="0">
                <a:latin typeface="Calibri"/>
                <a:cs typeface="Calibri"/>
              </a:rPr>
              <a:t>the</a:t>
            </a:r>
            <a:r>
              <a:rPr sz="2400" spc="-10" dirty="0">
                <a:latin typeface="Calibri"/>
                <a:cs typeface="Calibri"/>
              </a:rPr>
              <a:t> resources </a:t>
            </a:r>
            <a:r>
              <a:rPr sz="2400" spc="-15" dirty="0">
                <a:latin typeface="Calibri"/>
                <a:cs typeface="Calibri"/>
              </a:rPr>
              <a:t>at </a:t>
            </a:r>
            <a:r>
              <a:rPr sz="2400" dirty="0">
                <a:latin typeface="Calibri"/>
                <a:cs typeface="Calibri"/>
              </a:rPr>
              <a:t>each </a:t>
            </a:r>
            <a:r>
              <a:rPr sz="2400" spc="-15" dirty="0">
                <a:latin typeface="Calibri"/>
                <a:cs typeface="Calibri"/>
              </a:rPr>
              <a:t>layer</a:t>
            </a:r>
            <a:endParaRPr sz="2400" dirty="0">
              <a:latin typeface="Calibri"/>
              <a:cs typeface="Calibri"/>
            </a:endParaRPr>
          </a:p>
          <a:p>
            <a:pPr marL="355600" indent="-342900" algn="just">
              <a:lnSpc>
                <a:spcPct val="100000"/>
              </a:lnSpc>
              <a:spcBef>
                <a:spcPts val="685"/>
              </a:spcBef>
              <a:buFont typeface="Arial MT"/>
              <a:buChar char="•"/>
              <a:tabLst>
                <a:tab pos="355600" algn="l"/>
              </a:tabLst>
            </a:pPr>
            <a:r>
              <a:rPr sz="2400" dirty="0">
                <a:latin typeface="Calibri"/>
                <a:cs typeface="Calibri"/>
              </a:rPr>
              <a:t>As</a:t>
            </a:r>
            <a:r>
              <a:rPr sz="2400" spc="-15" dirty="0">
                <a:latin typeface="Calibri"/>
                <a:cs typeface="Calibri"/>
              </a:rPr>
              <a:t> data </a:t>
            </a:r>
            <a:r>
              <a:rPr sz="2400" spc="-5" dirty="0">
                <a:latin typeface="Calibri"/>
                <a:cs typeface="Calibri"/>
              </a:rPr>
              <a:t>needs</a:t>
            </a:r>
            <a:r>
              <a:rPr sz="2400"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be</a:t>
            </a:r>
            <a:r>
              <a:rPr sz="2400" dirty="0">
                <a:latin typeface="Calibri"/>
                <a:cs typeface="Calibri"/>
              </a:rPr>
              <a:t> </a:t>
            </a:r>
            <a:r>
              <a:rPr sz="2400" spc="-10" dirty="0">
                <a:latin typeface="Calibri"/>
                <a:cs typeface="Calibri"/>
              </a:rPr>
              <a:t>sent</a:t>
            </a:r>
            <a:r>
              <a:rPr sz="2400" spc="-5" dirty="0">
                <a:latin typeface="Calibri"/>
                <a:cs typeface="Calibri"/>
              </a:rPr>
              <a:t> </a:t>
            </a:r>
            <a:r>
              <a:rPr sz="2400" spc="-15" dirty="0">
                <a:latin typeface="Calibri"/>
                <a:cs typeface="Calibri"/>
              </a:rPr>
              <a:t>to</a:t>
            </a:r>
            <a:r>
              <a:rPr sz="2400" spc="-30" dirty="0">
                <a:latin typeface="Calibri"/>
                <a:cs typeface="Calibri"/>
              </a:rPr>
              <a:t> </a:t>
            </a:r>
            <a:r>
              <a:rPr sz="2400" dirty="0">
                <a:latin typeface="Calibri"/>
                <a:cs typeface="Calibri"/>
              </a:rPr>
              <a:t>the cloud,</a:t>
            </a:r>
            <a:r>
              <a:rPr sz="2400" spc="-5" dirty="0">
                <a:latin typeface="Calibri"/>
                <a:cs typeface="Calibri"/>
              </a:rPr>
              <a:t> </a:t>
            </a:r>
            <a:r>
              <a:rPr sz="2400" dirty="0">
                <a:latin typeface="Calibri"/>
                <a:cs typeface="Calibri"/>
              </a:rPr>
              <a:t>the</a:t>
            </a:r>
            <a:r>
              <a:rPr sz="2400" spc="-10" dirty="0">
                <a:latin typeface="Calibri"/>
                <a:cs typeface="Calibri"/>
              </a:rPr>
              <a:t> latency</a:t>
            </a:r>
            <a:r>
              <a:rPr sz="2400" spc="-25" dirty="0">
                <a:latin typeface="Calibri"/>
                <a:cs typeface="Calibri"/>
              </a:rPr>
              <a:t> </a:t>
            </a:r>
            <a:r>
              <a:rPr sz="2400" spc="-10" dirty="0">
                <a:latin typeface="Calibri"/>
                <a:cs typeface="Calibri"/>
              </a:rPr>
              <a:t>becomes</a:t>
            </a:r>
            <a:r>
              <a:rPr sz="2400" dirty="0">
                <a:latin typeface="Calibri"/>
                <a:cs typeface="Calibri"/>
              </a:rPr>
              <a:t> </a:t>
            </a:r>
            <a:r>
              <a:rPr sz="2400" spc="-5" dirty="0">
                <a:latin typeface="Calibri"/>
                <a:cs typeface="Calibri"/>
              </a:rPr>
              <a:t>higher</a:t>
            </a:r>
            <a:endParaRPr sz="2400" dirty="0">
              <a:latin typeface="Calibri"/>
              <a:cs typeface="Calibri"/>
            </a:endParaRPr>
          </a:p>
          <a:p>
            <a:pPr marL="355600" marR="7620" indent="-342900" algn="just">
              <a:lnSpc>
                <a:spcPct val="90000"/>
              </a:lnSpc>
              <a:spcBef>
                <a:spcPts val="994"/>
              </a:spcBef>
              <a:buFont typeface="Arial MT"/>
              <a:buChar char="•"/>
              <a:tabLst>
                <a:tab pos="355600" algn="l"/>
              </a:tabLst>
            </a:pPr>
            <a:r>
              <a:rPr sz="2400" spc="-5" dirty="0">
                <a:latin typeface="Calibri"/>
                <a:cs typeface="Calibri"/>
              </a:rPr>
              <a:t>The </a:t>
            </a:r>
            <a:r>
              <a:rPr sz="2400" spc="-15" dirty="0">
                <a:latin typeface="Calibri"/>
                <a:cs typeface="Calibri"/>
              </a:rPr>
              <a:t>advantage </a:t>
            </a:r>
            <a:r>
              <a:rPr sz="2400" spc="-5" dirty="0">
                <a:latin typeface="Calibri"/>
                <a:cs typeface="Calibri"/>
              </a:rPr>
              <a:t>of this </a:t>
            </a:r>
            <a:r>
              <a:rPr sz="2400" spc="-15" dirty="0">
                <a:latin typeface="Calibri"/>
                <a:cs typeface="Calibri"/>
              </a:rPr>
              <a:t>hierarchy </a:t>
            </a:r>
            <a:r>
              <a:rPr sz="2400" dirty="0">
                <a:latin typeface="Calibri"/>
                <a:cs typeface="Calibri"/>
              </a:rPr>
              <a:t>is </a:t>
            </a:r>
            <a:r>
              <a:rPr sz="2400" spc="-10" dirty="0">
                <a:latin typeface="Calibri"/>
                <a:cs typeface="Calibri"/>
              </a:rPr>
              <a:t>that </a:t>
            </a:r>
            <a:r>
              <a:rPr sz="2400" dirty="0">
                <a:latin typeface="Calibri"/>
                <a:cs typeface="Calibri"/>
              </a:rPr>
              <a:t>a </a:t>
            </a:r>
            <a:r>
              <a:rPr sz="2400" spc="-5" dirty="0">
                <a:latin typeface="Calibri"/>
                <a:cs typeface="Calibri"/>
              </a:rPr>
              <a:t>response </a:t>
            </a:r>
            <a:r>
              <a:rPr sz="2400" spc="-15" dirty="0">
                <a:latin typeface="Calibri"/>
                <a:cs typeface="Calibri"/>
              </a:rPr>
              <a:t>to </a:t>
            </a:r>
            <a:r>
              <a:rPr sz="2400" spc="-10" dirty="0">
                <a:latin typeface="Calibri"/>
                <a:cs typeface="Calibri"/>
              </a:rPr>
              <a:t>events from resources </a:t>
            </a:r>
            <a:r>
              <a:rPr sz="2400" dirty="0">
                <a:latin typeface="Calibri"/>
                <a:cs typeface="Calibri"/>
              </a:rPr>
              <a:t>close </a:t>
            </a:r>
            <a:r>
              <a:rPr sz="2400" spc="-25" dirty="0">
                <a:latin typeface="Calibri"/>
                <a:cs typeface="Calibri"/>
              </a:rPr>
              <a:t>to </a:t>
            </a:r>
            <a:r>
              <a:rPr sz="2400" spc="-20" dirty="0">
                <a:latin typeface="Calibri"/>
                <a:cs typeface="Calibri"/>
              </a:rPr>
              <a:t> </a:t>
            </a:r>
            <a:r>
              <a:rPr sz="2400" dirty="0">
                <a:latin typeface="Calibri"/>
                <a:cs typeface="Calibri"/>
              </a:rPr>
              <a:t>the end </a:t>
            </a:r>
            <a:r>
              <a:rPr sz="2400" spc="-5" dirty="0">
                <a:latin typeface="Calibri"/>
                <a:cs typeface="Calibri"/>
              </a:rPr>
              <a:t>device </a:t>
            </a:r>
            <a:r>
              <a:rPr sz="2400" dirty="0">
                <a:latin typeface="Calibri"/>
                <a:cs typeface="Calibri"/>
              </a:rPr>
              <a:t>is </a:t>
            </a:r>
            <a:r>
              <a:rPr sz="2400" spc="-20" dirty="0">
                <a:latin typeface="Calibri"/>
                <a:cs typeface="Calibri"/>
              </a:rPr>
              <a:t>fast </a:t>
            </a:r>
            <a:r>
              <a:rPr sz="2400" spc="-5" dirty="0">
                <a:latin typeface="Calibri"/>
                <a:cs typeface="Calibri"/>
              </a:rPr>
              <a:t>and </a:t>
            </a:r>
            <a:r>
              <a:rPr sz="2400" spc="-10" dirty="0">
                <a:latin typeface="Calibri"/>
                <a:cs typeface="Calibri"/>
              </a:rPr>
              <a:t>can result </a:t>
            </a:r>
            <a:r>
              <a:rPr sz="2400" dirty="0">
                <a:latin typeface="Calibri"/>
                <a:cs typeface="Calibri"/>
              </a:rPr>
              <a:t>in </a:t>
            </a:r>
            <a:r>
              <a:rPr sz="2400" spc="-10" dirty="0">
                <a:latin typeface="Calibri"/>
                <a:cs typeface="Calibri"/>
              </a:rPr>
              <a:t>immediate benefits, </a:t>
            </a:r>
            <a:r>
              <a:rPr sz="2400" dirty="0">
                <a:latin typeface="Calibri"/>
                <a:cs typeface="Calibri"/>
              </a:rPr>
              <a:t>while </a:t>
            </a:r>
            <a:r>
              <a:rPr sz="2400" spc="-5" dirty="0">
                <a:latin typeface="Calibri"/>
                <a:cs typeface="Calibri"/>
              </a:rPr>
              <a:t>still </a:t>
            </a:r>
            <a:r>
              <a:rPr sz="2400" spc="-15" dirty="0">
                <a:latin typeface="Calibri"/>
                <a:cs typeface="Calibri"/>
              </a:rPr>
              <a:t>having </a:t>
            </a:r>
            <a:r>
              <a:rPr sz="2400" spc="-5" dirty="0">
                <a:latin typeface="Calibri"/>
                <a:cs typeface="Calibri"/>
              </a:rPr>
              <a:t>deeper </a:t>
            </a:r>
            <a:r>
              <a:rPr sz="2400" dirty="0">
                <a:latin typeface="Calibri"/>
                <a:cs typeface="Calibri"/>
              </a:rPr>
              <a:t> </a:t>
            </a:r>
            <a:r>
              <a:rPr sz="2400" spc="-10" dirty="0">
                <a:latin typeface="Calibri"/>
                <a:cs typeface="Calibri"/>
              </a:rPr>
              <a:t>compute resources available</a:t>
            </a:r>
            <a:r>
              <a:rPr sz="2400" dirty="0">
                <a:latin typeface="Calibri"/>
                <a:cs typeface="Calibri"/>
              </a:rPr>
              <a:t> in</a:t>
            </a:r>
            <a:r>
              <a:rPr sz="2400" spc="-5" dirty="0">
                <a:latin typeface="Calibri"/>
                <a:cs typeface="Calibri"/>
              </a:rPr>
              <a:t> </a:t>
            </a:r>
            <a:r>
              <a:rPr sz="2400" dirty="0">
                <a:latin typeface="Calibri"/>
                <a:cs typeface="Calibri"/>
              </a:rPr>
              <a:t>the cloud</a:t>
            </a:r>
            <a:r>
              <a:rPr sz="2400" spc="-25" dirty="0">
                <a:latin typeface="Calibri"/>
                <a:cs typeface="Calibri"/>
              </a:rPr>
              <a:t> </a:t>
            </a:r>
            <a:r>
              <a:rPr sz="2400" dirty="0">
                <a:latin typeface="Calibri"/>
                <a:cs typeface="Calibri"/>
              </a:rPr>
              <a:t>when necessary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D6E76A58B68E46A93EDC650F5A43A6" ma:contentTypeVersion="11" ma:contentTypeDescription="Create a new document." ma:contentTypeScope="" ma:versionID="3720da0ce629b921c8a0f7c7802ef3d2">
  <xsd:schema xmlns:xsd="http://www.w3.org/2001/XMLSchema" xmlns:xs="http://www.w3.org/2001/XMLSchema" xmlns:p="http://schemas.microsoft.com/office/2006/metadata/properties" xmlns:ns2="4241e9c8-b3de-42c4-a83c-f22f8cf85f93" xmlns:ns3="30d1c6b2-8a3a-44ec-937b-b2432dc465ae" targetNamespace="http://schemas.microsoft.com/office/2006/metadata/properties" ma:root="true" ma:fieldsID="c9f67d95cda88d72a91d88750b684789" ns2:_="" ns3:_="">
    <xsd:import namespace="4241e9c8-b3de-42c4-a83c-f22f8cf85f93"/>
    <xsd:import namespace="30d1c6b2-8a3a-44ec-937b-b2432dc465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41e9c8-b3de-42c4-a83c-f22f8cf85f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d1c6b2-8a3a-44ec-937b-b2432dc465a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611897a-0799-40ff-99fb-3bdb7d2b715f}" ma:internalName="TaxCatchAll" ma:showField="CatchAllData" ma:web="30d1c6b2-8a3a-44ec-937b-b2432dc465a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0d1c6b2-8a3a-44ec-937b-b2432dc465ae" xsi:nil="true"/>
    <lcf76f155ced4ddcb4097134ff3c332f xmlns="4241e9c8-b3de-42c4-a83c-f22f8cf85f9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EF2AE11-7D38-4A9D-811C-7831C339453B}"/>
</file>

<file path=customXml/itemProps2.xml><?xml version="1.0" encoding="utf-8"?>
<ds:datastoreItem xmlns:ds="http://schemas.openxmlformats.org/officeDocument/2006/customXml" ds:itemID="{EBC72044-3CCA-4543-ACFE-B5AA25B600C7}"/>
</file>

<file path=customXml/itemProps3.xml><?xml version="1.0" encoding="utf-8"?>
<ds:datastoreItem xmlns:ds="http://schemas.openxmlformats.org/officeDocument/2006/customXml" ds:itemID="{FEE9654D-D6B2-47AD-82D1-2EEE3A6A1A68}"/>
</file>

<file path=docProps/app.xml><?xml version="1.0" encoding="utf-8"?>
<Properties xmlns="http://schemas.openxmlformats.org/officeDocument/2006/extended-properties" xmlns:vt="http://schemas.openxmlformats.org/officeDocument/2006/docPropsVTypes">
  <Template/>
  <TotalTime>39</TotalTime>
  <Words>1055</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 MT</vt:lpstr>
      <vt:lpstr>Calibri</vt:lpstr>
      <vt:lpstr>Martel Sans</vt:lpstr>
      <vt:lpstr>Times New Roman</vt:lpstr>
      <vt:lpstr>Office Theme</vt:lpstr>
      <vt:lpstr>IoT Data Management and Compute Stack</vt:lpstr>
      <vt:lpstr>Traditional IT Cloud Computing Model</vt:lpstr>
      <vt:lpstr>Data-Related Problems in IoT Systems</vt:lpstr>
      <vt:lpstr>IoT Data Management and Compute Stack with Fog  Computing</vt:lpstr>
      <vt:lpstr>The IoT Data Management and Compute Stack with Fog  Computing</vt:lpstr>
      <vt:lpstr>Characteristic of fog computing</vt:lpstr>
      <vt:lpstr>PowerPoint Presentation</vt:lpstr>
      <vt:lpstr>Applicability of Edge Computing</vt:lpstr>
      <vt:lpstr>Hierarchy of Edge, Fog, and Cloud</vt:lpstr>
      <vt:lpstr>Hierarchy of Edge, Fog, and Cloud</vt:lpstr>
      <vt:lpstr>Edge, Fog, and Cloud</vt:lpstr>
      <vt:lpstr>Edge Computing vs Fog Computing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Ketan</dc:creator>
  <cp:lastModifiedBy>Amit Singh</cp:lastModifiedBy>
  <cp:revision>8</cp:revision>
  <dcterms:created xsi:type="dcterms:W3CDTF">2024-08-05T05:35:32Z</dcterms:created>
  <dcterms:modified xsi:type="dcterms:W3CDTF">2024-08-05T06:16:38Z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2023-09-25T00:00:00Z</vt:filetime>
  </property>
  <property fmtid="{D5CDD505-2E9C-101B-9397-08002B2CF9AE}" pid="3" name="Creator">
    <vt:lpwstr>Microsoft® PowerPoint® 2013</vt:lpwstr>
  </property>
  <property fmtid="{D5CDD505-2E9C-101B-9397-08002B2CF9AE}" pid="4" name="LastSaved">
    <vt:filetime>2024-08-05T00:00:00Z</vt:filetime>
  </property>
  <property fmtid="{D5CDD505-2E9C-101B-9397-08002B2CF9AE}" pid="5" name="ContentTypeId">
    <vt:lpwstr>0x010100EDD6E76A58B68E46A93EDC650F5A43A6</vt:lpwstr>
  </property>
</Properties>
</file>