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2550" y="2662809"/>
            <a:ext cx="6946900" cy="134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0682"/>
            <a:ext cx="755777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60797"/>
            <a:ext cx="8398510" cy="3256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2662809"/>
            <a:ext cx="6910705" cy="1349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MQTT</a:t>
            </a:r>
            <a:endParaRPr sz="5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spc="-5" dirty="0">
                <a:solidFill>
                  <a:srgbClr val="90C225"/>
                </a:solidFill>
                <a:latin typeface="Trebuchet MS"/>
                <a:cs typeface="Trebuchet MS"/>
              </a:rPr>
              <a:t>Message</a:t>
            </a:r>
            <a:r>
              <a:rPr sz="32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200" dirty="0" err="1" smtClean="0">
                <a:solidFill>
                  <a:srgbClr val="90C225"/>
                </a:solidFill>
                <a:latin typeface="Trebuchet MS"/>
                <a:cs typeface="Trebuchet MS"/>
              </a:rPr>
              <a:t>Queu</a:t>
            </a:r>
            <a:r>
              <a:rPr lang="en-IN" sz="3200" dirty="0" err="1" smtClean="0">
                <a:solidFill>
                  <a:srgbClr val="90C225"/>
                </a:solidFill>
                <a:latin typeface="Trebuchet MS"/>
                <a:cs typeface="Trebuchet MS"/>
              </a:rPr>
              <a:t>ing</a:t>
            </a:r>
            <a:r>
              <a:rPr sz="3200" spc="-55" dirty="0" smtClean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90C225"/>
                </a:solidFill>
                <a:latin typeface="Trebuchet MS"/>
                <a:cs typeface="Trebuchet MS"/>
              </a:rPr>
              <a:t>Telemetry</a:t>
            </a:r>
            <a:r>
              <a:rPr sz="3200" spc="-6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90C225"/>
                </a:solidFill>
                <a:latin typeface="Trebuchet MS"/>
                <a:cs typeface="Trebuchet MS"/>
              </a:rPr>
              <a:t>Transport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5431" y="4751070"/>
            <a:ext cx="1809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http://mqtt.org/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90" y="228600"/>
            <a:ext cx="694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Quality</a:t>
            </a:r>
            <a:r>
              <a:rPr sz="3600" spc="-3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Service</a:t>
            </a:r>
            <a:r>
              <a:rPr sz="3600" spc="-20" dirty="0"/>
              <a:t> </a:t>
            </a:r>
            <a:r>
              <a:rPr sz="3600" spc="-5" dirty="0"/>
              <a:t>(QoS)</a:t>
            </a:r>
            <a:r>
              <a:rPr sz="3600" spc="15" dirty="0"/>
              <a:t> </a:t>
            </a:r>
            <a:r>
              <a:rPr sz="3600" dirty="0"/>
              <a:t>for</a:t>
            </a:r>
            <a:r>
              <a:rPr sz="3600" spc="-15" dirty="0"/>
              <a:t> </a:t>
            </a:r>
            <a:r>
              <a:rPr sz="3600" spc="-5" dirty="0"/>
              <a:t>MQTT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98088" y="1219200"/>
            <a:ext cx="9026912" cy="3562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(QoS) levels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determine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each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lang="en-IN"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delivered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 specified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MQTT.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QoS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message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delivery could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achieved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MQTT:</a:t>
            </a:r>
            <a:endParaRPr sz="1800" dirty="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600" b="1" i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0 </a:t>
            </a:r>
            <a:r>
              <a:rPr sz="16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(At</a:t>
            </a:r>
            <a:r>
              <a:rPr sz="1600" b="1" i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600" b="1" i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once)</a:t>
            </a:r>
            <a:r>
              <a:rPr sz="1600" b="1" i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600" b="1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delivered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efforts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operating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environment.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loss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occur.</a:t>
            </a:r>
            <a:endParaRPr sz="1600" dirty="0">
              <a:latin typeface="Trebuchet MS"/>
              <a:cs typeface="Trebuchet MS"/>
            </a:endParaRPr>
          </a:p>
          <a:p>
            <a:pPr marL="756285" marR="264160" indent="-287020" algn="just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600" b="1" i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600" b="1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(At</a:t>
            </a:r>
            <a:r>
              <a:rPr sz="1600" b="1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1600" b="1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once)</a:t>
            </a:r>
            <a:r>
              <a:rPr sz="1600" b="1" i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assured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arrive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duplicates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occur.</a:t>
            </a:r>
            <a:endParaRPr sz="16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600" b="1" i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2 (Exactly</a:t>
            </a:r>
            <a:r>
              <a:rPr sz="1600" b="1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once)</a:t>
            </a:r>
            <a:r>
              <a:rPr sz="1600" b="1" i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600" b="1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assured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arrive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exactly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once</a:t>
            </a:r>
            <a:r>
              <a:rPr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IN" sz="16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1638300" marR="850900" indent="-1626235" algn="just">
              <a:lnSpc>
                <a:spcPts val="3170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simple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rule when considering performance impact of QoS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endParaRPr lang="en-IN" sz="1800" spc="-53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638300" marR="850900" indent="-1626235" algn="just">
              <a:lnSpc>
                <a:spcPts val="3170"/>
              </a:lnSpc>
              <a:spcBef>
                <a:spcPts val="80"/>
              </a:spcBef>
              <a:tabLst>
                <a:tab pos="354965" algn="l"/>
              </a:tabLst>
            </a:pPr>
            <a:r>
              <a:rPr lang="en-IN" spc="-530" dirty="0">
                <a:solidFill>
                  <a:srgbClr val="404040"/>
                </a:solidFill>
                <a:latin typeface="Trebuchet MS"/>
                <a:cs typeface="Trebuchet MS"/>
              </a:rPr>
              <a:t>	 </a:t>
            </a:r>
            <a:r>
              <a:rPr lang="en-IN" spc="-530" dirty="0" smtClean="0">
                <a:solidFill>
                  <a:srgbClr val="404040"/>
                </a:solidFill>
                <a:latin typeface="Trebuchet MS"/>
                <a:cs typeface="Trebuchet MS"/>
              </a:rPr>
              <a:t>      </a:t>
            </a:r>
            <a:r>
              <a:rPr sz="2400" b="1" i="1" dirty="0" smtClean="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1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1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QoS,</a:t>
            </a:r>
            <a:r>
              <a:rPr sz="24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lower the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performance".</a:t>
            </a:r>
            <a:endParaRPr sz="2400" b="1" i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9734"/>
            <a:ext cx="694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Quality</a:t>
            </a:r>
            <a:r>
              <a:rPr sz="3600" spc="-3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Service</a:t>
            </a:r>
            <a:r>
              <a:rPr sz="3600" spc="-20" dirty="0"/>
              <a:t> </a:t>
            </a:r>
            <a:r>
              <a:rPr sz="3600" spc="-5" dirty="0"/>
              <a:t>(QoS)</a:t>
            </a:r>
            <a:r>
              <a:rPr sz="3600" spc="15" dirty="0"/>
              <a:t> </a:t>
            </a:r>
            <a:r>
              <a:rPr sz="3600" dirty="0"/>
              <a:t>for</a:t>
            </a:r>
            <a:r>
              <a:rPr sz="3600" spc="-15" dirty="0"/>
              <a:t> </a:t>
            </a:r>
            <a:r>
              <a:rPr sz="3600" spc="-5" dirty="0"/>
              <a:t>MQTT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81000" y="914400"/>
            <a:ext cx="9131935" cy="5499100"/>
            <a:chOff x="1123188" y="1359408"/>
            <a:chExt cx="9131935" cy="5499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188" y="1359408"/>
              <a:ext cx="9131808" cy="5498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260" y="1554480"/>
              <a:ext cx="8543544" cy="5038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455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MQTT</a:t>
            </a:r>
            <a:r>
              <a:rPr sz="3600" spc="-95" dirty="0"/>
              <a:t> </a:t>
            </a:r>
            <a:r>
              <a:rPr sz="3600" spc="-5" dirty="0"/>
              <a:t>Clients</a:t>
            </a:r>
            <a:r>
              <a:rPr sz="3600" spc="-35" dirty="0"/>
              <a:t> </a:t>
            </a:r>
            <a:r>
              <a:rPr sz="3600" spc="-5" dirty="0"/>
              <a:t>and</a:t>
            </a:r>
            <a:r>
              <a:rPr sz="3600" spc="-235" dirty="0"/>
              <a:t> </a:t>
            </a:r>
            <a:r>
              <a:rPr sz="3600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649" y="1066800"/>
            <a:ext cx="9137751" cy="361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0" indent="-342900" algn="just">
              <a:lnSpc>
                <a:spcPct val="12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directly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specification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…… however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convenient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prebuilt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43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Source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clients available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Eclipse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Paho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project</a:t>
            </a:r>
            <a:endParaRPr sz="18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142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C++, Java,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Lua,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endParaRPr sz="16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other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languages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available,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mqtt.org/software</a:t>
            </a:r>
            <a:endParaRPr sz="18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141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E.g.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Delphi,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Erlang,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.Net,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Objective-C,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PERL,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Trebuchet MS"/>
                <a:cs typeface="Trebuchet MS"/>
              </a:rPr>
              <a:t>PHP,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Ruby</a:t>
            </a:r>
            <a:endParaRPr sz="1600" dirty="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ct val="12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libraries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listed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mqtt.org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current. Some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early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experimental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stage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development,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whilst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others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stable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mature.</a:t>
            </a:r>
            <a:endParaRPr sz="16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shell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script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are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practical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course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…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59658"/>
            <a:ext cx="7428865" cy="3998595"/>
            <a:chOff x="0" y="2859658"/>
            <a:chExt cx="7428865" cy="3998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488" y="4126191"/>
              <a:ext cx="2665196" cy="23300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2576" y="3599561"/>
              <a:ext cx="2945650" cy="2354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3928" y="2859658"/>
              <a:ext cx="2924683" cy="239735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95314"/>
            <a:ext cx="9448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MQTT </a:t>
            </a:r>
            <a:r>
              <a:rPr dirty="0"/>
              <a:t>- Open </a:t>
            </a:r>
            <a:r>
              <a:rPr spc="-5" dirty="0"/>
              <a:t>Connectivity </a:t>
            </a:r>
            <a:r>
              <a:rPr dirty="0"/>
              <a:t>for </a:t>
            </a:r>
            <a:r>
              <a:rPr spc="-5" dirty="0"/>
              <a:t>Mobile, M2M </a:t>
            </a:r>
            <a:r>
              <a:rPr spc="-95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IoT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32738" y="5950711"/>
            <a:ext cx="306641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1999 </a:t>
            </a:r>
            <a:r>
              <a:rPr sz="1200" b="1" spc="-10" dirty="0">
                <a:latin typeface="Calibri"/>
                <a:cs typeface="Calibri"/>
              </a:rPr>
              <a:t>Invented </a:t>
            </a:r>
            <a:r>
              <a:rPr sz="1200" b="1" spc="-5" dirty="0">
                <a:latin typeface="Calibri"/>
                <a:cs typeface="Calibri"/>
              </a:rPr>
              <a:t>by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40" dirty="0">
                <a:latin typeface="Calibri"/>
                <a:cs typeface="Calibri"/>
              </a:rPr>
              <a:t>Dr.</a:t>
            </a:r>
            <a:r>
              <a:rPr sz="1200" b="1" dirty="0">
                <a:latin typeface="Calibri"/>
                <a:cs typeface="Calibri"/>
              </a:rPr>
              <a:t> Andy</a:t>
            </a:r>
            <a:r>
              <a:rPr sz="1200" b="1" spc="-5" dirty="0">
                <a:latin typeface="Calibri"/>
                <a:cs typeface="Calibri"/>
              </a:rPr>
              <a:t> Stanford-Clark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(IBM),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sz="1200" b="1" spc="-5" dirty="0">
                <a:latin typeface="Calibri"/>
                <a:cs typeface="Calibri"/>
              </a:rPr>
              <a:t>Arlen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Nipper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(now </a:t>
            </a:r>
            <a:r>
              <a:rPr sz="1200" b="1" spc="-5" dirty="0">
                <a:latin typeface="Calibri"/>
                <a:cs typeface="Calibri"/>
              </a:rPr>
              <a:t>Cirrus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Link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Solutions)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1015" y="4317491"/>
            <a:ext cx="1546860" cy="4267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99482" y="4810125"/>
            <a:ext cx="2061845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sz="1200" b="1" dirty="0">
                <a:latin typeface="Calibri"/>
                <a:cs typeface="Calibri"/>
              </a:rPr>
              <a:t>2011 - </a:t>
            </a:r>
            <a:r>
              <a:rPr sz="1200" b="1" spc="-5" dirty="0">
                <a:latin typeface="Calibri"/>
                <a:cs typeface="Calibri"/>
              </a:rPr>
              <a:t>Eclipse </a:t>
            </a:r>
            <a:r>
              <a:rPr sz="1200" b="1" spc="-25" dirty="0">
                <a:latin typeface="Calibri"/>
                <a:cs typeface="Calibri"/>
              </a:rPr>
              <a:t>PAHO </a:t>
            </a:r>
            <a:r>
              <a:rPr sz="1200" b="1" spc="-5" dirty="0">
                <a:latin typeface="Calibri"/>
                <a:cs typeface="Calibri"/>
              </a:rPr>
              <a:t>MQTT </a:t>
            </a:r>
            <a:r>
              <a:rPr sz="1200" b="1" dirty="0">
                <a:latin typeface="Calibri"/>
                <a:cs typeface="Calibri"/>
              </a:rPr>
              <a:t>open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source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project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1310" y="5603849"/>
            <a:ext cx="2146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2004</a:t>
            </a:r>
            <a:r>
              <a:rPr sz="1200" b="1" spc="254" dirty="0">
                <a:latin typeface="Calibri"/>
                <a:cs typeface="Calibri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MQTT.org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open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community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5145023"/>
            <a:ext cx="1563623" cy="4404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71968" y="3856177"/>
            <a:ext cx="222694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2013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–</a:t>
            </a:r>
            <a:r>
              <a:rPr sz="1200" b="1" spc="-5" dirty="0">
                <a:latin typeface="Calibri"/>
                <a:cs typeface="Calibri"/>
              </a:rPr>
              <a:t> MQTT </a:t>
            </a:r>
            <a:r>
              <a:rPr sz="1200" b="1" spc="-15" dirty="0">
                <a:latin typeface="Calibri"/>
                <a:cs typeface="Calibri"/>
              </a:rPr>
              <a:t>Technical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Committee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sz="1200" b="1" spc="-5" dirty="0">
                <a:latin typeface="Calibri"/>
                <a:cs typeface="Calibri"/>
              </a:rPr>
              <a:t>formed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1256" y="3425952"/>
            <a:ext cx="1249679" cy="3901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12870" y="4327143"/>
            <a:ext cx="279590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Cimetrics,</a:t>
            </a:r>
            <a:r>
              <a:rPr sz="1300" b="1" spc="3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B1B1B1"/>
                </a:solidFill>
                <a:latin typeface="Calibri"/>
                <a:cs typeface="Calibri"/>
              </a:rPr>
              <a:t>Cisco,</a:t>
            </a:r>
            <a:r>
              <a:rPr sz="1300" b="1" spc="3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Eclipse,</a:t>
            </a:r>
            <a:r>
              <a:rPr sz="1300" b="1" spc="3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dc-Square, </a:t>
            </a:r>
            <a:r>
              <a:rPr sz="1300" b="1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Eurotech,</a:t>
            </a:r>
            <a:r>
              <a:rPr sz="1300" b="1" spc="3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IBM,</a:t>
            </a:r>
            <a:r>
              <a:rPr sz="1300" b="1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INETCO</a:t>
            </a:r>
            <a:r>
              <a:rPr sz="1300" b="1" spc="1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Landis</a:t>
            </a:r>
            <a:r>
              <a:rPr sz="1300" b="1" spc="1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&amp; </a:t>
            </a:r>
            <a:r>
              <a:rPr sz="1300" b="1" spc="-35" dirty="0">
                <a:solidFill>
                  <a:srgbClr val="B1B1B1"/>
                </a:solidFill>
                <a:latin typeface="Calibri"/>
                <a:cs typeface="Calibri"/>
              </a:rPr>
              <a:t>Gyr,</a:t>
            </a:r>
            <a:r>
              <a:rPr sz="1300" b="1" spc="1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LSI, </a:t>
            </a:r>
            <a:r>
              <a:rPr sz="1300" b="1" spc="-28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Kaazing,</a:t>
            </a:r>
            <a:r>
              <a:rPr sz="1300" b="1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M2Mi,</a:t>
            </a:r>
            <a:r>
              <a:rPr sz="1300" b="1" spc="3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B1B1B1"/>
                </a:solidFill>
                <a:latin typeface="Calibri"/>
                <a:cs typeface="Calibri"/>
              </a:rPr>
              <a:t>Red</a:t>
            </a:r>
            <a:r>
              <a:rPr sz="1300" b="1" spc="1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Hat,</a:t>
            </a:r>
            <a:r>
              <a:rPr sz="1300" b="1" spc="4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B1B1B1"/>
                </a:solidFill>
                <a:latin typeface="Calibri"/>
                <a:cs typeface="Calibri"/>
              </a:rPr>
              <a:t>Solace,</a:t>
            </a:r>
            <a:r>
              <a:rPr sz="1300" b="1" spc="30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30" dirty="0">
                <a:solidFill>
                  <a:srgbClr val="B1B1B1"/>
                </a:solidFill>
                <a:latin typeface="Calibri"/>
                <a:cs typeface="Calibri"/>
              </a:rPr>
              <a:t>Telit </a:t>
            </a:r>
            <a:r>
              <a:rPr sz="1300" b="1" spc="-25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Comms,</a:t>
            </a:r>
            <a:r>
              <a:rPr sz="1300" b="1" spc="25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Software</a:t>
            </a:r>
            <a:r>
              <a:rPr sz="1300" b="1" spc="5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B1B1B1"/>
                </a:solidFill>
                <a:latin typeface="Calibri"/>
                <a:cs typeface="Calibri"/>
              </a:rPr>
              <a:t>AG,</a:t>
            </a:r>
            <a:r>
              <a:rPr sz="1300" b="1" spc="15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TIBCO,</a:t>
            </a:r>
            <a:r>
              <a:rPr sz="1300" b="1" dirty="0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B1B1B1"/>
                </a:solidFill>
                <a:latin typeface="Calibri"/>
                <a:cs typeface="Calibri"/>
              </a:rPr>
              <a:t>WSO2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9200" y="6360160"/>
            <a:ext cx="275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FA7E0"/>
                </a:solidFill>
                <a:latin typeface="Calibri"/>
                <a:cs typeface="Calibri"/>
              </a:rPr>
              <a:t>Evolution</a:t>
            </a:r>
            <a:r>
              <a:rPr sz="1600" b="1" spc="-20" dirty="0">
                <a:solidFill>
                  <a:srgbClr val="4FA7E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FA7E0"/>
                </a:solidFill>
                <a:latin typeface="Calibri"/>
                <a:cs typeface="Calibri"/>
              </a:rPr>
              <a:t>of </a:t>
            </a:r>
            <a:r>
              <a:rPr sz="1600" b="1" dirty="0">
                <a:solidFill>
                  <a:srgbClr val="4FA7E0"/>
                </a:solidFill>
                <a:latin typeface="Calibri"/>
                <a:cs typeface="Calibri"/>
              </a:rPr>
              <a:t>an</a:t>
            </a:r>
            <a:r>
              <a:rPr sz="1600" b="1" spc="-10" dirty="0">
                <a:solidFill>
                  <a:srgbClr val="4FA7E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FA7E0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4FA7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FA7E0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8800" y="3836924"/>
            <a:ext cx="2595880" cy="2501265"/>
            <a:chOff x="5763767" y="3441191"/>
            <a:chExt cx="2595880" cy="25012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3767" y="5375147"/>
              <a:ext cx="1530095" cy="5669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7831" y="3441191"/>
              <a:ext cx="1321307" cy="39014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02488" y="1105790"/>
            <a:ext cx="9196425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en-IN" sz="1450" spc="-14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MQTT and MQTT-SN are lightweight publish/subscribe messaging transports for TCP/IP and connectionless protocols (such as UDP) respectively. The Eclipse </a:t>
            </a:r>
            <a:r>
              <a:rPr lang="en-US" spc="-5" dirty="0" err="1">
                <a:solidFill>
                  <a:srgbClr val="404040"/>
                </a:solidFill>
                <a:latin typeface="Trebuchet MS"/>
                <a:cs typeface="Trebuchet MS"/>
              </a:rPr>
              <a:t>Paho</a:t>
            </a: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 project provides open source, mainly client side, </a:t>
            </a:r>
            <a:r>
              <a:rPr lang="en-US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implementations</a:t>
            </a:r>
            <a:r>
              <a:rPr lang="en-US" spc="-5" dirty="0">
                <a:solidFill>
                  <a:srgbClr val="404040"/>
                </a:solidFill>
                <a:latin typeface="Trebuchet MS"/>
                <a:cs typeface="Trebuchet MS"/>
              </a:rPr>
              <a:t> of MQTT and MQTT-SN in a variety of programming languages.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endParaRPr lang="en-IN" sz="1450" spc="-145" dirty="0" smtClean="0">
              <a:solidFill>
                <a:srgbClr val="90C225"/>
              </a:solidFill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lang="en-IN" sz="1450" spc="-145" dirty="0" smtClean="0">
              <a:solidFill>
                <a:srgbClr val="90C225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pc="-14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  </a:t>
            </a:r>
            <a:r>
              <a:rPr sz="1800" dirty="0" smtClean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9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lightweight publish/subscribe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predictable bi-directional</a:t>
            </a:r>
            <a:endParaRPr sz="18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delivery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7330"/>
            <a:ext cx="118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MQTT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90024" y="1371600"/>
            <a:ext cx="6948975" cy="4088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28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described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mqtt.org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site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machine-</a:t>
            </a:r>
            <a:endParaRPr sz="2000" dirty="0">
              <a:latin typeface="Trebuchet MS"/>
              <a:cs typeface="Trebuchet MS"/>
            </a:endParaRPr>
          </a:p>
          <a:p>
            <a:pPr marL="355600" algn="just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to-machine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(M2M)</a:t>
            </a:r>
            <a:r>
              <a:rPr sz="2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connectivity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protocol.</a:t>
            </a:r>
            <a:endParaRPr sz="2000" dirty="0">
              <a:latin typeface="Trebuchet MS"/>
              <a:cs typeface="Trebuchet MS"/>
            </a:endParaRPr>
          </a:p>
          <a:p>
            <a:pPr marL="355600" marR="683260" indent="-342900" algn="just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Event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middleware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(one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many)</a:t>
            </a:r>
            <a:endParaRPr sz="20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75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publish/subscribe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messaging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transport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endParaRPr sz="18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79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TCP/IP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MQTT-S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UDP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LAN)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lightweight</a:t>
            </a:r>
            <a:endParaRPr sz="2000" dirty="0">
              <a:latin typeface="Trebuchet MS"/>
              <a:cs typeface="Trebuchet MS"/>
            </a:endParaRPr>
          </a:p>
          <a:p>
            <a:pPr marL="469900" algn="just">
              <a:lnSpc>
                <a:spcPts val="2050"/>
              </a:lnSpc>
              <a:spcBef>
                <a:spcPts val="79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can be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supported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 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smallest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measuring</a:t>
            </a:r>
            <a:endParaRPr sz="1800" dirty="0">
              <a:latin typeface="Trebuchet MS"/>
              <a:cs typeface="Trebuchet MS"/>
            </a:endParaRPr>
          </a:p>
          <a:p>
            <a:pPr marL="756285" algn="just">
              <a:lnSpc>
                <a:spcPts val="205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monitoring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devices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(ex.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Arduino)</a:t>
            </a:r>
            <a:endParaRPr sz="18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79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transmit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reaching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networks</a:t>
            </a:r>
            <a:endParaRPr sz="1800" dirty="0">
              <a:latin typeface="Trebuchet MS"/>
              <a:cs typeface="Trebuchet MS"/>
            </a:endParaRPr>
          </a:p>
          <a:p>
            <a:pPr marL="756285" marR="652145" indent="-287020" algn="just">
              <a:lnSpc>
                <a:spcPts val="1939"/>
              </a:lnSpc>
              <a:spcBef>
                <a:spcPts val="102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transmit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sometimes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intermittent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3245" y="514350"/>
            <a:ext cx="4241800" cy="1201420"/>
          </a:xfrm>
          <a:custGeom>
            <a:avLst/>
            <a:gdLst/>
            <a:ahLst/>
            <a:cxnLst/>
            <a:rect l="l" t="t" r="r" b="b"/>
            <a:pathLst>
              <a:path w="4241800" h="1201420">
                <a:moveTo>
                  <a:pt x="4241292" y="0"/>
                </a:moveTo>
                <a:lnTo>
                  <a:pt x="0" y="0"/>
                </a:lnTo>
                <a:lnTo>
                  <a:pt x="0" y="1200912"/>
                </a:lnTo>
                <a:lnTo>
                  <a:pt x="4241292" y="1200912"/>
                </a:lnTo>
                <a:lnTo>
                  <a:pt x="4241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3245" y="517727"/>
            <a:ext cx="4241800" cy="1201420"/>
          </a:xfrm>
          <a:prstGeom prst="rect">
            <a:avLst/>
          </a:prstGeom>
          <a:ln w="19811">
            <a:solidFill>
              <a:srgbClr val="539F2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Trebuchet MS"/>
                <a:cs typeface="Trebuchet MS"/>
              </a:rPr>
              <a:t>Event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IoT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Middleware</a:t>
            </a:r>
            <a:endParaRPr sz="1800" dirty="0">
              <a:latin typeface="Trebuchet MS"/>
              <a:cs typeface="Trebuchet MS"/>
            </a:endParaRPr>
          </a:p>
          <a:p>
            <a:pPr marL="377825" marR="534670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Trebuchet MS"/>
                <a:cs typeface="Trebuchet MS"/>
              </a:rPr>
              <a:t>Event pattern of communication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(one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many)</a:t>
            </a: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Trebuchet MS"/>
                <a:cs typeface="Trebuchet MS"/>
              </a:rPr>
              <a:t>Over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IP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(TCP)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39000" y="2844336"/>
            <a:ext cx="4934542" cy="2417065"/>
            <a:chOff x="6626352" y="2459735"/>
            <a:chExt cx="5565775" cy="2354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352" y="2459735"/>
              <a:ext cx="5565648" cy="23545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424" y="2654807"/>
              <a:ext cx="5266944" cy="1766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5488" y="728472"/>
            <a:ext cx="4096511" cy="24124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14757"/>
            <a:ext cx="8130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Publish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dirty="0"/>
              <a:t>Subscribe</a:t>
            </a:r>
            <a:r>
              <a:rPr spc="5" dirty="0"/>
              <a:t> </a:t>
            </a:r>
            <a:r>
              <a:rPr spc="-5" dirty="0"/>
              <a:t>Messaging</a:t>
            </a:r>
            <a:r>
              <a:rPr spc="10" dirty="0"/>
              <a:t> </a:t>
            </a:r>
            <a:r>
              <a:rPr spc="-5" dirty="0"/>
              <a:t>(One</a:t>
            </a:r>
            <a:r>
              <a:rPr spc="-10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Many)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672" y="1770369"/>
            <a:ext cx="8043545" cy="19780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  <a:tabLst>
                <a:tab pos="354965" algn="l"/>
              </a:tabLst>
            </a:pPr>
            <a:r>
              <a:rPr sz="170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producer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publishes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(publication)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 a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(subject)</a:t>
            </a:r>
            <a:endParaRPr sz="17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70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consumer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subscribes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(makes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subscription)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(subject)</a:t>
            </a:r>
            <a:endParaRPr sz="17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769360" algn="l"/>
              </a:tabLst>
            </a:pPr>
            <a:r>
              <a:rPr sz="170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message server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(called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BROKER)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matches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publications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subscriptions</a:t>
            </a:r>
            <a:endParaRPr sz="1700" dirty="0">
              <a:latin typeface="Trebuchet MS"/>
              <a:cs typeface="Trebuchet MS"/>
            </a:endParaRPr>
          </a:p>
          <a:p>
            <a:pPr marL="469900" algn="just">
              <a:lnSpc>
                <a:spcPct val="100000"/>
              </a:lnSpc>
              <a:spcBef>
                <a:spcPts val="819"/>
              </a:spcBef>
            </a:pPr>
            <a:r>
              <a:rPr sz="150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none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match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discarded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modifying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endParaRPr sz="1500" dirty="0">
              <a:latin typeface="Trebuchet MS"/>
              <a:cs typeface="Trebuchet MS"/>
            </a:endParaRPr>
          </a:p>
          <a:p>
            <a:pPr marL="469900" algn="just">
              <a:lnSpc>
                <a:spcPts val="1710"/>
              </a:lnSpc>
              <a:spcBef>
                <a:spcPts val="830"/>
              </a:spcBef>
            </a:pPr>
            <a:r>
              <a:rPr sz="150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If one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more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matches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message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delivered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matching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consumer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endParaRPr sz="1500" dirty="0">
              <a:latin typeface="Trebuchet MS"/>
              <a:cs typeface="Trebuchet MS"/>
            </a:endParaRPr>
          </a:p>
          <a:p>
            <a:pPr marL="756285" algn="just">
              <a:lnSpc>
                <a:spcPts val="1710"/>
              </a:lnSpc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modifying</a:t>
            </a:r>
            <a:r>
              <a:rPr sz="15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370" y="4216314"/>
            <a:ext cx="8291830" cy="16078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0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Publish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Subscribe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characteristics:</a:t>
            </a:r>
            <a:endParaRPr sz="1700" dirty="0">
              <a:latin typeface="Trebuchet MS"/>
              <a:cs typeface="Trebuchet MS"/>
            </a:endParaRPr>
          </a:p>
          <a:p>
            <a:pPr marL="756285" indent="-287020" algn="just">
              <a:lnSpc>
                <a:spcPct val="100000"/>
              </a:lnSpc>
              <a:spcBef>
                <a:spcPts val="819"/>
              </a:spcBef>
              <a:buClr>
                <a:srgbClr val="90C225"/>
              </a:buClr>
              <a:buAutoNum type="arabicPeriod"/>
              <a:tabLst>
                <a:tab pos="756920" algn="l"/>
              </a:tabLst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decouples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senders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receivers,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allowing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flexible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endParaRPr sz="1500" dirty="0">
              <a:latin typeface="Trebuchet MS"/>
              <a:cs typeface="Trebuchet MS"/>
            </a:endParaRPr>
          </a:p>
          <a:p>
            <a:pPr marL="756285" indent="-287020" algn="just">
              <a:lnSpc>
                <a:spcPct val="100000"/>
              </a:lnSpc>
              <a:spcBef>
                <a:spcPts val="819"/>
              </a:spcBef>
              <a:buClr>
                <a:srgbClr val="90C225"/>
              </a:buClr>
              <a:buAutoNum type="arabicPeriod"/>
              <a:tabLst>
                <a:tab pos="756920" algn="l"/>
              </a:tabLst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take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distribute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consumers</a:t>
            </a:r>
            <a:endParaRPr sz="1500" dirty="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ts val="1620"/>
              </a:lnSpc>
              <a:spcBef>
                <a:spcPts val="1019"/>
              </a:spcBef>
              <a:buClr>
                <a:srgbClr val="90C225"/>
              </a:buClr>
              <a:buAutoNum type="arabicPeriod"/>
              <a:tabLst>
                <a:tab pos="756920" algn="l"/>
              </a:tabLst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This collection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consumers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change over time, and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vary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on the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nature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message.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10166" y="1549146"/>
            <a:ext cx="879475" cy="862965"/>
          </a:xfrm>
          <a:custGeom>
            <a:avLst/>
            <a:gdLst/>
            <a:ahLst/>
            <a:cxnLst/>
            <a:rect l="l" t="t" r="r" b="b"/>
            <a:pathLst>
              <a:path w="879475" h="862964">
                <a:moveTo>
                  <a:pt x="0" y="431291"/>
                </a:moveTo>
                <a:lnTo>
                  <a:pt x="2579" y="384288"/>
                </a:lnTo>
                <a:lnTo>
                  <a:pt x="10141" y="338752"/>
                </a:lnTo>
                <a:lnTo>
                  <a:pt x="22414" y="294948"/>
                </a:lnTo>
                <a:lnTo>
                  <a:pt x="39133" y="253138"/>
                </a:lnTo>
                <a:lnTo>
                  <a:pt x="60028" y="213585"/>
                </a:lnTo>
                <a:lnTo>
                  <a:pt x="84831" y="176552"/>
                </a:lnTo>
                <a:lnTo>
                  <a:pt x="113275" y="142301"/>
                </a:lnTo>
                <a:lnTo>
                  <a:pt x="145090" y="111095"/>
                </a:lnTo>
                <a:lnTo>
                  <a:pt x="180008" y="83198"/>
                </a:lnTo>
                <a:lnTo>
                  <a:pt x="217762" y="58871"/>
                </a:lnTo>
                <a:lnTo>
                  <a:pt x="258083" y="38378"/>
                </a:lnTo>
                <a:lnTo>
                  <a:pt x="300703" y="21982"/>
                </a:lnTo>
                <a:lnTo>
                  <a:pt x="345353" y="9945"/>
                </a:lnTo>
                <a:lnTo>
                  <a:pt x="391766" y="2530"/>
                </a:lnTo>
                <a:lnTo>
                  <a:pt x="439674" y="0"/>
                </a:lnTo>
                <a:lnTo>
                  <a:pt x="487581" y="2530"/>
                </a:lnTo>
                <a:lnTo>
                  <a:pt x="533994" y="9945"/>
                </a:lnTo>
                <a:lnTo>
                  <a:pt x="578644" y="21982"/>
                </a:lnTo>
                <a:lnTo>
                  <a:pt x="621264" y="38378"/>
                </a:lnTo>
                <a:lnTo>
                  <a:pt x="661585" y="58871"/>
                </a:lnTo>
                <a:lnTo>
                  <a:pt x="699339" y="83198"/>
                </a:lnTo>
                <a:lnTo>
                  <a:pt x="734257" y="111095"/>
                </a:lnTo>
                <a:lnTo>
                  <a:pt x="766072" y="142301"/>
                </a:lnTo>
                <a:lnTo>
                  <a:pt x="794516" y="176552"/>
                </a:lnTo>
                <a:lnTo>
                  <a:pt x="819319" y="213585"/>
                </a:lnTo>
                <a:lnTo>
                  <a:pt x="840214" y="253138"/>
                </a:lnTo>
                <a:lnTo>
                  <a:pt x="856933" y="294948"/>
                </a:lnTo>
                <a:lnTo>
                  <a:pt x="869206" y="338752"/>
                </a:lnTo>
                <a:lnTo>
                  <a:pt x="876768" y="384288"/>
                </a:lnTo>
                <a:lnTo>
                  <a:pt x="879348" y="431291"/>
                </a:lnTo>
                <a:lnTo>
                  <a:pt x="876768" y="478295"/>
                </a:lnTo>
                <a:lnTo>
                  <a:pt x="869206" y="523831"/>
                </a:lnTo>
                <a:lnTo>
                  <a:pt x="856933" y="567635"/>
                </a:lnTo>
                <a:lnTo>
                  <a:pt x="840214" y="609445"/>
                </a:lnTo>
                <a:lnTo>
                  <a:pt x="819319" y="648998"/>
                </a:lnTo>
                <a:lnTo>
                  <a:pt x="794516" y="686031"/>
                </a:lnTo>
                <a:lnTo>
                  <a:pt x="766072" y="720282"/>
                </a:lnTo>
                <a:lnTo>
                  <a:pt x="734257" y="751488"/>
                </a:lnTo>
                <a:lnTo>
                  <a:pt x="699339" y="779385"/>
                </a:lnTo>
                <a:lnTo>
                  <a:pt x="661585" y="803712"/>
                </a:lnTo>
                <a:lnTo>
                  <a:pt x="621264" y="824205"/>
                </a:lnTo>
                <a:lnTo>
                  <a:pt x="578644" y="840601"/>
                </a:lnTo>
                <a:lnTo>
                  <a:pt x="533994" y="852638"/>
                </a:lnTo>
                <a:lnTo>
                  <a:pt x="487581" y="860053"/>
                </a:lnTo>
                <a:lnTo>
                  <a:pt x="439674" y="862583"/>
                </a:lnTo>
                <a:lnTo>
                  <a:pt x="391766" y="860053"/>
                </a:lnTo>
                <a:lnTo>
                  <a:pt x="345353" y="852638"/>
                </a:lnTo>
                <a:lnTo>
                  <a:pt x="300703" y="840601"/>
                </a:lnTo>
                <a:lnTo>
                  <a:pt x="258083" y="824205"/>
                </a:lnTo>
                <a:lnTo>
                  <a:pt x="217762" y="803712"/>
                </a:lnTo>
                <a:lnTo>
                  <a:pt x="180008" y="779385"/>
                </a:lnTo>
                <a:lnTo>
                  <a:pt x="145090" y="751488"/>
                </a:lnTo>
                <a:lnTo>
                  <a:pt x="113275" y="720282"/>
                </a:lnTo>
                <a:lnTo>
                  <a:pt x="84831" y="686031"/>
                </a:lnTo>
                <a:lnTo>
                  <a:pt x="60028" y="648998"/>
                </a:lnTo>
                <a:lnTo>
                  <a:pt x="39133" y="609445"/>
                </a:lnTo>
                <a:lnTo>
                  <a:pt x="22414" y="567635"/>
                </a:lnTo>
                <a:lnTo>
                  <a:pt x="10141" y="523831"/>
                </a:lnTo>
                <a:lnTo>
                  <a:pt x="2579" y="478295"/>
                </a:lnTo>
                <a:lnTo>
                  <a:pt x="0" y="431291"/>
                </a:lnTo>
                <a:close/>
              </a:path>
            </a:pathLst>
          </a:custGeom>
          <a:ln w="38100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8761" y="2124583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4D12"/>
                </a:solidFill>
                <a:latin typeface="Trebuchet MS"/>
                <a:cs typeface="Trebuchet MS"/>
              </a:rPr>
              <a:t>Ser</a:t>
            </a:r>
            <a:r>
              <a:rPr sz="1800" spc="-10" dirty="0">
                <a:solidFill>
                  <a:srgbClr val="AC4D12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AC4D12"/>
                </a:solidFill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4214"/>
            <a:ext cx="538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MQTT</a:t>
            </a:r>
            <a:r>
              <a:rPr sz="3600" spc="-165" dirty="0"/>
              <a:t> </a:t>
            </a:r>
            <a:r>
              <a:rPr sz="3600" spc="-90" dirty="0"/>
              <a:t>Topic</a:t>
            </a:r>
            <a:r>
              <a:rPr sz="3600" spc="-20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spc="-10" dirty="0"/>
              <a:t>Wildcards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71600" y="990600"/>
            <a:ext cx="7533640" cy="5695315"/>
            <a:chOff x="1717548" y="1162810"/>
            <a:chExt cx="7533640" cy="5695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548" y="1162810"/>
              <a:ext cx="7533132" cy="56951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2620" y="1357883"/>
              <a:ext cx="6944868" cy="5213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97" y="228600"/>
            <a:ext cx="422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MQTT</a:t>
            </a:r>
            <a:r>
              <a:rPr sz="3600" spc="-165" dirty="0"/>
              <a:t> </a:t>
            </a:r>
            <a:r>
              <a:rPr sz="3600" spc="-90" dirty="0"/>
              <a:t>Topic</a:t>
            </a:r>
            <a:r>
              <a:rPr sz="3600" spc="-25" dirty="0"/>
              <a:t> </a:t>
            </a:r>
            <a:r>
              <a:rPr sz="3600" dirty="0"/>
              <a:t>:</a:t>
            </a:r>
            <a:r>
              <a:rPr sz="3600" spc="-20" dirty="0"/>
              <a:t> </a:t>
            </a:r>
            <a:r>
              <a:rPr sz="3600" spc="-5" dirty="0"/>
              <a:t>Details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30897" y="1066800"/>
            <a:ext cx="8195945" cy="5520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55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forms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namespace</a:t>
            </a:r>
            <a:endParaRPr sz="2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hierarchical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“sub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topic”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separated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04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example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space</a:t>
            </a: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1050" spc="-10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050" spc="3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house</a:t>
            </a:r>
            <a:r>
              <a:rPr sz="13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publishes</a:t>
            </a:r>
            <a:r>
              <a:rPr sz="13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3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itself on:</a:t>
            </a:r>
            <a:endParaRPr sz="13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65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&lt;country&gt;/&lt;region&gt;/&lt;town&gt;/&lt;postcode&gt;/&lt;house&gt;/energyConsumption</a:t>
            </a:r>
            <a:endParaRPr sz="11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60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&lt;country&gt;/&lt;region&gt;/&lt;town&gt;/&lt;postcode&gt;/&lt;house&gt;/solarEnergy</a:t>
            </a:r>
            <a:endParaRPr sz="11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60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&lt;country&gt;/&lt;region&gt;/&lt;town&gt;/&lt;postcode&gt;/&lt;house&gt;/alarmState</a:t>
            </a:r>
            <a:endParaRPr sz="11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65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&lt;country&gt;/&lt;region&gt;/&lt;town&gt;/&lt;postcode&gt;/&lt;house&gt;/alarmState</a:t>
            </a:r>
            <a:endParaRPr sz="11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0"/>
              </a:spcBef>
            </a:pPr>
            <a:r>
              <a:rPr sz="1050" spc="-10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050" spc="3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3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subscribes</a:t>
            </a:r>
            <a:r>
              <a:rPr sz="13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i="1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 control</a:t>
            </a:r>
            <a:r>
              <a:rPr sz="13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commands:</a:t>
            </a:r>
            <a:endParaRPr sz="13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70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&lt;country&gt;/&lt;region&gt;/&lt;town&gt;/&lt;postcode&gt;/&lt;house&gt;/thermostat/setTemp</a:t>
            </a:r>
            <a:endParaRPr sz="11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90C225"/>
              </a:buClr>
              <a:buSzPct val="55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subscriber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subscribe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an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absolute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wildcards:</a:t>
            </a:r>
            <a:endParaRPr sz="2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Single-level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“+”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appear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anywhere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string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Multi-level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“#”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appear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string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separator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Cannot be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publishing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6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0"/>
              </a:spcBef>
            </a:pPr>
            <a:r>
              <a:rPr sz="1050" spc="-10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050" spc="29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UK/Hants/Hursley/SO212JN/1/energyConsumption</a:t>
            </a:r>
            <a:endParaRPr sz="13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70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consumption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house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Hursley</a:t>
            </a:r>
            <a:endParaRPr sz="1100" dirty="0">
              <a:latin typeface="Trebuchet MS"/>
              <a:cs typeface="Trebuchet MS"/>
            </a:endParaRPr>
          </a:p>
          <a:p>
            <a:pPr marR="3781425" algn="r">
              <a:lnSpc>
                <a:spcPct val="100000"/>
              </a:lnSpc>
              <a:spcBef>
                <a:spcPts val="40"/>
              </a:spcBef>
            </a:pPr>
            <a:r>
              <a:rPr sz="1050" spc="-10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050" spc="5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UK/Hants/Hursley/+/+/energyConsumption</a:t>
            </a:r>
            <a:endParaRPr sz="1300" dirty="0">
              <a:latin typeface="Trebuchet MS"/>
              <a:cs typeface="Trebuchet MS"/>
            </a:endParaRPr>
          </a:p>
          <a:p>
            <a:pPr marR="3769995" algn="r">
              <a:lnSpc>
                <a:spcPct val="100000"/>
              </a:lnSpc>
              <a:spcBef>
                <a:spcPts val="65"/>
              </a:spcBef>
              <a:tabLst>
                <a:tab pos="2279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consumption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all houses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Hursley</a:t>
            </a:r>
            <a:endParaRPr sz="11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5"/>
              </a:spcBef>
            </a:pPr>
            <a:r>
              <a:rPr sz="1050" spc="-10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050" spc="29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300" i="1" spc="-5" dirty="0">
                <a:solidFill>
                  <a:srgbClr val="404040"/>
                </a:solidFill>
                <a:latin typeface="Trebuchet MS"/>
                <a:cs typeface="Trebuchet MS"/>
              </a:rPr>
              <a:t>UK/Hants/Hursley/SO212JN/#</a:t>
            </a:r>
            <a:endParaRPr sz="1300" dirty="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55"/>
              </a:spcBef>
              <a:tabLst>
                <a:tab pos="1612265" algn="l"/>
              </a:tabLst>
            </a:pPr>
            <a:r>
              <a:rPr sz="850" spc="-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Details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consumption,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alarm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SO212JN</a:t>
            </a:r>
            <a:endParaRPr lang="en-IN" sz="11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55"/>
              </a:spcBef>
              <a:tabLst>
                <a:tab pos="1612265" algn="l"/>
              </a:tabLst>
            </a:pP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629158"/>
            <a:ext cx="7503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MQTT</a:t>
            </a:r>
            <a:r>
              <a:rPr sz="3600" spc="-95" dirty="0"/>
              <a:t> </a:t>
            </a:r>
            <a:r>
              <a:rPr sz="3600" spc="-5" dirty="0"/>
              <a:t>publish</a:t>
            </a:r>
            <a:r>
              <a:rPr sz="3600" spc="-25" dirty="0"/>
              <a:t> </a:t>
            </a:r>
            <a:r>
              <a:rPr sz="3600" spc="-5" dirty="0"/>
              <a:t>subscribe</a:t>
            </a:r>
            <a:r>
              <a:rPr sz="3600" spc="-20" dirty="0"/>
              <a:t> </a:t>
            </a:r>
            <a:r>
              <a:rPr sz="3600" spc="-5" dirty="0"/>
              <a:t>architecture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142235"/>
            <a:ext cx="3834129" cy="35077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ct val="80100"/>
              </a:lnSpc>
              <a:spcBef>
                <a:spcPts val="45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MQTT messages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delivered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asynchronously (“push”)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publish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subscribe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architecture.</a:t>
            </a:r>
            <a:endParaRPr sz="1500" dirty="0">
              <a:latin typeface="Trebuchet MS"/>
              <a:cs typeface="Trebuchet MS"/>
            </a:endParaRPr>
          </a:p>
          <a:p>
            <a:pPr marL="355600" marR="29209" indent="-342900">
              <a:lnSpc>
                <a:spcPct val="8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5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exchanging </a:t>
            </a:r>
            <a:r>
              <a:rPr sz="1500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series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MQTT control packets in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defined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way.</a:t>
            </a:r>
            <a:endParaRPr sz="1500" dirty="0">
              <a:latin typeface="Trebuchet MS"/>
              <a:cs typeface="Trebuchet MS"/>
            </a:endParaRPr>
          </a:p>
          <a:p>
            <a:pPr marL="355600" marR="229235" indent="-342900" algn="just">
              <a:lnSpc>
                <a:spcPct val="8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Each control packet has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purpose and every bit in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packet is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carefully crafted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reduce 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transmitted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network.</a:t>
            </a:r>
            <a:endParaRPr sz="1500" dirty="0">
              <a:latin typeface="Trebuchet MS"/>
              <a:cs typeface="Trebuchet MS"/>
            </a:endParaRPr>
          </a:p>
          <a:p>
            <a:pPr marL="355600" marR="52705" indent="-342900">
              <a:lnSpc>
                <a:spcPts val="144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topology</a:t>
            </a: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and </a:t>
            </a:r>
            <a:r>
              <a:rPr sz="1500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client.</a:t>
            </a:r>
            <a:endParaRPr sz="1500" dirty="0">
              <a:latin typeface="Trebuchet MS"/>
              <a:cs typeface="Trebuchet MS"/>
            </a:endParaRPr>
          </a:p>
          <a:p>
            <a:pPr marL="355600" marR="36195" indent="-342900">
              <a:lnSpc>
                <a:spcPct val="80000"/>
              </a:lnSpc>
              <a:spcBef>
                <a:spcPts val="1020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MQTT client and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through different control packets. 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Table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below briefly describes each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packets.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9367" y="1443227"/>
            <a:ext cx="490423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473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Sample</a:t>
            </a:r>
            <a:r>
              <a:rPr sz="3600" spc="-40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spc="-5" dirty="0"/>
              <a:t>protocol</a:t>
            </a:r>
            <a:r>
              <a:rPr sz="3600" spc="-10" dirty="0"/>
              <a:t> </a:t>
            </a:r>
            <a:r>
              <a:rPr sz="3600" spc="-5" dirty="0"/>
              <a:t>use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43000" y="1752600"/>
            <a:ext cx="8056245" cy="4026535"/>
            <a:chOff x="1152144" y="2186939"/>
            <a:chExt cx="8056245" cy="4026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2186939"/>
              <a:ext cx="8055864" cy="40264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7216" y="2382012"/>
              <a:ext cx="7467600" cy="3438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8392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Ideal</a:t>
            </a:r>
            <a:r>
              <a:rPr spc="5" dirty="0"/>
              <a:t> </a:t>
            </a:r>
            <a:r>
              <a:rPr dirty="0"/>
              <a:t>for </a:t>
            </a:r>
            <a:r>
              <a:rPr spc="-5" dirty="0"/>
              <a:t>constrained</a:t>
            </a:r>
            <a:r>
              <a:rPr spc="5" dirty="0"/>
              <a:t> </a:t>
            </a:r>
            <a:r>
              <a:rPr spc="-5" dirty="0"/>
              <a:t>networks</a:t>
            </a:r>
            <a:r>
              <a:rPr spc="-10" dirty="0"/>
              <a:t> </a:t>
            </a:r>
            <a:r>
              <a:rPr spc="-5" dirty="0"/>
              <a:t>(low </a:t>
            </a:r>
            <a:r>
              <a:rPr dirty="0"/>
              <a:t> </a:t>
            </a:r>
            <a:r>
              <a:rPr spc="-5" dirty="0"/>
              <a:t>bandwidth,</a:t>
            </a:r>
            <a:r>
              <a:rPr spc="5" dirty="0"/>
              <a:t> </a:t>
            </a:r>
            <a:r>
              <a:rPr spc="-5" dirty="0"/>
              <a:t>high</a:t>
            </a:r>
            <a:r>
              <a:rPr spc="-10" dirty="0"/>
              <a:t> </a:t>
            </a:r>
            <a:r>
              <a:rPr spc="-50" dirty="0"/>
              <a:t>latency,</a:t>
            </a:r>
            <a:r>
              <a:rPr spc="-10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limits,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944" dirty="0"/>
              <a:t> </a:t>
            </a:r>
            <a:r>
              <a:rPr dirty="0"/>
              <a:t>fragile</a:t>
            </a:r>
            <a:r>
              <a:rPr spc="10" dirty="0"/>
              <a:t> </a:t>
            </a:r>
            <a:r>
              <a:rPr spc="-5" dirty="0"/>
              <a:t>connections)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1345" y="1981200"/>
            <a:ext cx="8398510" cy="32562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MQTT</a:t>
            </a:r>
            <a:r>
              <a:rPr spc="-30" dirty="0"/>
              <a:t> </a:t>
            </a:r>
            <a:r>
              <a:rPr spc="-10" dirty="0"/>
              <a:t>control</a:t>
            </a:r>
            <a:r>
              <a:rPr spc="5" dirty="0"/>
              <a:t> </a:t>
            </a:r>
            <a:r>
              <a:rPr spc="-5" dirty="0"/>
              <a:t>packet headers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10" dirty="0"/>
              <a:t> </a:t>
            </a:r>
            <a:r>
              <a:rPr spc="-5" dirty="0"/>
              <a:t>kept as</a:t>
            </a:r>
            <a:r>
              <a:rPr spc="-10" dirty="0"/>
              <a:t> </a:t>
            </a:r>
            <a:r>
              <a:rPr spc="-5" dirty="0"/>
              <a:t>small</a:t>
            </a:r>
            <a:r>
              <a:rPr spc="-15" dirty="0"/>
              <a:t> </a:t>
            </a:r>
            <a:r>
              <a:rPr spc="-5" dirty="0"/>
              <a:t>as</a:t>
            </a:r>
            <a:r>
              <a:rPr spc="-10" dirty="0"/>
              <a:t> </a:t>
            </a:r>
            <a:r>
              <a:rPr spc="-5" dirty="0"/>
              <a:t>possible.</a:t>
            </a:r>
            <a:endParaRPr sz="1450" dirty="0">
              <a:latin typeface="Lucida Sans Unicode"/>
              <a:cs typeface="Lucida Sans Unicode"/>
            </a:endParaRPr>
          </a:p>
          <a:p>
            <a:pPr marL="355600" marR="513080" indent="-342900" algn="just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Each</a:t>
            </a:r>
            <a:r>
              <a:rPr spc="-10" dirty="0"/>
              <a:t> </a:t>
            </a:r>
            <a:r>
              <a:rPr spc="-5" dirty="0"/>
              <a:t>MQTT</a:t>
            </a:r>
            <a:r>
              <a:rPr spc="-20" dirty="0"/>
              <a:t> </a:t>
            </a:r>
            <a:r>
              <a:rPr spc="-10" dirty="0"/>
              <a:t>control</a:t>
            </a:r>
            <a:r>
              <a:rPr spc="5" dirty="0"/>
              <a:t> </a:t>
            </a:r>
            <a:r>
              <a:rPr spc="-5" dirty="0"/>
              <a:t>packet</a:t>
            </a:r>
            <a:r>
              <a:rPr spc="-10" dirty="0"/>
              <a:t> </a:t>
            </a:r>
            <a:r>
              <a:rPr spc="-5" dirty="0"/>
              <a:t>consist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three</a:t>
            </a:r>
            <a:r>
              <a:rPr spc="5" dirty="0"/>
              <a:t> </a:t>
            </a:r>
            <a:r>
              <a:rPr spc="-5" dirty="0"/>
              <a:t>parts,</a:t>
            </a:r>
            <a:r>
              <a:rPr dirty="0"/>
              <a:t> a</a:t>
            </a:r>
            <a:r>
              <a:rPr spc="-5" dirty="0"/>
              <a:t> </a:t>
            </a:r>
            <a:r>
              <a:rPr dirty="0"/>
              <a:t>fixed</a:t>
            </a:r>
            <a:r>
              <a:rPr spc="-10" dirty="0"/>
              <a:t> </a:t>
            </a:r>
            <a:r>
              <a:rPr spc="-40" dirty="0"/>
              <a:t>header,</a:t>
            </a:r>
            <a:r>
              <a:rPr spc="5" dirty="0"/>
              <a:t> </a:t>
            </a:r>
            <a:r>
              <a:rPr spc="-5" dirty="0"/>
              <a:t>variable </a:t>
            </a:r>
            <a:r>
              <a:rPr spc="-530" dirty="0"/>
              <a:t> </a:t>
            </a:r>
            <a:r>
              <a:rPr spc="-5" dirty="0"/>
              <a:t>header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payload.</a:t>
            </a:r>
            <a:endParaRPr sz="1450" dirty="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Each</a:t>
            </a:r>
            <a:r>
              <a:rPr spc="-5" dirty="0"/>
              <a:t> MQTT</a:t>
            </a:r>
            <a:r>
              <a:rPr spc="-20" dirty="0"/>
              <a:t> </a:t>
            </a:r>
            <a:r>
              <a:rPr spc="-10" dirty="0"/>
              <a:t>control</a:t>
            </a:r>
            <a:r>
              <a:rPr spc="5" dirty="0"/>
              <a:t> </a:t>
            </a:r>
            <a:r>
              <a:rPr spc="-5" dirty="0"/>
              <a:t>packet</a:t>
            </a:r>
            <a:r>
              <a:rPr spc="-10" dirty="0"/>
              <a:t> </a:t>
            </a:r>
            <a:r>
              <a:rPr spc="-5" dirty="0"/>
              <a:t>has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2 </a:t>
            </a:r>
            <a:r>
              <a:rPr spc="-5" dirty="0"/>
              <a:t>byte </a:t>
            </a:r>
            <a:r>
              <a:rPr dirty="0"/>
              <a:t>Fixed</a:t>
            </a:r>
            <a:r>
              <a:rPr spc="-10" dirty="0"/>
              <a:t> </a:t>
            </a:r>
            <a:r>
              <a:rPr spc="-40" dirty="0"/>
              <a:t>header.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10" dirty="0"/>
              <a:t>control</a:t>
            </a:r>
            <a:endParaRPr sz="1450" dirty="0">
              <a:latin typeface="Lucida Sans Unicode"/>
              <a:cs typeface="Lucida Sans Unicode"/>
            </a:endParaRPr>
          </a:p>
          <a:p>
            <a:pPr marL="355600" algn="just">
              <a:lnSpc>
                <a:spcPct val="100000"/>
              </a:lnSpc>
            </a:pPr>
            <a:r>
              <a:rPr spc="-5" dirty="0"/>
              <a:t>packet</a:t>
            </a:r>
            <a:r>
              <a:rPr spc="-15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variable</a:t>
            </a:r>
            <a:r>
              <a:rPr spc="5" dirty="0"/>
              <a:t> </a:t>
            </a:r>
            <a:r>
              <a:rPr spc="-5" dirty="0"/>
              <a:t>headers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payload.</a:t>
            </a:r>
          </a:p>
          <a:p>
            <a:pPr marL="12700" algn="just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variable</a:t>
            </a:r>
            <a:r>
              <a:rPr spc="10" dirty="0"/>
              <a:t> </a:t>
            </a:r>
            <a:r>
              <a:rPr spc="-5" dirty="0"/>
              <a:t>header</a:t>
            </a:r>
            <a:r>
              <a:rPr dirty="0"/>
              <a:t> </a:t>
            </a:r>
            <a:r>
              <a:rPr spc="-10" dirty="0"/>
              <a:t>contains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packet identifier</a:t>
            </a:r>
            <a:r>
              <a:rPr dirty="0"/>
              <a:t> </a:t>
            </a:r>
            <a:r>
              <a:rPr spc="-5" dirty="0"/>
              <a:t>if used</a:t>
            </a:r>
            <a:r>
              <a:rPr spc="-1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control</a:t>
            </a:r>
            <a:r>
              <a:rPr spc="10" dirty="0"/>
              <a:t> </a:t>
            </a:r>
            <a:r>
              <a:rPr spc="-5" dirty="0"/>
              <a:t>packet.</a:t>
            </a:r>
            <a:endParaRPr sz="1450" dirty="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A</a:t>
            </a:r>
            <a:r>
              <a:rPr spc="-110" dirty="0"/>
              <a:t> </a:t>
            </a:r>
            <a:r>
              <a:rPr spc="-5" dirty="0"/>
              <a:t>payload</a:t>
            </a:r>
            <a:r>
              <a:rPr spc="-15" dirty="0"/>
              <a:t> </a:t>
            </a:r>
            <a:r>
              <a:rPr spc="-5" dirty="0"/>
              <a:t>up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dirty="0"/>
              <a:t>256</a:t>
            </a:r>
            <a:r>
              <a:rPr spc="-10" dirty="0"/>
              <a:t> </a:t>
            </a:r>
            <a:r>
              <a:rPr spc="-5" dirty="0"/>
              <a:t>MB</a:t>
            </a:r>
            <a:r>
              <a:rPr spc="-20" dirty="0"/>
              <a:t> </a:t>
            </a:r>
            <a:r>
              <a:rPr spc="-5" dirty="0"/>
              <a:t>could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5" dirty="0"/>
              <a:t>attached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packets.</a:t>
            </a:r>
            <a:endParaRPr sz="1450" dirty="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Having</a:t>
            </a:r>
            <a:r>
              <a:rPr dirty="0"/>
              <a:t> a </a:t>
            </a:r>
            <a:r>
              <a:rPr spc="-5" dirty="0"/>
              <a:t>small</a:t>
            </a:r>
            <a:r>
              <a:rPr spc="-15" dirty="0"/>
              <a:t> </a:t>
            </a:r>
            <a:r>
              <a:rPr spc="-5" dirty="0"/>
              <a:t>header overhead</a:t>
            </a:r>
            <a:r>
              <a:rPr spc="25" dirty="0"/>
              <a:t> </a:t>
            </a:r>
            <a:r>
              <a:rPr spc="-5" dirty="0"/>
              <a:t>makes</a:t>
            </a:r>
            <a:r>
              <a:rPr spc="5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-10" dirty="0"/>
              <a:t>protocol</a:t>
            </a:r>
            <a:r>
              <a:rPr dirty="0"/>
              <a:t> </a:t>
            </a:r>
            <a:r>
              <a:rPr spc="-5" dirty="0"/>
              <a:t>appropriate</a:t>
            </a:r>
            <a:r>
              <a:rPr spc="5" dirty="0"/>
              <a:t> </a:t>
            </a:r>
            <a:r>
              <a:rPr spc="-10" dirty="0"/>
              <a:t>for</a:t>
            </a:r>
            <a:r>
              <a:rPr spc="35" dirty="0"/>
              <a:t> </a:t>
            </a:r>
            <a:r>
              <a:rPr spc="-5" dirty="0"/>
              <a:t>IoT</a:t>
            </a:r>
            <a:r>
              <a:rPr spc="-25" dirty="0"/>
              <a:t> </a:t>
            </a:r>
            <a:r>
              <a:rPr dirty="0"/>
              <a:t>by</a:t>
            </a:r>
            <a:endParaRPr sz="1450" dirty="0">
              <a:latin typeface="Lucida Sans Unicode"/>
              <a:cs typeface="Lucida Sans Unicode"/>
            </a:endParaRPr>
          </a:p>
          <a:p>
            <a:pPr marL="355600" algn="just">
              <a:lnSpc>
                <a:spcPct val="100000"/>
              </a:lnSpc>
            </a:pPr>
            <a:r>
              <a:rPr spc="-5" dirty="0"/>
              <a:t>lowering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amount</a:t>
            </a:r>
            <a:r>
              <a:rPr dirty="0"/>
              <a:t> </a:t>
            </a:r>
            <a:r>
              <a:rPr spc="-5" dirty="0"/>
              <a:t>of data</a:t>
            </a:r>
            <a:r>
              <a:rPr dirty="0"/>
              <a:t> </a:t>
            </a:r>
            <a:r>
              <a:rPr spc="-5" dirty="0"/>
              <a:t>transmitted</a:t>
            </a:r>
            <a:r>
              <a:rPr dirty="0"/>
              <a:t> </a:t>
            </a:r>
            <a:r>
              <a:rPr spc="-10" dirty="0"/>
              <a:t>over</a:t>
            </a:r>
            <a:r>
              <a:rPr spc="20" dirty="0"/>
              <a:t> </a:t>
            </a:r>
            <a:r>
              <a:rPr spc="-5" dirty="0"/>
              <a:t>constrained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6E76A58B68E46A93EDC650F5A43A6" ma:contentTypeVersion="11" ma:contentTypeDescription="Create a new document." ma:contentTypeScope="" ma:versionID="3720da0ce629b921c8a0f7c7802ef3d2">
  <xsd:schema xmlns:xsd="http://www.w3.org/2001/XMLSchema" xmlns:xs="http://www.w3.org/2001/XMLSchema" xmlns:p="http://schemas.microsoft.com/office/2006/metadata/properties" xmlns:ns2="4241e9c8-b3de-42c4-a83c-f22f8cf85f93" xmlns:ns3="30d1c6b2-8a3a-44ec-937b-b2432dc465ae" targetNamespace="http://schemas.microsoft.com/office/2006/metadata/properties" ma:root="true" ma:fieldsID="c9f67d95cda88d72a91d88750b684789" ns2:_="" ns3:_="">
    <xsd:import namespace="4241e9c8-b3de-42c4-a83c-f22f8cf85f93"/>
    <xsd:import namespace="30d1c6b2-8a3a-44ec-937b-b2432dc46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1e9c8-b3de-42c4-a83c-f22f8cf85f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1c6b2-8a3a-44ec-937b-b2432dc465a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11897a-0799-40ff-99fb-3bdb7d2b715f}" ma:internalName="TaxCatchAll" ma:showField="CatchAllData" ma:web="30d1c6b2-8a3a-44ec-937b-b2432dc465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d1c6b2-8a3a-44ec-937b-b2432dc465ae" xsi:nil="true"/>
    <lcf76f155ced4ddcb4097134ff3c332f xmlns="4241e9c8-b3de-42c4-a83c-f22f8cf85f9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094793-E2FF-4D34-B504-2DBB6D605F85}"/>
</file>

<file path=customXml/itemProps2.xml><?xml version="1.0" encoding="utf-8"?>
<ds:datastoreItem xmlns:ds="http://schemas.openxmlformats.org/officeDocument/2006/customXml" ds:itemID="{0521A6A4-6F8E-40D4-A5F7-F26D8CAF8311}"/>
</file>

<file path=customXml/itemProps3.xml><?xml version="1.0" encoding="utf-8"?>
<ds:datastoreItem xmlns:ds="http://schemas.openxmlformats.org/officeDocument/2006/customXml" ds:itemID="{E04A8141-B24B-429C-B8B4-A8F51B7B83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254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Lucida Sans Unicode</vt:lpstr>
      <vt:lpstr>Times New Roman</vt:lpstr>
      <vt:lpstr>Trebuchet MS</vt:lpstr>
      <vt:lpstr>Office Theme</vt:lpstr>
      <vt:lpstr>PowerPoint Presentation</vt:lpstr>
      <vt:lpstr>MQTT - Open Connectivity for Mobile, M2M  and IoT</vt:lpstr>
      <vt:lpstr>MQTT</vt:lpstr>
      <vt:lpstr>Publish / Subscribe Messaging (One to Many)</vt:lpstr>
      <vt:lpstr>MQTT Topic and Wildcards</vt:lpstr>
      <vt:lpstr>MQTT Topic : Details</vt:lpstr>
      <vt:lpstr>MQTT publish subscribe architecture</vt:lpstr>
      <vt:lpstr>Sample of protocol use</vt:lpstr>
      <vt:lpstr>Ideal for constrained networks (low  bandwidth, high latency, data limits, and  fragile connections)</vt:lpstr>
      <vt:lpstr>Quality of Service (QoS) for MQTT</vt:lpstr>
      <vt:lpstr>Quality of Service (QoS) for MQTT</vt:lpstr>
      <vt:lpstr>MQTT Clients and APIs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tigli@polytech.unice.fr</dc:creator>
  <cp:lastModifiedBy>Amit Singh</cp:lastModifiedBy>
  <cp:revision>4</cp:revision>
  <dcterms:created xsi:type="dcterms:W3CDTF">2024-08-12T06:24:40Z</dcterms:created>
  <dcterms:modified xsi:type="dcterms:W3CDTF">2024-08-12T06:35:57Z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2017-01-03T00:00:00Z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2024-08-12T00:00:00Z</vt:filetime>
  </property>
  <property fmtid="{D5CDD505-2E9C-101B-9397-08002B2CF9AE}" pid="5" name="ContentTypeId">
    <vt:lpwstr>0x010100EDD6E76A58B68E46A93EDC650F5A43A6</vt:lpwstr>
  </property>
</Properties>
</file>