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48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81" r:id="rId10"/>
    <p:sldId id="261" r:id="rId11"/>
    <p:sldId id="262" r:id="rId12"/>
    <p:sldId id="263" r:id="rId13"/>
    <p:sldId id="28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6EAA6-A9BB-4ABB-9005-349937E2D3EA}" v="1" dt="2024-09-15T10:23:05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eshanGhori" userId="S::zeeshan.gce21@pdpu.ac.in::4505aaee-af9a-4055-99bd-b3bb293304f0" providerId="AD" clId="Web-{D6FD9F4F-D119-66A5-4FD7-3F5F9DD59A58}"/>
    <pc:docChg chg="modSld">
      <pc:chgData name="ZeeshanGhori" userId="S::zeeshan.gce21@pdpu.ac.in::4505aaee-af9a-4055-99bd-b3bb293304f0" providerId="AD" clId="Web-{D6FD9F4F-D119-66A5-4FD7-3F5F9DD59A58}" dt="2024-09-09T17:35:19.190" v="7" actId="20577"/>
      <pc:docMkLst>
        <pc:docMk/>
      </pc:docMkLst>
      <pc:sldChg chg="modSp">
        <pc:chgData name="ZeeshanGhori" userId="S::zeeshan.gce21@pdpu.ac.in::4505aaee-af9a-4055-99bd-b3bb293304f0" providerId="AD" clId="Web-{D6FD9F4F-D119-66A5-4FD7-3F5F9DD59A58}" dt="2024-09-09T17:35:19.190" v="7" actId="20577"/>
        <pc:sldMkLst>
          <pc:docMk/>
          <pc:sldMk cId="4254111642" sldId="259"/>
        </pc:sldMkLst>
        <pc:spChg chg="mod">
          <ac:chgData name="ZeeshanGhori" userId="S::zeeshan.gce21@pdpu.ac.in::4505aaee-af9a-4055-99bd-b3bb293304f0" providerId="AD" clId="Web-{D6FD9F4F-D119-66A5-4FD7-3F5F9DD59A58}" dt="2024-09-09T17:35:19.190" v="7" actId="20577"/>
          <ac:spMkLst>
            <pc:docMk/>
            <pc:sldMk cId="4254111642" sldId="259"/>
            <ac:spMk id="40" creationId="{C841076A-43E0-42EA-8F22-C2E42B2885BC}"/>
          </ac:spMkLst>
        </pc:spChg>
      </pc:sldChg>
      <pc:sldChg chg="addSp delSp modSp">
        <pc:chgData name="ZeeshanGhori" userId="S::zeeshan.gce21@pdpu.ac.in::4505aaee-af9a-4055-99bd-b3bb293304f0" providerId="AD" clId="Web-{D6FD9F4F-D119-66A5-4FD7-3F5F9DD59A58}" dt="2024-09-09T17:32:55.391" v="5"/>
        <pc:sldMkLst>
          <pc:docMk/>
          <pc:sldMk cId="4001620353" sldId="267"/>
        </pc:sldMkLst>
        <pc:spChg chg="add del mod">
          <ac:chgData name="ZeeshanGhori" userId="S::zeeshan.gce21@pdpu.ac.in::4505aaee-af9a-4055-99bd-b3bb293304f0" providerId="AD" clId="Web-{D6FD9F4F-D119-66A5-4FD7-3F5F9DD59A58}" dt="2024-09-09T17:32:55.391" v="5"/>
          <ac:spMkLst>
            <pc:docMk/>
            <pc:sldMk cId="4001620353" sldId="267"/>
            <ac:spMk id="64" creationId="{CB15D518-FAE8-4EFF-966C-C817BC91CF02}"/>
          </ac:spMkLst>
        </pc:spChg>
        <pc:spChg chg="add del">
          <ac:chgData name="ZeeshanGhori" userId="S::zeeshan.gce21@pdpu.ac.in::4505aaee-af9a-4055-99bd-b3bb293304f0" providerId="AD" clId="Web-{D6FD9F4F-D119-66A5-4FD7-3F5F9DD59A58}" dt="2024-09-09T17:32:28.969" v="3"/>
          <ac:spMkLst>
            <pc:docMk/>
            <pc:sldMk cId="4001620353" sldId="267"/>
            <ac:spMk id="79" creationId="{EB2EB7BA-7C59-4ADE-8970-37281E643190}"/>
          </ac:spMkLst>
        </pc:spChg>
      </pc:sldChg>
    </pc:docChg>
  </pc:docChgLst>
  <pc:docChgLst>
    <pc:chgData name="NishilPatel" userId="S::nishil.pce21@pdpu.ac.in::2adc9375-99fb-4886-8e78-eab6a658c008" providerId="AD" clId="Web-{F5D6EAA6-A9BB-4ABB-9005-349937E2D3EA}"/>
    <pc:docChg chg="modSld">
      <pc:chgData name="NishilPatel" userId="S::nishil.pce21@pdpu.ac.in::2adc9375-99fb-4886-8e78-eab6a658c008" providerId="AD" clId="Web-{F5D6EAA6-A9BB-4ABB-9005-349937E2D3EA}" dt="2024-09-15T10:23:05.604" v="0" actId="1076"/>
      <pc:docMkLst>
        <pc:docMk/>
      </pc:docMkLst>
      <pc:sldChg chg="modSp">
        <pc:chgData name="NishilPatel" userId="S::nishil.pce21@pdpu.ac.in::2adc9375-99fb-4886-8e78-eab6a658c008" providerId="AD" clId="Web-{F5D6EAA6-A9BB-4ABB-9005-349937E2D3EA}" dt="2024-09-15T10:23:05.604" v="0" actId="1076"/>
        <pc:sldMkLst>
          <pc:docMk/>
          <pc:sldMk cId="32634753" sldId="280"/>
        </pc:sldMkLst>
        <pc:picChg chg="mod">
          <ac:chgData name="NishilPatel" userId="S::nishil.pce21@pdpu.ac.in::2adc9375-99fb-4886-8e78-eab6a658c008" providerId="AD" clId="Web-{F5D6EAA6-A9BB-4ABB-9005-349937E2D3EA}" dt="2024-09-15T10:23:05.604" v="0" actId="1076"/>
          <ac:picMkLst>
            <pc:docMk/>
            <pc:sldMk cId="32634753" sldId="280"/>
            <ac:picMk id="55302" creationId="{6F3D2CA3-E441-729B-5810-7386F740785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73037-5D29-4671-B164-0963156F2CF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D27A197-6CC3-4E7D-A6A8-4C002456505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/>
            <a:t>Used for Forecasting</a:t>
          </a:r>
          <a:endParaRPr lang="en-US" sz="2000"/>
        </a:p>
      </dgm:t>
    </dgm:pt>
    <dgm:pt modelId="{674E0A52-A0DF-4C90-AEDA-01A2A18C6C2E}" type="parTrans" cxnId="{E88031A3-2FD3-49F5-86E2-0E0420F6959C}">
      <dgm:prSet/>
      <dgm:spPr/>
      <dgm:t>
        <a:bodyPr/>
        <a:lstStyle/>
        <a:p>
          <a:endParaRPr lang="en-US"/>
        </a:p>
      </dgm:t>
    </dgm:pt>
    <dgm:pt modelId="{ECDB46A9-C71E-49BB-B972-60974F68E69F}" type="sibTrans" cxnId="{E88031A3-2FD3-49F5-86E2-0E0420F6959C}">
      <dgm:prSet/>
      <dgm:spPr/>
      <dgm:t>
        <a:bodyPr/>
        <a:lstStyle/>
        <a:p>
          <a:endParaRPr lang="en-US"/>
        </a:p>
      </dgm:t>
    </dgm:pt>
    <dgm:pt modelId="{3C8F4D54-661A-4A6C-80CF-69E0589AAC2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/>
            <a:t>Takes Advantage of Autocorrelation</a:t>
          </a:r>
          <a:endParaRPr lang="en-US" sz="2000"/>
        </a:p>
      </dgm:t>
    </dgm:pt>
    <dgm:pt modelId="{C4758286-D71E-472D-A203-7E8C3BEFD927}" type="parTrans" cxnId="{4445B430-33A1-498E-A137-1B2403CF2AA6}">
      <dgm:prSet/>
      <dgm:spPr/>
      <dgm:t>
        <a:bodyPr/>
        <a:lstStyle/>
        <a:p>
          <a:endParaRPr lang="en-US"/>
        </a:p>
      </dgm:t>
    </dgm:pt>
    <dgm:pt modelId="{51E9E07F-4CCB-4F92-92DD-E7BC6EBAF4DC}" type="sibTrans" cxnId="{4445B430-33A1-498E-A137-1B2403CF2AA6}">
      <dgm:prSet/>
      <dgm:spPr/>
      <dgm:t>
        <a:bodyPr/>
        <a:lstStyle/>
        <a:p>
          <a:endParaRPr lang="en-US"/>
        </a:p>
      </dgm:t>
    </dgm:pt>
    <dgm:pt modelId="{DB3DE71D-A3A8-4DF6-AB93-7F199F8A33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1st order - correlation between consecutive values</a:t>
          </a:r>
          <a:endParaRPr lang="en-US"/>
        </a:p>
      </dgm:t>
    </dgm:pt>
    <dgm:pt modelId="{BD306116-2063-477B-9C02-EB0AEA2EBB79}" type="parTrans" cxnId="{FAC4B6BE-3426-4A29-AC6F-FFF01EA3DDE7}">
      <dgm:prSet/>
      <dgm:spPr/>
      <dgm:t>
        <a:bodyPr/>
        <a:lstStyle/>
        <a:p>
          <a:endParaRPr lang="en-US"/>
        </a:p>
      </dgm:t>
    </dgm:pt>
    <dgm:pt modelId="{69E228F6-808A-4106-BBA6-A636D44C5DD6}" type="sibTrans" cxnId="{FAC4B6BE-3426-4A29-AC6F-FFF01EA3DDE7}">
      <dgm:prSet/>
      <dgm:spPr/>
      <dgm:t>
        <a:bodyPr/>
        <a:lstStyle/>
        <a:p>
          <a:endParaRPr lang="en-US"/>
        </a:p>
      </dgm:t>
    </dgm:pt>
    <dgm:pt modelId="{3CF9FA16-5D0C-4FD9-A3B5-FEBFE1EB8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2nd order - correlation between values 2 periods apart</a:t>
          </a:r>
          <a:endParaRPr lang="en-US"/>
        </a:p>
      </dgm:t>
    </dgm:pt>
    <dgm:pt modelId="{4A4AA8E2-C7BB-4EBB-BC49-81191B05F386}" type="parTrans" cxnId="{877B6BE7-D3B5-4AA7-94FD-458AF8777F01}">
      <dgm:prSet/>
      <dgm:spPr/>
      <dgm:t>
        <a:bodyPr/>
        <a:lstStyle/>
        <a:p>
          <a:endParaRPr lang="en-US"/>
        </a:p>
      </dgm:t>
    </dgm:pt>
    <dgm:pt modelId="{8347586B-54A7-43A4-A9DA-19E4D6F4D14A}" type="sibTrans" cxnId="{877B6BE7-D3B5-4AA7-94FD-458AF8777F01}">
      <dgm:prSet/>
      <dgm:spPr/>
      <dgm:t>
        <a:bodyPr/>
        <a:lstStyle/>
        <a:p>
          <a:endParaRPr lang="en-US"/>
        </a:p>
      </dgm:t>
    </dgm:pt>
    <dgm:pt modelId="{D62E4832-FD46-4433-B314-83BC565496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Autoregressive Model for </a:t>
          </a:r>
          <a:r>
            <a:rPr lang="en-US" b="1" i="1" err="1"/>
            <a:t>p</a:t>
          </a:r>
          <a:r>
            <a:rPr lang="en-US" b="1" i="1" baseline="30000" err="1"/>
            <a:t>th</a:t>
          </a:r>
          <a:r>
            <a:rPr lang="en-US" b="1"/>
            <a:t> order:</a:t>
          </a:r>
          <a:endParaRPr lang="en-US"/>
        </a:p>
      </dgm:t>
    </dgm:pt>
    <dgm:pt modelId="{CA58FC51-0E93-4D96-99B4-CE74F01C436A}" type="parTrans" cxnId="{32CD3622-6FD9-4891-A493-42214BC25B64}">
      <dgm:prSet/>
      <dgm:spPr/>
      <dgm:t>
        <a:bodyPr/>
        <a:lstStyle/>
        <a:p>
          <a:endParaRPr lang="en-US"/>
        </a:p>
      </dgm:t>
    </dgm:pt>
    <dgm:pt modelId="{93B50B15-10F2-415A-BD45-10FD11AB1D48}" type="sibTrans" cxnId="{32CD3622-6FD9-4891-A493-42214BC25B64}">
      <dgm:prSet/>
      <dgm:spPr/>
      <dgm:t>
        <a:bodyPr/>
        <a:lstStyle/>
        <a:p>
          <a:endParaRPr lang="en-US"/>
        </a:p>
      </dgm:t>
    </dgm:pt>
    <dgm:pt modelId="{9F2B7FFD-4964-4A67-BC0C-B6CC8FF3B24B}" type="pres">
      <dgm:prSet presAssocID="{B3473037-5D29-4671-B164-0963156F2CF5}" presName="root" presStyleCnt="0">
        <dgm:presLayoutVars>
          <dgm:dir/>
          <dgm:resizeHandles val="exact"/>
        </dgm:presLayoutVars>
      </dgm:prSet>
      <dgm:spPr/>
    </dgm:pt>
    <dgm:pt modelId="{B9DFB64B-63B3-4BCB-B464-76B468A88601}" type="pres">
      <dgm:prSet presAssocID="{9D27A197-6CC3-4E7D-A6A8-4C002456505B}" presName="compNode" presStyleCnt="0"/>
      <dgm:spPr/>
    </dgm:pt>
    <dgm:pt modelId="{6B1802C3-BCC4-4881-815F-A1104046A4B9}" type="pres">
      <dgm:prSet presAssocID="{9D27A197-6CC3-4E7D-A6A8-4C002456505B}" presName="iconRect" presStyleLbl="node1" presStyleIdx="0" presStyleCnt="3" custLinFactX="-300000" custLinFactY="-1170386" custLinFactNeighborX="-365058" custLinFactNeighborY="-1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6D7F6AD-C2B7-4E91-9FA1-54F51FF9EA99}" type="pres">
      <dgm:prSet presAssocID="{9D27A197-6CC3-4E7D-A6A8-4C002456505B}" presName="iconSpace" presStyleCnt="0"/>
      <dgm:spPr/>
    </dgm:pt>
    <dgm:pt modelId="{0B390833-52F0-4CB7-A7D6-55FB7BBF50E6}" type="pres">
      <dgm:prSet presAssocID="{9D27A197-6CC3-4E7D-A6A8-4C002456505B}" presName="parTx" presStyleLbl="revTx" presStyleIdx="0" presStyleCnt="6" custLinFactY="-4728" custLinFactNeighborX="-78" custLinFactNeighborY="-100000">
        <dgm:presLayoutVars>
          <dgm:chMax val="0"/>
          <dgm:chPref val="0"/>
        </dgm:presLayoutVars>
      </dgm:prSet>
      <dgm:spPr/>
    </dgm:pt>
    <dgm:pt modelId="{39AC6410-FF08-4F19-98F0-E79928810A1F}" type="pres">
      <dgm:prSet presAssocID="{9D27A197-6CC3-4E7D-A6A8-4C002456505B}" presName="txSpace" presStyleCnt="0"/>
      <dgm:spPr/>
    </dgm:pt>
    <dgm:pt modelId="{BB6400B5-EDCA-4825-8E14-9F89DC4724F5}" type="pres">
      <dgm:prSet presAssocID="{9D27A197-6CC3-4E7D-A6A8-4C002456505B}" presName="desTx" presStyleLbl="revTx" presStyleIdx="1" presStyleCnt="6">
        <dgm:presLayoutVars/>
      </dgm:prSet>
      <dgm:spPr/>
    </dgm:pt>
    <dgm:pt modelId="{CE517969-5EDD-48D1-B80E-ED3B61429720}" type="pres">
      <dgm:prSet presAssocID="{ECDB46A9-C71E-49BB-B972-60974F68E69F}" presName="sibTrans" presStyleCnt="0"/>
      <dgm:spPr/>
    </dgm:pt>
    <dgm:pt modelId="{7C185882-C3E3-4C7B-AF62-FCFCA4E99F2C}" type="pres">
      <dgm:prSet presAssocID="{3C8F4D54-661A-4A6C-80CF-69E0589AAC26}" presName="compNode" presStyleCnt="0"/>
      <dgm:spPr/>
    </dgm:pt>
    <dgm:pt modelId="{175E2E46-C0FB-4D9B-83DA-8B6FC16A5435}" type="pres">
      <dgm:prSet presAssocID="{3C8F4D54-661A-4A6C-80CF-69E0589AAC26}" presName="iconRect" presStyleLbl="node1" presStyleIdx="1" presStyleCnt="3" custLinFactX="-178469" custLinFactY="-1155901" custLinFactNeighborX="-200000" custLinFactNeighborY="-1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F7E9042-F415-4D72-A5B7-8103EEF731A3}" type="pres">
      <dgm:prSet presAssocID="{3C8F4D54-661A-4A6C-80CF-69E0589AAC26}" presName="iconSpace" presStyleCnt="0"/>
      <dgm:spPr/>
    </dgm:pt>
    <dgm:pt modelId="{8BD54B07-4773-4DED-B9D0-1EB5A741177B}" type="pres">
      <dgm:prSet presAssocID="{3C8F4D54-661A-4A6C-80CF-69E0589AAC26}" presName="parTx" presStyleLbl="revTx" presStyleIdx="2" presStyleCnt="6" custLinFactY="-11347" custLinFactNeighborX="0" custLinFactNeighborY="-100000">
        <dgm:presLayoutVars>
          <dgm:chMax val="0"/>
          <dgm:chPref val="0"/>
        </dgm:presLayoutVars>
      </dgm:prSet>
      <dgm:spPr/>
    </dgm:pt>
    <dgm:pt modelId="{503FA64D-77FC-4A96-9D33-2999017FA871}" type="pres">
      <dgm:prSet presAssocID="{3C8F4D54-661A-4A6C-80CF-69E0589AAC26}" presName="txSpace" presStyleCnt="0"/>
      <dgm:spPr/>
    </dgm:pt>
    <dgm:pt modelId="{80C8F19D-A140-4A44-A1C9-4CB0FB3D2DCA}" type="pres">
      <dgm:prSet presAssocID="{3C8F4D54-661A-4A6C-80CF-69E0589AAC26}" presName="desTx" presStyleLbl="revTx" presStyleIdx="3" presStyleCnt="6" custScaleX="308483" custLinFactY="-738840" custLinFactNeighborX="63151" custLinFactNeighborY="-800000">
        <dgm:presLayoutVars/>
      </dgm:prSet>
      <dgm:spPr/>
    </dgm:pt>
    <dgm:pt modelId="{4D6D27A9-0152-491A-ADC3-E15C62314E64}" type="pres">
      <dgm:prSet presAssocID="{51E9E07F-4CCB-4F92-92DD-E7BC6EBAF4DC}" presName="sibTrans" presStyleCnt="0"/>
      <dgm:spPr/>
    </dgm:pt>
    <dgm:pt modelId="{4B4B7D3D-65B1-472D-97F9-9F0F4A8192FD}" type="pres">
      <dgm:prSet presAssocID="{D62E4832-FD46-4433-B314-83BC5654964E}" presName="compNode" presStyleCnt="0"/>
      <dgm:spPr/>
    </dgm:pt>
    <dgm:pt modelId="{A240C103-DFDE-40E1-850F-8713CAB745BF}" type="pres">
      <dgm:prSet presAssocID="{D62E4832-FD46-4433-B314-83BC5654964E}" presName="iconRect" presStyleLbl="node1" presStyleIdx="2" presStyleCnt="3" custLinFactX="-10900000" custLinFactY="1300000" custLinFactNeighborX="-10983580" custLinFactNeighborY="133505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DA50817-7CA4-4F92-A40C-3E33951F4AB6}" type="pres">
      <dgm:prSet presAssocID="{D62E4832-FD46-4433-B314-83BC5654964E}" presName="iconSpace" presStyleCnt="0"/>
      <dgm:spPr/>
    </dgm:pt>
    <dgm:pt modelId="{C30AF18F-C46B-4D1E-90C4-CB55A812B7B9}" type="pres">
      <dgm:prSet presAssocID="{D62E4832-FD46-4433-B314-83BC5654964E}" presName="parTx" presStyleLbl="revTx" presStyleIdx="4" presStyleCnt="6" custLinFactX="-9100000" custLinFactY="242935" custLinFactNeighborX="-9125525" custLinFactNeighborY="300000">
        <dgm:presLayoutVars>
          <dgm:chMax val="0"/>
          <dgm:chPref val="0"/>
        </dgm:presLayoutVars>
      </dgm:prSet>
      <dgm:spPr/>
    </dgm:pt>
    <dgm:pt modelId="{8B5612D7-83FE-4A65-AABF-7FEA52308E98}" type="pres">
      <dgm:prSet presAssocID="{D62E4832-FD46-4433-B314-83BC5654964E}" presName="txSpace" presStyleCnt="0"/>
      <dgm:spPr/>
    </dgm:pt>
    <dgm:pt modelId="{66903B80-233B-468F-AB44-85DC378E0E2C}" type="pres">
      <dgm:prSet presAssocID="{D62E4832-FD46-4433-B314-83BC5654964E}" presName="desTx" presStyleLbl="revTx" presStyleIdx="5" presStyleCnt="6">
        <dgm:presLayoutVars/>
      </dgm:prSet>
      <dgm:spPr/>
    </dgm:pt>
  </dgm:ptLst>
  <dgm:cxnLst>
    <dgm:cxn modelId="{9C711702-6767-4278-B310-A4D01E6F6584}" type="presOf" srcId="{3CF9FA16-5D0C-4FD9-A3B5-FEBFE1EB8B9C}" destId="{80C8F19D-A140-4A44-A1C9-4CB0FB3D2DCA}" srcOrd="0" destOrd="1" presId="urn:microsoft.com/office/officeart/2018/5/layout/CenteredIconLabelDescriptionList"/>
    <dgm:cxn modelId="{32CD3622-6FD9-4891-A493-42214BC25B64}" srcId="{B3473037-5D29-4671-B164-0963156F2CF5}" destId="{D62E4832-FD46-4433-B314-83BC5654964E}" srcOrd="2" destOrd="0" parTransId="{CA58FC51-0E93-4D96-99B4-CE74F01C436A}" sibTransId="{93B50B15-10F2-415A-BD45-10FD11AB1D48}"/>
    <dgm:cxn modelId="{3426AF28-9737-4D86-BEE3-066E493B1F8F}" type="presOf" srcId="{3C8F4D54-661A-4A6C-80CF-69E0589AAC26}" destId="{8BD54B07-4773-4DED-B9D0-1EB5A741177B}" srcOrd="0" destOrd="0" presId="urn:microsoft.com/office/officeart/2018/5/layout/CenteredIconLabelDescriptionList"/>
    <dgm:cxn modelId="{4445B430-33A1-498E-A137-1B2403CF2AA6}" srcId="{B3473037-5D29-4671-B164-0963156F2CF5}" destId="{3C8F4D54-661A-4A6C-80CF-69E0589AAC26}" srcOrd="1" destOrd="0" parTransId="{C4758286-D71E-472D-A203-7E8C3BEFD927}" sibTransId="{51E9E07F-4CCB-4F92-92DD-E7BC6EBAF4DC}"/>
    <dgm:cxn modelId="{75F8CE3F-BD48-4580-AD99-134BCBC9FCD9}" type="presOf" srcId="{D62E4832-FD46-4433-B314-83BC5654964E}" destId="{C30AF18F-C46B-4D1E-90C4-CB55A812B7B9}" srcOrd="0" destOrd="0" presId="urn:microsoft.com/office/officeart/2018/5/layout/CenteredIconLabelDescriptionList"/>
    <dgm:cxn modelId="{39CF0751-C97E-41CB-A752-5BD23990256E}" type="presOf" srcId="{B3473037-5D29-4671-B164-0963156F2CF5}" destId="{9F2B7FFD-4964-4A67-BC0C-B6CC8FF3B24B}" srcOrd="0" destOrd="0" presId="urn:microsoft.com/office/officeart/2018/5/layout/CenteredIconLabelDescriptionList"/>
    <dgm:cxn modelId="{4B9E8D59-342B-42BF-BC55-9D81AA1F9E92}" type="presOf" srcId="{9D27A197-6CC3-4E7D-A6A8-4C002456505B}" destId="{0B390833-52F0-4CB7-A7D6-55FB7BBF50E6}" srcOrd="0" destOrd="0" presId="urn:microsoft.com/office/officeart/2018/5/layout/CenteredIconLabelDescriptionList"/>
    <dgm:cxn modelId="{E88031A3-2FD3-49F5-86E2-0E0420F6959C}" srcId="{B3473037-5D29-4671-B164-0963156F2CF5}" destId="{9D27A197-6CC3-4E7D-A6A8-4C002456505B}" srcOrd="0" destOrd="0" parTransId="{674E0A52-A0DF-4C90-AEDA-01A2A18C6C2E}" sibTransId="{ECDB46A9-C71E-49BB-B972-60974F68E69F}"/>
    <dgm:cxn modelId="{FAC4B6BE-3426-4A29-AC6F-FFF01EA3DDE7}" srcId="{3C8F4D54-661A-4A6C-80CF-69E0589AAC26}" destId="{DB3DE71D-A3A8-4DF6-AB93-7F199F8A3333}" srcOrd="0" destOrd="0" parTransId="{BD306116-2063-477B-9C02-EB0AEA2EBB79}" sibTransId="{69E228F6-808A-4106-BBA6-A636D44C5DD6}"/>
    <dgm:cxn modelId="{877B6BE7-D3B5-4AA7-94FD-458AF8777F01}" srcId="{3C8F4D54-661A-4A6C-80CF-69E0589AAC26}" destId="{3CF9FA16-5D0C-4FD9-A3B5-FEBFE1EB8B9C}" srcOrd="1" destOrd="0" parTransId="{4A4AA8E2-C7BB-4EBB-BC49-81191B05F386}" sibTransId="{8347586B-54A7-43A4-A9DA-19E4D6F4D14A}"/>
    <dgm:cxn modelId="{33FFD9ED-72F9-4F60-A012-85C9ABCF44AD}" type="presOf" srcId="{DB3DE71D-A3A8-4DF6-AB93-7F199F8A3333}" destId="{80C8F19D-A140-4A44-A1C9-4CB0FB3D2DCA}" srcOrd="0" destOrd="0" presId="urn:microsoft.com/office/officeart/2018/5/layout/CenteredIconLabelDescriptionList"/>
    <dgm:cxn modelId="{2BBBF6C3-5E67-41AA-B86E-4DE6E9050BAB}" type="presParOf" srcId="{9F2B7FFD-4964-4A67-BC0C-B6CC8FF3B24B}" destId="{B9DFB64B-63B3-4BCB-B464-76B468A88601}" srcOrd="0" destOrd="0" presId="urn:microsoft.com/office/officeart/2018/5/layout/CenteredIconLabelDescriptionList"/>
    <dgm:cxn modelId="{67F151D9-578E-4BB0-A0AE-C00A66CE6C72}" type="presParOf" srcId="{B9DFB64B-63B3-4BCB-B464-76B468A88601}" destId="{6B1802C3-BCC4-4881-815F-A1104046A4B9}" srcOrd="0" destOrd="0" presId="urn:microsoft.com/office/officeart/2018/5/layout/CenteredIconLabelDescriptionList"/>
    <dgm:cxn modelId="{32C1F2BC-5D2C-48B3-97A0-C73DDE362728}" type="presParOf" srcId="{B9DFB64B-63B3-4BCB-B464-76B468A88601}" destId="{E6D7F6AD-C2B7-4E91-9FA1-54F51FF9EA99}" srcOrd="1" destOrd="0" presId="urn:microsoft.com/office/officeart/2018/5/layout/CenteredIconLabelDescriptionList"/>
    <dgm:cxn modelId="{DCCD277D-2057-4A8C-B632-331B2FB79E69}" type="presParOf" srcId="{B9DFB64B-63B3-4BCB-B464-76B468A88601}" destId="{0B390833-52F0-4CB7-A7D6-55FB7BBF50E6}" srcOrd="2" destOrd="0" presId="urn:microsoft.com/office/officeart/2018/5/layout/CenteredIconLabelDescriptionList"/>
    <dgm:cxn modelId="{0935E3B5-22D5-448A-886F-C96D83FA3534}" type="presParOf" srcId="{B9DFB64B-63B3-4BCB-B464-76B468A88601}" destId="{39AC6410-FF08-4F19-98F0-E79928810A1F}" srcOrd="3" destOrd="0" presId="urn:microsoft.com/office/officeart/2018/5/layout/CenteredIconLabelDescriptionList"/>
    <dgm:cxn modelId="{6A3BE827-9978-41C5-8C60-4D9206962F9E}" type="presParOf" srcId="{B9DFB64B-63B3-4BCB-B464-76B468A88601}" destId="{BB6400B5-EDCA-4825-8E14-9F89DC4724F5}" srcOrd="4" destOrd="0" presId="urn:microsoft.com/office/officeart/2018/5/layout/CenteredIconLabelDescriptionList"/>
    <dgm:cxn modelId="{740D5DA4-319F-42AE-B836-0CEED3C16746}" type="presParOf" srcId="{9F2B7FFD-4964-4A67-BC0C-B6CC8FF3B24B}" destId="{CE517969-5EDD-48D1-B80E-ED3B61429720}" srcOrd="1" destOrd="0" presId="urn:microsoft.com/office/officeart/2018/5/layout/CenteredIconLabelDescriptionList"/>
    <dgm:cxn modelId="{58EA9AB1-498C-4E9C-95B7-40076FDA3A3A}" type="presParOf" srcId="{9F2B7FFD-4964-4A67-BC0C-B6CC8FF3B24B}" destId="{7C185882-C3E3-4C7B-AF62-FCFCA4E99F2C}" srcOrd="2" destOrd="0" presId="urn:microsoft.com/office/officeart/2018/5/layout/CenteredIconLabelDescriptionList"/>
    <dgm:cxn modelId="{7147E99B-7773-43AA-B80E-B7135AB121D7}" type="presParOf" srcId="{7C185882-C3E3-4C7B-AF62-FCFCA4E99F2C}" destId="{175E2E46-C0FB-4D9B-83DA-8B6FC16A5435}" srcOrd="0" destOrd="0" presId="urn:microsoft.com/office/officeart/2018/5/layout/CenteredIconLabelDescriptionList"/>
    <dgm:cxn modelId="{401A4B42-71D1-4AFE-A3EF-AE32D0C6FA6C}" type="presParOf" srcId="{7C185882-C3E3-4C7B-AF62-FCFCA4E99F2C}" destId="{4F7E9042-F415-4D72-A5B7-8103EEF731A3}" srcOrd="1" destOrd="0" presId="urn:microsoft.com/office/officeart/2018/5/layout/CenteredIconLabelDescriptionList"/>
    <dgm:cxn modelId="{62DFCAB7-92C4-443E-81AE-7AA5574AAC9B}" type="presParOf" srcId="{7C185882-C3E3-4C7B-AF62-FCFCA4E99F2C}" destId="{8BD54B07-4773-4DED-B9D0-1EB5A741177B}" srcOrd="2" destOrd="0" presId="urn:microsoft.com/office/officeart/2018/5/layout/CenteredIconLabelDescriptionList"/>
    <dgm:cxn modelId="{9903C84F-264F-4E86-8F56-EA7AD323906C}" type="presParOf" srcId="{7C185882-C3E3-4C7B-AF62-FCFCA4E99F2C}" destId="{503FA64D-77FC-4A96-9D33-2999017FA871}" srcOrd="3" destOrd="0" presId="urn:microsoft.com/office/officeart/2018/5/layout/CenteredIconLabelDescriptionList"/>
    <dgm:cxn modelId="{7FD67D44-9F7A-492C-B8B2-03B9CE3D56DA}" type="presParOf" srcId="{7C185882-C3E3-4C7B-AF62-FCFCA4E99F2C}" destId="{80C8F19D-A140-4A44-A1C9-4CB0FB3D2DCA}" srcOrd="4" destOrd="0" presId="urn:microsoft.com/office/officeart/2018/5/layout/CenteredIconLabelDescriptionList"/>
    <dgm:cxn modelId="{EAEDA06D-AAE6-4407-A358-AD0ECAAF17C5}" type="presParOf" srcId="{9F2B7FFD-4964-4A67-BC0C-B6CC8FF3B24B}" destId="{4D6D27A9-0152-491A-ADC3-E15C62314E64}" srcOrd="3" destOrd="0" presId="urn:microsoft.com/office/officeart/2018/5/layout/CenteredIconLabelDescriptionList"/>
    <dgm:cxn modelId="{C2040FE2-CCDA-4084-B8C4-DD0458C294AC}" type="presParOf" srcId="{9F2B7FFD-4964-4A67-BC0C-B6CC8FF3B24B}" destId="{4B4B7D3D-65B1-472D-97F9-9F0F4A8192FD}" srcOrd="4" destOrd="0" presId="urn:microsoft.com/office/officeart/2018/5/layout/CenteredIconLabelDescriptionList"/>
    <dgm:cxn modelId="{98935FC3-521A-41FB-99ED-7A61A67AA8EE}" type="presParOf" srcId="{4B4B7D3D-65B1-472D-97F9-9F0F4A8192FD}" destId="{A240C103-DFDE-40E1-850F-8713CAB745BF}" srcOrd="0" destOrd="0" presId="urn:microsoft.com/office/officeart/2018/5/layout/CenteredIconLabelDescriptionList"/>
    <dgm:cxn modelId="{70B93C55-CD16-4949-A2F3-21787E46F7B7}" type="presParOf" srcId="{4B4B7D3D-65B1-472D-97F9-9F0F4A8192FD}" destId="{EDA50817-7CA4-4F92-A40C-3E33951F4AB6}" srcOrd="1" destOrd="0" presId="urn:microsoft.com/office/officeart/2018/5/layout/CenteredIconLabelDescriptionList"/>
    <dgm:cxn modelId="{15485ADD-04F6-478C-BB20-AC0534353B82}" type="presParOf" srcId="{4B4B7D3D-65B1-472D-97F9-9F0F4A8192FD}" destId="{C30AF18F-C46B-4D1E-90C4-CB55A812B7B9}" srcOrd="2" destOrd="0" presId="urn:microsoft.com/office/officeart/2018/5/layout/CenteredIconLabelDescriptionList"/>
    <dgm:cxn modelId="{3D4E1855-7CB6-4158-B1FC-BD1B2209DF1A}" type="presParOf" srcId="{4B4B7D3D-65B1-472D-97F9-9F0F4A8192FD}" destId="{8B5612D7-83FE-4A65-AABF-7FEA52308E98}" srcOrd="3" destOrd="0" presId="urn:microsoft.com/office/officeart/2018/5/layout/CenteredIconLabelDescriptionList"/>
    <dgm:cxn modelId="{594A856C-2FA3-4F3C-A925-B35C5682C04B}" type="presParOf" srcId="{4B4B7D3D-65B1-472D-97F9-9F0F4A8192FD}" destId="{66903B80-233B-468F-AB44-85DC378E0E2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CC41F0-8B1B-4608-9F70-933FDD85439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1EC600-5CB2-4DC0-BA8E-313866D0640A}">
      <dgm:prSet custT="1"/>
      <dgm:spPr/>
      <dgm:t>
        <a:bodyPr/>
        <a:lstStyle/>
        <a:p>
          <a:r>
            <a:rPr lang="en-US" sz="1600"/>
            <a:t>1. Choose </a:t>
          </a:r>
          <a:r>
            <a:rPr lang="en-US" sz="1600" i="1"/>
            <a:t>p</a:t>
          </a:r>
          <a:r>
            <a:rPr lang="en-US" sz="1600"/>
            <a:t>:     Note that df = n - </a:t>
          </a:r>
          <a:r>
            <a:rPr lang="en-US" sz="1600" i="1"/>
            <a:t>2p</a:t>
          </a:r>
          <a:r>
            <a:rPr lang="en-US" sz="1600"/>
            <a:t> - 1</a:t>
          </a:r>
        </a:p>
      </dgm:t>
    </dgm:pt>
    <dgm:pt modelId="{D4F194CB-9FDF-4421-8FD3-7079A8CB8840}" type="parTrans" cxnId="{28B80C5A-33D3-4C05-8A94-DDECD4FE10BB}">
      <dgm:prSet/>
      <dgm:spPr/>
      <dgm:t>
        <a:bodyPr/>
        <a:lstStyle/>
        <a:p>
          <a:endParaRPr lang="en-US" sz="1600"/>
        </a:p>
      </dgm:t>
    </dgm:pt>
    <dgm:pt modelId="{6F64E451-6D69-4CF9-9A3A-DCD2F6EBDAD4}" type="sibTrans" cxnId="{28B80C5A-33D3-4C05-8A94-DDECD4FE10BB}">
      <dgm:prSet phldrT="1" phldr="0" custT="1"/>
      <dgm:spPr/>
      <dgm:t>
        <a:bodyPr/>
        <a:lstStyle/>
        <a:p>
          <a:r>
            <a:rPr lang="en-US" sz="1600"/>
            <a:t>1</a:t>
          </a:r>
        </a:p>
      </dgm:t>
    </dgm:pt>
    <dgm:pt modelId="{0C6C26DD-C18D-4C06-B863-50D7C24C0479}">
      <dgm:prSet custT="1"/>
      <dgm:spPr/>
      <dgm:t>
        <a:bodyPr/>
        <a:lstStyle/>
        <a:p>
          <a:r>
            <a:rPr lang="en-US" sz="1600"/>
            <a:t>2. Form  a series of “lag predictor” variables</a:t>
          </a:r>
        </a:p>
      </dgm:t>
    </dgm:pt>
    <dgm:pt modelId="{7AA31417-5408-4F21-A462-D7B22A6697CB}" type="parTrans" cxnId="{2BB7CEB9-2A97-4736-8B3C-FC920F57E536}">
      <dgm:prSet/>
      <dgm:spPr/>
      <dgm:t>
        <a:bodyPr/>
        <a:lstStyle/>
        <a:p>
          <a:endParaRPr lang="en-US" sz="1600"/>
        </a:p>
      </dgm:t>
    </dgm:pt>
    <dgm:pt modelId="{D863F22B-C967-4C56-A5D7-F0201D1E647D}" type="sibTrans" cxnId="{2BB7CEB9-2A97-4736-8B3C-FC920F57E536}">
      <dgm:prSet phldrT="2" phldr="0" custT="1"/>
      <dgm:spPr/>
      <dgm:t>
        <a:bodyPr/>
        <a:lstStyle/>
        <a:p>
          <a:r>
            <a:rPr lang="en-US" sz="1600"/>
            <a:t>2</a:t>
          </a:r>
        </a:p>
      </dgm:t>
    </dgm:pt>
    <dgm:pt modelId="{E0307AF1-D791-42D9-BE48-58C055E6A06E}">
      <dgm:prSet custT="1"/>
      <dgm:spPr/>
      <dgm:t>
        <a:bodyPr/>
        <a:lstStyle/>
        <a:p>
          <a:r>
            <a:rPr lang="en-US" sz="1600" i="1"/>
            <a:t>Y</a:t>
          </a:r>
          <a:r>
            <a:rPr lang="en-US" sz="1600" i="1" baseline="-25000"/>
            <a:t>i-1</a:t>
          </a:r>
          <a:r>
            <a:rPr lang="en-US" sz="1600"/>
            <a:t> , </a:t>
          </a:r>
          <a:r>
            <a:rPr lang="en-US" sz="1600" i="1"/>
            <a:t>Y</a:t>
          </a:r>
          <a:r>
            <a:rPr lang="en-US" sz="1600" i="1" baseline="-25000"/>
            <a:t>i-2</a:t>
          </a:r>
          <a:r>
            <a:rPr lang="en-US" sz="1600" b="0" baseline="-25000"/>
            <a:t> </a:t>
          </a:r>
          <a:r>
            <a:rPr lang="en-US" sz="1600" b="0"/>
            <a:t>, … </a:t>
          </a:r>
          <a:r>
            <a:rPr lang="en-US" sz="1600" i="1"/>
            <a:t>Y</a:t>
          </a:r>
          <a:r>
            <a:rPr lang="en-US" sz="1600" i="1" baseline="-25000"/>
            <a:t>i-p</a:t>
          </a:r>
          <a:endParaRPr lang="en-US" sz="1600"/>
        </a:p>
      </dgm:t>
    </dgm:pt>
    <dgm:pt modelId="{B6566EF3-2499-4DCF-8AB4-6F191D706723}" type="parTrans" cxnId="{2CA4E392-CE16-4ACF-A30E-1FF423E59EB8}">
      <dgm:prSet/>
      <dgm:spPr/>
      <dgm:t>
        <a:bodyPr/>
        <a:lstStyle/>
        <a:p>
          <a:endParaRPr lang="en-US" sz="1600"/>
        </a:p>
      </dgm:t>
    </dgm:pt>
    <dgm:pt modelId="{8AB348CE-7D8C-4F49-9BDB-31DE53E77897}" type="sibTrans" cxnId="{2CA4E392-CE16-4ACF-A30E-1FF423E59EB8}">
      <dgm:prSet/>
      <dgm:spPr/>
      <dgm:t>
        <a:bodyPr/>
        <a:lstStyle/>
        <a:p>
          <a:endParaRPr lang="en-US" sz="1600"/>
        </a:p>
      </dgm:t>
    </dgm:pt>
    <dgm:pt modelId="{24203061-67A2-4B03-BA50-7820FEBF454F}">
      <dgm:prSet custT="1"/>
      <dgm:spPr/>
      <dgm:t>
        <a:bodyPr/>
        <a:lstStyle/>
        <a:p>
          <a:r>
            <a:rPr lang="en-US" sz="1600"/>
            <a:t>3. Use Excel to run regression model using all </a:t>
          </a:r>
          <a:r>
            <a:rPr lang="en-US" sz="1600" i="1"/>
            <a:t>p</a:t>
          </a:r>
          <a:r>
            <a:rPr lang="en-US" sz="1600"/>
            <a:t> variables </a:t>
          </a:r>
        </a:p>
      </dgm:t>
    </dgm:pt>
    <dgm:pt modelId="{9BA3DA00-6D6E-4C21-B411-11D0F6204AB8}" type="parTrans" cxnId="{26C5514C-2E60-412C-B7DD-9EDC22248977}">
      <dgm:prSet/>
      <dgm:spPr/>
      <dgm:t>
        <a:bodyPr/>
        <a:lstStyle/>
        <a:p>
          <a:endParaRPr lang="en-US" sz="1600"/>
        </a:p>
      </dgm:t>
    </dgm:pt>
    <dgm:pt modelId="{ED9170C2-60AA-4C42-AC0C-C651440E26B8}" type="sibTrans" cxnId="{26C5514C-2E60-412C-B7DD-9EDC22248977}">
      <dgm:prSet phldrT="3" phldr="0" custT="1"/>
      <dgm:spPr/>
      <dgm:t>
        <a:bodyPr/>
        <a:lstStyle/>
        <a:p>
          <a:r>
            <a:rPr lang="en-US" sz="1600"/>
            <a:t>3</a:t>
          </a:r>
        </a:p>
      </dgm:t>
    </dgm:pt>
    <dgm:pt modelId="{02F846FB-29B3-432F-ADF4-F8066DD44303}">
      <dgm:prSet custT="1"/>
      <dgm:spPr/>
      <dgm:t>
        <a:bodyPr/>
        <a:lstStyle/>
        <a:p>
          <a:r>
            <a:rPr lang="en-US" sz="1600"/>
            <a:t>4. Test significance of </a:t>
          </a:r>
          <a:r>
            <a:rPr lang="en-US" sz="1600" i="1"/>
            <a:t>A</a:t>
          </a:r>
          <a:r>
            <a:rPr lang="en-US" sz="1600" i="1" baseline="-25000"/>
            <a:t>p</a:t>
          </a:r>
          <a:endParaRPr lang="en-US" sz="1600"/>
        </a:p>
      </dgm:t>
    </dgm:pt>
    <dgm:pt modelId="{63F721D1-5C5E-4992-810C-C51FDE6A1588}" type="parTrans" cxnId="{760BC682-74BF-47F9-97A0-9D8BFA1B8C11}">
      <dgm:prSet/>
      <dgm:spPr/>
      <dgm:t>
        <a:bodyPr/>
        <a:lstStyle/>
        <a:p>
          <a:endParaRPr lang="en-US" sz="1600"/>
        </a:p>
      </dgm:t>
    </dgm:pt>
    <dgm:pt modelId="{794EA319-0091-4F14-96BD-C94E87652813}" type="sibTrans" cxnId="{760BC682-74BF-47F9-97A0-9D8BFA1B8C11}">
      <dgm:prSet phldrT="4" phldr="0" custT="1"/>
      <dgm:spPr/>
      <dgm:t>
        <a:bodyPr/>
        <a:lstStyle/>
        <a:p>
          <a:r>
            <a:rPr lang="en-US" sz="1600"/>
            <a:t>4</a:t>
          </a:r>
        </a:p>
      </dgm:t>
    </dgm:pt>
    <dgm:pt modelId="{4BED5B2A-A3A5-4810-94FB-4B4D55EAFF84}">
      <dgm:prSet custT="1"/>
      <dgm:spPr/>
      <dgm:t>
        <a:bodyPr/>
        <a:lstStyle/>
        <a:p>
          <a:r>
            <a:rPr lang="en-US" sz="1600"/>
            <a:t>If null hypothesis rejected, this model is selected</a:t>
          </a:r>
        </a:p>
      </dgm:t>
    </dgm:pt>
    <dgm:pt modelId="{231D4C05-8F6F-4865-8441-E3F526F94B07}" type="parTrans" cxnId="{4D83B4C6-E58D-4ECB-8C92-143472700CDA}">
      <dgm:prSet/>
      <dgm:spPr/>
      <dgm:t>
        <a:bodyPr/>
        <a:lstStyle/>
        <a:p>
          <a:endParaRPr lang="en-US" sz="1600"/>
        </a:p>
      </dgm:t>
    </dgm:pt>
    <dgm:pt modelId="{7C1A1B1C-2966-4C8F-888A-C398A54B7BB5}" type="sibTrans" cxnId="{4D83B4C6-E58D-4ECB-8C92-143472700CDA}">
      <dgm:prSet/>
      <dgm:spPr/>
      <dgm:t>
        <a:bodyPr/>
        <a:lstStyle/>
        <a:p>
          <a:endParaRPr lang="en-US" sz="1600"/>
        </a:p>
      </dgm:t>
    </dgm:pt>
    <dgm:pt modelId="{7EACCC0E-2D40-4579-AA2B-B8F2D9CB6224}">
      <dgm:prSet custT="1"/>
      <dgm:spPr/>
      <dgm:t>
        <a:bodyPr/>
        <a:lstStyle/>
        <a:p>
          <a:r>
            <a:rPr lang="en-US" sz="1600"/>
            <a:t>If null hypothesis not rejected, decrease </a:t>
          </a:r>
          <a:r>
            <a:rPr lang="en-US" sz="1600" i="1"/>
            <a:t>p</a:t>
          </a:r>
          <a:r>
            <a:rPr lang="en-US" sz="1600"/>
            <a:t> by 1 and repeat</a:t>
          </a:r>
        </a:p>
      </dgm:t>
    </dgm:pt>
    <dgm:pt modelId="{9813DD98-F837-43CF-9A7B-BC87695FDDD6}" type="parTrans" cxnId="{FB4B535F-3F23-4FA8-93FD-A618EAEAD17B}">
      <dgm:prSet/>
      <dgm:spPr/>
      <dgm:t>
        <a:bodyPr/>
        <a:lstStyle/>
        <a:p>
          <a:endParaRPr lang="en-US" sz="1600"/>
        </a:p>
      </dgm:t>
    </dgm:pt>
    <dgm:pt modelId="{79073902-5484-4928-B072-97DD7B580401}" type="sibTrans" cxnId="{FB4B535F-3F23-4FA8-93FD-A618EAEAD17B}">
      <dgm:prSet/>
      <dgm:spPr/>
      <dgm:t>
        <a:bodyPr/>
        <a:lstStyle/>
        <a:p>
          <a:endParaRPr lang="en-US" sz="1600"/>
        </a:p>
      </dgm:t>
    </dgm:pt>
    <dgm:pt modelId="{4A945694-2293-4C63-8827-8EDF6A4848DC}" type="pres">
      <dgm:prSet presAssocID="{63CC41F0-8B1B-4608-9F70-933FDD854395}" presName="Name0" presStyleCnt="0">
        <dgm:presLayoutVars>
          <dgm:animLvl val="lvl"/>
          <dgm:resizeHandles val="exact"/>
        </dgm:presLayoutVars>
      </dgm:prSet>
      <dgm:spPr/>
    </dgm:pt>
    <dgm:pt modelId="{11062C6E-6E68-4A34-BEE6-637A48A69674}" type="pres">
      <dgm:prSet presAssocID="{911EC600-5CB2-4DC0-BA8E-313866D0640A}" presName="compositeNode" presStyleCnt="0">
        <dgm:presLayoutVars>
          <dgm:bulletEnabled val="1"/>
        </dgm:presLayoutVars>
      </dgm:prSet>
      <dgm:spPr/>
    </dgm:pt>
    <dgm:pt modelId="{000AC456-C6EC-4CBC-ADE2-074D37C66A31}" type="pres">
      <dgm:prSet presAssocID="{911EC600-5CB2-4DC0-BA8E-313866D0640A}" presName="bgRect" presStyleLbl="bgAccFollowNode1" presStyleIdx="0" presStyleCnt="4"/>
      <dgm:spPr/>
    </dgm:pt>
    <dgm:pt modelId="{F03F8919-9E56-453D-B84C-DB415E8D61C9}" type="pres">
      <dgm:prSet presAssocID="{6F64E451-6D69-4CF9-9A3A-DCD2F6EBDAD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06CE40A-5A2A-4FAA-A775-D800917BD921}" type="pres">
      <dgm:prSet presAssocID="{911EC600-5CB2-4DC0-BA8E-313866D0640A}" presName="bottomLine" presStyleLbl="alignNode1" presStyleIdx="1" presStyleCnt="8">
        <dgm:presLayoutVars/>
      </dgm:prSet>
      <dgm:spPr/>
    </dgm:pt>
    <dgm:pt modelId="{89E9250D-8F14-48BB-AB55-E2349A8FB324}" type="pres">
      <dgm:prSet presAssocID="{911EC600-5CB2-4DC0-BA8E-313866D0640A}" presName="nodeText" presStyleLbl="bgAccFollowNode1" presStyleIdx="0" presStyleCnt="4">
        <dgm:presLayoutVars>
          <dgm:bulletEnabled val="1"/>
        </dgm:presLayoutVars>
      </dgm:prSet>
      <dgm:spPr/>
    </dgm:pt>
    <dgm:pt modelId="{6326F84A-3AED-4516-9BD0-B770A3EE008B}" type="pres">
      <dgm:prSet presAssocID="{6F64E451-6D69-4CF9-9A3A-DCD2F6EBDAD4}" presName="sibTrans" presStyleCnt="0"/>
      <dgm:spPr/>
    </dgm:pt>
    <dgm:pt modelId="{D2D5E724-AF4D-4833-809E-9F9263EC6F48}" type="pres">
      <dgm:prSet presAssocID="{0C6C26DD-C18D-4C06-B863-50D7C24C0479}" presName="compositeNode" presStyleCnt="0">
        <dgm:presLayoutVars>
          <dgm:bulletEnabled val="1"/>
        </dgm:presLayoutVars>
      </dgm:prSet>
      <dgm:spPr/>
    </dgm:pt>
    <dgm:pt modelId="{A80AA35C-8A7B-4A55-876E-98D3849C0B6F}" type="pres">
      <dgm:prSet presAssocID="{0C6C26DD-C18D-4C06-B863-50D7C24C0479}" presName="bgRect" presStyleLbl="bgAccFollowNode1" presStyleIdx="1" presStyleCnt="4"/>
      <dgm:spPr/>
    </dgm:pt>
    <dgm:pt modelId="{34A70B63-37C5-47BB-8450-FE39F2FC5772}" type="pres">
      <dgm:prSet presAssocID="{D863F22B-C967-4C56-A5D7-F0201D1E647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6048EBB-4383-4FE7-9778-4854D705AA12}" type="pres">
      <dgm:prSet presAssocID="{0C6C26DD-C18D-4C06-B863-50D7C24C0479}" presName="bottomLine" presStyleLbl="alignNode1" presStyleIdx="3" presStyleCnt="8">
        <dgm:presLayoutVars/>
      </dgm:prSet>
      <dgm:spPr/>
    </dgm:pt>
    <dgm:pt modelId="{AFEFAF35-5515-47A3-BF9C-5066137D1B6F}" type="pres">
      <dgm:prSet presAssocID="{0C6C26DD-C18D-4C06-B863-50D7C24C0479}" presName="nodeText" presStyleLbl="bgAccFollowNode1" presStyleIdx="1" presStyleCnt="4">
        <dgm:presLayoutVars>
          <dgm:bulletEnabled val="1"/>
        </dgm:presLayoutVars>
      </dgm:prSet>
      <dgm:spPr/>
    </dgm:pt>
    <dgm:pt modelId="{13E8D558-10EE-42C4-9034-72A632313B1F}" type="pres">
      <dgm:prSet presAssocID="{D863F22B-C967-4C56-A5D7-F0201D1E647D}" presName="sibTrans" presStyleCnt="0"/>
      <dgm:spPr/>
    </dgm:pt>
    <dgm:pt modelId="{6ACB4094-A875-4E43-BADB-56B9EC57C09D}" type="pres">
      <dgm:prSet presAssocID="{24203061-67A2-4B03-BA50-7820FEBF454F}" presName="compositeNode" presStyleCnt="0">
        <dgm:presLayoutVars>
          <dgm:bulletEnabled val="1"/>
        </dgm:presLayoutVars>
      </dgm:prSet>
      <dgm:spPr/>
    </dgm:pt>
    <dgm:pt modelId="{5CEC3F83-DF7F-4169-8709-637126F65196}" type="pres">
      <dgm:prSet presAssocID="{24203061-67A2-4B03-BA50-7820FEBF454F}" presName="bgRect" presStyleLbl="bgAccFollowNode1" presStyleIdx="2" presStyleCnt="4"/>
      <dgm:spPr/>
    </dgm:pt>
    <dgm:pt modelId="{F479515A-2A86-4B0F-A21E-E3B05EBDD3BB}" type="pres">
      <dgm:prSet presAssocID="{ED9170C2-60AA-4C42-AC0C-C651440E26B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C7ED618-7FD5-4AC7-B888-9D21C8489DF6}" type="pres">
      <dgm:prSet presAssocID="{24203061-67A2-4B03-BA50-7820FEBF454F}" presName="bottomLine" presStyleLbl="alignNode1" presStyleIdx="5" presStyleCnt="8">
        <dgm:presLayoutVars/>
      </dgm:prSet>
      <dgm:spPr/>
    </dgm:pt>
    <dgm:pt modelId="{2E9A9CA7-7313-4B22-8FC8-52A0DEEC727A}" type="pres">
      <dgm:prSet presAssocID="{24203061-67A2-4B03-BA50-7820FEBF454F}" presName="nodeText" presStyleLbl="bgAccFollowNode1" presStyleIdx="2" presStyleCnt="4">
        <dgm:presLayoutVars>
          <dgm:bulletEnabled val="1"/>
        </dgm:presLayoutVars>
      </dgm:prSet>
      <dgm:spPr/>
    </dgm:pt>
    <dgm:pt modelId="{3DAE3C21-7F31-4A07-BBB1-D600AAE0349E}" type="pres">
      <dgm:prSet presAssocID="{ED9170C2-60AA-4C42-AC0C-C651440E26B8}" presName="sibTrans" presStyleCnt="0"/>
      <dgm:spPr/>
    </dgm:pt>
    <dgm:pt modelId="{FCB91E73-E5A9-4A0A-B02D-811994007FCC}" type="pres">
      <dgm:prSet presAssocID="{02F846FB-29B3-432F-ADF4-F8066DD44303}" presName="compositeNode" presStyleCnt="0">
        <dgm:presLayoutVars>
          <dgm:bulletEnabled val="1"/>
        </dgm:presLayoutVars>
      </dgm:prSet>
      <dgm:spPr/>
    </dgm:pt>
    <dgm:pt modelId="{F5FEB235-9DFF-444B-8C50-09D4AC162767}" type="pres">
      <dgm:prSet presAssocID="{02F846FB-29B3-432F-ADF4-F8066DD44303}" presName="bgRect" presStyleLbl="bgAccFollowNode1" presStyleIdx="3" presStyleCnt="4"/>
      <dgm:spPr/>
    </dgm:pt>
    <dgm:pt modelId="{2B5567AB-AB03-4DBE-AE0B-DF16D70B0B26}" type="pres">
      <dgm:prSet presAssocID="{794EA319-0091-4F14-96BD-C94E8765281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D5F1D9A-9537-4CB9-8A83-1D169679962A}" type="pres">
      <dgm:prSet presAssocID="{02F846FB-29B3-432F-ADF4-F8066DD44303}" presName="bottomLine" presStyleLbl="alignNode1" presStyleIdx="7" presStyleCnt="8">
        <dgm:presLayoutVars/>
      </dgm:prSet>
      <dgm:spPr/>
    </dgm:pt>
    <dgm:pt modelId="{777D8AB1-9F08-49C2-B783-5C3982D81411}" type="pres">
      <dgm:prSet presAssocID="{02F846FB-29B3-432F-ADF4-F8066DD4430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EBDF802-D2EE-4948-947A-1C939FA74E86}" type="presOf" srcId="{794EA319-0091-4F14-96BD-C94E87652813}" destId="{2B5567AB-AB03-4DBE-AE0B-DF16D70B0B26}" srcOrd="0" destOrd="0" presId="urn:microsoft.com/office/officeart/2016/7/layout/BasicLinearProcessNumbered"/>
    <dgm:cxn modelId="{0840AF18-C0F0-4F13-8063-2A2D32E393FA}" type="presOf" srcId="{E0307AF1-D791-42D9-BE48-58C055E6A06E}" destId="{AFEFAF35-5515-47A3-BF9C-5066137D1B6F}" srcOrd="0" destOrd="1" presId="urn:microsoft.com/office/officeart/2016/7/layout/BasicLinearProcessNumbered"/>
    <dgm:cxn modelId="{9BACCE1C-45BB-40F8-9309-CD6F05A5CBA3}" type="presOf" srcId="{D863F22B-C967-4C56-A5D7-F0201D1E647D}" destId="{34A70B63-37C5-47BB-8450-FE39F2FC5772}" srcOrd="0" destOrd="0" presId="urn:microsoft.com/office/officeart/2016/7/layout/BasicLinearProcessNumbered"/>
    <dgm:cxn modelId="{7173B21E-EE5C-4F9C-AEEE-37CBED91DC7C}" type="presOf" srcId="{ED9170C2-60AA-4C42-AC0C-C651440E26B8}" destId="{F479515A-2A86-4B0F-A21E-E3B05EBDD3BB}" srcOrd="0" destOrd="0" presId="urn:microsoft.com/office/officeart/2016/7/layout/BasicLinearProcessNumbered"/>
    <dgm:cxn modelId="{D5D6332C-E130-426D-B3D5-812F2DEA611A}" type="presOf" srcId="{911EC600-5CB2-4DC0-BA8E-313866D0640A}" destId="{89E9250D-8F14-48BB-AB55-E2349A8FB324}" srcOrd="1" destOrd="0" presId="urn:microsoft.com/office/officeart/2016/7/layout/BasicLinearProcessNumbered"/>
    <dgm:cxn modelId="{1B4EA05C-BA30-4A21-B2FE-F6155E0F4401}" type="presOf" srcId="{02F846FB-29B3-432F-ADF4-F8066DD44303}" destId="{777D8AB1-9F08-49C2-B783-5C3982D81411}" srcOrd="1" destOrd="0" presId="urn:microsoft.com/office/officeart/2016/7/layout/BasicLinearProcessNumbered"/>
    <dgm:cxn modelId="{FB4B535F-3F23-4FA8-93FD-A618EAEAD17B}" srcId="{02F846FB-29B3-432F-ADF4-F8066DD44303}" destId="{7EACCC0E-2D40-4579-AA2B-B8F2D9CB6224}" srcOrd="1" destOrd="0" parTransId="{9813DD98-F837-43CF-9A7B-BC87695FDDD6}" sibTransId="{79073902-5484-4928-B072-97DD7B580401}"/>
    <dgm:cxn modelId="{72A94363-2F0A-44DD-9E90-A9962C663ECC}" type="presOf" srcId="{0C6C26DD-C18D-4C06-B863-50D7C24C0479}" destId="{A80AA35C-8A7B-4A55-876E-98D3849C0B6F}" srcOrd="0" destOrd="0" presId="urn:microsoft.com/office/officeart/2016/7/layout/BasicLinearProcessNumbered"/>
    <dgm:cxn modelId="{11950A68-3DFD-4820-A8CB-DAA6668E26E9}" type="presOf" srcId="{63CC41F0-8B1B-4608-9F70-933FDD854395}" destId="{4A945694-2293-4C63-8827-8EDF6A4848DC}" srcOrd="0" destOrd="0" presId="urn:microsoft.com/office/officeart/2016/7/layout/BasicLinearProcessNumbered"/>
    <dgm:cxn modelId="{26C5514C-2E60-412C-B7DD-9EDC22248977}" srcId="{63CC41F0-8B1B-4608-9F70-933FDD854395}" destId="{24203061-67A2-4B03-BA50-7820FEBF454F}" srcOrd="2" destOrd="0" parTransId="{9BA3DA00-6D6E-4C21-B411-11D0F6204AB8}" sibTransId="{ED9170C2-60AA-4C42-AC0C-C651440E26B8}"/>
    <dgm:cxn modelId="{E6593978-BB08-4CF6-B7CA-02EBDC974F77}" type="presOf" srcId="{7EACCC0E-2D40-4579-AA2B-B8F2D9CB6224}" destId="{777D8AB1-9F08-49C2-B783-5C3982D81411}" srcOrd="0" destOrd="2" presId="urn:microsoft.com/office/officeart/2016/7/layout/BasicLinearProcessNumbered"/>
    <dgm:cxn modelId="{28B80C5A-33D3-4C05-8A94-DDECD4FE10BB}" srcId="{63CC41F0-8B1B-4608-9F70-933FDD854395}" destId="{911EC600-5CB2-4DC0-BA8E-313866D0640A}" srcOrd="0" destOrd="0" parTransId="{D4F194CB-9FDF-4421-8FD3-7079A8CB8840}" sibTransId="{6F64E451-6D69-4CF9-9A3A-DCD2F6EBDAD4}"/>
    <dgm:cxn modelId="{9644475A-8269-4285-94F8-FA7432017052}" type="presOf" srcId="{24203061-67A2-4B03-BA50-7820FEBF454F}" destId="{5CEC3F83-DF7F-4169-8709-637126F65196}" srcOrd="0" destOrd="0" presId="urn:microsoft.com/office/officeart/2016/7/layout/BasicLinearProcessNumbered"/>
    <dgm:cxn modelId="{760BC682-74BF-47F9-97A0-9D8BFA1B8C11}" srcId="{63CC41F0-8B1B-4608-9F70-933FDD854395}" destId="{02F846FB-29B3-432F-ADF4-F8066DD44303}" srcOrd="3" destOrd="0" parTransId="{63F721D1-5C5E-4992-810C-C51FDE6A1588}" sibTransId="{794EA319-0091-4F14-96BD-C94E87652813}"/>
    <dgm:cxn modelId="{2CA4E392-CE16-4ACF-A30E-1FF423E59EB8}" srcId="{0C6C26DD-C18D-4C06-B863-50D7C24C0479}" destId="{E0307AF1-D791-42D9-BE48-58C055E6A06E}" srcOrd="0" destOrd="0" parTransId="{B6566EF3-2499-4DCF-8AB4-6F191D706723}" sibTransId="{8AB348CE-7D8C-4F49-9BDB-31DE53E77897}"/>
    <dgm:cxn modelId="{D33BE6AD-98F1-43F9-AA13-AE4DB62DA5B4}" type="presOf" srcId="{4BED5B2A-A3A5-4810-94FB-4B4D55EAFF84}" destId="{777D8AB1-9F08-49C2-B783-5C3982D81411}" srcOrd="0" destOrd="1" presId="urn:microsoft.com/office/officeart/2016/7/layout/BasicLinearProcessNumbered"/>
    <dgm:cxn modelId="{2BB7CEB9-2A97-4736-8B3C-FC920F57E536}" srcId="{63CC41F0-8B1B-4608-9F70-933FDD854395}" destId="{0C6C26DD-C18D-4C06-B863-50D7C24C0479}" srcOrd="1" destOrd="0" parTransId="{7AA31417-5408-4F21-A462-D7B22A6697CB}" sibTransId="{D863F22B-C967-4C56-A5D7-F0201D1E647D}"/>
    <dgm:cxn modelId="{4D83B4C6-E58D-4ECB-8C92-143472700CDA}" srcId="{02F846FB-29B3-432F-ADF4-F8066DD44303}" destId="{4BED5B2A-A3A5-4810-94FB-4B4D55EAFF84}" srcOrd="0" destOrd="0" parTransId="{231D4C05-8F6F-4865-8441-E3F526F94B07}" sibTransId="{7C1A1B1C-2966-4C8F-888A-C398A54B7BB5}"/>
    <dgm:cxn modelId="{C37CD7CD-945B-44F8-A931-5CEBBC65092A}" type="presOf" srcId="{911EC600-5CB2-4DC0-BA8E-313866D0640A}" destId="{000AC456-C6EC-4CBC-ADE2-074D37C66A31}" srcOrd="0" destOrd="0" presId="urn:microsoft.com/office/officeart/2016/7/layout/BasicLinearProcessNumbered"/>
    <dgm:cxn modelId="{157136E5-3147-4C69-8836-7E0B01216846}" type="presOf" srcId="{02F846FB-29B3-432F-ADF4-F8066DD44303}" destId="{F5FEB235-9DFF-444B-8C50-09D4AC162767}" srcOrd="0" destOrd="0" presId="urn:microsoft.com/office/officeart/2016/7/layout/BasicLinearProcessNumbered"/>
    <dgm:cxn modelId="{209EE5EE-AC3E-48F4-A661-588B1A7FDC45}" type="presOf" srcId="{0C6C26DD-C18D-4C06-B863-50D7C24C0479}" destId="{AFEFAF35-5515-47A3-BF9C-5066137D1B6F}" srcOrd="1" destOrd="0" presId="urn:microsoft.com/office/officeart/2016/7/layout/BasicLinearProcessNumbered"/>
    <dgm:cxn modelId="{CEA7A0F9-EC1C-437C-86D6-03CB3B2F8491}" type="presOf" srcId="{24203061-67A2-4B03-BA50-7820FEBF454F}" destId="{2E9A9CA7-7313-4B22-8FC8-52A0DEEC727A}" srcOrd="1" destOrd="0" presId="urn:microsoft.com/office/officeart/2016/7/layout/BasicLinearProcessNumbered"/>
    <dgm:cxn modelId="{A024E1FD-D409-4A53-BBC4-9839766C221C}" type="presOf" srcId="{6F64E451-6D69-4CF9-9A3A-DCD2F6EBDAD4}" destId="{F03F8919-9E56-453D-B84C-DB415E8D61C9}" srcOrd="0" destOrd="0" presId="urn:microsoft.com/office/officeart/2016/7/layout/BasicLinearProcessNumbered"/>
    <dgm:cxn modelId="{19F56E98-23F1-45EA-9A38-AFCAD3912F09}" type="presParOf" srcId="{4A945694-2293-4C63-8827-8EDF6A4848DC}" destId="{11062C6E-6E68-4A34-BEE6-637A48A69674}" srcOrd="0" destOrd="0" presId="urn:microsoft.com/office/officeart/2016/7/layout/BasicLinearProcessNumbered"/>
    <dgm:cxn modelId="{55186500-0CBB-4158-AED6-EC5063B2FB38}" type="presParOf" srcId="{11062C6E-6E68-4A34-BEE6-637A48A69674}" destId="{000AC456-C6EC-4CBC-ADE2-074D37C66A31}" srcOrd="0" destOrd="0" presId="urn:microsoft.com/office/officeart/2016/7/layout/BasicLinearProcessNumbered"/>
    <dgm:cxn modelId="{58CD4770-210C-4070-A9D3-24CF4298F886}" type="presParOf" srcId="{11062C6E-6E68-4A34-BEE6-637A48A69674}" destId="{F03F8919-9E56-453D-B84C-DB415E8D61C9}" srcOrd="1" destOrd="0" presId="urn:microsoft.com/office/officeart/2016/7/layout/BasicLinearProcessNumbered"/>
    <dgm:cxn modelId="{DBEA2997-FE0F-438C-BB8F-6B8059252AA0}" type="presParOf" srcId="{11062C6E-6E68-4A34-BEE6-637A48A69674}" destId="{B06CE40A-5A2A-4FAA-A775-D800917BD921}" srcOrd="2" destOrd="0" presId="urn:microsoft.com/office/officeart/2016/7/layout/BasicLinearProcessNumbered"/>
    <dgm:cxn modelId="{88D6D588-48A7-4B90-83D2-C99F793078C8}" type="presParOf" srcId="{11062C6E-6E68-4A34-BEE6-637A48A69674}" destId="{89E9250D-8F14-48BB-AB55-E2349A8FB324}" srcOrd="3" destOrd="0" presId="urn:microsoft.com/office/officeart/2016/7/layout/BasicLinearProcessNumbered"/>
    <dgm:cxn modelId="{12247A07-D70B-4DF7-8A4F-937F81850762}" type="presParOf" srcId="{4A945694-2293-4C63-8827-8EDF6A4848DC}" destId="{6326F84A-3AED-4516-9BD0-B770A3EE008B}" srcOrd="1" destOrd="0" presId="urn:microsoft.com/office/officeart/2016/7/layout/BasicLinearProcessNumbered"/>
    <dgm:cxn modelId="{EA5A100D-39DF-40D0-8276-172BD4F2764B}" type="presParOf" srcId="{4A945694-2293-4C63-8827-8EDF6A4848DC}" destId="{D2D5E724-AF4D-4833-809E-9F9263EC6F48}" srcOrd="2" destOrd="0" presId="urn:microsoft.com/office/officeart/2016/7/layout/BasicLinearProcessNumbered"/>
    <dgm:cxn modelId="{38265634-FC7E-4D17-BF75-E34F65BB325A}" type="presParOf" srcId="{D2D5E724-AF4D-4833-809E-9F9263EC6F48}" destId="{A80AA35C-8A7B-4A55-876E-98D3849C0B6F}" srcOrd="0" destOrd="0" presId="urn:microsoft.com/office/officeart/2016/7/layout/BasicLinearProcessNumbered"/>
    <dgm:cxn modelId="{A2A0D42C-D36B-4551-82ED-6123F2E1703E}" type="presParOf" srcId="{D2D5E724-AF4D-4833-809E-9F9263EC6F48}" destId="{34A70B63-37C5-47BB-8450-FE39F2FC5772}" srcOrd="1" destOrd="0" presId="urn:microsoft.com/office/officeart/2016/7/layout/BasicLinearProcessNumbered"/>
    <dgm:cxn modelId="{E6C3FD06-7F20-4BED-B311-7A5128AD138C}" type="presParOf" srcId="{D2D5E724-AF4D-4833-809E-9F9263EC6F48}" destId="{66048EBB-4383-4FE7-9778-4854D705AA12}" srcOrd="2" destOrd="0" presId="urn:microsoft.com/office/officeart/2016/7/layout/BasicLinearProcessNumbered"/>
    <dgm:cxn modelId="{0EE15358-6FB6-4F71-8E30-F15B3FD7C73F}" type="presParOf" srcId="{D2D5E724-AF4D-4833-809E-9F9263EC6F48}" destId="{AFEFAF35-5515-47A3-BF9C-5066137D1B6F}" srcOrd="3" destOrd="0" presId="urn:microsoft.com/office/officeart/2016/7/layout/BasicLinearProcessNumbered"/>
    <dgm:cxn modelId="{A5D52EE4-0C5B-420D-8731-CC7FBD35C56F}" type="presParOf" srcId="{4A945694-2293-4C63-8827-8EDF6A4848DC}" destId="{13E8D558-10EE-42C4-9034-72A632313B1F}" srcOrd="3" destOrd="0" presId="urn:microsoft.com/office/officeart/2016/7/layout/BasicLinearProcessNumbered"/>
    <dgm:cxn modelId="{20D71CD0-B352-4014-A511-772E5E9C7D68}" type="presParOf" srcId="{4A945694-2293-4C63-8827-8EDF6A4848DC}" destId="{6ACB4094-A875-4E43-BADB-56B9EC57C09D}" srcOrd="4" destOrd="0" presId="urn:microsoft.com/office/officeart/2016/7/layout/BasicLinearProcessNumbered"/>
    <dgm:cxn modelId="{4577AE7D-77DA-4123-A485-EF96DA9B97B5}" type="presParOf" srcId="{6ACB4094-A875-4E43-BADB-56B9EC57C09D}" destId="{5CEC3F83-DF7F-4169-8709-637126F65196}" srcOrd="0" destOrd="0" presId="urn:microsoft.com/office/officeart/2016/7/layout/BasicLinearProcessNumbered"/>
    <dgm:cxn modelId="{A3968AF9-B96A-429D-86BD-372AC410F707}" type="presParOf" srcId="{6ACB4094-A875-4E43-BADB-56B9EC57C09D}" destId="{F479515A-2A86-4B0F-A21E-E3B05EBDD3BB}" srcOrd="1" destOrd="0" presId="urn:microsoft.com/office/officeart/2016/7/layout/BasicLinearProcessNumbered"/>
    <dgm:cxn modelId="{0109DBFA-6FA1-4924-8FAC-610545B59F02}" type="presParOf" srcId="{6ACB4094-A875-4E43-BADB-56B9EC57C09D}" destId="{9C7ED618-7FD5-4AC7-B888-9D21C8489DF6}" srcOrd="2" destOrd="0" presId="urn:microsoft.com/office/officeart/2016/7/layout/BasicLinearProcessNumbered"/>
    <dgm:cxn modelId="{8DDBF70E-63BF-4B9E-87E9-F7335406C7AE}" type="presParOf" srcId="{6ACB4094-A875-4E43-BADB-56B9EC57C09D}" destId="{2E9A9CA7-7313-4B22-8FC8-52A0DEEC727A}" srcOrd="3" destOrd="0" presId="urn:microsoft.com/office/officeart/2016/7/layout/BasicLinearProcessNumbered"/>
    <dgm:cxn modelId="{E39F0F28-A6B1-4246-9D0D-8DC50F3DCD91}" type="presParOf" srcId="{4A945694-2293-4C63-8827-8EDF6A4848DC}" destId="{3DAE3C21-7F31-4A07-BBB1-D600AAE0349E}" srcOrd="5" destOrd="0" presId="urn:microsoft.com/office/officeart/2016/7/layout/BasicLinearProcessNumbered"/>
    <dgm:cxn modelId="{48F096D2-507D-439E-AB0E-AD5D258F1BC0}" type="presParOf" srcId="{4A945694-2293-4C63-8827-8EDF6A4848DC}" destId="{FCB91E73-E5A9-4A0A-B02D-811994007FCC}" srcOrd="6" destOrd="0" presId="urn:microsoft.com/office/officeart/2016/7/layout/BasicLinearProcessNumbered"/>
    <dgm:cxn modelId="{609C8EBA-CAB5-4618-ADF9-2421C2EB17DE}" type="presParOf" srcId="{FCB91E73-E5A9-4A0A-B02D-811994007FCC}" destId="{F5FEB235-9DFF-444B-8C50-09D4AC162767}" srcOrd="0" destOrd="0" presId="urn:microsoft.com/office/officeart/2016/7/layout/BasicLinearProcessNumbered"/>
    <dgm:cxn modelId="{BCE52691-1ADB-439A-B3E5-1C644772A1F0}" type="presParOf" srcId="{FCB91E73-E5A9-4A0A-B02D-811994007FCC}" destId="{2B5567AB-AB03-4DBE-AE0B-DF16D70B0B26}" srcOrd="1" destOrd="0" presId="urn:microsoft.com/office/officeart/2016/7/layout/BasicLinearProcessNumbered"/>
    <dgm:cxn modelId="{02713076-EF29-45AC-9541-1B682BD7A029}" type="presParOf" srcId="{FCB91E73-E5A9-4A0A-B02D-811994007FCC}" destId="{CD5F1D9A-9537-4CB9-8A83-1D169679962A}" srcOrd="2" destOrd="0" presId="urn:microsoft.com/office/officeart/2016/7/layout/BasicLinearProcessNumbered"/>
    <dgm:cxn modelId="{C443E955-4240-4782-9D90-D14F66169709}" type="presParOf" srcId="{FCB91E73-E5A9-4A0A-B02D-811994007FCC}" destId="{777D8AB1-9F08-49C2-B783-5C3982D8141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802C3-BCC4-4881-815F-A1104046A4B9}">
      <dsp:nvSpPr>
        <dsp:cNvPr id="0" name=""/>
        <dsp:cNvSpPr/>
      </dsp:nvSpPr>
      <dsp:spPr>
        <a:xfrm>
          <a:off x="0" y="0"/>
          <a:ext cx="677003" cy="677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90833-52F0-4CB7-A7D6-55FB7BBF50E6}">
      <dsp:nvSpPr>
        <dsp:cNvPr id="0" name=""/>
        <dsp:cNvSpPr/>
      </dsp:nvSpPr>
      <dsp:spPr>
        <a:xfrm>
          <a:off x="3" y="1162812"/>
          <a:ext cx="1934296" cy="847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Used for Forecasting</a:t>
          </a:r>
          <a:endParaRPr lang="en-US" sz="2000" kern="1200"/>
        </a:p>
      </dsp:txBody>
      <dsp:txXfrm>
        <a:off x="3" y="1162812"/>
        <a:ext cx="1934296" cy="847907"/>
      </dsp:txXfrm>
    </dsp:sp>
    <dsp:sp modelId="{BB6400B5-EDCA-4825-8E14-9F89DC4724F5}">
      <dsp:nvSpPr>
        <dsp:cNvPr id="0" name=""/>
        <dsp:cNvSpPr/>
      </dsp:nvSpPr>
      <dsp:spPr>
        <a:xfrm>
          <a:off x="1512" y="2940721"/>
          <a:ext cx="1934296" cy="44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E2E46-C0FB-4D9B-83DA-8B6FC16A5435}">
      <dsp:nvSpPr>
        <dsp:cNvPr id="0" name=""/>
        <dsp:cNvSpPr/>
      </dsp:nvSpPr>
      <dsp:spPr>
        <a:xfrm>
          <a:off x="2357048" y="0"/>
          <a:ext cx="677003" cy="677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54B07-4773-4DED-B9D0-1EB5A741177B}">
      <dsp:nvSpPr>
        <dsp:cNvPr id="0" name=""/>
        <dsp:cNvSpPr/>
      </dsp:nvSpPr>
      <dsp:spPr>
        <a:xfrm>
          <a:off x="4290651" y="1092023"/>
          <a:ext cx="1934296" cy="847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Takes Advantage of Autocorrelation</a:t>
          </a:r>
          <a:endParaRPr lang="en-US" sz="2000" kern="1200"/>
        </a:p>
      </dsp:txBody>
      <dsp:txXfrm>
        <a:off x="4290651" y="1092023"/>
        <a:ext cx="1934296" cy="847907"/>
      </dsp:txXfrm>
    </dsp:sp>
    <dsp:sp modelId="{80C8F19D-A140-4A44-A1C9-4CB0FB3D2DCA}">
      <dsp:nvSpPr>
        <dsp:cNvPr id="0" name=""/>
        <dsp:cNvSpPr/>
      </dsp:nvSpPr>
      <dsp:spPr>
        <a:xfrm>
          <a:off x="3495839" y="0"/>
          <a:ext cx="5966977" cy="50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1st order - correlation between consecutive values</a:t>
          </a:r>
          <a:endParaRPr lang="en-US" sz="1500" kern="120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2nd order - correlation between values 2 periods apart</a:t>
          </a:r>
          <a:endParaRPr lang="en-US" sz="1500" kern="1200"/>
        </a:p>
      </dsp:txBody>
      <dsp:txXfrm>
        <a:off x="3495839" y="0"/>
        <a:ext cx="5966977" cy="501696"/>
      </dsp:txXfrm>
    </dsp:sp>
    <dsp:sp modelId="{A240C103-DFDE-40E1-850F-8713CAB745BF}">
      <dsp:nvSpPr>
        <dsp:cNvPr id="0" name=""/>
        <dsp:cNvSpPr/>
      </dsp:nvSpPr>
      <dsp:spPr>
        <a:xfrm>
          <a:off x="0" y="3990246"/>
          <a:ext cx="677003" cy="677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AF18F-C46B-4D1E-90C4-CB55A812B7B9}">
      <dsp:nvSpPr>
        <dsp:cNvPr id="0" name=""/>
        <dsp:cNvSpPr/>
      </dsp:nvSpPr>
      <dsp:spPr>
        <a:xfrm>
          <a:off x="0" y="3819342"/>
          <a:ext cx="1934296" cy="847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Autoregressive Model for </a:t>
          </a:r>
          <a:r>
            <a:rPr lang="en-US" sz="2000" b="1" i="1" kern="1200" err="1"/>
            <a:t>p</a:t>
          </a:r>
          <a:r>
            <a:rPr lang="en-US" sz="2000" b="1" i="1" kern="1200" baseline="30000" err="1"/>
            <a:t>th</a:t>
          </a:r>
          <a:r>
            <a:rPr lang="en-US" sz="2000" b="1" kern="1200"/>
            <a:t> order:</a:t>
          </a:r>
          <a:endParaRPr lang="en-US" sz="2000" kern="1200"/>
        </a:p>
      </dsp:txBody>
      <dsp:txXfrm>
        <a:off x="0" y="3819342"/>
        <a:ext cx="1934296" cy="847907"/>
      </dsp:txXfrm>
    </dsp:sp>
    <dsp:sp modelId="{66903B80-233B-468F-AB44-85DC378E0E2C}">
      <dsp:nvSpPr>
        <dsp:cNvPr id="0" name=""/>
        <dsp:cNvSpPr/>
      </dsp:nvSpPr>
      <dsp:spPr>
        <a:xfrm>
          <a:off x="8579790" y="2940721"/>
          <a:ext cx="1934296" cy="44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AC456-C6EC-4CBC-ADE2-074D37C66A31}">
      <dsp:nvSpPr>
        <dsp:cNvPr id="0" name=""/>
        <dsp:cNvSpPr/>
      </dsp:nvSpPr>
      <dsp:spPr>
        <a:xfrm>
          <a:off x="3237" y="536004"/>
          <a:ext cx="2568029" cy="35952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14" tIns="330200" rIns="20021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Choose </a:t>
          </a:r>
          <a:r>
            <a:rPr lang="en-US" sz="1600" i="1" kern="1200"/>
            <a:t>p</a:t>
          </a:r>
          <a:r>
            <a:rPr lang="en-US" sz="1600" kern="1200"/>
            <a:t>:     Note that df = n - </a:t>
          </a:r>
          <a:r>
            <a:rPr lang="en-US" sz="1600" i="1" kern="1200"/>
            <a:t>2p</a:t>
          </a:r>
          <a:r>
            <a:rPr lang="en-US" sz="1600" kern="1200"/>
            <a:t> - 1</a:t>
          </a:r>
        </a:p>
      </dsp:txBody>
      <dsp:txXfrm>
        <a:off x="3237" y="1902196"/>
        <a:ext cx="2568029" cy="2157144"/>
      </dsp:txXfrm>
    </dsp:sp>
    <dsp:sp modelId="{F03F8919-9E56-453D-B84C-DB415E8D61C9}">
      <dsp:nvSpPr>
        <dsp:cNvPr id="0" name=""/>
        <dsp:cNvSpPr/>
      </dsp:nvSpPr>
      <dsp:spPr>
        <a:xfrm>
          <a:off x="747965" y="895528"/>
          <a:ext cx="1078572" cy="1078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90" tIns="12700" rIns="84090" bIns="127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</a:p>
      </dsp:txBody>
      <dsp:txXfrm>
        <a:off x="905918" y="1053481"/>
        <a:ext cx="762666" cy="762666"/>
      </dsp:txXfrm>
    </dsp:sp>
    <dsp:sp modelId="{B06CE40A-5A2A-4FAA-A775-D800917BD921}">
      <dsp:nvSpPr>
        <dsp:cNvPr id="0" name=""/>
        <dsp:cNvSpPr/>
      </dsp:nvSpPr>
      <dsp:spPr>
        <a:xfrm>
          <a:off x="3237" y="4131173"/>
          <a:ext cx="256802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AA35C-8A7B-4A55-876E-98D3849C0B6F}">
      <dsp:nvSpPr>
        <dsp:cNvPr id="0" name=""/>
        <dsp:cNvSpPr/>
      </dsp:nvSpPr>
      <dsp:spPr>
        <a:xfrm>
          <a:off x="2828069" y="536004"/>
          <a:ext cx="2568029" cy="35952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14" tIns="330200" rIns="20021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Form  a series of “lag predictor”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/>
            <a:t>Y</a:t>
          </a:r>
          <a:r>
            <a:rPr lang="en-US" sz="1600" i="1" kern="1200" baseline="-25000"/>
            <a:t>i-1</a:t>
          </a:r>
          <a:r>
            <a:rPr lang="en-US" sz="1600" kern="1200"/>
            <a:t> , </a:t>
          </a:r>
          <a:r>
            <a:rPr lang="en-US" sz="1600" i="1" kern="1200"/>
            <a:t>Y</a:t>
          </a:r>
          <a:r>
            <a:rPr lang="en-US" sz="1600" i="1" kern="1200" baseline="-25000"/>
            <a:t>i-2</a:t>
          </a:r>
          <a:r>
            <a:rPr lang="en-US" sz="1600" b="0" kern="1200" baseline="-25000"/>
            <a:t> </a:t>
          </a:r>
          <a:r>
            <a:rPr lang="en-US" sz="1600" b="0" kern="1200"/>
            <a:t>, … </a:t>
          </a:r>
          <a:r>
            <a:rPr lang="en-US" sz="1600" i="1" kern="1200"/>
            <a:t>Y</a:t>
          </a:r>
          <a:r>
            <a:rPr lang="en-US" sz="1600" i="1" kern="1200" baseline="-25000"/>
            <a:t>i-p</a:t>
          </a:r>
          <a:endParaRPr lang="en-US" sz="1600" kern="1200"/>
        </a:p>
      </dsp:txBody>
      <dsp:txXfrm>
        <a:off x="2828069" y="1902196"/>
        <a:ext cx="2568029" cy="2157144"/>
      </dsp:txXfrm>
    </dsp:sp>
    <dsp:sp modelId="{34A70B63-37C5-47BB-8450-FE39F2FC5772}">
      <dsp:nvSpPr>
        <dsp:cNvPr id="0" name=""/>
        <dsp:cNvSpPr/>
      </dsp:nvSpPr>
      <dsp:spPr>
        <a:xfrm>
          <a:off x="3572797" y="895528"/>
          <a:ext cx="1078572" cy="1078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90" tIns="12700" rIns="84090" bIns="127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</a:p>
      </dsp:txBody>
      <dsp:txXfrm>
        <a:off x="3730750" y="1053481"/>
        <a:ext cx="762666" cy="762666"/>
      </dsp:txXfrm>
    </dsp:sp>
    <dsp:sp modelId="{66048EBB-4383-4FE7-9778-4854D705AA12}">
      <dsp:nvSpPr>
        <dsp:cNvPr id="0" name=""/>
        <dsp:cNvSpPr/>
      </dsp:nvSpPr>
      <dsp:spPr>
        <a:xfrm>
          <a:off x="2828069" y="4131173"/>
          <a:ext cx="256802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C3F83-DF7F-4169-8709-637126F65196}">
      <dsp:nvSpPr>
        <dsp:cNvPr id="0" name=""/>
        <dsp:cNvSpPr/>
      </dsp:nvSpPr>
      <dsp:spPr>
        <a:xfrm>
          <a:off x="5652901" y="536004"/>
          <a:ext cx="2568029" cy="35952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14" tIns="330200" rIns="20021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Use Excel to run regression model using all </a:t>
          </a:r>
          <a:r>
            <a:rPr lang="en-US" sz="1600" i="1" kern="1200"/>
            <a:t>p</a:t>
          </a:r>
          <a:r>
            <a:rPr lang="en-US" sz="1600" kern="1200"/>
            <a:t> variables </a:t>
          </a:r>
        </a:p>
      </dsp:txBody>
      <dsp:txXfrm>
        <a:off x="5652901" y="1902196"/>
        <a:ext cx="2568029" cy="2157144"/>
      </dsp:txXfrm>
    </dsp:sp>
    <dsp:sp modelId="{F479515A-2A86-4B0F-A21E-E3B05EBDD3BB}">
      <dsp:nvSpPr>
        <dsp:cNvPr id="0" name=""/>
        <dsp:cNvSpPr/>
      </dsp:nvSpPr>
      <dsp:spPr>
        <a:xfrm>
          <a:off x="6397629" y="895528"/>
          <a:ext cx="1078572" cy="1078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90" tIns="12700" rIns="84090" bIns="127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6555582" y="1053481"/>
        <a:ext cx="762666" cy="762666"/>
      </dsp:txXfrm>
    </dsp:sp>
    <dsp:sp modelId="{9C7ED618-7FD5-4AC7-B888-9D21C8489DF6}">
      <dsp:nvSpPr>
        <dsp:cNvPr id="0" name=""/>
        <dsp:cNvSpPr/>
      </dsp:nvSpPr>
      <dsp:spPr>
        <a:xfrm>
          <a:off x="5652901" y="4131173"/>
          <a:ext cx="256802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EB235-9DFF-444B-8C50-09D4AC162767}">
      <dsp:nvSpPr>
        <dsp:cNvPr id="0" name=""/>
        <dsp:cNvSpPr/>
      </dsp:nvSpPr>
      <dsp:spPr>
        <a:xfrm>
          <a:off x="8477733" y="536004"/>
          <a:ext cx="2568029" cy="35952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14" tIns="330200" rIns="20021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Test significance of </a:t>
          </a:r>
          <a:r>
            <a:rPr lang="en-US" sz="1600" i="1" kern="1200"/>
            <a:t>A</a:t>
          </a:r>
          <a:r>
            <a:rPr lang="en-US" sz="1600" i="1" kern="1200" baseline="-25000"/>
            <a:t>p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If null hypothesis rejected, this model is selected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If null hypothesis not rejected, decrease </a:t>
          </a:r>
          <a:r>
            <a:rPr lang="en-US" sz="1600" i="1" kern="1200"/>
            <a:t>p</a:t>
          </a:r>
          <a:r>
            <a:rPr lang="en-US" sz="1600" kern="1200"/>
            <a:t> by 1 and repeat</a:t>
          </a:r>
        </a:p>
      </dsp:txBody>
      <dsp:txXfrm>
        <a:off x="8477733" y="1902196"/>
        <a:ext cx="2568029" cy="2157144"/>
      </dsp:txXfrm>
    </dsp:sp>
    <dsp:sp modelId="{2B5567AB-AB03-4DBE-AE0B-DF16D70B0B26}">
      <dsp:nvSpPr>
        <dsp:cNvPr id="0" name=""/>
        <dsp:cNvSpPr/>
      </dsp:nvSpPr>
      <dsp:spPr>
        <a:xfrm>
          <a:off x="9222462" y="895528"/>
          <a:ext cx="1078572" cy="1078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90" tIns="12700" rIns="84090" bIns="127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>
        <a:off x="9380415" y="1053481"/>
        <a:ext cx="762666" cy="762666"/>
      </dsp:txXfrm>
    </dsp:sp>
    <dsp:sp modelId="{CD5F1D9A-9537-4CB9-8A83-1D169679962A}">
      <dsp:nvSpPr>
        <dsp:cNvPr id="0" name=""/>
        <dsp:cNvSpPr/>
      </dsp:nvSpPr>
      <dsp:spPr>
        <a:xfrm>
          <a:off x="8477733" y="4131173"/>
          <a:ext cx="256802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4F59A-53BB-4140-AD75-3B740888C63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22A46-663F-4BD7-BF33-7062FE15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F3C913-BA1C-46B1-98C8-726DC0ABF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C0CDF8C-6A46-4C06-A4EE-78D91CC60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148DCD4-EDDE-45B0-BEA9-5DB3E47BB3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B078C6-9946-4292-B327-B3EA77737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AA7BAFA-5BDD-43FB-A5B0-6F883A136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8B3AB94-E85D-40AC-A97B-76F47189C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B426CE5-EBEE-414B-9340-93ABE2536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A57F2C-38D0-4E98-98F7-1F715A950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9A2A8D4-AF2B-457E-ACC9-85D1AB57A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CCE6682-5EE4-4345-B8BD-592F407A2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52ACC4C-6CB7-445E-A17B-AA53A5C7A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A0D1A16-FFD8-4BE6-B32E-49C918E7D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172C8F3-FF00-4AE5-8549-39A97B434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00FFCA4-FD67-410D-A2E3-54BA0BAC9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D92EB2C-B36E-48D1-8385-F37C2EE6F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E6F59C0-1A0F-4D1C-828D-39B4C3B72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24C53BB-DB8E-4DE6-9CE7-9DED60FC5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C08A9CE-88A6-49EA-A12E-41B104205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9170763-904E-4E8C-9A99-C75A7A48FB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AF2B992-4402-45AF-8EE3-7F31A2E11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61A13F8-6CF5-427B-8789-BBE499696B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D823FEB-1DA0-4583-AADB-C76CE33B7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7E3FC93-868C-4CE3-925C-3F9EE8FEF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81D996A-BB45-4C5E-822D-5E465A3FD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71490E7-FA36-454D-80FB-60B94F7D1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0797D57-E5F2-4167-AFA0-477C99D71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40265F4-A033-437A-843A-E8674FB87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4AB272E-BB3F-4E8F-8320-B4FA2E296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165A5DA-191E-4AE2-BB71-378D66B82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AD977B1-9A5D-42A7-8BA4-4C78229A9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10987E8-2038-494B-BB45-4B0FDF8A0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B4E729E-54A6-4198-BA1F-0FF319659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5029200" cy="4267200"/>
          </a:xfrm>
          <a:noFill/>
          <a:ln/>
        </p:spPr>
        <p:txBody>
          <a:bodyPr/>
          <a:lstStyle/>
          <a:p>
            <a:pPr algn="just"/>
            <a:r>
              <a:rPr lang="en-US" altLang="en-US">
                <a:latin typeface="Symbol" panose="05050102010706020507" pitchFamily="18" charset="2"/>
                <a:cs typeface="Times New Roman" panose="02020603050405020304" pitchFamily="18" charset="0"/>
              </a:rPr>
              <a:t>·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altLang="en-US" sz="2400">
                <a:cs typeface="Times New Roman" panose="02020603050405020304" pitchFamily="18" charset="0"/>
              </a:rPr>
              <a:t>Mean Squared Errors (MSE):  penalizes large residuals</a:t>
            </a:r>
          </a:p>
          <a:p>
            <a:pPr algn="just"/>
            <a:r>
              <a:rPr lang="en-US" altLang="en-US" sz="2400">
                <a:cs typeface="Times New Roman" panose="02020603050405020304" pitchFamily="18" charset="0"/>
              </a:rPr>
              <a:t>E.g.:  If predicting the inventory level of an expensive product, large error is disastrous.</a:t>
            </a:r>
          </a:p>
          <a:p>
            <a:pPr algn="just"/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·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altLang="en-US" sz="2400">
                <a:cs typeface="Times New Roman" panose="02020603050405020304" pitchFamily="18" charset="0"/>
              </a:rPr>
              <a:t>Mean absolute deviation (MAD):  overlooks isolated severe misses, as long as general tracking is close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3244E7C-FA32-4B5D-AE14-C842D45AD4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E9971C4-ED8D-40F1-B23B-A53C86D69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0361DFD-D8F8-49D8-B545-BCF522740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FA14B02-ED8A-446D-98EA-C602C7480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271AF88-7177-4B2C-ACA5-2622414AF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F3F180B-2331-4EBC-B7F8-D146DF2B9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415C380-36B0-4A1D-AD59-CB7CCFAFD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F32A76D-90AD-478E-9E0E-A7B881B8C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0AF3161-ACDC-4560-95A2-79FCFAD519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A837794-9BC0-4374-A6E0-370BD8B80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A571662-82B7-40DC-B3AE-A7631C2B8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AE5798A-8917-4AF4-91EA-00A335C2E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79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927020F-2473-4D9D-AA8A-345C20118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487438-9B6F-4DCE-9276-BCBD88630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5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CE90-D5B3-4DB7-9AB2-9F59D7B9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CBC0B-0238-436D-8F7D-430EEF5F1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2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BDB4-E8AB-460E-A29B-5175B065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CA8D-8D7E-403D-A5FC-01E14259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33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E036-ACC3-4F9F-8F63-D1222E5E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E1E1-FFFB-4772-BCF9-A05E6274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40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436-90A4-406C-B93A-E498554B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2B75-2ED4-49F7-95BA-88A5F36D0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981200"/>
            <a:ext cx="5130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8FFB7-770E-4B5E-8C5F-79F25C242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1981200"/>
            <a:ext cx="5130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73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FE50-A5B6-4E51-94E6-CCE7E1AF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56A9-4E1A-4065-ADE4-F0374F8C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B64E3-4742-4514-B8A8-3E0BEDAF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165FC-655A-4E5E-9C00-100F286A5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AF956-86BD-427A-ABC3-0D81CF0BB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79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B9B1-AC84-4A87-8AD9-83BDA98C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371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41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2A80-EE1B-4D5F-BFB0-6196B64A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8BF2-2738-401D-BECB-676A3AAE4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94DAB-C772-4418-B623-E6B4B0B5F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6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E0D-7E6B-4FCF-A60C-C06FEA59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91B77-3246-4AD0-AFAD-07904761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372EE-FB43-4DB6-92CF-DBBEBF159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785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2FC4-C4B1-422A-BD99-1436857C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A1B86-6746-4333-B478-8E231BFA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5629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52054-4954-4BA2-AEA8-EC2CEBBDC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61400" y="152400"/>
            <a:ext cx="2616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885A4-91F3-4604-92BA-56B3B7610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645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6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9/15/2024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9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5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B1BFF">
                <a:gamma/>
                <a:shade val="89804"/>
                <a:invGamma/>
              </a:srgbClr>
            </a:gs>
            <a:gs pos="50000">
              <a:srgbClr val="1B1BFF"/>
            </a:gs>
            <a:gs pos="100000">
              <a:srgbClr val="1B1BFF">
                <a:gamma/>
                <a:shade val="89804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CDBECF-67AC-4EE4-84B6-83E4BA20A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152400"/>
            <a:ext cx="904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17366C-15AF-4A12-834A-CD48AEC6D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981200"/>
            <a:ext cx="1046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FEF6BB-B02D-4822-9566-C1EB8D5F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5" y="6523038"/>
            <a:ext cx="1206923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tabLst>
                <a:tab pos="8229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8229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8229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8229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8229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B2B2B2"/>
                </a:solidFill>
                <a:latin typeface="Arial" panose="020B0604020202020204" pitchFamily="34" charset="0"/>
              </a:rPr>
              <a:t>© 1999 Prentice-Hall, Inc.</a:t>
            </a:r>
            <a:r>
              <a:rPr lang="en-US" altLang="en-US" sz="1000">
                <a:solidFill>
                  <a:schemeClr val="bg2"/>
                </a:solidFill>
                <a:latin typeface="Arial" panose="020B0604020202020204" pitchFamily="34" charset="0"/>
              </a:rPr>
              <a:t> 	</a:t>
            </a:r>
            <a:r>
              <a:rPr lang="en-US" altLang="en-US" sz="1000">
                <a:solidFill>
                  <a:srgbClr val="B2B2B2"/>
                </a:solidFill>
                <a:latin typeface="Arial" panose="020B0604020202020204" pitchFamily="34" charset="0"/>
              </a:rPr>
              <a:t>Chap. 15- </a:t>
            </a:r>
            <a:fld id="{BAD9D5C1-E6BF-404B-B080-D36E0BB94EF5}" type="slidenum">
              <a:rPr lang="en-US" altLang="en-US" sz="1000">
                <a:solidFill>
                  <a:srgbClr val="B2B2B2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 sz="100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C0B331-1338-4916-B06B-61D116B93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0"/>
            <a:ext cx="12192000" cy="152400"/>
          </a:xfrm>
          <a:prstGeom prst="rect">
            <a:avLst/>
          </a:prstGeom>
          <a:gradFill rotWithShape="0">
            <a:gsLst>
              <a:gs pos="0">
                <a:srgbClr val="1F90BD">
                  <a:gamma/>
                  <a:shade val="49804"/>
                  <a:invGamma/>
                </a:srgbClr>
              </a:gs>
              <a:gs pos="50000">
                <a:srgbClr val="1F90BD"/>
              </a:gs>
              <a:gs pos="100000">
                <a:srgbClr val="1F90BD">
                  <a:gamma/>
                  <a:shade val="49804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anose="02020603050405020304" pitchFamily="18" charset="0"/>
        </a:defRPr>
      </a:lvl2pPr>
      <a:lvl3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anose="02020603050405020304" pitchFamily="18" charset="0"/>
        </a:defRPr>
      </a:lvl3pPr>
      <a:lvl4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anose="02020603050405020304" pitchFamily="18" charset="0"/>
        </a:defRPr>
      </a:lvl4pPr>
      <a:lvl5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2000"/>
        <a:buFont typeface="Wingdings" panose="05000000000000000000" pitchFamily="2" charset="2"/>
        <a:buChar char="o"/>
        <a:defRPr sz="2800" b="1" kern="1200">
          <a:solidFill>
            <a:srgbClr val="FF5757"/>
          </a:solidFill>
          <a:latin typeface="+mn-lt"/>
          <a:ea typeface="+mn-ea"/>
          <a:cs typeface="+mn-cs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Clr>
          <a:srgbClr val="009688"/>
        </a:buClr>
        <a:buSzPct val="62000"/>
        <a:buFont typeface="Wingdings" panose="05000000000000000000" pitchFamily="2" charset="2"/>
        <a:buChar char="l"/>
        <a:defRPr sz="2400" b="1" kern="1200">
          <a:solidFill>
            <a:srgbClr val="99CCFF"/>
          </a:solidFill>
          <a:latin typeface="+mn-lt"/>
          <a:ea typeface="+mn-ea"/>
          <a:cs typeface="+mn-cs"/>
        </a:defRPr>
      </a:lvl3pPr>
      <a:lvl4pPr marL="1657350" indent="-228600" algn="l" rtl="0" eaLnBrk="0" fontAlgn="base" hangingPunct="0">
        <a:spcBef>
          <a:spcPct val="20000"/>
        </a:spcBef>
        <a:spcAft>
          <a:spcPct val="0"/>
        </a:spcAft>
        <a:buClr>
          <a:srgbClr val="B50069"/>
        </a:buClr>
        <a:buSzPct val="62000"/>
        <a:buFont typeface="Monotype Sorts" charset="2"/>
        <a:buChar char="l"/>
        <a:defRPr sz="2400" b="1" kern="1200">
          <a:solidFill>
            <a:srgbClr val="E8B6D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»"/>
        <a:defRPr sz="2400" b="1" kern="1200">
          <a:solidFill>
            <a:srgbClr val="00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7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3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35285-BCB9-4A6E-B89F-1C9664C71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28B31-E3A9-4104-B9E9-00E95C9C5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Pipette adding DNA sample to a petri dish">
            <a:extLst>
              <a:ext uri="{FF2B5EF4-FFF2-40B4-BE49-F238E27FC236}">
                <a16:creationId xmlns:a16="http://schemas.microsoft.com/office/drawing/2014/main" id="{4BB85526-86F1-327A-80A5-74ADD873C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57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3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13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2" name="Freeform: Shape 139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9AD5B05-1C5F-47CE-B605-FF2414C1A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963" y="127923"/>
            <a:ext cx="5968074" cy="13255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Moving Averages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A2AF749-B241-42C8-8CAD-81BE97586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3143" y="2117929"/>
            <a:ext cx="10958286" cy="3967282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en-US" sz="2400">
                <a:solidFill>
                  <a:srgbClr val="FFFFFF"/>
                </a:solidFill>
              </a:rPr>
              <a:t>Used for Smoothing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rgbClr val="FFFFFF"/>
                </a:solidFill>
              </a:rPr>
              <a:t>Series of Arithmetic Means Over Time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rgbClr val="FFFFFF"/>
                </a:solidFill>
              </a:rPr>
              <a:t>Result Dependent Upon Choice of </a:t>
            </a:r>
            <a:r>
              <a:rPr lang="en-US" altLang="en-US" sz="2400" i="1">
                <a:solidFill>
                  <a:srgbClr val="FFFFFF"/>
                </a:solidFill>
              </a:rPr>
              <a:t>L</a:t>
            </a:r>
            <a:r>
              <a:rPr lang="en-US" altLang="en-US" sz="2400">
                <a:solidFill>
                  <a:srgbClr val="FFFFFF"/>
                </a:solidFill>
              </a:rPr>
              <a:t>, Length of Period for Computing Means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rgbClr val="FFFFFF"/>
                </a:solidFill>
              </a:rPr>
              <a:t>For Annual Time-Series, </a:t>
            </a:r>
            <a:r>
              <a:rPr lang="en-US" altLang="en-US" sz="2400" i="1">
                <a:solidFill>
                  <a:srgbClr val="FFFFFF"/>
                </a:solidFill>
              </a:rPr>
              <a:t>L</a:t>
            </a:r>
            <a:r>
              <a:rPr lang="en-US" altLang="en-US" sz="2400">
                <a:solidFill>
                  <a:srgbClr val="FFFFFF"/>
                </a:solidFill>
              </a:rPr>
              <a:t> Should be Odd 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rgbClr val="FFFFFF"/>
                </a:solidFill>
              </a:rPr>
              <a:t>Example: 3-year Moving Average </a:t>
            </a:r>
          </a:p>
          <a:p>
            <a:pPr marL="0" indent="0"/>
            <a:endParaRPr lang="en-US" altLang="en-US" sz="2400">
              <a:solidFill>
                <a:srgbClr val="FFFFFF"/>
              </a:solidFill>
            </a:endParaRPr>
          </a:p>
          <a:p>
            <a:pPr lvl="1"/>
            <a:r>
              <a:rPr lang="en-US" altLang="en-US" sz="2400">
                <a:solidFill>
                  <a:srgbClr val="FFFFFF"/>
                </a:solidFill>
              </a:rPr>
              <a:t>First Average:</a:t>
            </a:r>
          </a:p>
          <a:p>
            <a:pPr lvl="1"/>
            <a:endParaRPr lang="en-US" altLang="en-US" sz="2400">
              <a:solidFill>
                <a:srgbClr val="FFFFFF"/>
              </a:solidFill>
            </a:endParaRPr>
          </a:p>
          <a:p>
            <a:pPr lvl="1"/>
            <a:r>
              <a:rPr lang="en-US" altLang="en-US" sz="2400">
                <a:solidFill>
                  <a:srgbClr val="FFFFFF"/>
                </a:solidFill>
              </a:rPr>
              <a:t>Second Average:</a:t>
            </a:r>
          </a:p>
        </p:txBody>
      </p:sp>
      <p:graphicFrame>
        <p:nvGraphicFramePr>
          <p:cNvPr id="24" name="Object 4">
            <a:hlinkClick r:id="" action="ppaction://ole?verb=0"/>
            <a:extLst>
              <a:ext uri="{FF2B5EF4-FFF2-40B4-BE49-F238E27FC236}">
                <a16:creationId xmlns:a16="http://schemas.microsoft.com/office/drawing/2014/main" id="{5F0E9B6F-3C3C-4D66-A2E9-57257EE81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316394"/>
              </p:ext>
            </p:extLst>
          </p:nvPr>
        </p:nvGraphicFramePr>
        <p:xfrm>
          <a:off x="4028520" y="4693147"/>
          <a:ext cx="3289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88960" imgH="869760" progId="Equation.3">
                  <p:embed/>
                </p:oleObj>
              </mc:Choice>
              <mc:Fallback>
                <p:oleObj name="Equation" r:id="rId3" imgW="3288960" imgH="869760" progId="Equation.3">
                  <p:embed/>
                  <p:pic>
                    <p:nvPicPr>
                      <p:cNvPr id="11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3C30499-8330-4C85-9E2C-033443FCB3D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520" y="4693147"/>
                        <a:ext cx="32893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966AAAF9-D0BC-4E72-86C4-BA85072F79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158935"/>
              </p:ext>
            </p:extLst>
          </p:nvPr>
        </p:nvGraphicFramePr>
        <p:xfrm>
          <a:off x="4004707" y="5535685"/>
          <a:ext cx="33131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13080" imgH="869760" progId="Equation.3">
                  <p:embed/>
                </p:oleObj>
              </mc:Choice>
              <mc:Fallback>
                <p:oleObj name="Equation" r:id="rId5" imgW="3313080" imgH="869760" progId="Equation.3">
                  <p:embed/>
                  <p:pic>
                    <p:nvPicPr>
                      <p:cNvPr id="12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B3E1B53-F2CE-444B-8CBA-8D861CDC07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707" y="5535685"/>
                        <a:ext cx="33131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62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83" name="Picture 24582" descr="An illustration of flying paper planes">
            <a:extLst>
              <a:ext uri="{FF2B5EF4-FFF2-40B4-BE49-F238E27FC236}">
                <a16:creationId xmlns:a16="http://schemas.microsoft.com/office/drawing/2014/main" id="{95970DEF-354F-3A65-7DF4-72414FDAB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601" b="22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578" name="Rectangle 2">
            <a:extLst>
              <a:ext uri="{FF2B5EF4-FFF2-40B4-BE49-F238E27FC236}">
                <a16:creationId xmlns:a16="http://schemas.microsoft.com/office/drawing/2014/main" id="{BD1FB76E-6C87-47FD-A12B-AFBE5D17C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2" y="406400"/>
            <a:ext cx="4348568" cy="2162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>
                <a:solidFill>
                  <a:srgbClr val="FFFFFF"/>
                </a:solidFill>
              </a:rPr>
              <a:t>Moving Average Example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Rectangle 5">
            <a:extLst>
              <a:ext uri="{FF2B5EF4-FFF2-40B4-BE49-F238E27FC236}">
                <a16:creationId xmlns:a16="http://schemas.microsoft.com/office/drawing/2014/main" id="{95D23E0D-50D6-425E-9F55-E16BB338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46" y="1065862"/>
            <a:ext cx="6752511" cy="17063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</a:rPr>
              <a:t>John is a building contractor with a record of a total of 24 single family homes constructed over a 6-year period. Provide John with a Moving Average Graph.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726534-E2A5-4DB9-8E50-3A852F29100C}"/>
              </a:ext>
            </a:extLst>
          </p:cNvPr>
          <p:cNvGrpSpPr/>
          <p:nvPr/>
        </p:nvGrpSpPr>
        <p:grpSpPr>
          <a:xfrm>
            <a:off x="6697957" y="2851150"/>
            <a:ext cx="3644900" cy="3441700"/>
            <a:chOff x="6697957" y="2851150"/>
            <a:chExt cx="3644900" cy="3441700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7F78F1D-2850-426C-8790-EDBF164F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632" y="2851150"/>
              <a:ext cx="3578225" cy="344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Arial" panose="020B0604020202020204" pitchFamily="34" charset="0"/>
                </a:rPr>
                <a:t>Year</a:t>
              </a:r>
              <a:r>
                <a:rPr lang="en-US" altLang="en-US" sz="2000" b="1">
                  <a:solidFill>
                    <a:srgbClr val="A7FFA7"/>
                  </a:solidFill>
                  <a:latin typeface="Arial" panose="020B0604020202020204" pitchFamily="34" charset="0"/>
                </a:rPr>
                <a:t>	 Units	   </a:t>
              </a: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Moving		      Ave</a:t>
              </a: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1994	        </a:t>
              </a:r>
              <a:r>
                <a:rPr lang="en-US" altLang="en-US" sz="2000">
                  <a:solidFill>
                    <a:srgbClr val="A7FFA7"/>
                  </a:solidFill>
                  <a:latin typeface="Arial" panose="020B0604020202020204" pitchFamily="34" charset="0"/>
                </a:rPr>
                <a:t>2          </a:t>
              </a:r>
              <a:r>
                <a:rPr lang="en-US" altLang="en-US" sz="2000">
                  <a:solidFill>
                    <a:schemeClr val="hlink"/>
                  </a:solidFill>
                  <a:latin typeface="Arial" panose="020B0604020202020204" pitchFamily="34" charset="0"/>
                </a:rPr>
                <a:t>NA</a:t>
              </a:r>
              <a:endParaRPr lang="en-US" altLang="en-US" sz="2000"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1995	        </a:t>
              </a:r>
              <a:r>
                <a:rPr lang="en-US" altLang="en-US" sz="2000">
                  <a:solidFill>
                    <a:srgbClr val="A7FFA7"/>
                  </a:solidFill>
                  <a:latin typeface="Arial" panose="020B0604020202020204" pitchFamily="34" charset="0"/>
                </a:rPr>
                <a:t>5</a:t>
              </a:r>
              <a:r>
                <a:rPr lang="en-US" altLang="en-US" sz="2000">
                  <a:latin typeface="Arial" panose="020B0604020202020204" pitchFamily="34" charset="0"/>
                </a:rPr>
                <a:t>           </a:t>
              </a:r>
              <a:r>
                <a:rPr lang="en-US" altLang="en-US" sz="2000">
                  <a:solidFill>
                    <a:schemeClr val="hlink"/>
                  </a:solidFill>
                  <a:latin typeface="Arial" panose="020B0604020202020204" pitchFamily="34" charset="0"/>
                </a:rPr>
                <a:t>3 </a:t>
              </a:r>
              <a:r>
                <a:rPr lang="en-US" altLang="en-US" sz="2000">
                  <a:latin typeface="Arial" panose="020B0604020202020204" pitchFamily="34" charset="0"/>
                </a:rPr>
                <a:t>	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1996	        </a:t>
              </a:r>
              <a:r>
                <a:rPr lang="en-US" altLang="en-US" sz="2000">
                  <a:solidFill>
                    <a:srgbClr val="A7FFA7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000">
                  <a:latin typeface="Arial" panose="020B0604020202020204" pitchFamily="34" charset="0"/>
                </a:rPr>
                <a:t>	        </a:t>
              </a:r>
              <a:r>
                <a:rPr lang="en-US" altLang="en-US" sz="2000">
                  <a:solidFill>
                    <a:schemeClr val="hlink"/>
                  </a:solidFill>
                  <a:latin typeface="Arial" panose="020B0604020202020204" pitchFamily="34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1997	      </a:t>
              </a:r>
              <a:r>
                <a:rPr lang="en-US" altLang="en-US" sz="2000">
                  <a:solidFill>
                    <a:srgbClr val="A7FFA7"/>
                  </a:solidFill>
                  <a:latin typeface="Arial" panose="020B0604020202020204" pitchFamily="34" charset="0"/>
                </a:rPr>
                <a:t>  2</a:t>
              </a:r>
              <a:r>
                <a:rPr lang="en-US" altLang="en-US" sz="2000">
                  <a:latin typeface="Arial" panose="020B0604020202020204" pitchFamily="34" charset="0"/>
                </a:rPr>
                <a:t>           </a:t>
              </a:r>
              <a:r>
                <a:rPr lang="en-US" altLang="en-US" sz="2000">
                  <a:solidFill>
                    <a:schemeClr val="hlink"/>
                  </a:solidFill>
                  <a:latin typeface="Arial" panose="020B0604020202020204" pitchFamily="34" charset="0"/>
                </a:rPr>
                <a:t>3.67</a:t>
              </a:r>
              <a:endParaRPr lang="en-US" altLang="en-US" sz="2000"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1998	        </a:t>
              </a:r>
              <a:r>
                <a:rPr lang="en-US" altLang="en-US" sz="2000">
                  <a:solidFill>
                    <a:srgbClr val="A7FFA7"/>
                  </a:solidFill>
                  <a:latin typeface="Arial" panose="020B0604020202020204" pitchFamily="34" charset="0"/>
                </a:rPr>
                <a:t>7           </a:t>
              </a:r>
              <a:r>
                <a:rPr lang="en-US" altLang="en-US" sz="2000">
                  <a:solidFill>
                    <a:schemeClr val="hlink"/>
                  </a:solidFill>
                  <a:latin typeface="Arial" panose="020B0604020202020204" pitchFamily="34" charset="0"/>
                </a:rPr>
                <a:t>5</a:t>
              </a:r>
              <a:r>
                <a:rPr lang="en-US" altLang="en-US" sz="2000">
                  <a:latin typeface="Arial" panose="020B0604020202020204" pitchFamily="34" charset="0"/>
                </a:rPr>
                <a:t>	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1999	        </a:t>
              </a:r>
              <a:r>
                <a:rPr lang="en-US" altLang="en-US" sz="2000">
                  <a:solidFill>
                    <a:srgbClr val="A7FFA7"/>
                  </a:solidFill>
                  <a:latin typeface="Arial" panose="020B0604020202020204" pitchFamily="34" charset="0"/>
                </a:rPr>
                <a:t>6          </a:t>
              </a:r>
              <a:r>
                <a:rPr lang="en-US" altLang="en-US" sz="2000">
                  <a:solidFill>
                    <a:schemeClr val="hlink"/>
                  </a:solidFill>
                  <a:latin typeface="Arial" panose="020B0604020202020204" pitchFamily="34" charset="0"/>
                </a:rPr>
                <a:t>NA</a:t>
              </a:r>
            </a:p>
          </p:txBody>
        </p:sp>
        <p:sp>
          <p:nvSpPr>
            <p:cNvPr id="12" name="Line 4">
              <a:extLst>
                <a:ext uri="{FF2B5EF4-FFF2-40B4-BE49-F238E27FC236}">
                  <a16:creationId xmlns:a16="http://schemas.microsoft.com/office/drawing/2014/main" id="{171BF5AF-0E72-4385-BCBC-50C8AB1DB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7957" y="3551237"/>
              <a:ext cx="3113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39CA1FB-E70B-48BF-87AD-C538853E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3433" y="3854450"/>
              <a:ext cx="353620" cy="919162"/>
            </a:xfrm>
            <a:custGeom>
              <a:avLst/>
              <a:gdLst>
                <a:gd name="T0" fmla="*/ 0 w 337"/>
                <a:gd name="T1" fmla="*/ 0 h 579"/>
                <a:gd name="T2" fmla="*/ 64 w 337"/>
                <a:gd name="T3" fmla="*/ 5 h 579"/>
                <a:gd name="T4" fmla="*/ 120 w 337"/>
                <a:gd name="T5" fmla="*/ 15 h 579"/>
                <a:gd name="T6" fmla="*/ 152 w 337"/>
                <a:gd name="T7" fmla="*/ 30 h 579"/>
                <a:gd name="T8" fmla="*/ 168 w 337"/>
                <a:gd name="T9" fmla="*/ 51 h 579"/>
                <a:gd name="T10" fmla="*/ 168 w 337"/>
                <a:gd name="T11" fmla="*/ 243 h 579"/>
                <a:gd name="T12" fmla="*/ 184 w 337"/>
                <a:gd name="T13" fmla="*/ 264 h 579"/>
                <a:gd name="T14" fmla="*/ 216 w 337"/>
                <a:gd name="T15" fmla="*/ 274 h 579"/>
                <a:gd name="T16" fmla="*/ 272 w 337"/>
                <a:gd name="T17" fmla="*/ 284 h 579"/>
                <a:gd name="T18" fmla="*/ 336 w 337"/>
                <a:gd name="T19" fmla="*/ 289 h 579"/>
                <a:gd name="T20" fmla="*/ 272 w 337"/>
                <a:gd name="T21" fmla="*/ 294 h 579"/>
                <a:gd name="T22" fmla="*/ 216 w 337"/>
                <a:gd name="T23" fmla="*/ 304 h 579"/>
                <a:gd name="T24" fmla="*/ 184 w 337"/>
                <a:gd name="T25" fmla="*/ 319 h 579"/>
                <a:gd name="T26" fmla="*/ 168 w 337"/>
                <a:gd name="T27" fmla="*/ 335 h 579"/>
                <a:gd name="T28" fmla="*/ 168 w 337"/>
                <a:gd name="T29" fmla="*/ 527 h 579"/>
                <a:gd name="T30" fmla="*/ 152 w 337"/>
                <a:gd name="T31" fmla="*/ 548 h 579"/>
                <a:gd name="T32" fmla="*/ 120 w 337"/>
                <a:gd name="T33" fmla="*/ 563 h 579"/>
                <a:gd name="T34" fmla="*/ 64 w 337"/>
                <a:gd name="T35" fmla="*/ 573 h 579"/>
                <a:gd name="T36" fmla="*/ 0 w 337"/>
                <a:gd name="T37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7" h="579">
                  <a:moveTo>
                    <a:pt x="0" y="0"/>
                  </a:moveTo>
                  <a:lnTo>
                    <a:pt x="64" y="5"/>
                  </a:lnTo>
                  <a:lnTo>
                    <a:pt x="120" y="15"/>
                  </a:lnTo>
                  <a:lnTo>
                    <a:pt x="152" y="30"/>
                  </a:lnTo>
                  <a:lnTo>
                    <a:pt x="168" y="51"/>
                  </a:lnTo>
                  <a:lnTo>
                    <a:pt x="168" y="243"/>
                  </a:lnTo>
                  <a:lnTo>
                    <a:pt x="184" y="264"/>
                  </a:lnTo>
                  <a:lnTo>
                    <a:pt x="216" y="274"/>
                  </a:lnTo>
                  <a:lnTo>
                    <a:pt x="272" y="284"/>
                  </a:lnTo>
                  <a:lnTo>
                    <a:pt x="336" y="289"/>
                  </a:lnTo>
                  <a:lnTo>
                    <a:pt x="272" y="294"/>
                  </a:lnTo>
                  <a:lnTo>
                    <a:pt x="216" y="304"/>
                  </a:lnTo>
                  <a:lnTo>
                    <a:pt x="184" y="319"/>
                  </a:lnTo>
                  <a:lnTo>
                    <a:pt x="168" y="335"/>
                  </a:lnTo>
                  <a:lnTo>
                    <a:pt x="168" y="527"/>
                  </a:lnTo>
                  <a:lnTo>
                    <a:pt x="152" y="548"/>
                  </a:lnTo>
                  <a:lnTo>
                    <a:pt x="120" y="563"/>
                  </a:lnTo>
                  <a:lnTo>
                    <a:pt x="64" y="573"/>
                  </a:lnTo>
                  <a:lnTo>
                    <a:pt x="0" y="57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71301C7-7BAB-4838-B938-6B8EF03E4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0882" y="5232400"/>
              <a:ext cx="436171" cy="912812"/>
            </a:xfrm>
            <a:custGeom>
              <a:avLst/>
              <a:gdLst>
                <a:gd name="T0" fmla="*/ 0 w 341"/>
                <a:gd name="T1" fmla="*/ 0 h 575"/>
                <a:gd name="T2" fmla="*/ 71 w 341"/>
                <a:gd name="T3" fmla="*/ 6 h 575"/>
                <a:gd name="T4" fmla="*/ 126 w 341"/>
                <a:gd name="T5" fmla="*/ 13 h 575"/>
                <a:gd name="T6" fmla="*/ 158 w 341"/>
                <a:gd name="T7" fmla="*/ 26 h 575"/>
                <a:gd name="T8" fmla="*/ 174 w 341"/>
                <a:gd name="T9" fmla="*/ 45 h 575"/>
                <a:gd name="T10" fmla="*/ 174 w 341"/>
                <a:gd name="T11" fmla="*/ 238 h 575"/>
                <a:gd name="T12" fmla="*/ 190 w 341"/>
                <a:gd name="T13" fmla="*/ 258 h 575"/>
                <a:gd name="T14" fmla="*/ 221 w 341"/>
                <a:gd name="T15" fmla="*/ 271 h 575"/>
                <a:gd name="T16" fmla="*/ 277 w 341"/>
                <a:gd name="T17" fmla="*/ 284 h 575"/>
                <a:gd name="T18" fmla="*/ 340 w 341"/>
                <a:gd name="T19" fmla="*/ 284 h 575"/>
                <a:gd name="T20" fmla="*/ 277 w 341"/>
                <a:gd name="T21" fmla="*/ 290 h 575"/>
                <a:gd name="T22" fmla="*/ 221 w 341"/>
                <a:gd name="T23" fmla="*/ 297 h 575"/>
                <a:gd name="T24" fmla="*/ 190 w 341"/>
                <a:gd name="T25" fmla="*/ 316 h 575"/>
                <a:gd name="T26" fmla="*/ 174 w 341"/>
                <a:gd name="T27" fmla="*/ 335 h 575"/>
                <a:gd name="T28" fmla="*/ 174 w 341"/>
                <a:gd name="T29" fmla="*/ 522 h 575"/>
                <a:gd name="T30" fmla="*/ 158 w 341"/>
                <a:gd name="T31" fmla="*/ 542 h 575"/>
                <a:gd name="T32" fmla="*/ 126 w 341"/>
                <a:gd name="T33" fmla="*/ 561 h 575"/>
                <a:gd name="T34" fmla="*/ 71 w 341"/>
                <a:gd name="T35" fmla="*/ 568 h 575"/>
                <a:gd name="T36" fmla="*/ 0 w 341"/>
                <a:gd name="T37" fmla="*/ 574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1" h="575">
                  <a:moveTo>
                    <a:pt x="0" y="0"/>
                  </a:moveTo>
                  <a:lnTo>
                    <a:pt x="71" y="6"/>
                  </a:lnTo>
                  <a:lnTo>
                    <a:pt x="126" y="13"/>
                  </a:lnTo>
                  <a:lnTo>
                    <a:pt x="158" y="26"/>
                  </a:lnTo>
                  <a:lnTo>
                    <a:pt x="174" y="45"/>
                  </a:lnTo>
                  <a:lnTo>
                    <a:pt x="174" y="238"/>
                  </a:lnTo>
                  <a:lnTo>
                    <a:pt x="190" y="258"/>
                  </a:lnTo>
                  <a:lnTo>
                    <a:pt x="221" y="271"/>
                  </a:lnTo>
                  <a:lnTo>
                    <a:pt x="277" y="284"/>
                  </a:lnTo>
                  <a:lnTo>
                    <a:pt x="340" y="284"/>
                  </a:lnTo>
                  <a:lnTo>
                    <a:pt x="277" y="290"/>
                  </a:lnTo>
                  <a:lnTo>
                    <a:pt x="221" y="297"/>
                  </a:lnTo>
                  <a:lnTo>
                    <a:pt x="190" y="316"/>
                  </a:lnTo>
                  <a:lnTo>
                    <a:pt x="174" y="335"/>
                  </a:lnTo>
                  <a:lnTo>
                    <a:pt x="174" y="522"/>
                  </a:lnTo>
                  <a:lnTo>
                    <a:pt x="158" y="542"/>
                  </a:lnTo>
                  <a:lnTo>
                    <a:pt x="126" y="561"/>
                  </a:lnTo>
                  <a:lnTo>
                    <a:pt x="71" y="568"/>
                  </a:lnTo>
                  <a:lnTo>
                    <a:pt x="0" y="57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aphicFrame>
        <p:nvGraphicFramePr>
          <p:cNvPr id="16" name="Object 6">
            <a:hlinkClick r:id="" action="ppaction://ole?verb=0"/>
            <a:extLst>
              <a:ext uri="{FF2B5EF4-FFF2-40B4-BE49-F238E27FC236}">
                <a16:creationId xmlns:a16="http://schemas.microsoft.com/office/drawing/2014/main" id="{594487A7-BE16-4591-8CED-51713243EB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622101"/>
              </p:ext>
            </p:extLst>
          </p:nvPr>
        </p:nvGraphicFramePr>
        <p:xfrm>
          <a:off x="833732" y="3391354"/>
          <a:ext cx="45085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4508280" imgH="2927160" progId="MS_ClipArt_Gallery.2">
                  <p:embed/>
                </p:oleObj>
              </mc:Choice>
              <mc:Fallback>
                <p:oleObj name="Clip" r:id="rId4" imgW="4508280" imgH="2927160" progId="MS_ClipArt_Gallery.2">
                  <p:embed/>
                  <p:pic>
                    <p:nvPicPr>
                      <p:cNvPr id="2458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C8DC6C3-D440-46F1-AC8B-57C2B7B262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32" y="3391354"/>
                        <a:ext cx="45085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75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6" name="Rectangle 7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37" name="Picture 26633" descr="Blue arrows pointing at a red button">
            <a:extLst>
              <a:ext uri="{FF2B5EF4-FFF2-40B4-BE49-F238E27FC236}">
                <a16:creationId xmlns:a16="http://schemas.microsoft.com/office/drawing/2014/main" id="{8E90FCCD-4F6A-A097-C03F-FA9557EBB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26" b="490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6638" name="Rectangle 7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B31B09C-00C4-43AA-B3CB-9B545123E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0480" y="94037"/>
            <a:ext cx="10058400" cy="1009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200">
                <a:solidFill>
                  <a:srgbClr val="FFFFFF"/>
                </a:solidFill>
              </a:rPr>
              <a:t>Moving Average Example Solution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B15D518-FAE8-4EFF-966C-C817BC91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63" y="1651704"/>
            <a:ext cx="6169025" cy="427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Year</a:t>
            </a:r>
            <a:r>
              <a:rPr lang="en-US" altLang="en-US" sz="2800">
                <a:solidFill>
                  <a:srgbClr val="A7FFA7"/>
                </a:solidFill>
                <a:latin typeface="Arial" panose="020B0604020202020204" pitchFamily="34" charset="0"/>
              </a:rPr>
              <a:t>	   </a:t>
            </a:r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Response</a:t>
            </a:r>
            <a:r>
              <a:rPr lang="en-US" altLang="en-US" sz="2800">
                <a:solidFill>
                  <a:srgbClr val="A7FFA7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Moving					    Ave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1994	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	</a:t>
            </a:r>
            <a:r>
              <a:rPr lang="en-US" altLang="en-US" sz="2400">
                <a:latin typeface="Arial" panose="020B0604020202020204" pitchFamily="34" charset="0"/>
              </a:rPr>
              <a:t>	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NA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1995	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>
                <a:latin typeface="Arial" panose="020B0604020202020204" pitchFamily="34" charset="0"/>
              </a:rPr>
              <a:t>		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1996	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</a:rPr>
              <a:t>	         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/>
                <a:cs typeface="Arial"/>
              </a:rPr>
              <a:t>1997	      </a:t>
            </a:r>
            <a:r>
              <a:rPr lang="en-US" altLang="en-US" sz="2400">
                <a:solidFill>
                  <a:srgbClr val="A7FFA7"/>
                </a:solidFill>
                <a:latin typeface="Arial"/>
                <a:cs typeface="Arial"/>
              </a:rPr>
              <a:t>  2</a:t>
            </a:r>
            <a:r>
              <a:rPr lang="en-US" altLang="en-US" sz="2400">
                <a:latin typeface="Arial"/>
                <a:cs typeface="Arial"/>
              </a:rPr>
              <a:t>		        </a:t>
            </a:r>
            <a:r>
              <a:rPr lang="en-US" altLang="en-US" sz="2400">
                <a:solidFill>
                  <a:schemeClr val="accent2"/>
                </a:solidFill>
                <a:latin typeface="Arial"/>
                <a:cs typeface="Arial"/>
              </a:rPr>
              <a:t>3.67</a:t>
            </a: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1998	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7	</a:t>
            </a:r>
            <a:r>
              <a:rPr lang="en-US" altLang="en-US" sz="2400">
                <a:latin typeface="Arial" panose="020B0604020202020204" pitchFamily="34" charset="0"/>
              </a:rPr>
              <a:t>	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5	</a:t>
            </a:r>
            <a:r>
              <a:rPr lang="en-US" altLang="en-US" sz="240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1999	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6	</a:t>
            </a:r>
            <a:r>
              <a:rPr lang="en-US" altLang="en-US" sz="2400">
                <a:latin typeface="Arial" panose="020B0604020202020204" pitchFamily="34" charset="0"/>
              </a:rPr>
              <a:t>	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NA</a:t>
            </a:r>
          </a:p>
        </p:txBody>
      </p:sp>
      <p:sp>
        <p:nvSpPr>
          <p:cNvPr id="65" name="Line 5">
            <a:extLst>
              <a:ext uri="{FF2B5EF4-FFF2-40B4-BE49-F238E27FC236}">
                <a16:creationId xmlns:a16="http://schemas.microsoft.com/office/drawing/2014/main" id="{10C424D2-F161-4FB7-A9D2-82EF3BCBB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588" y="2640716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11DDC971-4DBE-45B5-A009-B171967AEFBC}"/>
              </a:ext>
            </a:extLst>
          </p:cNvPr>
          <p:cNvSpPr>
            <a:spLocks/>
          </p:cNvSpPr>
          <p:nvPr/>
        </p:nvSpPr>
        <p:spPr bwMode="auto">
          <a:xfrm>
            <a:off x="3148063" y="2720091"/>
            <a:ext cx="385761" cy="1524000"/>
          </a:xfrm>
          <a:custGeom>
            <a:avLst/>
            <a:gdLst>
              <a:gd name="T0" fmla="*/ 0 w 337"/>
              <a:gd name="T1" fmla="*/ 0 h 960"/>
              <a:gd name="T2" fmla="*/ 33 w 337"/>
              <a:gd name="T3" fmla="*/ 0 h 960"/>
              <a:gd name="T4" fmla="*/ 66 w 337"/>
              <a:gd name="T5" fmla="*/ 4 h 960"/>
              <a:gd name="T6" fmla="*/ 93 w 337"/>
              <a:gd name="T7" fmla="*/ 12 h 960"/>
              <a:gd name="T8" fmla="*/ 120 w 337"/>
              <a:gd name="T9" fmla="*/ 21 h 960"/>
              <a:gd name="T10" fmla="*/ 138 w 337"/>
              <a:gd name="T11" fmla="*/ 34 h 960"/>
              <a:gd name="T12" fmla="*/ 156 w 337"/>
              <a:gd name="T13" fmla="*/ 47 h 960"/>
              <a:gd name="T14" fmla="*/ 165 w 337"/>
              <a:gd name="T15" fmla="*/ 60 h 960"/>
              <a:gd name="T16" fmla="*/ 168 w 337"/>
              <a:gd name="T17" fmla="*/ 77 h 960"/>
              <a:gd name="T18" fmla="*/ 168 w 337"/>
              <a:gd name="T19" fmla="*/ 400 h 960"/>
              <a:gd name="T20" fmla="*/ 171 w 337"/>
              <a:gd name="T21" fmla="*/ 417 h 960"/>
              <a:gd name="T22" fmla="*/ 180 w 337"/>
              <a:gd name="T23" fmla="*/ 430 h 960"/>
              <a:gd name="T24" fmla="*/ 198 w 337"/>
              <a:gd name="T25" fmla="*/ 443 h 960"/>
              <a:gd name="T26" fmla="*/ 216 w 337"/>
              <a:gd name="T27" fmla="*/ 456 h 960"/>
              <a:gd name="T28" fmla="*/ 243 w 337"/>
              <a:gd name="T29" fmla="*/ 464 h 960"/>
              <a:gd name="T30" fmla="*/ 270 w 337"/>
              <a:gd name="T31" fmla="*/ 473 h 960"/>
              <a:gd name="T32" fmla="*/ 303 w 337"/>
              <a:gd name="T33" fmla="*/ 477 h 960"/>
              <a:gd name="T34" fmla="*/ 336 w 337"/>
              <a:gd name="T35" fmla="*/ 477 h 960"/>
              <a:gd name="T36" fmla="*/ 303 w 337"/>
              <a:gd name="T37" fmla="*/ 477 h 960"/>
              <a:gd name="T38" fmla="*/ 270 w 337"/>
              <a:gd name="T39" fmla="*/ 486 h 960"/>
              <a:gd name="T40" fmla="*/ 243 w 337"/>
              <a:gd name="T41" fmla="*/ 490 h 960"/>
              <a:gd name="T42" fmla="*/ 216 w 337"/>
              <a:gd name="T43" fmla="*/ 503 h 960"/>
              <a:gd name="T44" fmla="*/ 198 w 337"/>
              <a:gd name="T45" fmla="*/ 516 h 960"/>
              <a:gd name="T46" fmla="*/ 180 w 337"/>
              <a:gd name="T47" fmla="*/ 529 h 960"/>
              <a:gd name="T48" fmla="*/ 171 w 337"/>
              <a:gd name="T49" fmla="*/ 542 h 960"/>
              <a:gd name="T50" fmla="*/ 168 w 337"/>
              <a:gd name="T51" fmla="*/ 559 h 960"/>
              <a:gd name="T52" fmla="*/ 168 w 337"/>
              <a:gd name="T53" fmla="*/ 877 h 960"/>
              <a:gd name="T54" fmla="*/ 165 w 337"/>
              <a:gd name="T55" fmla="*/ 894 h 960"/>
              <a:gd name="T56" fmla="*/ 156 w 337"/>
              <a:gd name="T57" fmla="*/ 907 h 960"/>
              <a:gd name="T58" fmla="*/ 138 w 337"/>
              <a:gd name="T59" fmla="*/ 920 h 960"/>
              <a:gd name="T60" fmla="*/ 120 w 337"/>
              <a:gd name="T61" fmla="*/ 933 h 960"/>
              <a:gd name="T62" fmla="*/ 93 w 337"/>
              <a:gd name="T63" fmla="*/ 946 h 960"/>
              <a:gd name="T64" fmla="*/ 66 w 337"/>
              <a:gd name="T65" fmla="*/ 950 h 960"/>
              <a:gd name="T66" fmla="*/ 33 w 337"/>
              <a:gd name="T67" fmla="*/ 959 h 960"/>
              <a:gd name="T68" fmla="*/ 0 w 337"/>
              <a:gd name="T69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7" h="960">
                <a:moveTo>
                  <a:pt x="0" y="0"/>
                </a:moveTo>
                <a:lnTo>
                  <a:pt x="33" y="0"/>
                </a:lnTo>
                <a:lnTo>
                  <a:pt x="66" y="4"/>
                </a:lnTo>
                <a:lnTo>
                  <a:pt x="93" y="12"/>
                </a:lnTo>
                <a:lnTo>
                  <a:pt x="120" y="21"/>
                </a:lnTo>
                <a:lnTo>
                  <a:pt x="138" y="34"/>
                </a:lnTo>
                <a:lnTo>
                  <a:pt x="156" y="47"/>
                </a:lnTo>
                <a:lnTo>
                  <a:pt x="165" y="60"/>
                </a:lnTo>
                <a:lnTo>
                  <a:pt x="168" y="77"/>
                </a:lnTo>
                <a:lnTo>
                  <a:pt x="168" y="400"/>
                </a:lnTo>
                <a:lnTo>
                  <a:pt x="171" y="417"/>
                </a:lnTo>
                <a:lnTo>
                  <a:pt x="180" y="430"/>
                </a:lnTo>
                <a:lnTo>
                  <a:pt x="198" y="443"/>
                </a:lnTo>
                <a:lnTo>
                  <a:pt x="216" y="456"/>
                </a:lnTo>
                <a:lnTo>
                  <a:pt x="243" y="464"/>
                </a:lnTo>
                <a:lnTo>
                  <a:pt x="270" y="473"/>
                </a:lnTo>
                <a:lnTo>
                  <a:pt x="303" y="477"/>
                </a:lnTo>
                <a:lnTo>
                  <a:pt x="336" y="477"/>
                </a:lnTo>
                <a:lnTo>
                  <a:pt x="303" y="477"/>
                </a:lnTo>
                <a:lnTo>
                  <a:pt x="270" y="486"/>
                </a:lnTo>
                <a:lnTo>
                  <a:pt x="243" y="490"/>
                </a:lnTo>
                <a:lnTo>
                  <a:pt x="216" y="503"/>
                </a:lnTo>
                <a:lnTo>
                  <a:pt x="198" y="516"/>
                </a:lnTo>
                <a:lnTo>
                  <a:pt x="180" y="529"/>
                </a:lnTo>
                <a:lnTo>
                  <a:pt x="171" y="542"/>
                </a:lnTo>
                <a:lnTo>
                  <a:pt x="168" y="559"/>
                </a:lnTo>
                <a:lnTo>
                  <a:pt x="168" y="877"/>
                </a:lnTo>
                <a:lnTo>
                  <a:pt x="165" y="894"/>
                </a:lnTo>
                <a:lnTo>
                  <a:pt x="156" y="907"/>
                </a:lnTo>
                <a:lnTo>
                  <a:pt x="138" y="920"/>
                </a:lnTo>
                <a:lnTo>
                  <a:pt x="120" y="933"/>
                </a:lnTo>
                <a:lnTo>
                  <a:pt x="93" y="946"/>
                </a:lnTo>
                <a:lnTo>
                  <a:pt x="66" y="950"/>
                </a:lnTo>
                <a:lnTo>
                  <a:pt x="33" y="959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DC64E95A-7DE9-4216-ACB7-C7B49CFDF410}"/>
              </a:ext>
            </a:extLst>
          </p:cNvPr>
          <p:cNvSpPr>
            <a:spLocks/>
          </p:cNvSpPr>
          <p:nvPr/>
        </p:nvSpPr>
        <p:spPr bwMode="auto">
          <a:xfrm>
            <a:off x="3550577" y="3301555"/>
            <a:ext cx="341237" cy="1524000"/>
          </a:xfrm>
          <a:custGeom>
            <a:avLst/>
            <a:gdLst>
              <a:gd name="T0" fmla="*/ 0 w 336"/>
              <a:gd name="T1" fmla="*/ 0 h 960"/>
              <a:gd name="T2" fmla="*/ 65 w 336"/>
              <a:gd name="T3" fmla="*/ 5 h 960"/>
              <a:gd name="T4" fmla="*/ 93 w 336"/>
              <a:gd name="T5" fmla="*/ 15 h 960"/>
              <a:gd name="T6" fmla="*/ 117 w 336"/>
              <a:gd name="T7" fmla="*/ 25 h 960"/>
              <a:gd name="T8" fmla="*/ 138 w 336"/>
              <a:gd name="T9" fmla="*/ 35 h 960"/>
              <a:gd name="T10" fmla="*/ 152 w 336"/>
              <a:gd name="T11" fmla="*/ 49 h 960"/>
              <a:gd name="T12" fmla="*/ 162 w 336"/>
              <a:gd name="T13" fmla="*/ 64 h 960"/>
              <a:gd name="T14" fmla="*/ 166 w 336"/>
              <a:gd name="T15" fmla="*/ 79 h 960"/>
              <a:gd name="T16" fmla="*/ 166 w 336"/>
              <a:gd name="T17" fmla="*/ 398 h 960"/>
              <a:gd name="T18" fmla="*/ 169 w 336"/>
              <a:gd name="T19" fmla="*/ 413 h 960"/>
              <a:gd name="T20" fmla="*/ 179 w 336"/>
              <a:gd name="T21" fmla="*/ 428 h 960"/>
              <a:gd name="T22" fmla="*/ 193 w 336"/>
              <a:gd name="T23" fmla="*/ 443 h 960"/>
              <a:gd name="T24" fmla="*/ 214 w 336"/>
              <a:gd name="T25" fmla="*/ 453 h 960"/>
              <a:gd name="T26" fmla="*/ 242 w 336"/>
              <a:gd name="T27" fmla="*/ 462 h 960"/>
              <a:gd name="T28" fmla="*/ 269 w 336"/>
              <a:gd name="T29" fmla="*/ 472 h 960"/>
              <a:gd name="T30" fmla="*/ 335 w 336"/>
              <a:gd name="T31" fmla="*/ 477 h 960"/>
              <a:gd name="T32" fmla="*/ 269 w 336"/>
              <a:gd name="T33" fmla="*/ 482 h 960"/>
              <a:gd name="T34" fmla="*/ 242 w 336"/>
              <a:gd name="T35" fmla="*/ 492 h 960"/>
              <a:gd name="T36" fmla="*/ 214 w 336"/>
              <a:gd name="T37" fmla="*/ 502 h 960"/>
              <a:gd name="T38" fmla="*/ 193 w 336"/>
              <a:gd name="T39" fmla="*/ 512 h 960"/>
              <a:gd name="T40" fmla="*/ 179 w 336"/>
              <a:gd name="T41" fmla="*/ 526 h 960"/>
              <a:gd name="T42" fmla="*/ 169 w 336"/>
              <a:gd name="T43" fmla="*/ 541 h 960"/>
              <a:gd name="T44" fmla="*/ 166 w 336"/>
              <a:gd name="T45" fmla="*/ 556 h 960"/>
              <a:gd name="T46" fmla="*/ 166 w 336"/>
              <a:gd name="T47" fmla="*/ 880 h 960"/>
              <a:gd name="T48" fmla="*/ 162 w 336"/>
              <a:gd name="T49" fmla="*/ 895 h 960"/>
              <a:gd name="T50" fmla="*/ 152 w 336"/>
              <a:gd name="T51" fmla="*/ 910 h 960"/>
              <a:gd name="T52" fmla="*/ 138 w 336"/>
              <a:gd name="T53" fmla="*/ 925 h 960"/>
              <a:gd name="T54" fmla="*/ 117 w 336"/>
              <a:gd name="T55" fmla="*/ 934 h 960"/>
              <a:gd name="T56" fmla="*/ 93 w 336"/>
              <a:gd name="T57" fmla="*/ 944 h 960"/>
              <a:gd name="T58" fmla="*/ 65 w 336"/>
              <a:gd name="T59" fmla="*/ 954 h 960"/>
              <a:gd name="T60" fmla="*/ 0 w 336"/>
              <a:gd name="T61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6" h="960">
                <a:moveTo>
                  <a:pt x="0" y="0"/>
                </a:moveTo>
                <a:lnTo>
                  <a:pt x="65" y="5"/>
                </a:lnTo>
                <a:lnTo>
                  <a:pt x="93" y="15"/>
                </a:lnTo>
                <a:lnTo>
                  <a:pt x="117" y="25"/>
                </a:lnTo>
                <a:lnTo>
                  <a:pt x="138" y="35"/>
                </a:lnTo>
                <a:lnTo>
                  <a:pt x="152" y="49"/>
                </a:lnTo>
                <a:lnTo>
                  <a:pt x="162" y="64"/>
                </a:lnTo>
                <a:lnTo>
                  <a:pt x="166" y="79"/>
                </a:lnTo>
                <a:lnTo>
                  <a:pt x="166" y="398"/>
                </a:lnTo>
                <a:lnTo>
                  <a:pt x="169" y="413"/>
                </a:lnTo>
                <a:lnTo>
                  <a:pt x="179" y="428"/>
                </a:lnTo>
                <a:lnTo>
                  <a:pt x="193" y="443"/>
                </a:lnTo>
                <a:lnTo>
                  <a:pt x="214" y="453"/>
                </a:lnTo>
                <a:lnTo>
                  <a:pt x="242" y="462"/>
                </a:lnTo>
                <a:lnTo>
                  <a:pt x="269" y="472"/>
                </a:lnTo>
                <a:lnTo>
                  <a:pt x="335" y="477"/>
                </a:lnTo>
                <a:lnTo>
                  <a:pt x="269" y="482"/>
                </a:lnTo>
                <a:lnTo>
                  <a:pt x="242" y="492"/>
                </a:lnTo>
                <a:lnTo>
                  <a:pt x="214" y="502"/>
                </a:lnTo>
                <a:lnTo>
                  <a:pt x="193" y="512"/>
                </a:lnTo>
                <a:lnTo>
                  <a:pt x="179" y="526"/>
                </a:lnTo>
                <a:lnTo>
                  <a:pt x="169" y="541"/>
                </a:lnTo>
                <a:lnTo>
                  <a:pt x="166" y="556"/>
                </a:lnTo>
                <a:lnTo>
                  <a:pt x="166" y="880"/>
                </a:lnTo>
                <a:lnTo>
                  <a:pt x="162" y="895"/>
                </a:lnTo>
                <a:lnTo>
                  <a:pt x="152" y="910"/>
                </a:lnTo>
                <a:lnTo>
                  <a:pt x="138" y="925"/>
                </a:lnTo>
                <a:lnTo>
                  <a:pt x="117" y="934"/>
                </a:lnTo>
                <a:lnTo>
                  <a:pt x="93" y="944"/>
                </a:lnTo>
                <a:lnTo>
                  <a:pt x="65" y="954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3B91E2D9-5A5E-46AA-BF89-70C574CCA485}"/>
              </a:ext>
            </a:extLst>
          </p:cNvPr>
          <p:cNvSpPr>
            <a:spLocks/>
          </p:cNvSpPr>
          <p:nvPr/>
        </p:nvSpPr>
        <p:spPr bwMode="auto">
          <a:xfrm>
            <a:off x="3905882" y="3857709"/>
            <a:ext cx="341238" cy="1452562"/>
          </a:xfrm>
          <a:custGeom>
            <a:avLst/>
            <a:gdLst>
              <a:gd name="T0" fmla="*/ 0 w 338"/>
              <a:gd name="T1" fmla="*/ 0 h 915"/>
              <a:gd name="T2" fmla="*/ 67 w 338"/>
              <a:gd name="T3" fmla="*/ 5 h 915"/>
              <a:gd name="T4" fmla="*/ 94 w 338"/>
              <a:gd name="T5" fmla="*/ 16 h 915"/>
              <a:gd name="T6" fmla="*/ 121 w 338"/>
              <a:gd name="T7" fmla="*/ 21 h 915"/>
              <a:gd name="T8" fmla="*/ 141 w 338"/>
              <a:gd name="T9" fmla="*/ 37 h 915"/>
              <a:gd name="T10" fmla="*/ 157 w 338"/>
              <a:gd name="T11" fmla="*/ 48 h 915"/>
              <a:gd name="T12" fmla="*/ 165 w 338"/>
              <a:gd name="T13" fmla="*/ 59 h 915"/>
              <a:gd name="T14" fmla="*/ 169 w 338"/>
              <a:gd name="T15" fmla="*/ 75 h 915"/>
              <a:gd name="T16" fmla="*/ 169 w 338"/>
              <a:gd name="T17" fmla="*/ 382 h 915"/>
              <a:gd name="T18" fmla="*/ 172 w 338"/>
              <a:gd name="T19" fmla="*/ 398 h 915"/>
              <a:gd name="T20" fmla="*/ 180 w 338"/>
              <a:gd name="T21" fmla="*/ 414 h 915"/>
              <a:gd name="T22" fmla="*/ 196 w 338"/>
              <a:gd name="T23" fmla="*/ 425 h 915"/>
              <a:gd name="T24" fmla="*/ 219 w 338"/>
              <a:gd name="T25" fmla="*/ 435 h 915"/>
              <a:gd name="T26" fmla="*/ 243 w 338"/>
              <a:gd name="T27" fmla="*/ 446 h 915"/>
              <a:gd name="T28" fmla="*/ 270 w 338"/>
              <a:gd name="T29" fmla="*/ 452 h 915"/>
              <a:gd name="T30" fmla="*/ 337 w 338"/>
              <a:gd name="T31" fmla="*/ 457 h 915"/>
              <a:gd name="T32" fmla="*/ 270 w 338"/>
              <a:gd name="T33" fmla="*/ 462 h 915"/>
              <a:gd name="T34" fmla="*/ 243 w 338"/>
              <a:gd name="T35" fmla="*/ 468 h 915"/>
              <a:gd name="T36" fmla="*/ 219 w 338"/>
              <a:gd name="T37" fmla="*/ 478 h 915"/>
              <a:gd name="T38" fmla="*/ 196 w 338"/>
              <a:gd name="T39" fmla="*/ 489 h 915"/>
              <a:gd name="T40" fmla="*/ 180 w 338"/>
              <a:gd name="T41" fmla="*/ 500 h 915"/>
              <a:gd name="T42" fmla="*/ 172 w 338"/>
              <a:gd name="T43" fmla="*/ 516 h 915"/>
              <a:gd name="T44" fmla="*/ 169 w 338"/>
              <a:gd name="T45" fmla="*/ 532 h 915"/>
              <a:gd name="T46" fmla="*/ 169 w 338"/>
              <a:gd name="T47" fmla="*/ 839 h 915"/>
              <a:gd name="T48" fmla="*/ 165 w 338"/>
              <a:gd name="T49" fmla="*/ 855 h 915"/>
              <a:gd name="T50" fmla="*/ 157 w 338"/>
              <a:gd name="T51" fmla="*/ 866 h 915"/>
              <a:gd name="T52" fmla="*/ 141 w 338"/>
              <a:gd name="T53" fmla="*/ 882 h 915"/>
              <a:gd name="T54" fmla="*/ 121 w 338"/>
              <a:gd name="T55" fmla="*/ 892 h 915"/>
              <a:gd name="T56" fmla="*/ 94 w 338"/>
              <a:gd name="T57" fmla="*/ 898 h 915"/>
              <a:gd name="T58" fmla="*/ 67 w 338"/>
              <a:gd name="T59" fmla="*/ 909 h 915"/>
              <a:gd name="T60" fmla="*/ 0 w 338"/>
              <a:gd name="T61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8" h="915">
                <a:moveTo>
                  <a:pt x="0" y="0"/>
                </a:moveTo>
                <a:lnTo>
                  <a:pt x="67" y="5"/>
                </a:lnTo>
                <a:lnTo>
                  <a:pt x="94" y="16"/>
                </a:lnTo>
                <a:lnTo>
                  <a:pt x="121" y="21"/>
                </a:lnTo>
                <a:lnTo>
                  <a:pt x="141" y="37"/>
                </a:lnTo>
                <a:lnTo>
                  <a:pt x="157" y="48"/>
                </a:lnTo>
                <a:lnTo>
                  <a:pt x="165" y="59"/>
                </a:lnTo>
                <a:lnTo>
                  <a:pt x="169" y="75"/>
                </a:lnTo>
                <a:lnTo>
                  <a:pt x="169" y="382"/>
                </a:lnTo>
                <a:lnTo>
                  <a:pt x="172" y="398"/>
                </a:lnTo>
                <a:lnTo>
                  <a:pt x="180" y="414"/>
                </a:lnTo>
                <a:lnTo>
                  <a:pt x="196" y="425"/>
                </a:lnTo>
                <a:lnTo>
                  <a:pt x="219" y="435"/>
                </a:lnTo>
                <a:lnTo>
                  <a:pt x="243" y="446"/>
                </a:lnTo>
                <a:lnTo>
                  <a:pt x="270" y="452"/>
                </a:lnTo>
                <a:lnTo>
                  <a:pt x="337" y="457"/>
                </a:lnTo>
                <a:lnTo>
                  <a:pt x="270" y="462"/>
                </a:lnTo>
                <a:lnTo>
                  <a:pt x="243" y="468"/>
                </a:lnTo>
                <a:lnTo>
                  <a:pt x="219" y="478"/>
                </a:lnTo>
                <a:lnTo>
                  <a:pt x="196" y="489"/>
                </a:lnTo>
                <a:lnTo>
                  <a:pt x="180" y="500"/>
                </a:lnTo>
                <a:lnTo>
                  <a:pt x="172" y="516"/>
                </a:lnTo>
                <a:lnTo>
                  <a:pt x="169" y="532"/>
                </a:lnTo>
                <a:lnTo>
                  <a:pt x="169" y="839"/>
                </a:lnTo>
                <a:lnTo>
                  <a:pt x="165" y="855"/>
                </a:lnTo>
                <a:lnTo>
                  <a:pt x="157" y="866"/>
                </a:lnTo>
                <a:lnTo>
                  <a:pt x="141" y="882"/>
                </a:lnTo>
                <a:lnTo>
                  <a:pt x="121" y="892"/>
                </a:lnTo>
                <a:lnTo>
                  <a:pt x="94" y="898"/>
                </a:lnTo>
                <a:lnTo>
                  <a:pt x="67" y="909"/>
                </a:lnTo>
                <a:lnTo>
                  <a:pt x="0" y="91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66BF4D9C-4FBE-48B6-8463-E1A2D18CE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88" y="3783716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83A32584-3975-4339-A7B7-421D16E32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74" y="1775530"/>
            <a:ext cx="0" cy="4103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1" name="Line 11">
            <a:extLst>
              <a:ext uri="{FF2B5EF4-FFF2-40B4-BE49-F238E27FC236}">
                <a16:creationId xmlns:a16="http://schemas.microsoft.com/office/drawing/2014/main" id="{EA21BF87-8FE4-47CC-9618-948434579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74" y="1699330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2" name="Line 12">
            <a:extLst>
              <a:ext uri="{FF2B5EF4-FFF2-40B4-BE49-F238E27FC236}">
                <a16:creationId xmlns:a16="http://schemas.microsoft.com/office/drawing/2014/main" id="{2A2DD4BE-7A02-4580-B5E8-D7864F395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88" y="3250316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4" name="Line 13">
            <a:extLst>
              <a:ext uri="{FF2B5EF4-FFF2-40B4-BE49-F238E27FC236}">
                <a16:creationId xmlns:a16="http://schemas.microsoft.com/office/drawing/2014/main" id="{0F3235F8-9A97-4507-8E6E-E82B5113D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88" y="4317116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id="{23662FCA-B4CB-401B-8DCB-ABB688300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6388" y="4850516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7" name="Line 15">
            <a:extLst>
              <a:ext uri="{FF2B5EF4-FFF2-40B4-BE49-F238E27FC236}">
                <a16:creationId xmlns:a16="http://schemas.microsoft.com/office/drawing/2014/main" id="{787C85A9-09A8-428F-9C81-22AC205D2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88" y="5383916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EB2EB7BA-7C59-4ADE-8970-37281E643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88" y="5917316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id="{D3E2BB52-06E1-47DD-BE1F-314723759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274" y="1699330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83" name="Line 18">
            <a:extLst>
              <a:ext uri="{FF2B5EF4-FFF2-40B4-BE49-F238E27FC236}">
                <a16:creationId xmlns:a16="http://schemas.microsoft.com/office/drawing/2014/main" id="{14FB72B4-C084-4994-8ADA-3161F48A3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874" y="1699330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7AEFD56D-0770-436B-827F-D235B45D3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588" y="1650116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8" name="Rectangle 42">
            <a:extLst>
              <a:ext uri="{FF2B5EF4-FFF2-40B4-BE49-F238E27FC236}">
                <a16:creationId xmlns:a16="http://schemas.microsoft.com/office/drawing/2014/main" id="{76AA7977-BE80-4578-AB74-FBD37063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74" y="2259716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09" name="Oval 43">
            <a:extLst>
              <a:ext uri="{FF2B5EF4-FFF2-40B4-BE49-F238E27FC236}">
                <a16:creationId xmlns:a16="http://schemas.microsoft.com/office/drawing/2014/main" id="{19E8C0C6-17C0-4102-8847-34D61B6F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74" y="2183516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079C28B-C9C2-408C-A6F1-56B0C8945E01}"/>
              </a:ext>
            </a:extLst>
          </p:cNvPr>
          <p:cNvGrpSpPr/>
          <p:nvPr/>
        </p:nvGrpSpPr>
        <p:grpSpPr>
          <a:xfrm>
            <a:off x="7334374" y="2516189"/>
            <a:ext cx="3960812" cy="3430900"/>
            <a:chOff x="7334374" y="2516189"/>
            <a:chExt cx="3960812" cy="3430900"/>
          </a:xfrm>
        </p:grpSpPr>
        <p:sp>
          <p:nvSpPr>
            <p:cNvPr id="111" name="Line 2">
              <a:extLst>
                <a:ext uri="{FF2B5EF4-FFF2-40B4-BE49-F238E27FC236}">
                  <a16:creationId xmlns:a16="http://schemas.microsoft.com/office/drawing/2014/main" id="{C97A9073-48AF-4892-8CD4-2EB6C4C47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0299" y="4876800"/>
              <a:ext cx="522287" cy="0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2" name="Line 20">
              <a:extLst>
                <a:ext uri="{FF2B5EF4-FFF2-40B4-BE49-F238E27FC236}">
                  <a16:creationId xmlns:a16="http://schemas.microsoft.com/office/drawing/2014/main" id="{C44BC314-DE7E-47BD-A4DB-C29B2C01B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6185" y="3211514"/>
              <a:ext cx="0" cy="2122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3" name="Line 21">
              <a:extLst>
                <a:ext uri="{FF2B5EF4-FFF2-40B4-BE49-F238E27FC236}">
                  <a16:creationId xmlns:a16="http://schemas.microsoft.com/office/drawing/2014/main" id="{3976D19B-2D00-4B20-98F9-D52A5FC2E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3499" y="5410200"/>
              <a:ext cx="3341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1B3899A4-0DAC-4B62-8760-02C1E6891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577" y="5487989"/>
              <a:ext cx="35020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94   95   96   97   98   99</a:t>
              </a: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AAE2ED15-0BE5-4353-A259-B8098D3A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0574" y="2973389"/>
              <a:ext cx="758825" cy="2675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 8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/>
                <a:t> 6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/>
                <a:t> 4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/>
                <a:t> 2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/>
                <a:t> 0</a:t>
              </a:r>
            </a:p>
          </p:txBody>
        </p:sp>
        <p:sp>
          <p:nvSpPr>
            <p:cNvPr id="116" name="Line 24">
              <a:extLst>
                <a:ext uri="{FF2B5EF4-FFF2-40B4-BE49-F238E27FC236}">
                  <a16:creationId xmlns:a16="http://schemas.microsoft.com/office/drawing/2014/main" id="{A30A36F7-5550-4476-891B-8BD747381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1573" y="3887788"/>
              <a:ext cx="531812" cy="1065212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7" name="Line 25">
              <a:extLst>
                <a:ext uri="{FF2B5EF4-FFF2-40B4-BE49-F238E27FC236}">
                  <a16:creationId xmlns:a16="http://schemas.microsoft.com/office/drawing/2014/main" id="{995B5712-0FB1-4824-A9B0-262B7AA7D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9261" y="3978276"/>
              <a:ext cx="593725" cy="898525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8" name="Line 26">
              <a:extLst>
                <a:ext uri="{FF2B5EF4-FFF2-40B4-BE49-F238E27FC236}">
                  <a16:creationId xmlns:a16="http://schemas.microsoft.com/office/drawing/2014/main" id="{D5CA7EE0-B744-45BA-874B-D6E756F87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44173" y="3430588"/>
              <a:ext cx="684212" cy="1446212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9" name="Line 27">
              <a:extLst>
                <a:ext uri="{FF2B5EF4-FFF2-40B4-BE49-F238E27FC236}">
                  <a16:creationId xmlns:a16="http://schemas.microsoft.com/office/drawing/2014/main" id="{2FB3CAB0-3C09-40DD-B341-FBA87DA9C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2835" y="3549650"/>
              <a:ext cx="412750" cy="184150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0" name="Oval 28">
              <a:extLst>
                <a:ext uri="{FF2B5EF4-FFF2-40B4-BE49-F238E27FC236}">
                  <a16:creationId xmlns:a16="http://schemas.microsoft.com/office/drawing/2014/main" id="{9A3B6CF2-4EB1-4430-8F90-B25698AA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785" y="4800600"/>
              <a:ext cx="228600" cy="2286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1" name="Oval 29">
              <a:extLst>
                <a:ext uri="{FF2B5EF4-FFF2-40B4-BE49-F238E27FC236}">
                  <a16:creationId xmlns:a16="http://schemas.microsoft.com/office/drawing/2014/main" id="{A72C058B-5328-48CC-BC76-8F8FD1A9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0985" y="3810000"/>
              <a:ext cx="228600" cy="2286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2" name="Oval 30">
              <a:extLst>
                <a:ext uri="{FF2B5EF4-FFF2-40B4-BE49-F238E27FC236}">
                  <a16:creationId xmlns:a16="http://schemas.microsoft.com/office/drawing/2014/main" id="{FDE4F217-C72D-485E-A9A6-BF2D8A21C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785" y="4800600"/>
              <a:ext cx="228600" cy="2286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3" name="Oval 31">
              <a:extLst>
                <a:ext uri="{FF2B5EF4-FFF2-40B4-BE49-F238E27FC236}">
                  <a16:creationId xmlns:a16="http://schemas.microsoft.com/office/drawing/2014/main" id="{3A52014F-46B4-42B3-A5F4-3EB2D1683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385" y="4800600"/>
              <a:ext cx="228600" cy="2286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4" name="Oval 32">
              <a:extLst>
                <a:ext uri="{FF2B5EF4-FFF2-40B4-BE49-F238E27FC236}">
                  <a16:creationId xmlns:a16="http://schemas.microsoft.com/office/drawing/2014/main" id="{D870CF8E-E15F-48F7-8130-CF3C0DD3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5985" y="3352800"/>
              <a:ext cx="228600" cy="2286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5" name="Oval 33">
              <a:extLst>
                <a:ext uri="{FF2B5EF4-FFF2-40B4-BE49-F238E27FC236}">
                  <a16:creationId xmlns:a16="http://schemas.microsoft.com/office/drawing/2014/main" id="{B0266271-C8B2-4B16-AC16-28EE5F629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385" y="3657600"/>
              <a:ext cx="228600" cy="2286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6" name="Line 34">
              <a:extLst>
                <a:ext uri="{FF2B5EF4-FFF2-40B4-BE49-F238E27FC236}">
                  <a16:creationId xmlns:a16="http://schemas.microsoft.com/office/drawing/2014/main" id="{7B5DE6ED-AEAD-496A-A492-3521A9590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1660" y="4648200"/>
              <a:ext cx="4460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7" name="Line 35">
              <a:extLst>
                <a:ext uri="{FF2B5EF4-FFF2-40B4-BE49-F238E27FC236}">
                  <a16:creationId xmlns:a16="http://schemas.microsoft.com/office/drawing/2014/main" id="{8BCB90E2-E027-42E1-BC86-61E4316C8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47274" y="4408489"/>
              <a:ext cx="657225" cy="2508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8" name="Line 36">
              <a:extLst>
                <a:ext uri="{FF2B5EF4-FFF2-40B4-BE49-F238E27FC236}">
                  <a16:creationId xmlns:a16="http://schemas.microsoft.com/office/drawing/2014/main" id="{231A3D33-0EBD-4330-BCEC-487C92BF4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33073" y="3968751"/>
              <a:ext cx="590550" cy="46196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EE4023A1-D02F-4A1F-BBFF-843616BF6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374" y="2516189"/>
              <a:ext cx="13684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Sales</a:t>
              </a: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06077316-EFBF-4F74-A028-3B28A388C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185" y="4495800"/>
              <a:ext cx="228600" cy="2286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D1DC76D5-2C66-4197-A967-CE0F1CD01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785" y="4495800"/>
              <a:ext cx="228600" cy="2286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A668405E-0DEE-4590-9E0E-B5D1684E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585" y="4267200"/>
              <a:ext cx="228600" cy="2286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7B5CF6F8-75EF-4662-85D7-1333D3C7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2185" y="3886200"/>
              <a:ext cx="228600" cy="2286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0162035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0" name="Rectangle 7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91" name="Picture 28676" descr="Stones balancing on a wood">
            <a:extLst>
              <a:ext uri="{FF2B5EF4-FFF2-40B4-BE49-F238E27FC236}">
                <a16:creationId xmlns:a16="http://schemas.microsoft.com/office/drawing/2014/main" id="{80A92DE7-8D3C-F653-A5F5-386E4C3DBE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674" name="Rectangle 2">
            <a:extLst>
              <a:ext uri="{FF2B5EF4-FFF2-40B4-BE49-F238E27FC236}">
                <a16:creationId xmlns:a16="http://schemas.microsoft.com/office/drawing/2014/main" id="{EAE27EC6-AC01-4512-9DDB-DBF6A8D0F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Exponential Smoothing</a:t>
            </a:r>
          </a:p>
        </p:txBody>
      </p:sp>
      <p:sp>
        <p:nvSpPr>
          <p:cNvPr id="28692" name="Rectangle 3">
            <a:extLst>
              <a:ext uri="{FF2B5EF4-FFF2-40B4-BE49-F238E27FC236}">
                <a16:creationId xmlns:a16="http://schemas.microsoft.com/office/drawing/2014/main" id="{1FE78AF3-F688-454F-86C5-A56AE43E6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>
                <a:solidFill>
                  <a:srgbClr val="FFFFFF"/>
                </a:solidFill>
              </a:rPr>
              <a:t>Weighted Moving Average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</a:rPr>
              <a:t>Weights Decline Exponentially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</a:rPr>
              <a:t>Most Recent Observation Weighted Most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>
                <a:solidFill>
                  <a:srgbClr val="FFFFFF"/>
                </a:solidFill>
              </a:rPr>
              <a:t>Used for Smoothing and Short-Term Forecasting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>
                <a:solidFill>
                  <a:srgbClr val="FFFFFF"/>
                </a:solidFill>
              </a:rPr>
              <a:t>Weights Are: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</a:rPr>
              <a:t>Subjectively Chosen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</a:rPr>
              <a:t>Ranges from 0 to 1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</a:rPr>
              <a:t>Close to 0 for Smoothing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</a:rPr>
              <a:t>Close to 1 for Forecasting</a:t>
            </a:r>
          </a:p>
          <a:p>
            <a:pPr>
              <a:lnSpc>
                <a:spcPct val="90000"/>
              </a:lnSpc>
              <a:buClr>
                <a:srgbClr val="009688"/>
              </a:buClr>
              <a:buSzPct val="62000"/>
              <a:buFont typeface="Wingdings" panose="05000000000000000000" pitchFamily="2" charset="2"/>
              <a:buChar char="l"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EB922EA-E607-4A7C-AAE1-5D4EFEDAF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015" y="101600"/>
            <a:ext cx="9468701" cy="10922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Exponential Weight: Example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19B7B-0D24-4125-91E0-303EA5291B57}"/>
              </a:ext>
            </a:extLst>
          </p:cNvPr>
          <p:cNvGrpSpPr/>
          <p:nvPr/>
        </p:nvGrpSpPr>
        <p:grpSpPr>
          <a:xfrm>
            <a:off x="1600993" y="1575253"/>
            <a:ext cx="8990014" cy="4901363"/>
            <a:chOff x="1905000" y="1676400"/>
            <a:chExt cx="8990014" cy="4901363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2C0D8E6B-6225-4AB1-AB05-8DDCE08C9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589" y="2363789"/>
              <a:ext cx="8988425" cy="4213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Year</a:t>
              </a:r>
              <a:r>
                <a:rPr lang="en-US" altLang="en-US" sz="2800">
                  <a:solidFill>
                    <a:srgbClr val="A7FFA7"/>
                  </a:solidFill>
                  <a:latin typeface="Arial" panose="020B0604020202020204" pitchFamily="34" charset="0"/>
                </a:rPr>
                <a:t>	   Response   </a:t>
              </a:r>
              <a:r>
                <a:rPr lang="en-US" altLang="en-US" sz="2800">
                  <a:solidFill>
                    <a:schemeClr val="hlink"/>
                  </a:solidFill>
                  <a:latin typeface="Arial" panose="020B0604020202020204" pitchFamily="34" charset="0"/>
                </a:rPr>
                <a:t>Smoothing Value</a:t>
              </a:r>
              <a:r>
                <a:rPr lang="en-US" altLang="en-US" sz="2800">
                  <a:solidFill>
                    <a:srgbClr val="A7FFA7"/>
                  </a:solidFill>
                  <a:latin typeface="Arial" panose="020B0604020202020204" pitchFamily="34" charset="0"/>
                </a:rPr>
                <a:t>	      </a:t>
              </a:r>
              <a:r>
                <a:rPr lang="en-US" altLang="en-US" sz="2800">
                  <a:solidFill>
                    <a:srgbClr val="FFCC99"/>
                  </a:solidFill>
                  <a:latin typeface="Arial" panose="020B0604020202020204" pitchFamily="34" charset="0"/>
                </a:rPr>
                <a:t>Forecast</a:t>
              </a:r>
              <a:r>
                <a:rPr lang="en-US" altLang="en-US" sz="2800">
                  <a:solidFill>
                    <a:schemeClr val="hlink"/>
                  </a:solidFill>
                  <a:latin typeface="Arial" panose="020B0604020202020204" pitchFamily="34" charset="0"/>
                </a:rPr>
                <a:t>					</a:t>
              </a: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(W = .2)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			          </a:t>
              </a:r>
              <a:r>
                <a:rPr lang="en-US" altLang="en-US" sz="2400">
                  <a:latin typeface="Arial" panose="020B0604020202020204" pitchFamily="34" charset="0"/>
                </a:rPr>
                <a:t>1994	        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2	</a:t>
              </a:r>
              <a:r>
                <a:rPr lang="en-US" altLang="en-US" sz="2400">
                  <a:latin typeface="Arial" panose="020B0604020202020204" pitchFamily="34" charset="0"/>
                </a:rPr>
                <a:t>	       			 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>
                  <a:latin typeface="Arial" panose="020B0604020202020204" pitchFamily="34" charset="0"/>
                </a:rPr>
                <a:t>	           </a:t>
              </a:r>
              <a:r>
                <a:rPr lang="en-US" altLang="en-US" sz="2400">
                  <a:solidFill>
                    <a:srgbClr val="FFCC99"/>
                  </a:solidFill>
                  <a:latin typeface="Arial" panose="020B0604020202020204" pitchFamily="34" charset="0"/>
                </a:rPr>
                <a:t>NA</a:t>
              </a:r>
              <a:endParaRPr lang="en-US" altLang="en-US" sz="2400"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1995	        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5</a:t>
              </a:r>
              <a:r>
                <a:rPr lang="en-US" altLang="en-US" sz="2400">
                  <a:latin typeface="Arial" panose="020B0604020202020204" pitchFamily="34" charset="0"/>
                </a:rPr>
                <a:t>		     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(.2)(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5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) + (.8)(2) = 2.6</a:t>
              </a:r>
              <a:r>
                <a:rPr lang="en-US" altLang="en-US" sz="2400">
                  <a:latin typeface="Arial" panose="020B0604020202020204" pitchFamily="34" charset="0"/>
                </a:rPr>
                <a:t>	           </a:t>
              </a:r>
              <a:r>
                <a:rPr lang="en-US" altLang="en-US" sz="2400" b="1">
                  <a:solidFill>
                    <a:srgbClr val="FFCC99"/>
                  </a:solidFill>
                  <a:latin typeface="Arial" panose="020B0604020202020204" pitchFamily="34" charset="0"/>
                </a:rPr>
                <a:t> 2</a:t>
              </a:r>
              <a:r>
                <a:rPr lang="en-US" altLang="en-US" sz="2400">
                  <a:latin typeface="Arial" panose="020B0604020202020204" pitchFamily="34" charset="0"/>
                </a:rPr>
                <a:t>	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1996	        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>
                  <a:latin typeface="Arial" panose="020B0604020202020204" pitchFamily="34" charset="0"/>
                </a:rPr>
                <a:t>	                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(.2)(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) + (.8)(2.6) = 2.48            </a:t>
              </a:r>
              <a:r>
                <a:rPr lang="en-US" altLang="en-US" sz="2400" b="1">
                  <a:solidFill>
                    <a:srgbClr val="FFCC99"/>
                  </a:solidFill>
                  <a:latin typeface="Arial" panose="020B0604020202020204" pitchFamily="34" charset="0"/>
                </a:rPr>
                <a:t>2.6</a:t>
              </a:r>
              <a:endParaRPr lang="en-US" altLang="en-US" sz="2400">
                <a:solidFill>
                  <a:srgbClr val="FFCC99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1997	      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  2</a:t>
              </a:r>
              <a:r>
                <a:rPr lang="en-US" altLang="en-US" sz="2400">
                  <a:latin typeface="Arial" panose="020B0604020202020204" pitchFamily="34" charset="0"/>
                </a:rPr>
                <a:t>		     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(.2)(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) + (.8)(2.48) = 2.384        </a:t>
              </a:r>
              <a:r>
                <a:rPr lang="en-US" altLang="en-US" sz="2400" b="1">
                  <a:solidFill>
                    <a:srgbClr val="FFCC99"/>
                  </a:solidFill>
                  <a:latin typeface="Arial" panose="020B0604020202020204" pitchFamily="34" charset="0"/>
                </a:rPr>
                <a:t>2.48</a:t>
              </a:r>
              <a:endParaRPr lang="en-US" altLang="en-US" sz="2400">
                <a:solidFill>
                  <a:schemeClr val="hlink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1998	        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7	</a:t>
              </a:r>
              <a:r>
                <a:rPr lang="en-US" altLang="en-US" sz="2400">
                  <a:latin typeface="Arial" panose="020B0604020202020204" pitchFamily="34" charset="0"/>
                </a:rPr>
                <a:t>	     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(.2)(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7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) + (.8)(2.384) = 3.307      </a:t>
              </a:r>
              <a:r>
                <a:rPr lang="en-US" altLang="en-US" sz="2400" b="1">
                  <a:solidFill>
                    <a:srgbClr val="FFCC99"/>
                  </a:solidFill>
                  <a:latin typeface="Arial" panose="020B0604020202020204" pitchFamily="34" charset="0"/>
                </a:rPr>
                <a:t>2.384	</a:t>
              </a:r>
              <a:endParaRPr lang="en-US" altLang="en-US" sz="2400"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1999	        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6</a:t>
              </a:r>
              <a:r>
                <a:rPr lang="en-US" altLang="en-US" sz="2400">
                  <a:latin typeface="Arial" panose="020B0604020202020204" pitchFamily="34" charset="0"/>
                </a:rPr>
                <a:t>	               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 (.2)(</a:t>
              </a:r>
              <a:r>
                <a:rPr lang="en-US" altLang="en-US" sz="2400">
                  <a:solidFill>
                    <a:srgbClr val="A7FFA7"/>
                  </a:solidFill>
                  <a:latin typeface="Arial" panose="020B0604020202020204" pitchFamily="34" charset="0"/>
                </a:rPr>
                <a:t>6</a:t>
              </a:r>
              <a:r>
                <a:rPr lang="en-US" altLang="en-US" sz="2400">
                  <a:solidFill>
                    <a:schemeClr val="hlink"/>
                  </a:solidFill>
                  <a:latin typeface="Arial" panose="020B0604020202020204" pitchFamily="34" charset="0"/>
                </a:rPr>
                <a:t>) + (.8)(3.307) = 3.846</a:t>
              </a:r>
              <a:r>
                <a:rPr lang="en-US" altLang="en-US" sz="2400">
                  <a:solidFill>
                    <a:srgbClr val="FFCC99"/>
                  </a:solidFill>
                  <a:latin typeface="Arial" panose="020B0604020202020204" pitchFamily="34" charset="0"/>
                </a:rPr>
                <a:t>      </a:t>
              </a:r>
              <a:r>
                <a:rPr lang="en-US" altLang="en-US" sz="2400" b="1">
                  <a:solidFill>
                    <a:srgbClr val="FFCC99"/>
                  </a:solidFill>
                  <a:latin typeface="Arial" panose="020B0604020202020204" pitchFamily="34" charset="0"/>
                </a:rPr>
                <a:t>3.307</a:t>
              </a:r>
            </a:p>
          </p:txBody>
        </p:sp>
        <p:sp>
          <p:nvSpPr>
            <p:cNvPr id="30" name="Line 4">
              <a:extLst>
                <a:ext uri="{FF2B5EF4-FFF2-40B4-BE49-F238E27FC236}">
                  <a16:creationId xmlns:a16="http://schemas.microsoft.com/office/drawing/2014/main" id="{C657BA3C-FC5F-4E5E-94B4-2975F2795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314" y="3352800"/>
              <a:ext cx="83708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E4F2243D-5897-4362-9314-0BAEDA869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414" y="3886200"/>
              <a:ext cx="83708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C2807028-BD1D-4140-B286-BAF5400D0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563814"/>
              <a:ext cx="0" cy="3875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EE143A1E-B207-49F0-9C98-F9938A101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487614"/>
              <a:ext cx="0" cy="3951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31B33757-24D9-41A0-ACE2-16196A9E7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214" y="6477000"/>
              <a:ext cx="8447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BE0067EC-4E99-4A1B-BC23-EF87B5CD5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414" y="4419600"/>
              <a:ext cx="83708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F8E915D0-C40E-4F01-9B62-9FFE91CE5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414" y="4953000"/>
              <a:ext cx="83708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525D535C-C78E-45AF-8398-F749FADDA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414" y="5486400"/>
              <a:ext cx="83708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06DC690F-1AE6-485C-92F8-E365F87BA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414" y="6019800"/>
              <a:ext cx="83708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C040D766-4E97-4A50-A956-DEDDA5F06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2487614"/>
              <a:ext cx="0" cy="3951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72FFF193-476A-4AFB-A96E-A4ACC81D6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5400" y="2487614"/>
              <a:ext cx="0" cy="3951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34A7F985-6946-4AD8-A0A9-FAAC2C4AE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314" y="2438400"/>
              <a:ext cx="83708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10437BE8-E8CB-4BE6-A3DC-E77149C7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9400" y="2487614"/>
              <a:ext cx="0" cy="3951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9D341C98-38C5-4299-ACBF-C9546124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014" y="3581400"/>
              <a:ext cx="3189287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aphicFrame>
          <p:nvGraphicFramePr>
            <p:cNvPr id="44" name="Object 18">
              <a:hlinkClick r:id="" action="ppaction://ole?verb=0"/>
              <a:extLst>
                <a:ext uri="{FF2B5EF4-FFF2-40B4-BE49-F238E27FC236}">
                  <a16:creationId xmlns:a16="http://schemas.microsoft.com/office/drawing/2014/main" id="{B22BE7B1-231B-465E-8F0F-5E0B161023D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06875" y="1676400"/>
            <a:ext cx="3792538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792240" imgH="668160" progId="Equation.3">
                    <p:embed/>
                  </p:oleObj>
                </mc:Choice>
                <mc:Fallback>
                  <p:oleObj name="Equation" r:id="rId3" imgW="3792240" imgH="668160" progId="Equation.3">
                    <p:embed/>
                    <p:pic>
                      <p:nvPicPr>
                        <p:cNvPr id="30738" name="Object 18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56731B84-5D5F-419B-984F-6B7A32C4A56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875" y="1676400"/>
                          <a:ext cx="3792538" cy="668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13EAB258-12DE-42A5-A372-BF3AD0D0F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4514" y="3668714"/>
              <a:ext cx="1055687" cy="3698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E7139AD5-EFF0-40D7-B950-D5B6F1B2D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7914" y="5954714"/>
              <a:ext cx="446087" cy="217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4BDF22CA-9C5D-4916-9F4D-1EA785E75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3914" y="4887914"/>
              <a:ext cx="979487" cy="65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6436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D9C56BA-7D4A-4E1C-9A49-50D00954B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29332" y="59776"/>
            <a:ext cx="6714699" cy="1447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Exponential Weight: Example Graph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6339B6-849D-4A53-B99B-37D91C5B7127}"/>
              </a:ext>
            </a:extLst>
          </p:cNvPr>
          <p:cNvGrpSpPr/>
          <p:nvPr/>
        </p:nvGrpSpPr>
        <p:grpSpPr>
          <a:xfrm>
            <a:off x="2668589" y="1982789"/>
            <a:ext cx="8226425" cy="4116700"/>
            <a:chOff x="2668589" y="1982789"/>
            <a:chExt cx="8226425" cy="4116700"/>
          </a:xfrm>
        </p:grpSpPr>
        <p:sp>
          <p:nvSpPr>
            <p:cNvPr id="41" name="Line 3">
              <a:extLst>
                <a:ext uri="{FF2B5EF4-FFF2-40B4-BE49-F238E27FC236}">
                  <a16:creationId xmlns:a16="http://schemas.microsoft.com/office/drawing/2014/main" id="{C37BE744-9CF4-4056-831B-560E1250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2525714"/>
              <a:ext cx="0" cy="2960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2" name="Line 4">
              <a:extLst>
                <a:ext uri="{FF2B5EF4-FFF2-40B4-BE49-F238E27FC236}">
                  <a16:creationId xmlns:a16="http://schemas.microsoft.com/office/drawing/2014/main" id="{70AD0B06-9010-474D-890A-8C549CA07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114" y="5562600"/>
              <a:ext cx="64658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81B8FA61-D089-4A38-9C31-CCC8FECB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9" y="5640389"/>
              <a:ext cx="71596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94          95          96          97          98          99</a:t>
              </a: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E47AD660-D07E-4B48-B29E-9D2D82DFB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389" y="2211389"/>
              <a:ext cx="530225" cy="3557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8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6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4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2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en-US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855D025F-41B4-4286-A620-B45B2226A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589" y="1982789"/>
              <a:ext cx="12922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Sales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B3CD0DD0-9DF7-4DE5-A586-D4918BD82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2789" y="5640389"/>
              <a:ext cx="12922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Year</a:t>
              </a: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A247F0B3-C22C-4E27-81AE-E5707FCAF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8188" y="3506788"/>
              <a:ext cx="1217612" cy="1293812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11B01BA8-9DB4-41E1-BE06-80C782AA7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114" y="3592514"/>
              <a:ext cx="979487" cy="1131887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3743D6D1-9CC2-4012-9D5F-0EF162598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114" y="4800600"/>
              <a:ext cx="979487" cy="0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CACD6504-B736-4CFA-9B95-1A409A720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3388" y="2897188"/>
              <a:ext cx="1141412" cy="1903412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BAF563F2-D261-4C4F-BD30-16917B93C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8314" y="2906714"/>
              <a:ext cx="1055687" cy="446087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14D363D3-74DF-4170-86C8-DB0166FE5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8351" y="4484688"/>
              <a:ext cx="969963" cy="311150"/>
            </a:xfrm>
            <a:prstGeom prst="line">
              <a:avLst/>
            </a:prstGeom>
            <a:noFill/>
            <a:ln w="25400">
              <a:solidFill>
                <a:srgbClr val="FFCC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5267E66C-D63C-4304-91B5-633888191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8476" y="4511676"/>
              <a:ext cx="1127125" cy="60325"/>
            </a:xfrm>
            <a:prstGeom prst="line">
              <a:avLst/>
            </a:prstGeom>
            <a:noFill/>
            <a:ln w="25400">
              <a:solidFill>
                <a:srgbClr val="FFCC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81C9881A-9A39-4318-89AA-F10628EB1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7676" y="4587876"/>
              <a:ext cx="1190625" cy="123825"/>
            </a:xfrm>
            <a:prstGeom prst="line">
              <a:avLst/>
            </a:prstGeom>
            <a:noFill/>
            <a:ln w="25400">
              <a:solidFill>
                <a:srgbClr val="FFCC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CA11C494-DBBC-43CC-AB63-E994ADCB2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5289" y="4256089"/>
              <a:ext cx="1266825" cy="479425"/>
            </a:xfrm>
            <a:prstGeom prst="line">
              <a:avLst/>
            </a:prstGeom>
            <a:noFill/>
            <a:ln w="25400">
              <a:solidFill>
                <a:srgbClr val="FFCC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6" name="Oval 18">
              <a:extLst>
                <a:ext uri="{FF2B5EF4-FFF2-40B4-BE49-F238E27FC236}">
                  <a16:creationId xmlns:a16="http://schemas.microsoft.com/office/drawing/2014/main" id="{AB34E82C-CCC5-4336-934F-1ACF2FBE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7" name="Oval 19">
              <a:extLst>
                <a:ext uri="{FF2B5EF4-FFF2-40B4-BE49-F238E27FC236}">
                  <a16:creationId xmlns:a16="http://schemas.microsoft.com/office/drawing/2014/main" id="{96931BF2-B7B0-49B0-9E9F-DFF36332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29000"/>
              <a:ext cx="304800" cy="3048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" name="Oval 20">
              <a:extLst>
                <a:ext uri="{FF2B5EF4-FFF2-40B4-BE49-F238E27FC236}">
                  <a16:creationId xmlns:a16="http://schemas.microsoft.com/office/drawing/2014/main" id="{F7659BCA-D54B-4CE5-9B4D-67F7AA91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648200"/>
              <a:ext cx="304800" cy="3048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9" name="Oval 21">
              <a:extLst>
                <a:ext uri="{FF2B5EF4-FFF2-40B4-BE49-F238E27FC236}">
                  <a16:creationId xmlns:a16="http://schemas.microsoft.com/office/drawing/2014/main" id="{3115E901-605B-4E8B-B427-72B02171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648200"/>
              <a:ext cx="304800" cy="3048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0" name="Oval 22">
              <a:extLst>
                <a:ext uri="{FF2B5EF4-FFF2-40B4-BE49-F238E27FC236}">
                  <a16:creationId xmlns:a16="http://schemas.microsoft.com/office/drawing/2014/main" id="{8391BB45-58DC-49C7-A5FA-431D6D61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743200"/>
              <a:ext cx="304800" cy="3048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1" name="Oval 23">
              <a:extLst>
                <a:ext uri="{FF2B5EF4-FFF2-40B4-BE49-F238E27FC236}">
                  <a16:creationId xmlns:a16="http://schemas.microsoft.com/office/drawing/2014/main" id="{1BA9C291-45C4-4551-87D6-C55A8890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276600"/>
              <a:ext cx="304800" cy="304800"/>
            </a:xfrm>
            <a:prstGeom prst="ellipse">
              <a:avLst/>
            </a:prstGeom>
            <a:solidFill>
              <a:srgbClr val="009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2" name="Rectangle 24">
              <a:extLst>
                <a:ext uri="{FF2B5EF4-FFF2-40B4-BE49-F238E27FC236}">
                  <a16:creationId xmlns:a16="http://schemas.microsoft.com/office/drawing/2014/main" id="{5C4CD370-DB79-4987-97F4-8261972D3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648200"/>
              <a:ext cx="228600" cy="2286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98189A56-6AB9-456C-92CF-BCAAD0F2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19600"/>
              <a:ext cx="228600" cy="2286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B858A028-FE33-4D6F-A3A7-1AE60F95C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495800"/>
              <a:ext cx="228600" cy="2286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15D4382D-C606-4986-8005-EA173C16E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4572000"/>
              <a:ext cx="228600" cy="2286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7CCFE7E2-B018-46C3-8A49-C347465C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4191000"/>
              <a:ext cx="228600" cy="2286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AC3FA533-03B4-441E-A0F0-6FE3BBD2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9" y="2744789"/>
              <a:ext cx="13684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A7FFA7"/>
                  </a:solidFill>
                </a:rPr>
                <a:t>Data</a:t>
              </a:r>
            </a:p>
          </p:txBody>
        </p:sp>
        <p:sp>
          <p:nvSpPr>
            <p:cNvPr id="68" name="Rectangle 30">
              <a:extLst>
                <a:ext uri="{FF2B5EF4-FFF2-40B4-BE49-F238E27FC236}">
                  <a16:creationId xmlns:a16="http://schemas.microsoft.com/office/drawing/2014/main" id="{93005116-38BA-4C9C-9687-F1B0CECA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9" y="4421189"/>
              <a:ext cx="17494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CC99"/>
                  </a:solidFill>
                </a:rPr>
                <a:t>Smoothed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06549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F8E886F-8FD1-40C1-9CAA-EF2714036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700" y="178475"/>
            <a:ext cx="7657157" cy="9681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Linear Trend Model</a:t>
            </a:r>
          </a:p>
        </p:txBody>
      </p:sp>
      <p:graphicFrame>
        <p:nvGraphicFramePr>
          <p:cNvPr id="15" name="Object 3">
            <a:hlinkClick r:id="" action="ppaction://ole?verb=0"/>
            <a:extLst>
              <a:ext uri="{FF2B5EF4-FFF2-40B4-BE49-F238E27FC236}">
                <a16:creationId xmlns:a16="http://schemas.microsoft.com/office/drawing/2014/main" id="{80398E40-1506-47F3-8410-864B504F7F60}"/>
              </a:ext>
            </a:extLst>
          </p:cNvPr>
          <p:cNvGraphicFramePr>
            <a:graphicFrameLocks/>
          </p:cNvGraphicFramePr>
          <p:nvPr/>
        </p:nvGraphicFramePr>
        <p:xfrm>
          <a:off x="4648200" y="1752600"/>
          <a:ext cx="6108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08480" imgH="774360" progId="Equation.3">
                  <p:embed/>
                </p:oleObj>
              </mc:Choice>
              <mc:Fallback>
                <p:oleObj name="Equation" r:id="rId3" imgW="6108480" imgH="774360" progId="Equation.3">
                  <p:embed/>
                  <p:pic>
                    <p:nvPicPr>
                      <p:cNvPr id="34819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D3BAC3-2E6B-4B81-A20C-D0579DBEA6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108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19A640F1-8F16-4CCF-98C9-69967AB2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9" y="1906588"/>
            <a:ext cx="27400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Year  Coded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sz="2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94	    0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95	    1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96	    2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97	    3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sz="2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98	    4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99	    5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3A725F46-AC59-4E6B-B2C2-10580027B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914" y="2362200"/>
            <a:ext cx="2198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graphicFrame>
        <p:nvGraphicFramePr>
          <p:cNvPr id="18" name="Object 6">
            <a:hlinkClick r:id="" action="ppaction://ole?verb=0"/>
            <a:extLst>
              <a:ext uri="{FF2B5EF4-FFF2-40B4-BE49-F238E27FC236}">
                <a16:creationId xmlns:a16="http://schemas.microsoft.com/office/drawing/2014/main" id="{16F66851-9E2B-4D4C-B10C-5999DC75C029}"/>
              </a:ext>
            </a:extLst>
          </p:cNvPr>
          <p:cNvGraphicFramePr>
            <a:graphicFrameLocks/>
          </p:cNvGraphicFramePr>
          <p:nvPr/>
        </p:nvGraphicFramePr>
        <p:xfrm>
          <a:off x="4724400" y="2514600"/>
          <a:ext cx="6032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032160" imgH="4127400" progId="Excel.Sheet.8">
                  <p:embed/>
                </p:oleObj>
              </mc:Choice>
              <mc:Fallback>
                <p:oleObj name="Worksheet" r:id="rId5" imgW="6032160" imgH="4127400" progId="Excel.Sheet.8">
                  <p:embed/>
                  <p:pic>
                    <p:nvPicPr>
                      <p:cNvPr id="3482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ED79EF0-FD9C-4A9C-AA6F-03CA93CFE4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6032500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7">
            <a:extLst>
              <a:ext uri="{FF2B5EF4-FFF2-40B4-BE49-F238E27FC236}">
                <a16:creationId xmlns:a16="http://schemas.microsoft.com/office/drawing/2014/main" id="{B9FB19C0-8D5D-4D3D-BEEB-8B460846D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15488" y="3379788"/>
            <a:ext cx="685800" cy="336550"/>
          </a:xfrm>
          <a:prstGeom prst="line">
            <a:avLst/>
          </a:prstGeom>
          <a:noFill/>
          <a:ln w="25400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E1108CF-DB27-4802-B154-98AE2D07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9" y="4192588"/>
            <a:ext cx="2054225" cy="8284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</a:rPr>
              <a:t>Projected to year 2000</a:t>
            </a: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0B275707-B964-4C45-A5F5-D3AFF73A6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2351" y="3494088"/>
            <a:ext cx="360363" cy="7683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graphicFrame>
        <p:nvGraphicFramePr>
          <p:cNvPr id="22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3B32027D-42E0-49DB-84E5-441BF65AC718}"/>
              </a:ext>
            </a:extLst>
          </p:cNvPr>
          <p:cNvGraphicFramePr>
            <a:graphicFrameLocks/>
          </p:cNvGraphicFramePr>
          <p:nvPr/>
        </p:nvGraphicFramePr>
        <p:xfrm>
          <a:off x="1752600" y="5486400"/>
          <a:ext cx="30607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060360" imgH="1098360" progId="Excel.Sheet.8">
                  <p:embed/>
                </p:oleObj>
              </mc:Choice>
              <mc:Fallback>
                <p:oleObj name="Worksheet" r:id="rId7" imgW="3060360" imgH="1098360" progId="Excel.Sheet.8">
                  <p:embed/>
                  <p:pic>
                    <p:nvPicPr>
                      <p:cNvPr id="34826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27D9B2D-2F4B-4BE4-B612-CBCDC256BC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30607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>
            <a:extLst>
              <a:ext uri="{FF2B5EF4-FFF2-40B4-BE49-F238E27FC236}">
                <a16:creationId xmlns:a16="http://schemas.microsoft.com/office/drawing/2014/main" id="{842030C7-D448-4CDC-8088-F62D4870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5106989"/>
            <a:ext cx="2054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</a:rPr>
              <a:t>Excel Output</a:t>
            </a:r>
          </a:p>
        </p:txBody>
      </p:sp>
    </p:spTree>
    <p:extLst>
      <p:ext uri="{BB962C8B-B14F-4D97-AF65-F5344CB8AC3E}">
        <p14:creationId xmlns:p14="http://schemas.microsoft.com/office/powerpoint/2010/main" val="338911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7" name="Picture 40966">
            <a:extLst>
              <a:ext uri="{FF2B5EF4-FFF2-40B4-BE49-F238E27FC236}">
                <a16:creationId xmlns:a16="http://schemas.microsoft.com/office/drawing/2014/main" id="{EB1377C6-2DA1-40C1-6B55-AE56DE657A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962" name="Rectangle 2">
            <a:extLst>
              <a:ext uri="{FF2B5EF4-FFF2-40B4-BE49-F238E27FC236}">
                <a16:creationId xmlns:a16="http://schemas.microsoft.com/office/drawing/2014/main" id="{86BBBDCC-7EBF-4C6D-8F52-DD87AF625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Autogregressive Modeling</a:t>
            </a:r>
          </a:p>
        </p:txBody>
      </p:sp>
      <p:graphicFrame>
        <p:nvGraphicFramePr>
          <p:cNvPr id="40965" name="Rectangle 3">
            <a:extLst>
              <a:ext uri="{FF2B5EF4-FFF2-40B4-BE49-F238E27FC236}">
                <a16:creationId xmlns:a16="http://schemas.microsoft.com/office/drawing/2014/main" id="{38D913AA-2C3A-87BC-D812-D46A0FA4D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706795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7" name="Object 4">
            <a:hlinkClick r:id="" action="ppaction://ole?verb=0"/>
            <a:extLst>
              <a:ext uri="{FF2B5EF4-FFF2-40B4-BE49-F238E27FC236}">
                <a16:creationId xmlns:a16="http://schemas.microsoft.com/office/drawing/2014/main" id="{8AFA6B9D-63D7-4E59-981E-840F4A2DB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626587"/>
              </p:ext>
            </p:extLst>
          </p:nvPr>
        </p:nvGraphicFramePr>
        <p:xfrm>
          <a:off x="2168547" y="6110060"/>
          <a:ext cx="5245100" cy="51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013600" imgH="706320" progId="Equation.3">
                  <p:embed/>
                </p:oleObj>
              </mc:Choice>
              <mc:Fallback>
                <p:oleObj name="Equation" r:id="rId9" imgW="8013600" imgH="706320" progId="Equation.3">
                  <p:embed/>
                  <p:pic>
                    <p:nvPicPr>
                      <p:cNvPr id="11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CAE13A3-6000-4B32-81C5-3B72BD6BD8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47" y="6110060"/>
                        <a:ext cx="5245100" cy="517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>
            <a:extLst>
              <a:ext uri="{FF2B5EF4-FFF2-40B4-BE49-F238E27FC236}">
                <a16:creationId xmlns:a16="http://schemas.microsoft.com/office/drawing/2014/main" id="{2AC7D457-283C-42B9-8734-84B9B73A5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978" y="5077432"/>
            <a:ext cx="1456969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Random Error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A2CFFFE3-D646-405A-A3D0-5D64C11700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7535" y="5905864"/>
            <a:ext cx="192223" cy="326939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8409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208840F1-90AF-4CC3-9A38-03AE6444A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Autoregressive Model: Example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D57BF3E6-65E1-43F5-B25A-B1CF27E4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949" y="197360"/>
            <a:ext cx="6290190" cy="181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/>
              <a:t>The Office Concept Corp. has acquired a number of office units (in thousands of square feet) over the last 8 years. Develop the 2nd order Autoregressive models.</a:t>
            </a:r>
          </a:p>
        </p:txBody>
      </p:sp>
      <p:graphicFrame>
        <p:nvGraphicFramePr>
          <p:cNvPr id="1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C8DF4CFE-857A-4756-B154-9C29BED66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381699"/>
              </p:ext>
            </p:extLst>
          </p:nvPr>
        </p:nvGraphicFramePr>
        <p:xfrm>
          <a:off x="9793325" y="3087957"/>
          <a:ext cx="2284374" cy="236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908080" imgH="2842920" progId="MS_ClipArt_Gallery.2">
                  <p:embed/>
                </p:oleObj>
              </mc:Choice>
              <mc:Fallback>
                <p:oleObj name="Clip" r:id="rId3" imgW="2908080" imgH="2842920" progId="MS_ClipArt_Gallery.2">
                  <p:embed/>
                  <p:pic>
                    <p:nvPicPr>
                      <p:cNvPr id="43012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C36388D-8DAD-4FC0-A5E9-A7F2799295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3325" y="3087957"/>
                        <a:ext cx="2284374" cy="2360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5302B9BD-3B24-47C7-89B7-BA6C4145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944" y="2677403"/>
            <a:ext cx="2206625" cy="297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Year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Units</a:t>
            </a:r>
            <a:r>
              <a:rPr lang="en-US" altLang="en-US" sz="2000" b="1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 92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        4	</a:t>
            </a:r>
            <a:endParaRPr lang="en-US" altLang="en-US" sz="2000" b="1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93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3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94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2	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95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3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96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97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98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 99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        6</a:t>
            </a:r>
          </a:p>
        </p:txBody>
      </p:sp>
    </p:spTree>
    <p:extLst>
      <p:ext uri="{BB962C8B-B14F-4D97-AF65-F5344CB8AC3E}">
        <p14:creationId xmlns:p14="http://schemas.microsoft.com/office/powerpoint/2010/main" val="416121120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7" name="Rectangle 140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068" name="Group 142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69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70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71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72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73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7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75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6FFFFB3-3AF6-49CD-82F3-E9C17E323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605" y="698500"/>
            <a:ext cx="10374878" cy="1234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40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Autoregressive Model: Example Solution</a:t>
            </a:r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D5AFB067-4C22-49E7-9017-3A216B2E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939" y="1604709"/>
            <a:ext cx="6227064" cy="38039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200" b="1"/>
              <a:t>Develop the 2nd order table</a:t>
            </a:r>
          </a:p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200" b="1"/>
              <a:t>Use Excel to run a regression model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A98853-3D71-4B6F-82F9-14A51219D44C}"/>
              </a:ext>
            </a:extLst>
          </p:cNvPr>
          <p:cNvGrpSpPr/>
          <p:nvPr/>
        </p:nvGrpSpPr>
        <p:grpSpPr>
          <a:xfrm>
            <a:off x="3237707" y="1887630"/>
            <a:ext cx="8609014" cy="4540250"/>
            <a:chOff x="2057400" y="1677988"/>
            <a:chExt cx="8609014" cy="4540250"/>
          </a:xfrm>
        </p:grpSpPr>
        <p:sp>
          <p:nvSpPr>
            <p:cNvPr id="60" name="Rectangle 3">
              <a:extLst>
                <a:ext uri="{FF2B5EF4-FFF2-40B4-BE49-F238E27FC236}">
                  <a16:creationId xmlns:a16="http://schemas.microsoft.com/office/drawing/2014/main" id="{3F466271-DDB1-41CC-B9CA-7E36400CA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0989" y="1677988"/>
              <a:ext cx="4035425" cy="340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Year	 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2400" b="1" baseline="-25000">
                  <a:solidFill>
                    <a:srgbClr val="A7FFA7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	</a:t>
              </a:r>
              <a:r>
                <a:rPr lang="en-US" altLang="en-US" sz="2400" b="1">
                  <a:latin typeface="Arial" panose="020B0604020202020204" pitchFamily="34" charset="0"/>
                </a:rPr>
                <a:t> 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2400" b="1" baseline="-25000">
                  <a:solidFill>
                    <a:schemeClr val="accent2"/>
                  </a:solidFill>
                  <a:latin typeface="Arial" panose="020B0604020202020204" pitchFamily="34" charset="0"/>
                </a:rPr>
                <a:t>i-1</a:t>
              </a:r>
              <a:r>
                <a:rPr lang="en-US" altLang="en-US" sz="2400" b="1">
                  <a:latin typeface="Arial" panose="020B0604020202020204" pitchFamily="34" charset="0"/>
                </a:rPr>
                <a:t>     </a:t>
              </a: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2400" b="1" baseline="-25000">
                  <a:solidFill>
                    <a:schemeClr val="hlink"/>
                  </a:solidFill>
                  <a:latin typeface="Arial" panose="020B0604020202020204" pitchFamily="34" charset="0"/>
                </a:rPr>
                <a:t>i-2</a:t>
              </a:r>
              <a:endParaRPr lang="en-US" altLang="en-US" sz="2400" b="1">
                <a:solidFill>
                  <a:schemeClr val="hlink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en-US" sz="2400" b="1">
                  <a:latin typeface="Arial" panose="020B0604020202020204" pitchFamily="34" charset="0"/>
                </a:rPr>
                <a:t>92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	    4	 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---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    </a:t>
              </a: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---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en-US" sz="2400" b="1">
                  <a:latin typeface="Arial" panose="020B0604020202020204" pitchFamily="34" charset="0"/>
                </a:rPr>
                <a:t>93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	    3	  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4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     </a:t>
              </a: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---</a:t>
              </a:r>
              <a:endParaRPr lang="en-US" altLang="en-US" sz="2400" b="1">
                <a:latin typeface="Arial" panose="020B0604020202020204" pitchFamily="34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  94      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2	  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3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    </a:t>
              </a: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4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  95      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3	  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2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    </a:t>
              </a: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3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  96      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2       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       </a:t>
              </a: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2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  97	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2       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2 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   </a:t>
              </a: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 b="1">
                <a:latin typeface="Arial" panose="020B0604020202020204" pitchFamily="34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  98	 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4       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2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      </a:t>
              </a: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2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  99	   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6          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4 </a:t>
              </a:r>
              <a:r>
                <a:rPr lang="en-US" altLang="en-US" sz="2400" b="1">
                  <a:solidFill>
                    <a:srgbClr val="A7FFA7"/>
                  </a:solidFill>
                  <a:latin typeface="Arial" panose="020B0604020202020204" pitchFamily="34" charset="0"/>
                </a:rPr>
                <a:t>        </a:t>
              </a: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" name="Line 4">
              <a:extLst>
                <a:ext uri="{FF2B5EF4-FFF2-40B4-BE49-F238E27FC236}">
                  <a16:creationId xmlns:a16="http://schemas.microsoft.com/office/drawing/2014/main" id="{2409D4DC-09E3-415D-819A-74751CE63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6714" y="2057400"/>
              <a:ext cx="36464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aphicFrame>
          <p:nvGraphicFramePr>
            <p:cNvPr id="62" name="Object 5">
              <a:hlinkClick r:id="" action="ppaction://ole?verb=0"/>
              <a:extLst>
                <a:ext uri="{FF2B5EF4-FFF2-40B4-BE49-F238E27FC236}">
                  <a16:creationId xmlns:a16="http://schemas.microsoft.com/office/drawing/2014/main" id="{88924190-018F-4A58-B4F9-80591B25D67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57400" y="4038601"/>
            <a:ext cx="3670300" cy="160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3670200" imgH="1603080" progId="Excel.Sheet.8">
                    <p:embed/>
                  </p:oleObj>
                </mc:Choice>
                <mc:Fallback>
                  <p:oleObj name="Worksheet" r:id="rId3" imgW="3670200" imgH="1603080" progId="Excel.Sheet.8">
                    <p:embed/>
                    <p:pic>
                      <p:nvPicPr>
                        <p:cNvPr id="45061" name="Object 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F9295FED-F2ED-431C-B21F-9C4B8D0D18E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4038601"/>
                          <a:ext cx="3670300" cy="160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Rectangle 6">
              <a:extLst>
                <a:ext uri="{FF2B5EF4-FFF2-40B4-BE49-F238E27FC236}">
                  <a16:creationId xmlns:a16="http://schemas.microsoft.com/office/drawing/2014/main" id="{4518165A-7FEB-450E-B3CD-F80FED913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9" y="3582989"/>
              <a:ext cx="32734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</a:rPr>
                <a:t>Excel Output</a:t>
              </a:r>
            </a:p>
          </p:txBody>
        </p:sp>
        <p:graphicFrame>
          <p:nvGraphicFramePr>
            <p:cNvPr id="64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73237BC9-B9B2-4E10-B162-82C374A5DB5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33800" y="5562600"/>
            <a:ext cx="5803900" cy="655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803560" imgH="655560" progId="Equation.3">
                    <p:embed/>
                  </p:oleObj>
                </mc:Choice>
                <mc:Fallback>
                  <p:oleObj name="Equation" r:id="rId5" imgW="5803560" imgH="655560" progId="Equation.3">
                    <p:embed/>
                    <p:pic>
                      <p:nvPicPr>
                        <p:cNvPr id="45063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06D332B8-A06B-4329-8B95-F59880FAF6A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5562600"/>
                          <a:ext cx="5803900" cy="655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0096BD8E-4400-48BB-A659-5207ACD03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114" y="5040314"/>
              <a:ext cx="522287" cy="5222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03386391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16F1CC5-76ED-418D-912D-B1BC3BCF8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Chapter Topics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02C510EF-BDF3-4010-94B8-008D14495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en-US" altLang="en-US" sz="2000">
                <a:solidFill>
                  <a:srgbClr val="FFFFFF"/>
                </a:solidFill>
              </a:rPr>
              <a:t>Component Factors of the Time-Series Model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FFFFFF"/>
                </a:solidFill>
              </a:rPr>
              <a:t>Smoothing of Data Series</a:t>
            </a:r>
          </a:p>
          <a:p>
            <a:pPr lvl="1"/>
            <a:r>
              <a:rPr lang="en-US" altLang="en-US" sz="2000">
                <a:solidFill>
                  <a:srgbClr val="FFFFFF"/>
                </a:solidFill>
              </a:rPr>
              <a:t>Moving Averages</a:t>
            </a:r>
          </a:p>
          <a:p>
            <a:pPr lvl="1"/>
            <a:r>
              <a:rPr lang="en-US" altLang="en-US" sz="2000">
                <a:solidFill>
                  <a:srgbClr val="FFFFFF"/>
                </a:solidFill>
              </a:rPr>
              <a:t>Exponential Smoothing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FFFFFF"/>
                </a:solidFill>
              </a:rPr>
              <a:t>Least Square Trend Fitting and Forecasting</a:t>
            </a:r>
          </a:p>
          <a:p>
            <a:pPr lvl="1"/>
            <a:r>
              <a:rPr lang="en-US" altLang="en-US" sz="2000">
                <a:solidFill>
                  <a:srgbClr val="FFFFFF"/>
                </a:solidFill>
              </a:rPr>
              <a:t>Linear, Quadratic and Exponential Models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FFFFFF"/>
                </a:solidFill>
              </a:rPr>
              <a:t>Autoregressive Models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FFFFFF"/>
                </a:solidFill>
              </a:rPr>
              <a:t>Choosing Appropriate Models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FFFFFF"/>
                </a:solidFill>
              </a:rPr>
              <a:t>Monthly or Quarterly Data</a:t>
            </a:r>
          </a:p>
        </p:txBody>
      </p:sp>
    </p:spTree>
    <p:extLst>
      <p:ext uri="{BB962C8B-B14F-4D97-AF65-F5344CB8AC3E}">
        <p14:creationId xmlns:p14="http://schemas.microsoft.com/office/powerpoint/2010/main" val="351773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7107">
            <a:extLst>
              <a:ext uri="{FF2B5EF4-FFF2-40B4-BE49-F238E27FC236}">
                <a16:creationId xmlns:a16="http://schemas.microsoft.com/office/drawing/2014/main" id="{FE2411E4-188C-6C71-C225-CD5C06F21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-72561"/>
            <a:ext cx="12191980" cy="6857990"/>
          </a:xfrm>
          <a:prstGeom prst="rect">
            <a:avLst/>
          </a:prstGeom>
        </p:spPr>
      </p:pic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401E5-FBCB-4E9F-8ACE-318D064EC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2685" y="570820"/>
            <a:ext cx="9144000" cy="1795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6000"/>
              <a:t>Autoregressive Model Example: Forecasting</a:t>
            </a:r>
          </a:p>
        </p:txBody>
      </p:sp>
      <p:graphicFrame>
        <p:nvGraphicFramePr>
          <p:cNvPr id="3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275B3B44-10F6-41DF-B12E-2CE223709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709361"/>
              </p:ext>
            </p:extLst>
          </p:nvPr>
        </p:nvGraphicFramePr>
        <p:xfrm>
          <a:off x="2684690" y="3651929"/>
          <a:ext cx="5803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03560" imgH="655560" progId="Equation.3">
                  <p:embed/>
                </p:oleObj>
              </mc:Choice>
              <mc:Fallback>
                <p:oleObj name="Equation" r:id="rId4" imgW="5803560" imgH="655560" progId="Equation.3">
                  <p:embed/>
                  <p:pic>
                    <p:nvPicPr>
                      <p:cNvPr id="4710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4E9D21C-6EE8-4409-B3A4-D3931A4F42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690" y="3651929"/>
                        <a:ext cx="58039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">
            <a:extLst>
              <a:ext uri="{FF2B5EF4-FFF2-40B4-BE49-F238E27FC236}">
                <a16:creationId xmlns:a16="http://schemas.microsoft.com/office/drawing/2014/main" id="{F5181BB3-2996-46C1-963E-24D5866F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490" y="2365828"/>
            <a:ext cx="87598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66FF33"/>
                </a:solidFill>
                <a:latin typeface="Arial" panose="020B0604020202020204" pitchFamily="34" charset="0"/>
              </a:rPr>
              <a:t>Use the 2nd order model to forecast number of units for 2000:</a:t>
            </a:r>
          </a:p>
        </p:txBody>
      </p:sp>
      <p:graphicFrame>
        <p:nvGraphicFramePr>
          <p:cNvPr id="3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578E0164-01C1-4EB0-B0E7-AE78F2527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060810"/>
              </p:ext>
            </p:extLst>
          </p:nvPr>
        </p:nvGraphicFramePr>
        <p:xfrm>
          <a:off x="2379891" y="4566329"/>
          <a:ext cx="6480175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80000" imgH="1950840" progId="Equation.3">
                  <p:embed/>
                </p:oleObj>
              </mc:Choice>
              <mc:Fallback>
                <p:oleObj name="Equation" r:id="rId6" imgW="6480000" imgH="1950840" progId="Equation.3">
                  <p:embed/>
                  <p:pic>
                    <p:nvPicPr>
                      <p:cNvPr id="4710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C0A1845-2D70-433E-B310-72DDBBD5F9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891" y="4566329"/>
                        <a:ext cx="6480175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70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3" name="Picture 49157">
            <a:extLst>
              <a:ext uri="{FF2B5EF4-FFF2-40B4-BE49-F238E27FC236}">
                <a16:creationId xmlns:a16="http://schemas.microsoft.com/office/drawing/2014/main" id="{7301676C-D161-D35D-2575-B1213153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164" name="Rectangle 7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DA66DCE-0396-4C88-ABF7-D43F12ADC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Autoregressive Modeling Steps</a:t>
            </a:r>
          </a:p>
        </p:txBody>
      </p:sp>
      <p:graphicFrame>
        <p:nvGraphicFramePr>
          <p:cNvPr id="49165" name="Rectangle 3">
            <a:extLst>
              <a:ext uri="{FF2B5EF4-FFF2-40B4-BE49-F238E27FC236}">
                <a16:creationId xmlns:a16="http://schemas.microsoft.com/office/drawing/2014/main" id="{24BDD0F5-63CF-1DD2-0270-525D1EB6F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501296"/>
              </p:ext>
            </p:extLst>
          </p:nvPr>
        </p:nvGraphicFramePr>
        <p:xfrm>
          <a:off x="571500" y="1825625"/>
          <a:ext cx="110490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233567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51204" descr="Four cube prisms in a line">
            <a:extLst>
              <a:ext uri="{FF2B5EF4-FFF2-40B4-BE49-F238E27FC236}">
                <a16:creationId xmlns:a16="http://schemas.microsoft.com/office/drawing/2014/main" id="{9EFF5422-32F5-1B48-F94D-A2D3E7DED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197" b="75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C313513-8C00-4B32-AA4B-2CAD7A398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Selecting A Forecasting Model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139A6C-2927-4B27-B13D-0F951FDEB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/>
              <a:t>Perform A Residual Analysis</a:t>
            </a:r>
          </a:p>
          <a:p>
            <a:pPr lvl="1"/>
            <a:r>
              <a:rPr lang="en-US" altLang="en-US"/>
              <a:t>Look for pattern or direction </a:t>
            </a:r>
          </a:p>
          <a:p>
            <a:pPr>
              <a:buFontTx/>
              <a:buChar char="•"/>
            </a:pPr>
            <a:r>
              <a:rPr lang="en-US" altLang="en-US"/>
              <a:t>Measure Sum Square Errors - SSE (residual errors)</a:t>
            </a:r>
          </a:p>
          <a:p>
            <a:pPr>
              <a:buFontTx/>
              <a:buChar char="•"/>
            </a:pPr>
            <a:r>
              <a:rPr lang="en-US" altLang="en-US"/>
              <a:t>Measure Residual Errors Using MAD</a:t>
            </a:r>
          </a:p>
          <a:p>
            <a:pPr>
              <a:buFontTx/>
              <a:buChar char="•"/>
            </a:pPr>
            <a:r>
              <a:rPr lang="en-US" altLang="en-US"/>
              <a:t>Use Simplest Model</a:t>
            </a:r>
          </a:p>
          <a:p>
            <a:pPr lvl="1"/>
            <a:r>
              <a:rPr lang="en-US" altLang="en-US"/>
              <a:t>Principle of Parsimony</a:t>
            </a:r>
          </a:p>
        </p:txBody>
      </p:sp>
    </p:spTree>
    <p:extLst>
      <p:ext uri="{BB962C8B-B14F-4D97-AF65-F5344CB8AC3E}">
        <p14:creationId xmlns:p14="http://schemas.microsoft.com/office/powerpoint/2010/main" val="259969569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318" name="Picture 53251" descr="Droplet of water">
            <a:extLst>
              <a:ext uri="{FF2B5EF4-FFF2-40B4-BE49-F238E27FC236}">
                <a16:creationId xmlns:a16="http://schemas.microsoft.com/office/drawing/2014/main" id="{94D1ACB7-2988-1738-9ACF-EA504170D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9858" b="51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3250" name="Rectangle 2">
            <a:extLst>
              <a:ext uri="{FF2B5EF4-FFF2-40B4-BE49-F238E27FC236}">
                <a16:creationId xmlns:a16="http://schemas.microsoft.com/office/drawing/2014/main" id="{9318EE3D-EB89-4A57-9597-76825B680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3305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6000">
                <a:solidFill>
                  <a:srgbClr val="FFFFFF"/>
                </a:solidFill>
              </a:rPr>
              <a:t>Residual Analysis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AF861B-59D4-446F-BED7-188F128E2648}"/>
              </a:ext>
            </a:extLst>
          </p:cNvPr>
          <p:cNvGrpSpPr/>
          <p:nvPr/>
        </p:nvGrpSpPr>
        <p:grpSpPr>
          <a:xfrm>
            <a:off x="1830389" y="1525589"/>
            <a:ext cx="8836025" cy="5107300"/>
            <a:chOff x="1830389" y="1525589"/>
            <a:chExt cx="8836025" cy="5107300"/>
          </a:xfrm>
        </p:grpSpPr>
        <p:sp>
          <p:nvSpPr>
            <p:cNvPr id="74" name="Line 3">
              <a:extLst>
                <a:ext uri="{FF2B5EF4-FFF2-40B4-BE49-F238E27FC236}">
                  <a16:creationId xmlns:a16="http://schemas.microsoft.com/office/drawing/2014/main" id="{181A4408-07EF-4581-85CC-A2AAFDCB1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1763714"/>
              <a:ext cx="0" cy="1741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5" name="Line 4">
              <a:extLst>
                <a:ext uri="{FF2B5EF4-FFF2-40B4-BE49-F238E27FC236}">
                  <a16:creationId xmlns:a16="http://schemas.microsoft.com/office/drawing/2014/main" id="{B0F11C6D-A422-45F7-9974-716ED15D2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914" y="3581400"/>
              <a:ext cx="2960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6" name="Line 5">
              <a:extLst>
                <a:ext uri="{FF2B5EF4-FFF2-40B4-BE49-F238E27FC236}">
                  <a16:creationId xmlns:a16="http://schemas.microsoft.com/office/drawing/2014/main" id="{0F40FFF6-90FC-4E68-9200-A0B6E66B4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1763714"/>
              <a:ext cx="0" cy="1741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7" name="Line 6">
              <a:extLst>
                <a:ext uri="{FF2B5EF4-FFF2-40B4-BE49-F238E27FC236}">
                  <a16:creationId xmlns:a16="http://schemas.microsoft.com/office/drawing/2014/main" id="{E6047F66-EA50-44BC-8D2D-989B3B2CC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1914" y="3581400"/>
              <a:ext cx="3722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7A781950-D473-4410-89DD-9F8544251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4354514"/>
              <a:ext cx="0" cy="1741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065A3460-D9F1-4EEB-911A-5313A9542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278314"/>
              <a:ext cx="0" cy="1741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0" name="Line 9">
              <a:extLst>
                <a:ext uri="{FF2B5EF4-FFF2-40B4-BE49-F238E27FC236}">
                  <a16:creationId xmlns:a16="http://schemas.microsoft.com/office/drawing/2014/main" id="{A44FD41B-01C9-4149-BD1A-336FE8063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914" y="6172200"/>
              <a:ext cx="30368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1" name="Line 10">
              <a:extLst>
                <a:ext uri="{FF2B5EF4-FFF2-40B4-BE49-F238E27FC236}">
                  <a16:creationId xmlns:a16="http://schemas.microsoft.com/office/drawing/2014/main" id="{DF5B475D-6DFC-4284-B091-FB2A16967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114" y="6096000"/>
              <a:ext cx="3722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2" name="Rectangle 11">
              <a:extLst>
                <a:ext uri="{FF2B5EF4-FFF2-40B4-BE49-F238E27FC236}">
                  <a16:creationId xmlns:a16="http://schemas.microsoft.com/office/drawing/2014/main" id="{94D201C2-3F27-48A2-AF36-C3EF53B9D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389" y="3582989"/>
              <a:ext cx="25114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rgbClr val="FFCC99"/>
                  </a:solidFill>
                </a:rPr>
                <a:t>Random errors</a:t>
              </a:r>
            </a:p>
          </p:txBody>
        </p:sp>
        <p:sp>
          <p:nvSpPr>
            <p:cNvPr id="83" name="Rectangle 12">
              <a:extLst>
                <a:ext uri="{FF2B5EF4-FFF2-40B4-BE49-F238E27FC236}">
                  <a16:creationId xmlns:a16="http://schemas.microsoft.com/office/drawing/2014/main" id="{AA407357-327D-4BB5-B00C-26121BC58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9" y="6173789"/>
              <a:ext cx="35020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FFCC99"/>
                  </a:solidFill>
                </a:rPr>
                <a:t>Trend</a:t>
              </a:r>
            </a:p>
          </p:txBody>
        </p:sp>
        <p:sp>
          <p:nvSpPr>
            <p:cNvPr id="84" name="Rectangle 13">
              <a:extLst>
                <a:ext uri="{FF2B5EF4-FFF2-40B4-BE49-F238E27FC236}">
                  <a16:creationId xmlns:a16="http://schemas.microsoft.com/office/drawing/2014/main" id="{173CF8BD-8B1E-4DE0-B747-5EEEB0D21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9" y="3582989"/>
              <a:ext cx="47974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FFCC99"/>
                  </a:solidFill>
                </a:rPr>
                <a:t>Cyclical effects</a:t>
              </a:r>
            </a:p>
          </p:txBody>
        </p:sp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993AA346-9055-4E84-94F0-40E6DA7A3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389" y="6173789"/>
              <a:ext cx="46450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FFCC99"/>
                  </a:solidFill>
                </a:rPr>
                <a:t>Seasonal effects</a:t>
              </a:r>
            </a:p>
          </p:txBody>
        </p:sp>
        <p:sp>
          <p:nvSpPr>
            <p:cNvPr id="86" name="Rectangle 15">
              <a:extLst>
                <a:ext uri="{FF2B5EF4-FFF2-40B4-BE49-F238E27FC236}">
                  <a16:creationId xmlns:a16="http://schemas.microsoft.com/office/drawing/2014/main" id="{AEBA5A53-2765-4A05-A92C-605B9E9B0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389" y="3354389"/>
              <a:ext cx="4540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/>
                <a:t>T</a:t>
              </a:r>
            </a:p>
          </p:txBody>
        </p:sp>
        <p:sp>
          <p:nvSpPr>
            <p:cNvPr id="87" name="Rectangle 16">
              <a:extLst>
                <a:ext uri="{FF2B5EF4-FFF2-40B4-BE49-F238E27FC236}">
                  <a16:creationId xmlns:a16="http://schemas.microsoft.com/office/drawing/2014/main" id="{F5094384-6635-4EC7-B0FA-45A6F0845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2389" y="3278189"/>
              <a:ext cx="4540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/>
                <a:t>T</a:t>
              </a:r>
            </a:p>
          </p:txBody>
        </p:sp>
        <p:sp>
          <p:nvSpPr>
            <p:cNvPr id="88" name="Rectangle 17">
              <a:extLst>
                <a:ext uri="{FF2B5EF4-FFF2-40B4-BE49-F238E27FC236}">
                  <a16:creationId xmlns:a16="http://schemas.microsoft.com/office/drawing/2014/main" id="{114491CD-75E7-4018-B361-E9E9BB350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9" y="5868989"/>
              <a:ext cx="4540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/>
                <a:t>T</a:t>
              </a:r>
            </a:p>
          </p:txBody>
        </p:sp>
        <p:sp>
          <p:nvSpPr>
            <p:cNvPr id="89" name="Rectangle 18">
              <a:extLst>
                <a:ext uri="{FF2B5EF4-FFF2-40B4-BE49-F238E27FC236}">
                  <a16:creationId xmlns:a16="http://schemas.microsoft.com/office/drawing/2014/main" id="{53D62335-B1E0-4DDE-AFBB-FF02D1755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2389" y="5792789"/>
              <a:ext cx="4540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/>
                <a:t>T</a:t>
              </a:r>
            </a:p>
          </p:txBody>
        </p:sp>
        <p:sp>
          <p:nvSpPr>
            <p:cNvPr id="90" name="Rectangle 19">
              <a:extLst>
                <a:ext uri="{FF2B5EF4-FFF2-40B4-BE49-F238E27FC236}">
                  <a16:creationId xmlns:a16="http://schemas.microsoft.com/office/drawing/2014/main" id="{231A4D6B-22B4-4954-A790-B085F771B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389" y="1525589"/>
              <a:ext cx="5302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/>
                <a:t>e</a:t>
              </a:r>
            </a:p>
          </p:txBody>
        </p:sp>
        <p:sp>
          <p:nvSpPr>
            <p:cNvPr id="91" name="Rectangle 20">
              <a:extLst>
                <a:ext uri="{FF2B5EF4-FFF2-40B4-BE49-F238E27FC236}">
                  <a16:creationId xmlns:a16="http://schemas.microsoft.com/office/drawing/2014/main" id="{DB9FBF97-31D9-4EC0-9627-E75B1558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389" y="1525589"/>
              <a:ext cx="5302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/>
                <a:t>e</a:t>
              </a:r>
            </a:p>
          </p:txBody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BBDD95EE-7102-4375-841F-1967F4C93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389" y="4040189"/>
              <a:ext cx="5302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/>
                <a:t>e</a:t>
              </a:r>
            </a:p>
          </p:txBody>
        </p:sp>
        <p:sp>
          <p:nvSpPr>
            <p:cNvPr id="93" name="Rectangle 22">
              <a:extLst>
                <a:ext uri="{FF2B5EF4-FFF2-40B4-BE49-F238E27FC236}">
                  <a16:creationId xmlns:a16="http://schemas.microsoft.com/office/drawing/2014/main" id="{0983CD49-54B8-49EE-8FC7-7EF75856F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7589" y="3963989"/>
              <a:ext cx="5302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/>
                <a:t>e</a:t>
              </a: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55A381DE-DFC4-43B5-8ED0-90AD9DBB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914" y="2590800"/>
              <a:ext cx="296068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5" name="Rectangle 24">
              <a:extLst>
                <a:ext uri="{FF2B5EF4-FFF2-40B4-BE49-F238E27FC236}">
                  <a16:creationId xmlns:a16="http://schemas.microsoft.com/office/drawing/2014/main" id="{4109CB89-1CED-4023-AA0C-7A1C44A31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389" y="2287589"/>
              <a:ext cx="5302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7A564F0B-0DAB-4A29-B24C-C8B7991A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389" y="2287589"/>
              <a:ext cx="5302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97" name="Line 26">
              <a:extLst>
                <a:ext uri="{FF2B5EF4-FFF2-40B4-BE49-F238E27FC236}">
                  <a16:creationId xmlns:a16="http://schemas.microsoft.com/office/drawing/2014/main" id="{3490F98A-8E1F-4D30-B953-DA4CDE989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1914" y="2590800"/>
              <a:ext cx="372268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8" name="Line 27">
              <a:extLst>
                <a:ext uri="{FF2B5EF4-FFF2-40B4-BE49-F238E27FC236}">
                  <a16:creationId xmlns:a16="http://schemas.microsoft.com/office/drawing/2014/main" id="{9DC861A8-975E-4A80-8E7E-49B603D66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914" y="5105400"/>
              <a:ext cx="280828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9" name="Line 28">
              <a:extLst>
                <a:ext uri="{FF2B5EF4-FFF2-40B4-BE49-F238E27FC236}">
                  <a16:creationId xmlns:a16="http://schemas.microsoft.com/office/drawing/2014/main" id="{80A3C055-6E73-4ADF-80A2-71D0E4BD7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114" y="5105400"/>
              <a:ext cx="364648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0" name="Rectangle 29">
              <a:extLst>
                <a:ext uri="{FF2B5EF4-FFF2-40B4-BE49-F238E27FC236}">
                  <a16:creationId xmlns:a16="http://schemas.microsoft.com/office/drawing/2014/main" id="{46142335-ACC8-44C1-9773-9B1391E65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389" y="4802189"/>
              <a:ext cx="5302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01" name="Rectangle 30">
              <a:extLst>
                <a:ext uri="{FF2B5EF4-FFF2-40B4-BE49-F238E27FC236}">
                  <a16:creationId xmlns:a16="http://schemas.microsoft.com/office/drawing/2014/main" id="{0A0B7A4A-3A4D-49F8-9F5B-A04B2BF5E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7589" y="4802189"/>
              <a:ext cx="5302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02" name="Oval 31">
              <a:extLst>
                <a:ext uri="{FF2B5EF4-FFF2-40B4-BE49-F238E27FC236}">
                  <a16:creationId xmlns:a16="http://schemas.microsoft.com/office/drawing/2014/main" id="{A417123A-6D47-4B05-A7B2-2337F664F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2098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3" name="Oval 32">
              <a:extLst>
                <a:ext uri="{FF2B5EF4-FFF2-40B4-BE49-F238E27FC236}">
                  <a16:creationId xmlns:a16="http://schemas.microsoft.com/office/drawing/2014/main" id="{5A6A6908-F748-4387-8AE9-D452F2209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362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4" name="Oval 33">
              <a:extLst>
                <a:ext uri="{FF2B5EF4-FFF2-40B4-BE49-F238E27FC236}">
                  <a16:creationId xmlns:a16="http://schemas.microsoft.com/office/drawing/2014/main" id="{8A40A5A7-1D04-470C-BDDC-075FCF3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956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5" name="Oval 34">
              <a:extLst>
                <a:ext uri="{FF2B5EF4-FFF2-40B4-BE49-F238E27FC236}">
                  <a16:creationId xmlns:a16="http://schemas.microsoft.com/office/drawing/2014/main" id="{8A7258DF-87C4-47B8-BCA9-DEE0CB5BF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2098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6" name="Oval 35">
              <a:extLst>
                <a:ext uri="{FF2B5EF4-FFF2-40B4-BE49-F238E27FC236}">
                  <a16:creationId xmlns:a16="http://schemas.microsoft.com/office/drawing/2014/main" id="{F5E99BB8-AA27-46B2-A657-242C0E2D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7" name="Oval 36">
              <a:extLst>
                <a:ext uri="{FF2B5EF4-FFF2-40B4-BE49-F238E27FC236}">
                  <a16:creationId xmlns:a16="http://schemas.microsoft.com/office/drawing/2014/main" id="{5F96EB69-C7F6-4F91-8940-3EACE05C8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0574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8" name="Oval 37">
              <a:extLst>
                <a:ext uri="{FF2B5EF4-FFF2-40B4-BE49-F238E27FC236}">
                  <a16:creationId xmlns:a16="http://schemas.microsoft.com/office/drawing/2014/main" id="{D8535346-004A-483C-BE57-9F865BFFD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124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9" name="Oval 38">
              <a:extLst>
                <a:ext uri="{FF2B5EF4-FFF2-40B4-BE49-F238E27FC236}">
                  <a16:creationId xmlns:a16="http://schemas.microsoft.com/office/drawing/2014/main" id="{85143B77-0CBA-4E1E-B2CF-C6FE5386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2860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0" name="Oval 39">
              <a:extLst>
                <a:ext uri="{FF2B5EF4-FFF2-40B4-BE49-F238E27FC236}">
                  <a16:creationId xmlns:a16="http://schemas.microsoft.com/office/drawing/2014/main" id="{55F373B4-A972-4CB6-BA5D-DA368493C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981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1" name="Oval 40">
              <a:extLst>
                <a:ext uri="{FF2B5EF4-FFF2-40B4-BE49-F238E27FC236}">
                  <a16:creationId xmlns:a16="http://schemas.microsoft.com/office/drawing/2014/main" id="{D27A8384-F54F-433A-A2B2-99AB2C189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362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2" name="Oval 41">
              <a:extLst>
                <a:ext uri="{FF2B5EF4-FFF2-40B4-BE49-F238E27FC236}">
                  <a16:creationId xmlns:a16="http://schemas.microsoft.com/office/drawing/2014/main" id="{EE21371C-22AB-4003-9524-9051E9566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1336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3" name="Oval 42">
              <a:extLst>
                <a:ext uri="{FF2B5EF4-FFF2-40B4-BE49-F238E27FC236}">
                  <a16:creationId xmlns:a16="http://schemas.microsoft.com/office/drawing/2014/main" id="{81A1CF18-59F4-49C8-9231-A3D87AC7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4" name="Oval 43">
              <a:extLst>
                <a:ext uri="{FF2B5EF4-FFF2-40B4-BE49-F238E27FC236}">
                  <a16:creationId xmlns:a16="http://schemas.microsoft.com/office/drawing/2014/main" id="{B0B94429-BC6F-4FEF-909E-BEF89C6CE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2098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5" name="Oval 44">
              <a:extLst>
                <a:ext uri="{FF2B5EF4-FFF2-40B4-BE49-F238E27FC236}">
                  <a16:creationId xmlns:a16="http://schemas.microsoft.com/office/drawing/2014/main" id="{39F19C04-2797-4E0A-9CDA-284666CA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24384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6" name="Oval 45">
              <a:extLst>
                <a:ext uri="{FF2B5EF4-FFF2-40B4-BE49-F238E27FC236}">
                  <a16:creationId xmlns:a16="http://schemas.microsoft.com/office/drawing/2014/main" id="{FCFFAFF9-E6AF-4383-BA46-0DE758A8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28194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7" name="Oval 46">
              <a:extLst>
                <a:ext uri="{FF2B5EF4-FFF2-40B4-BE49-F238E27FC236}">
                  <a16:creationId xmlns:a16="http://schemas.microsoft.com/office/drawing/2014/main" id="{EE126AE2-F4D6-408B-9C64-F52B1801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28956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8" name="Oval 47">
              <a:extLst>
                <a:ext uri="{FF2B5EF4-FFF2-40B4-BE49-F238E27FC236}">
                  <a16:creationId xmlns:a16="http://schemas.microsoft.com/office/drawing/2014/main" id="{2F40A0A7-B56B-49F6-9BEF-AFA80B9C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267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9" name="Oval 48">
              <a:extLst>
                <a:ext uri="{FF2B5EF4-FFF2-40B4-BE49-F238E27FC236}">
                  <a16:creationId xmlns:a16="http://schemas.microsoft.com/office/drawing/2014/main" id="{FA5B65C3-BC7D-438D-B578-DB4EDB52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5720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0" name="Oval 49">
              <a:extLst>
                <a:ext uri="{FF2B5EF4-FFF2-40B4-BE49-F238E27FC236}">
                  <a16:creationId xmlns:a16="http://schemas.microsoft.com/office/drawing/2014/main" id="{1E974F81-668D-44D4-9BA4-59E3DE89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1" name="Oval 50">
              <a:extLst>
                <a:ext uri="{FF2B5EF4-FFF2-40B4-BE49-F238E27FC236}">
                  <a16:creationId xmlns:a16="http://schemas.microsoft.com/office/drawing/2014/main" id="{766FA20E-FAE8-42B1-BC84-B5F5FEEB6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8006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2" name="Oval 51">
              <a:extLst>
                <a:ext uri="{FF2B5EF4-FFF2-40B4-BE49-F238E27FC236}">
                  <a16:creationId xmlns:a16="http://schemas.microsoft.com/office/drawing/2014/main" id="{1C488C00-E352-4556-9D3F-43A83BA47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1054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3" name="Oval 52">
              <a:extLst>
                <a:ext uri="{FF2B5EF4-FFF2-40B4-BE49-F238E27FC236}">
                  <a16:creationId xmlns:a16="http://schemas.microsoft.com/office/drawing/2014/main" id="{0A7E3315-30BA-48EC-92F8-96FACFEA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5626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4" name="Oval 53">
              <a:extLst>
                <a:ext uri="{FF2B5EF4-FFF2-40B4-BE49-F238E27FC236}">
                  <a16:creationId xmlns:a16="http://schemas.microsoft.com/office/drawing/2014/main" id="{6046DC0B-4BDC-4F47-8714-7487D2B2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3340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5" name="Oval 54">
              <a:extLst>
                <a:ext uri="{FF2B5EF4-FFF2-40B4-BE49-F238E27FC236}">
                  <a16:creationId xmlns:a16="http://schemas.microsoft.com/office/drawing/2014/main" id="{042AD127-8A93-443D-8D3C-707B900E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7150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6" name="Oval 55">
              <a:extLst>
                <a:ext uri="{FF2B5EF4-FFF2-40B4-BE49-F238E27FC236}">
                  <a16:creationId xmlns:a16="http://schemas.microsoft.com/office/drawing/2014/main" id="{C290CAC0-9BE4-4F80-BBAF-0936C077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55626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7" name="Oval 56">
              <a:extLst>
                <a:ext uri="{FF2B5EF4-FFF2-40B4-BE49-F238E27FC236}">
                  <a16:creationId xmlns:a16="http://schemas.microsoft.com/office/drawing/2014/main" id="{3EC6BD90-8FCB-4CEA-80B1-1CEA7C746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8" name="Oval 57">
              <a:extLst>
                <a:ext uri="{FF2B5EF4-FFF2-40B4-BE49-F238E27FC236}">
                  <a16:creationId xmlns:a16="http://schemas.microsoft.com/office/drawing/2014/main" id="{B5FF7064-7E63-425F-95E1-3F5BC3EFA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9530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9" name="Oval 58">
              <a:extLst>
                <a:ext uri="{FF2B5EF4-FFF2-40B4-BE49-F238E27FC236}">
                  <a16:creationId xmlns:a16="http://schemas.microsoft.com/office/drawing/2014/main" id="{A4E49595-2C0D-499B-8D9D-280B7944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3340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0" name="Oval 59">
              <a:extLst>
                <a:ext uri="{FF2B5EF4-FFF2-40B4-BE49-F238E27FC236}">
                  <a16:creationId xmlns:a16="http://schemas.microsoft.com/office/drawing/2014/main" id="{3DB7BEB5-D6A6-476F-888D-BD8C1E0CC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29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1" name="Oval 60">
              <a:extLst>
                <a:ext uri="{FF2B5EF4-FFF2-40B4-BE49-F238E27FC236}">
                  <a16:creationId xmlns:a16="http://schemas.microsoft.com/office/drawing/2014/main" id="{EDBEE5B6-209A-4E61-AAD7-B7A81227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5029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2" name="Oval 61">
              <a:extLst>
                <a:ext uri="{FF2B5EF4-FFF2-40B4-BE49-F238E27FC236}">
                  <a16:creationId xmlns:a16="http://schemas.microsoft.com/office/drawing/2014/main" id="{B9291FBC-9EEB-4675-9DE5-B6040F498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44958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3" name="Oval 62">
              <a:extLst>
                <a:ext uri="{FF2B5EF4-FFF2-40B4-BE49-F238E27FC236}">
                  <a16:creationId xmlns:a16="http://schemas.microsoft.com/office/drawing/2014/main" id="{FB4A3381-3253-417A-81D6-E60E65342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5029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4" name="Oval 63">
              <a:extLst>
                <a:ext uri="{FF2B5EF4-FFF2-40B4-BE49-F238E27FC236}">
                  <a16:creationId xmlns:a16="http://schemas.microsoft.com/office/drawing/2014/main" id="{118A19FF-661B-40DA-8AFA-0F9662E5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54864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5" name="Oval 64">
              <a:extLst>
                <a:ext uri="{FF2B5EF4-FFF2-40B4-BE49-F238E27FC236}">
                  <a16:creationId xmlns:a16="http://schemas.microsoft.com/office/drawing/2014/main" id="{52A8EE1D-0D3C-436E-B77E-E3542E38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400" y="5029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6" name="Oval 65">
              <a:extLst>
                <a:ext uri="{FF2B5EF4-FFF2-40B4-BE49-F238E27FC236}">
                  <a16:creationId xmlns:a16="http://schemas.microsoft.com/office/drawing/2014/main" id="{20A708D1-4178-4A38-A254-3A1BDDA1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4648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7" name="Oval 66">
              <a:extLst>
                <a:ext uri="{FF2B5EF4-FFF2-40B4-BE49-F238E27FC236}">
                  <a16:creationId xmlns:a16="http://schemas.microsoft.com/office/drawing/2014/main" id="{2F16B19D-394B-4319-87AC-040FFA07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0" y="49530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8" name="Oval 67">
              <a:extLst>
                <a:ext uri="{FF2B5EF4-FFF2-40B4-BE49-F238E27FC236}">
                  <a16:creationId xmlns:a16="http://schemas.microsoft.com/office/drawing/2014/main" id="{3356DDCD-B964-453C-ABDC-694F7AFBC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600" y="24384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9" name="Oval 68">
              <a:extLst>
                <a:ext uri="{FF2B5EF4-FFF2-40B4-BE49-F238E27FC236}">
                  <a16:creationId xmlns:a16="http://schemas.microsoft.com/office/drawing/2014/main" id="{79ECA30B-B51F-493B-A51D-27C39482A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600" y="1981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0" name="Oval 69">
              <a:extLst>
                <a:ext uri="{FF2B5EF4-FFF2-40B4-BE49-F238E27FC236}">
                  <a16:creationId xmlns:a16="http://schemas.microsoft.com/office/drawing/2014/main" id="{7C883033-AD8A-468B-8214-3E59DDD1A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9800" y="541020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139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02" name="Picture 55300" descr="Formulae on a background">
            <a:extLst>
              <a:ext uri="{FF2B5EF4-FFF2-40B4-BE49-F238E27FC236}">
                <a16:creationId xmlns:a16="http://schemas.microsoft.com/office/drawing/2014/main" id="{6F3D2CA3-E441-729B-5810-7386F7407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4819" b="20181"/>
          <a:stretch/>
        </p:blipFill>
        <p:spPr>
          <a:xfrm>
            <a:off x="20" y="-19528"/>
            <a:ext cx="12191980" cy="6857990"/>
          </a:xfrm>
          <a:prstGeom prst="rect">
            <a:avLst/>
          </a:prstGeom>
        </p:spPr>
      </p:pic>
      <p:sp>
        <p:nvSpPr>
          <p:cNvPr id="55298" name="Rectangle 2">
            <a:extLst>
              <a:ext uri="{FF2B5EF4-FFF2-40B4-BE49-F238E27FC236}">
                <a16:creationId xmlns:a16="http://schemas.microsoft.com/office/drawing/2014/main" id="{1E368E8F-3C4C-45D0-AF58-B728D8367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Measuring Errors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21726D6-CE6D-48F0-8334-5729F3DF4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>
                <a:solidFill>
                  <a:srgbClr val="FFFFFF"/>
                </a:solidFill>
              </a:rPr>
              <a:t>Sum Square Error (SSE)</a:t>
            </a:r>
          </a:p>
          <a:p>
            <a:pPr>
              <a:buFontTx/>
              <a:buChar char="•"/>
            </a:pPr>
            <a:endParaRPr lang="en-US" altLang="en-US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endParaRPr lang="en-US" altLang="en-US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rgbClr val="FFFFFF"/>
                </a:solidFill>
              </a:rPr>
              <a:t>Mean Absolute Deviation (MAD)</a:t>
            </a:r>
          </a:p>
          <a:p>
            <a:pPr>
              <a:buFontTx/>
              <a:buChar char="•"/>
            </a:pPr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F15C82BE-9C07-49F1-85B2-7BC203358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680698"/>
              </p:ext>
            </p:extLst>
          </p:nvPr>
        </p:nvGraphicFramePr>
        <p:xfrm>
          <a:off x="4556760" y="2377279"/>
          <a:ext cx="35179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560" imgH="1093680" progId="Equation.3">
                  <p:embed/>
                </p:oleObj>
              </mc:Choice>
              <mc:Fallback>
                <p:oleObj name="Equation" r:id="rId4" imgW="3517560" imgH="1093680" progId="Equation.3">
                  <p:embed/>
                  <p:pic>
                    <p:nvPicPr>
                      <p:cNvPr id="55300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8D4731E-ED2C-4A99-99A5-3FC8A0C149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760" y="2377279"/>
                        <a:ext cx="35179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556C09E-F64E-4A0C-A3C1-CD9C2047B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871110"/>
              </p:ext>
            </p:extLst>
          </p:nvPr>
        </p:nvGraphicFramePr>
        <p:xfrm>
          <a:off x="4404360" y="4336255"/>
          <a:ext cx="37465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160" imgH="1609560" progId="Equation.3">
                  <p:embed/>
                </p:oleObj>
              </mc:Choice>
              <mc:Fallback>
                <p:oleObj name="Equation" r:id="rId6" imgW="3746160" imgH="1609560" progId="Equation.3">
                  <p:embed/>
                  <p:pic>
                    <p:nvPicPr>
                      <p:cNvPr id="55301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ACF7277-7657-4C92-8203-5CB616C791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360" y="4336255"/>
                        <a:ext cx="37465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8196" descr="Magnifying glass showing decling performance">
            <a:extLst>
              <a:ext uri="{FF2B5EF4-FFF2-40B4-BE49-F238E27FC236}">
                <a16:creationId xmlns:a16="http://schemas.microsoft.com/office/drawing/2014/main" id="{2638AE49-D5BA-56E7-92A4-44A32E7A2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C3C3A2F-EDAC-4ABF-93CE-FE08F4B58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altLang="en-US" sz="4400"/>
              <a:t>What Is Time-Series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2CCFF50-2265-43D6-84F1-511C95D4C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/>
              <a:t>A Quantitative Forecasting Method to Predict Future Values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/>
              <a:t>Numerical Data Obtained at Regular Time Intervals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/>
              <a:t>Projections Based on Past and Present Observations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/>
              <a:t>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Year:	1994	1995	1996	1997	1998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Sales:	 75.3	 74.2	 78.5	 79.7	 80.2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2000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2000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1413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ABF8880-E4AA-463B-AFF5-75F5E887D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31573" y="-169868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Time-Series Components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C077330-B67B-45A0-B441-050B771FDF9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294" y="2979999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5">
            <a:extLst>
              <a:ext uri="{FF2B5EF4-FFF2-40B4-BE49-F238E27FC236}">
                <a16:creationId xmlns:a16="http://schemas.microsoft.com/office/drawing/2014/main" id="{15570CEC-0219-46E1-9B53-E4798C17BE9E}"/>
              </a:ext>
            </a:extLst>
          </p:cNvPr>
          <p:cNvGrpSpPr>
            <a:grpSpLocks/>
          </p:cNvGrpSpPr>
          <p:nvPr/>
        </p:nvGrpSpPr>
        <p:grpSpPr bwMode="auto">
          <a:xfrm>
            <a:off x="5526882" y="3475300"/>
            <a:ext cx="3865562" cy="1939925"/>
            <a:chOff x="1821" y="1748"/>
            <a:chExt cx="2435" cy="1222"/>
          </a:xfrm>
        </p:grpSpPr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D74ADF49-D169-4182-9A5D-4D605BBB3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1748"/>
              <a:ext cx="2435" cy="1222"/>
            </a:xfrm>
            <a:custGeom>
              <a:avLst/>
              <a:gdLst>
                <a:gd name="T0" fmla="*/ 1368 w 2435"/>
                <a:gd name="T1" fmla="*/ 214 h 1222"/>
                <a:gd name="T2" fmla="*/ 1215 w 2435"/>
                <a:gd name="T3" fmla="*/ 8 h 1222"/>
                <a:gd name="T4" fmla="*/ 1022 w 2435"/>
                <a:gd name="T5" fmla="*/ 283 h 1222"/>
                <a:gd name="T6" fmla="*/ 624 w 2435"/>
                <a:gd name="T7" fmla="*/ 2 h 1222"/>
                <a:gd name="T8" fmla="*/ 657 w 2435"/>
                <a:gd name="T9" fmla="*/ 304 h 1222"/>
                <a:gd name="T10" fmla="*/ 194 w 2435"/>
                <a:gd name="T11" fmla="*/ 236 h 1222"/>
                <a:gd name="T12" fmla="*/ 446 w 2435"/>
                <a:gd name="T13" fmla="*/ 525 h 1222"/>
                <a:gd name="T14" fmla="*/ 0 w 2435"/>
                <a:gd name="T15" fmla="*/ 518 h 1222"/>
                <a:gd name="T16" fmla="*/ 325 w 2435"/>
                <a:gd name="T17" fmla="*/ 765 h 1222"/>
                <a:gd name="T18" fmla="*/ 67 w 2435"/>
                <a:gd name="T19" fmla="*/ 882 h 1222"/>
                <a:gd name="T20" fmla="*/ 443 w 2435"/>
                <a:gd name="T21" fmla="*/ 993 h 1222"/>
                <a:gd name="T22" fmla="*/ 406 w 2435"/>
                <a:gd name="T23" fmla="*/ 1221 h 1222"/>
                <a:gd name="T24" fmla="*/ 740 w 2435"/>
                <a:gd name="T25" fmla="*/ 1049 h 1222"/>
                <a:gd name="T26" fmla="*/ 844 w 2435"/>
                <a:gd name="T27" fmla="*/ 1183 h 1222"/>
                <a:gd name="T28" fmla="*/ 1005 w 2435"/>
                <a:gd name="T29" fmla="*/ 1053 h 1222"/>
                <a:gd name="T30" fmla="*/ 1173 w 2435"/>
                <a:gd name="T31" fmla="*/ 1194 h 1222"/>
                <a:gd name="T32" fmla="*/ 1277 w 2435"/>
                <a:gd name="T33" fmla="*/ 1011 h 1222"/>
                <a:gd name="T34" fmla="*/ 1555 w 2435"/>
                <a:gd name="T35" fmla="*/ 1173 h 1222"/>
                <a:gd name="T36" fmla="*/ 1567 w 2435"/>
                <a:gd name="T37" fmla="*/ 962 h 1222"/>
                <a:gd name="T38" fmla="*/ 2008 w 2435"/>
                <a:gd name="T39" fmla="*/ 1149 h 1222"/>
                <a:gd name="T40" fmla="*/ 1785 w 2435"/>
                <a:gd name="T41" fmla="*/ 866 h 1222"/>
                <a:gd name="T42" fmla="*/ 2005 w 2435"/>
                <a:gd name="T43" fmla="*/ 842 h 1222"/>
                <a:gd name="T44" fmla="*/ 1893 w 2435"/>
                <a:gd name="T45" fmla="*/ 685 h 1222"/>
                <a:gd name="T46" fmla="*/ 2434 w 2435"/>
                <a:gd name="T47" fmla="*/ 608 h 1222"/>
                <a:gd name="T48" fmla="*/ 1870 w 2435"/>
                <a:gd name="T49" fmla="*/ 477 h 1222"/>
                <a:gd name="T50" fmla="*/ 2095 w 2435"/>
                <a:gd name="T51" fmla="*/ 289 h 1222"/>
                <a:gd name="T52" fmla="*/ 1680 w 2435"/>
                <a:gd name="T53" fmla="*/ 383 h 1222"/>
                <a:gd name="T54" fmla="*/ 1793 w 2435"/>
                <a:gd name="T55" fmla="*/ 0 h 1222"/>
                <a:gd name="T56" fmla="*/ 1368 w 2435"/>
                <a:gd name="T57" fmla="*/ 214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35" h="1222">
                  <a:moveTo>
                    <a:pt x="1368" y="214"/>
                  </a:moveTo>
                  <a:lnTo>
                    <a:pt x="1215" y="8"/>
                  </a:lnTo>
                  <a:lnTo>
                    <a:pt x="1022" y="283"/>
                  </a:lnTo>
                  <a:lnTo>
                    <a:pt x="624" y="2"/>
                  </a:lnTo>
                  <a:lnTo>
                    <a:pt x="657" y="304"/>
                  </a:lnTo>
                  <a:lnTo>
                    <a:pt x="194" y="236"/>
                  </a:lnTo>
                  <a:lnTo>
                    <a:pt x="446" y="525"/>
                  </a:lnTo>
                  <a:lnTo>
                    <a:pt x="0" y="518"/>
                  </a:lnTo>
                  <a:lnTo>
                    <a:pt x="325" y="765"/>
                  </a:lnTo>
                  <a:lnTo>
                    <a:pt x="67" y="882"/>
                  </a:lnTo>
                  <a:lnTo>
                    <a:pt x="443" y="993"/>
                  </a:lnTo>
                  <a:lnTo>
                    <a:pt x="406" y="1221"/>
                  </a:lnTo>
                  <a:lnTo>
                    <a:pt x="740" y="1049"/>
                  </a:lnTo>
                  <a:lnTo>
                    <a:pt x="844" y="1183"/>
                  </a:lnTo>
                  <a:lnTo>
                    <a:pt x="1005" y="1053"/>
                  </a:lnTo>
                  <a:lnTo>
                    <a:pt x="1173" y="1194"/>
                  </a:lnTo>
                  <a:lnTo>
                    <a:pt x="1277" y="1011"/>
                  </a:lnTo>
                  <a:lnTo>
                    <a:pt x="1555" y="1173"/>
                  </a:lnTo>
                  <a:lnTo>
                    <a:pt x="1567" y="962"/>
                  </a:lnTo>
                  <a:lnTo>
                    <a:pt x="2008" y="1149"/>
                  </a:lnTo>
                  <a:lnTo>
                    <a:pt x="1785" y="866"/>
                  </a:lnTo>
                  <a:lnTo>
                    <a:pt x="2005" y="842"/>
                  </a:lnTo>
                  <a:lnTo>
                    <a:pt x="1893" y="685"/>
                  </a:lnTo>
                  <a:lnTo>
                    <a:pt x="2434" y="608"/>
                  </a:lnTo>
                  <a:lnTo>
                    <a:pt x="1870" y="477"/>
                  </a:lnTo>
                  <a:lnTo>
                    <a:pt x="2095" y="289"/>
                  </a:lnTo>
                  <a:lnTo>
                    <a:pt x="1680" y="383"/>
                  </a:lnTo>
                  <a:lnTo>
                    <a:pt x="1793" y="0"/>
                  </a:lnTo>
                  <a:lnTo>
                    <a:pt x="1368" y="21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6AFE962C-C583-4551-AF3E-C27BE160F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2452" y="2091"/>
              <a:ext cx="975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7" name="Rectangle 7">
            <a:extLst>
              <a:ext uri="{FF2B5EF4-FFF2-40B4-BE49-F238E27FC236}">
                <a16:creationId xmlns:a16="http://schemas.microsoft.com/office/drawing/2014/main" id="{7305746F-8CC0-43B8-9116-E9C6C8C6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633" y="4130938"/>
            <a:ext cx="27400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000000"/>
                </a:solidFill>
              </a:rPr>
              <a:t>Time-Series</a:t>
            </a: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7EF52F02-283D-48B9-88B8-2FD4EE40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045" y="3138750"/>
            <a:ext cx="19018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accent1"/>
                </a:solidFill>
              </a:rPr>
              <a:t>Cyclical</a:t>
            </a:r>
          </a:p>
        </p:txBody>
      </p:sp>
      <p:pic>
        <p:nvPicPr>
          <p:cNvPr id="39" name="Picture 9">
            <a:extLst>
              <a:ext uri="{FF2B5EF4-FFF2-40B4-BE49-F238E27FC236}">
                <a16:creationId xmlns:a16="http://schemas.microsoft.com/office/drawing/2014/main" id="{D7472FBE-D611-47EC-A534-3857D3C12D3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94" y="5265999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10">
            <a:extLst>
              <a:ext uri="{FF2B5EF4-FFF2-40B4-BE49-F238E27FC236}">
                <a16:creationId xmlns:a16="http://schemas.microsoft.com/office/drawing/2014/main" id="{C841076A-43E0-42EA-8F22-C2E42B28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245" y="5500950"/>
            <a:ext cx="1673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009800"/>
                </a:solidFill>
              </a:rPr>
              <a:t>Random</a:t>
            </a:r>
          </a:p>
        </p:txBody>
      </p:sp>
      <p:pic>
        <p:nvPicPr>
          <p:cNvPr id="41" name="Picture 11">
            <a:extLst>
              <a:ext uri="{FF2B5EF4-FFF2-40B4-BE49-F238E27FC236}">
                <a16:creationId xmlns:a16="http://schemas.microsoft.com/office/drawing/2014/main" id="{C331EA8F-4DE7-40FD-B6C8-65AA023C7AA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94" y="2979999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12">
            <a:extLst>
              <a:ext uri="{FF2B5EF4-FFF2-40B4-BE49-F238E27FC236}">
                <a16:creationId xmlns:a16="http://schemas.microsoft.com/office/drawing/2014/main" id="{8F50E6D8-46E8-4B23-A3B7-24854A49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245" y="3138750"/>
            <a:ext cx="2054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023D42"/>
                </a:solidFill>
              </a:rPr>
              <a:t>Trend</a:t>
            </a:r>
          </a:p>
        </p:txBody>
      </p:sp>
      <p:pic>
        <p:nvPicPr>
          <p:cNvPr id="43" name="Picture 13">
            <a:extLst>
              <a:ext uri="{FF2B5EF4-FFF2-40B4-BE49-F238E27FC236}">
                <a16:creationId xmlns:a16="http://schemas.microsoft.com/office/drawing/2014/main" id="{53DBFB87-803D-48F5-8FDB-A7127B82FA4B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94" y="5265999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ectangle 14">
            <a:extLst>
              <a:ext uri="{FF2B5EF4-FFF2-40B4-BE49-F238E27FC236}">
                <a16:creationId xmlns:a16="http://schemas.microsoft.com/office/drawing/2014/main" id="{C4F8CAD6-B5A4-410C-87B7-D4C501F78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245" y="5500950"/>
            <a:ext cx="2054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F5757"/>
                </a:solidFill>
              </a:rPr>
              <a:t>Seasonal</a:t>
            </a:r>
          </a:p>
        </p:txBody>
      </p:sp>
    </p:spTree>
    <p:extLst>
      <p:ext uri="{BB962C8B-B14F-4D97-AF65-F5344CB8AC3E}">
        <p14:creationId xmlns:p14="http://schemas.microsoft.com/office/powerpoint/2010/main" val="4254111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B6D5C1C-AD9F-4655-98BC-946C1265E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40" y="287337"/>
            <a:ext cx="6561423" cy="1240262"/>
          </a:xfrm>
        </p:spPr>
        <p:txBody>
          <a:bodyPr anchor="t">
            <a:normAutofit/>
          </a:bodyPr>
          <a:lstStyle/>
          <a:p>
            <a:r>
              <a:rPr lang="en-US" altLang="en-US" sz="5400"/>
              <a:t>Trend Component</a:t>
            </a:r>
          </a:p>
        </p:txBody>
      </p:sp>
      <p:sp>
        <p:nvSpPr>
          <p:cNvPr id="12296" name="Rectangle 3">
            <a:extLst>
              <a:ext uri="{FF2B5EF4-FFF2-40B4-BE49-F238E27FC236}">
                <a16:creationId xmlns:a16="http://schemas.microsoft.com/office/drawing/2014/main" id="{8BE72ABF-E9D1-411D-A921-E8B629DC5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2814" y="1814936"/>
            <a:ext cx="7072580" cy="195681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400"/>
              <a:t>Overall Upward or Downward Movement</a:t>
            </a:r>
          </a:p>
          <a:p>
            <a:pPr>
              <a:buFontTx/>
              <a:buChar char="•"/>
            </a:pPr>
            <a:r>
              <a:rPr lang="en-US" altLang="en-US" sz="2400"/>
              <a:t>Data Taken Over a Period of Years</a:t>
            </a:r>
          </a:p>
          <a:p>
            <a:pPr marL="0" indent="0"/>
            <a:endParaRPr lang="en-US" altLang="en-US" sz="240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4A4BAF-F66B-4385-8950-8118B4BA1CF2}"/>
              </a:ext>
            </a:extLst>
          </p:cNvPr>
          <p:cNvGrpSpPr/>
          <p:nvPr/>
        </p:nvGrpSpPr>
        <p:grpSpPr>
          <a:xfrm>
            <a:off x="2439989" y="2667000"/>
            <a:ext cx="7693025" cy="3737289"/>
            <a:chOff x="2439989" y="2667000"/>
            <a:chExt cx="7693025" cy="3737289"/>
          </a:xfrm>
        </p:grpSpPr>
        <p:sp>
          <p:nvSpPr>
            <p:cNvPr id="45" name="Line 4">
              <a:extLst>
                <a:ext uri="{FF2B5EF4-FFF2-40B4-BE49-F238E27FC236}">
                  <a16:creationId xmlns:a16="http://schemas.microsoft.com/office/drawing/2014/main" id="{8F9AB8CC-CC97-488F-8EA6-6F995A76B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516314"/>
              <a:ext cx="0" cy="2351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6" name="Line 5">
              <a:extLst>
                <a:ext uri="{FF2B5EF4-FFF2-40B4-BE49-F238E27FC236}">
                  <a16:creationId xmlns:a16="http://schemas.microsoft.com/office/drawing/2014/main" id="{86161C77-829A-46D8-8905-12572F39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314" y="5943600"/>
              <a:ext cx="5475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3ED07922-CAF6-4090-A107-FED6BCB31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9" y="3354389"/>
              <a:ext cx="14446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Sales</a:t>
              </a:r>
            </a:p>
          </p:txBody>
        </p:sp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AB2879ED-1EBD-46E3-93B6-9459B67AF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8389" y="5945189"/>
              <a:ext cx="14446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Time </a:t>
              </a:r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C775DB9E-3DA1-4B54-AF12-45E39A032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5250" y="3803650"/>
              <a:ext cx="5526088" cy="130968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0A26F2EB-903C-49AF-ACBF-E8492FD84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4388" y="4192588"/>
              <a:ext cx="1141412" cy="1446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02620B76-4049-4C09-A7AC-5240CF064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314" y="4278314"/>
              <a:ext cx="979487" cy="674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B2118142-93ED-4217-9D6C-98E6BFE7D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6588" y="3887788"/>
              <a:ext cx="1141412" cy="1217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22AB4AE0-847B-4443-B97E-8454FDA43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5314" y="3973514"/>
              <a:ext cx="979487" cy="97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id="{58416567-B3CA-425C-9F82-330161AF4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6388" y="2820988"/>
              <a:ext cx="1141412" cy="2208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5" name="Oval 14">
              <a:extLst>
                <a:ext uri="{FF2B5EF4-FFF2-40B4-BE49-F238E27FC236}">
                  <a16:creationId xmlns:a16="http://schemas.microsoft.com/office/drawing/2014/main" id="{3F3E7F90-EA2C-4939-B1F3-1AFC688D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48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6" name="Oval 15">
              <a:extLst>
                <a:ext uri="{FF2B5EF4-FFF2-40B4-BE49-F238E27FC236}">
                  <a16:creationId xmlns:a16="http://schemas.microsoft.com/office/drawing/2014/main" id="{CA5BD74A-D7D4-4ED7-A74B-696D54DE4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038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7" name="Oval 16">
              <a:extLst>
                <a:ext uri="{FF2B5EF4-FFF2-40B4-BE49-F238E27FC236}">
                  <a16:creationId xmlns:a16="http://schemas.microsoft.com/office/drawing/2014/main" id="{D6E292D7-1D44-4F51-833F-62E9DB7B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953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E02B0E68-C9B3-4B3D-B264-0AE8A5A90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3733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2E82248F-502B-4FBF-807E-25BA6C38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876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0" name="Oval 19">
              <a:extLst>
                <a:ext uri="{FF2B5EF4-FFF2-40B4-BE49-F238E27FC236}">
                  <a16:creationId xmlns:a16="http://schemas.microsoft.com/office/drawing/2014/main" id="{22911EAC-4E89-4400-BEC8-996ED8601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400" y="2667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58359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DD30576-204E-4465-875C-20AA22517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246" y="365126"/>
            <a:ext cx="3973667" cy="2290989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Cyclical Component</a:t>
            </a:r>
          </a:p>
        </p:txBody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65BA2FBC-7EB5-4308-AF6C-6365B428E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56927" y="365126"/>
            <a:ext cx="5996871" cy="2537732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en-US" altLang="en-US" sz="2000">
                <a:solidFill>
                  <a:srgbClr val="FFFFFF"/>
                </a:solidFill>
              </a:rPr>
              <a:t>Upward or Downward Swings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FFFFFF"/>
                </a:solidFill>
              </a:rPr>
              <a:t>May Vary in Length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FFFFFF"/>
                </a:solidFill>
              </a:rPr>
              <a:t>Usually Lasts 2 - 10 Years</a:t>
            </a:r>
          </a:p>
          <a:p>
            <a:pPr>
              <a:buFontTx/>
              <a:buChar char="•"/>
            </a:pPr>
            <a:endParaRPr lang="en-US" altLang="en-US" sz="2000">
              <a:solidFill>
                <a:srgbClr val="FFFFFF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5E8105-9B96-4BCA-AC90-A961301C10FD}"/>
              </a:ext>
            </a:extLst>
          </p:cNvPr>
          <p:cNvGrpSpPr/>
          <p:nvPr/>
        </p:nvGrpSpPr>
        <p:grpSpPr>
          <a:xfrm>
            <a:off x="2299711" y="3021241"/>
            <a:ext cx="8226425" cy="3432489"/>
            <a:chOff x="2439989" y="3124200"/>
            <a:chExt cx="8226425" cy="3432489"/>
          </a:xfrm>
        </p:grpSpPr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01DCDFE1-E3A1-4B6D-A2B4-5441E6627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821114"/>
              <a:ext cx="0" cy="24907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28C34ECF-9A2E-4E06-B9A5-3BD0E018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314" y="6248400"/>
              <a:ext cx="5475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15CB618A-936D-459D-B70D-2C72F4F11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9" y="3659189"/>
              <a:ext cx="14446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Sales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2D12AD01-13E3-48EE-9236-1DC044DF8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9" y="6097589"/>
              <a:ext cx="14446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Time </a:t>
              </a: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BF55E5E9-BEF1-4A5F-BD92-2E6A40575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4388" y="4421188"/>
              <a:ext cx="1293812" cy="15224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0BB698F8-A337-4F36-BB55-13DF9A682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5988" y="4497388"/>
              <a:ext cx="912812" cy="7604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715024D3-A74D-4C12-A834-B5F19B545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7550" y="4121150"/>
              <a:ext cx="979488" cy="1284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6820F073-2C3E-4FD7-A586-00396F762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5314" y="4278314"/>
              <a:ext cx="979487" cy="97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E07F0981-1C77-40C4-A7C7-81F9DA1B1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81963" y="3276600"/>
              <a:ext cx="984250" cy="205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E38CB423-DBCF-4724-A729-3B2AD70E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791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2791E3A7-428F-4047-A678-A5CE75783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343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0A98C88E-7805-4843-BFC0-4878E543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181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68491D6A-8342-4437-BCCB-C632EBC7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038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4" name="Oval 17">
              <a:extLst>
                <a:ext uri="{FF2B5EF4-FFF2-40B4-BE49-F238E27FC236}">
                  <a16:creationId xmlns:a16="http://schemas.microsoft.com/office/drawing/2014/main" id="{57758959-93B2-4AB8-9417-75AC1A6D0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5105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3CF6C556-C15E-42AE-9D8B-BB2DF397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400" y="3124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BF4D10B9-2264-4DBC-8DF9-CC648AA3B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9" y="4029076"/>
              <a:ext cx="2039937" cy="390525"/>
            </a:xfrm>
            <a:custGeom>
              <a:avLst/>
              <a:gdLst>
                <a:gd name="T0" fmla="*/ 1284 w 1285"/>
                <a:gd name="T1" fmla="*/ 54 h 246"/>
                <a:gd name="T2" fmla="*/ 1273 w 1285"/>
                <a:gd name="T3" fmla="*/ 27 h 246"/>
                <a:gd name="T4" fmla="*/ 1247 w 1285"/>
                <a:gd name="T5" fmla="*/ 9 h 246"/>
                <a:gd name="T6" fmla="*/ 1210 w 1285"/>
                <a:gd name="T7" fmla="*/ 0 h 246"/>
                <a:gd name="T8" fmla="*/ 1167 w 1285"/>
                <a:gd name="T9" fmla="*/ 0 h 246"/>
                <a:gd name="T10" fmla="*/ 727 w 1285"/>
                <a:gd name="T11" fmla="*/ 62 h 246"/>
                <a:gd name="T12" fmla="*/ 684 w 1285"/>
                <a:gd name="T13" fmla="*/ 62 h 246"/>
                <a:gd name="T14" fmla="*/ 647 w 1285"/>
                <a:gd name="T15" fmla="*/ 54 h 246"/>
                <a:gd name="T16" fmla="*/ 621 w 1285"/>
                <a:gd name="T17" fmla="*/ 36 h 246"/>
                <a:gd name="T18" fmla="*/ 610 w 1285"/>
                <a:gd name="T19" fmla="*/ 9 h 246"/>
                <a:gd name="T20" fmla="*/ 605 w 1285"/>
                <a:gd name="T21" fmla="*/ 40 h 246"/>
                <a:gd name="T22" fmla="*/ 589 w 1285"/>
                <a:gd name="T23" fmla="*/ 67 h 246"/>
                <a:gd name="T24" fmla="*/ 557 w 1285"/>
                <a:gd name="T25" fmla="*/ 85 h 246"/>
                <a:gd name="T26" fmla="*/ 514 w 1285"/>
                <a:gd name="T27" fmla="*/ 98 h 246"/>
                <a:gd name="T28" fmla="*/ 95 w 1285"/>
                <a:gd name="T29" fmla="*/ 156 h 246"/>
                <a:gd name="T30" fmla="*/ 53 w 1285"/>
                <a:gd name="T31" fmla="*/ 169 h 246"/>
                <a:gd name="T32" fmla="*/ 26 w 1285"/>
                <a:gd name="T33" fmla="*/ 187 h 246"/>
                <a:gd name="T34" fmla="*/ 5 w 1285"/>
                <a:gd name="T35" fmla="*/ 214 h 246"/>
                <a:gd name="T36" fmla="*/ 0 w 1285"/>
                <a:gd name="T3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5" h="246">
                  <a:moveTo>
                    <a:pt x="1284" y="54"/>
                  </a:moveTo>
                  <a:lnTo>
                    <a:pt x="1273" y="27"/>
                  </a:lnTo>
                  <a:lnTo>
                    <a:pt x="1247" y="9"/>
                  </a:lnTo>
                  <a:lnTo>
                    <a:pt x="1210" y="0"/>
                  </a:lnTo>
                  <a:lnTo>
                    <a:pt x="1167" y="0"/>
                  </a:lnTo>
                  <a:lnTo>
                    <a:pt x="727" y="62"/>
                  </a:lnTo>
                  <a:lnTo>
                    <a:pt x="684" y="62"/>
                  </a:lnTo>
                  <a:lnTo>
                    <a:pt x="647" y="54"/>
                  </a:lnTo>
                  <a:lnTo>
                    <a:pt x="621" y="36"/>
                  </a:lnTo>
                  <a:lnTo>
                    <a:pt x="610" y="9"/>
                  </a:lnTo>
                  <a:lnTo>
                    <a:pt x="605" y="40"/>
                  </a:lnTo>
                  <a:lnTo>
                    <a:pt x="589" y="67"/>
                  </a:lnTo>
                  <a:lnTo>
                    <a:pt x="557" y="85"/>
                  </a:lnTo>
                  <a:lnTo>
                    <a:pt x="514" y="98"/>
                  </a:lnTo>
                  <a:lnTo>
                    <a:pt x="95" y="156"/>
                  </a:lnTo>
                  <a:lnTo>
                    <a:pt x="53" y="169"/>
                  </a:lnTo>
                  <a:lnTo>
                    <a:pt x="26" y="187"/>
                  </a:lnTo>
                  <a:lnTo>
                    <a:pt x="5" y="214"/>
                  </a:lnTo>
                  <a:lnTo>
                    <a:pt x="0" y="245"/>
                  </a:lnTo>
                </a:path>
              </a:pathLst>
            </a:custGeom>
            <a:noFill/>
            <a:ln w="12700" cap="rnd" cmpd="sng">
              <a:solidFill>
                <a:srgbClr val="A7FFA7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AE2C6D6A-3F39-4EF3-A7E8-C0B7B5FCA2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0000">
              <a:off x="5183189" y="3656652"/>
              <a:ext cx="11398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A7FFA7"/>
                  </a:solidFill>
                </a:rPr>
                <a:t>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98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9062493-7D6A-4D4D-B718-0481E2559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8208" y="242898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altLang="en-US" sz="6700"/>
              <a:t>Seasonal Component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DF6509A-6A98-433D-910E-739035382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0963" y="1775781"/>
            <a:ext cx="8074815" cy="2800395"/>
          </a:xfrm>
        </p:spPr>
        <p:txBody>
          <a:bodyPr anchor="t">
            <a:normAutofit/>
          </a:bodyPr>
          <a:lstStyle/>
          <a:p>
            <a:pPr>
              <a:buFontTx/>
              <a:buChar char="•"/>
            </a:pPr>
            <a:r>
              <a:rPr lang="en-US" altLang="en-US" sz="2400"/>
              <a:t>Upward or Downward Swings</a:t>
            </a:r>
          </a:p>
          <a:p>
            <a:pPr>
              <a:buFontTx/>
              <a:buChar char="•"/>
            </a:pPr>
            <a:r>
              <a:rPr lang="en-US" altLang="en-US" sz="2400"/>
              <a:t>Regular Patterns</a:t>
            </a:r>
          </a:p>
          <a:p>
            <a:pPr>
              <a:buFontTx/>
              <a:buChar char="•"/>
            </a:pPr>
            <a:r>
              <a:rPr lang="en-US" altLang="en-US" sz="2400"/>
              <a:t>Observed Within 1 Year</a:t>
            </a:r>
          </a:p>
          <a:p>
            <a:pPr>
              <a:buFontTx/>
              <a:buChar char="•"/>
            </a:pPr>
            <a:endParaRPr lang="en-US" altLang="en-US" sz="2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7EF371-648B-4C6C-A200-0ECD1726BDC8}"/>
              </a:ext>
            </a:extLst>
          </p:cNvPr>
          <p:cNvGrpSpPr/>
          <p:nvPr/>
        </p:nvGrpSpPr>
        <p:grpSpPr>
          <a:xfrm>
            <a:off x="2209461" y="3013893"/>
            <a:ext cx="7166317" cy="3122369"/>
            <a:chOff x="2439989" y="3124200"/>
            <a:chExt cx="6780211" cy="3508689"/>
          </a:xfrm>
        </p:grpSpPr>
        <p:sp>
          <p:nvSpPr>
            <p:cNvPr id="29" name="Line 4">
              <a:extLst>
                <a:ext uri="{FF2B5EF4-FFF2-40B4-BE49-F238E27FC236}">
                  <a16:creationId xmlns:a16="http://schemas.microsoft.com/office/drawing/2014/main" id="{45582F4A-FA6B-4007-80DE-D1C1344F8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821114"/>
              <a:ext cx="0" cy="2351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174A5113-C259-4388-8736-683F60A31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314" y="6248400"/>
              <a:ext cx="5475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E20A029-D391-4EE1-A39B-A9B0EF726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9" y="3659189"/>
              <a:ext cx="14446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Sales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B2422C94-5DB5-4714-8403-67DC174AF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3589" y="6173789"/>
              <a:ext cx="449262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Time (Monthly or Quarterly) </a:t>
              </a:r>
            </a:p>
          </p:txBody>
        </p:sp>
        <p:sp>
          <p:nvSpPr>
            <p:cNvPr id="33" name="Line 8">
              <a:extLst>
                <a:ext uri="{FF2B5EF4-FFF2-40B4-BE49-F238E27FC236}">
                  <a16:creationId xmlns:a16="http://schemas.microsoft.com/office/drawing/2014/main" id="{E401AA0E-D7B4-4B1C-9070-B54BA89F5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588" y="4497388"/>
              <a:ext cx="1217612" cy="13700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CD06FB79-2CCA-4EEF-A4B7-63852F849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5988" y="4497388"/>
              <a:ext cx="1065212" cy="9128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64217855-7075-4277-AA23-2EC2223DD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5963" y="4191000"/>
              <a:ext cx="1060450" cy="1212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4B779016-9CEA-4E8D-887A-59339B8E6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4116388"/>
              <a:ext cx="1065212" cy="11414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FCB5D4E8-642F-488E-86FC-D0B75B63E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02588" y="3201988"/>
              <a:ext cx="1065212" cy="20558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FBB46D42-9615-4FF8-985F-FA7EB4F5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791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A1EEC03F-64E1-41BD-B021-356D681FC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343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0" name="Oval 15">
              <a:extLst>
                <a:ext uri="{FF2B5EF4-FFF2-40B4-BE49-F238E27FC236}">
                  <a16:creationId xmlns:a16="http://schemas.microsoft.com/office/drawing/2014/main" id="{B3E2F421-1805-4F02-814A-3017921B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181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" name="Oval 16">
              <a:extLst>
                <a:ext uri="{FF2B5EF4-FFF2-40B4-BE49-F238E27FC236}">
                  <a16:creationId xmlns:a16="http://schemas.microsoft.com/office/drawing/2014/main" id="{3C4925DC-ADFD-4442-9AE5-6EBB02CF3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038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067397E8-4DB0-4B3C-886F-501D8C35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5105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3C83FFFE-A9BA-46C6-97E6-5E205AC0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400" y="3124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DD636FDA-84C8-4AD0-91FE-7690C4F1CF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0000">
              <a:off x="4878389" y="3504252"/>
              <a:ext cx="1565275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A7FFA7"/>
                  </a:solidFill>
                </a:rPr>
                <a:t>Winter</a:t>
              </a: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3545D7FD-0F1C-4C6A-B393-7D49C9E34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5514" y="4049714"/>
              <a:ext cx="750887" cy="293687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974437C9-FA89-4E05-8A27-9F4078F51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2350" y="3282950"/>
              <a:ext cx="2503488" cy="674688"/>
            </a:xfrm>
            <a:prstGeom prst="line">
              <a:avLst/>
            </a:prstGeom>
            <a:noFill/>
            <a:ln w="25400">
              <a:solidFill>
                <a:srgbClr val="A7FFA7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8212726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37" name="Rectangle 7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38" name="Rectangle 7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39" name="Freeform: Shape 7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2A6C34A-B890-45D4-9B6F-173AA024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Random or Irregular Component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BE3FA21-AE92-4230-9743-08F8A0734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en-US" altLang="en-US" sz="2400"/>
              <a:t>Erratic, Nonsystematic, Random, ‘Residual’ Fluctuations</a:t>
            </a:r>
          </a:p>
          <a:p>
            <a:pPr>
              <a:buFontTx/>
              <a:buChar char="•"/>
            </a:pPr>
            <a:r>
              <a:rPr lang="en-US" altLang="en-US" sz="2400"/>
              <a:t>Due to Random Variations of </a:t>
            </a:r>
          </a:p>
          <a:p>
            <a:pPr lvl="1"/>
            <a:r>
              <a:rPr lang="en-US" altLang="en-US" sz="2400"/>
              <a:t>Nature</a:t>
            </a:r>
          </a:p>
          <a:p>
            <a:pPr lvl="1"/>
            <a:r>
              <a:rPr lang="en-US" altLang="en-US" sz="2400"/>
              <a:t>Accidents</a:t>
            </a:r>
          </a:p>
          <a:p>
            <a:pPr>
              <a:buFontTx/>
              <a:buChar char="•"/>
            </a:pPr>
            <a:r>
              <a:rPr lang="en-US" altLang="en-US" sz="2400"/>
              <a:t>Short Duration and Non-repeating</a:t>
            </a:r>
          </a:p>
        </p:txBody>
      </p:sp>
      <p:graphicFrame>
        <p:nvGraphicFramePr>
          <p:cNvPr id="11" name="Object 4">
            <a:hlinkClick r:id="" action="ppaction://ole?verb=0"/>
            <a:extLst>
              <a:ext uri="{FF2B5EF4-FFF2-40B4-BE49-F238E27FC236}">
                <a16:creationId xmlns:a16="http://schemas.microsoft.com/office/drawing/2014/main" id="{DF3D98BE-15D1-4CB9-B4B3-DB3A72CA0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425101"/>
              </p:ext>
            </p:extLst>
          </p:nvPr>
        </p:nvGraphicFramePr>
        <p:xfrm>
          <a:off x="7107061" y="4984431"/>
          <a:ext cx="25273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527200" imgH="1233360" progId="MS_ClipArt_Gallery.2">
                  <p:embed/>
                </p:oleObj>
              </mc:Choice>
              <mc:Fallback>
                <p:oleObj name="Clip" r:id="rId3" imgW="2527200" imgH="1233360" progId="MS_ClipArt_Gallery.2">
                  <p:embed/>
                  <p:pic>
                    <p:nvPicPr>
                      <p:cNvPr id="1843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100457C-4595-47F2-9432-3F3C6BD7C5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061" y="4984431"/>
                        <a:ext cx="25273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62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C1E2194-0261-427C-94B1-F41545565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64" y="7940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Multiplicative Time-Series Model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E0D8DF0-D9ED-45F2-B2F6-1F557CF54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022601"/>
            <a:ext cx="10515598" cy="41543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FFFFFF"/>
                </a:solidFill>
              </a:rPr>
              <a:t>Used Primarily for Forecasting</a:t>
            </a:r>
          </a:p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FFFFFF"/>
                </a:solidFill>
              </a:rPr>
              <a:t>Observed Value in Time Series is the product of Components </a:t>
            </a:r>
          </a:p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FFFFFF"/>
                </a:solidFill>
              </a:rPr>
              <a:t>For Annual Data: </a:t>
            </a:r>
          </a:p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FFFFFF"/>
                </a:solidFill>
              </a:rPr>
              <a:t>For Quarterly or Monthly Data:</a:t>
            </a:r>
          </a:p>
        </p:txBody>
      </p:sp>
      <p:graphicFrame>
        <p:nvGraphicFramePr>
          <p:cNvPr id="10" name="Object 4">
            <a:hlinkClick r:id="" action="ppaction://ole?verb=0"/>
            <a:extLst>
              <a:ext uri="{FF2B5EF4-FFF2-40B4-BE49-F238E27FC236}">
                <a16:creationId xmlns:a16="http://schemas.microsoft.com/office/drawing/2014/main" id="{459944CC-88A3-48A9-B3B8-F3928092DC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882449"/>
              </p:ext>
            </p:extLst>
          </p:nvPr>
        </p:nvGraphicFramePr>
        <p:xfrm>
          <a:off x="3356429" y="3045633"/>
          <a:ext cx="3276600" cy="63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3000" imgH="703080" progId="Equation.3">
                  <p:embed/>
                </p:oleObj>
              </mc:Choice>
              <mc:Fallback>
                <p:oleObj name="Equation" r:id="rId3" imgW="3213000" imgH="703080" progId="Equation.3">
                  <p:embed/>
                  <p:pic>
                    <p:nvPicPr>
                      <p:cNvPr id="20484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918C3BC-C270-4D49-A82E-84F6315F24E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429" y="3045633"/>
                        <a:ext cx="3276600" cy="63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hlinkClick r:id="" action="ppaction://ole?verb=0"/>
            <a:extLst>
              <a:ext uri="{FF2B5EF4-FFF2-40B4-BE49-F238E27FC236}">
                <a16:creationId xmlns:a16="http://schemas.microsoft.com/office/drawing/2014/main" id="{6DFE12FA-3693-4534-92B5-E6A5F7170E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586471"/>
              </p:ext>
            </p:extLst>
          </p:nvPr>
        </p:nvGraphicFramePr>
        <p:xfrm>
          <a:off x="5069115" y="3595136"/>
          <a:ext cx="4428671" cy="63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08280" imgH="814320" progId="Equation.3">
                  <p:embed/>
                </p:oleObj>
              </mc:Choice>
              <mc:Fallback>
                <p:oleObj name="Equation" r:id="rId5" imgW="4508280" imgH="814320" progId="Equation.3">
                  <p:embed/>
                  <p:pic>
                    <p:nvPicPr>
                      <p:cNvPr id="2048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D33B09-0BBC-4847-8CDF-393BF364074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115" y="3595136"/>
                        <a:ext cx="4428671" cy="63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DC8A2016-8034-4C16-9145-48305B22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729" y="4371782"/>
            <a:ext cx="2282825" cy="212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 err="1">
                <a:solidFill>
                  <a:srgbClr val="FFCC99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 b="1" i="1" baseline="-25000" err="1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b="1" i="1">
                <a:solidFill>
                  <a:srgbClr val="FFCC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= Trend</a:t>
            </a:r>
          </a:p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FFCC99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 b="1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b="1" i="1">
                <a:solidFill>
                  <a:srgbClr val="FFCC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= Cyclical</a:t>
            </a:r>
          </a:p>
          <a:p>
            <a:pPr>
              <a:spcBef>
                <a:spcPct val="50000"/>
              </a:spcBef>
            </a:pPr>
            <a:r>
              <a:rPr lang="en-US" altLang="en-US" sz="2400" b="1" i="1" err="1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b="1" i="1" baseline="-25000" err="1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b="1" i="1">
                <a:solidFill>
                  <a:srgbClr val="FFCC99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= Irregular</a:t>
            </a:r>
          </a:p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FFCC99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b="1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b="1" i="1">
                <a:solidFill>
                  <a:srgbClr val="FFCC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= Seasonal</a:t>
            </a:r>
          </a:p>
        </p:txBody>
      </p:sp>
    </p:spTree>
    <p:extLst>
      <p:ext uri="{BB962C8B-B14F-4D97-AF65-F5344CB8AC3E}">
        <p14:creationId xmlns:p14="http://schemas.microsoft.com/office/powerpoint/2010/main" val="400218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31B33"/>
      </a:dk2>
      <a:lt2>
        <a:srgbClr val="F0F3F3"/>
      </a:lt2>
      <a:accent1>
        <a:srgbClr val="C34D69"/>
      </a:accent1>
      <a:accent2>
        <a:srgbClr val="B13B88"/>
      </a:accent2>
      <a:accent3>
        <a:srgbClr val="BB4DC3"/>
      </a:accent3>
      <a:accent4>
        <a:srgbClr val="783BB1"/>
      </a:accent4>
      <a:accent5>
        <a:srgbClr val="584DC3"/>
      </a:accent5>
      <a:accent6>
        <a:srgbClr val="3B61B1"/>
      </a:accent6>
      <a:hlink>
        <a:srgbClr val="7254C6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l6_sld">
  <a:themeElements>
    <a:clrScheme name="">
      <a:dk1>
        <a:srgbClr val="474747"/>
      </a:dk1>
      <a:lt1>
        <a:srgbClr val="FFFFFF"/>
      </a:lt1>
      <a:dk2>
        <a:srgbClr val="000066"/>
      </a:dk2>
      <a:lt2>
        <a:srgbClr val="00DFCA"/>
      </a:lt2>
      <a:accent1>
        <a:srgbClr val="DC0081"/>
      </a:accent1>
      <a:accent2>
        <a:srgbClr val="FAFD00"/>
      </a:accent2>
      <a:accent3>
        <a:srgbClr val="AAAAB8"/>
      </a:accent3>
      <a:accent4>
        <a:srgbClr val="DADADA"/>
      </a:accent4>
      <a:accent5>
        <a:srgbClr val="EBAAC1"/>
      </a:accent5>
      <a:accent6>
        <a:srgbClr val="E3E500"/>
      </a:accent6>
      <a:hlink>
        <a:srgbClr val="FE9B03"/>
      </a:hlink>
      <a:folHlink>
        <a:srgbClr val="D989B8"/>
      </a:folHlink>
    </a:clrScheme>
    <a:fontScheme name="bl6_sl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6_s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6_sl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6_sl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6_sl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6_sl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6_sl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6_sl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544C0B61679E4D9CE088841E707344" ma:contentTypeVersion="4" ma:contentTypeDescription="Create a new document." ma:contentTypeScope="" ma:versionID="0f908759642e3fa5d4e40b154c600198">
  <xsd:schema xmlns:xsd="http://www.w3.org/2001/XMLSchema" xmlns:xs="http://www.w3.org/2001/XMLSchema" xmlns:p="http://schemas.microsoft.com/office/2006/metadata/properties" xmlns:ns2="7cc7351b-fdc6-4552-8d5d-496c80b0afcd" targetNamespace="http://schemas.microsoft.com/office/2006/metadata/properties" ma:root="true" ma:fieldsID="0c21c33ea9c2a3c9295a16fb3497b02e" ns2:_="">
    <xsd:import namespace="7cc7351b-fdc6-4552-8d5d-496c80b0af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7351b-fdc6-4552-8d5d-496c80b0af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A99080-6695-4DA3-ADC4-F882E5ADE697}">
  <ds:schemaRefs>
    <ds:schemaRef ds:uri="7cc7351b-fdc6-4552-8d5d-496c80b0af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9C9DA7-E714-4111-AEBE-41BAE9EF19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52AA44-4876-42A5-BD93-E2440A5CDA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23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RetrospectVTI</vt:lpstr>
      <vt:lpstr>bl6_sld</vt:lpstr>
      <vt:lpstr>Time Series Analysis</vt:lpstr>
      <vt:lpstr>Chapter Topics</vt:lpstr>
      <vt:lpstr>What Is Time-Series </vt:lpstr>
      <vt:lpstr>Time-Series Components</vt:lpstr>
      <vt:lpstr>Trend Component</vt:lpstr>
      <vt:lpstr>Cyclical Component</vt:lpstr>
      <vt:lpstr>Seasonal Component</vt:lpstr>
      <vt:lpstr>Random or Irregular Component</vt:lpstr>
      <vt:lpstr> Multiplicative Time-Series Model</vt:lpstr>
      <vt:lpstr>Moving Averages</vt:lpstr>
      <vt:lpstr>Moving Average Example</vt:lpstr>
      <vt:lpstr>Moving Average Example Solution</vt:lpstr>
      <vt:lpstr>Exponential Smoothing</vt:lpstr>
      <vt:lpstr>Exponential Weight: Example</vt:lpstr>
      <vt:lpstr>Exponential Weight: Example Graph</vt:lpstr>
      <vt:lpstr>The Linear Trend Model</vt:lpstr>
      <vt:lpstr>Autogregressive Modeling</vt:lpstr>
      <vt:lpstr>Autoregressive Model: Example</vt:lpstr>
      <vt:lpstr>Autoregressive Model: Example Solution</vt:lpstr>
      <vt:lpstr>Autoregressive Model Example: Forecasting</vt:lpstr>
      <vt:lpstr>Autoregressive Modeling Steps</vt:lpstr>
      <vt:lpstr>Selecting A Forecasting Model</vt:lpstr>
      <vt:lpstr>Residual Analysis </vt:lpstr>
      <vt:lpstr>Measuring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Tanmay Bhowmik</dc:creator>
  <cp:revision>2</cp:revision>
  <dcterms:created xsi:type="dcterms:W3CDTF">2022-04-18T15:24:58Z</dcterms:created>
  <dcterms:modified xsi:type="dcterms:W3CDTF">2024-09-15T10:23:06Z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0x01010014544C0B61679E4D9CE088841E707344</vt:lpwstr>
  </property>
</Properties>
</file>