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Krona One"/>
      <p:regular r:id="rId27"/>
    </p:embeddedFont>
    <p:embeddedFont>
      <p:font typeface="Roboto Serif"/>
      <p:regular r:id="rId28"/>
      <p:bold r:id="rId29"/>
      <p:italic r:id="rId30"/>
      <p:boldItalic r:id="rId31"/>
    </p:embeddedFont>
    <p:embeddedFont>
      <p:font typeface="Hanken Grotesk"/>
      <p:regular r:id="rId32"/>
      <p:bold r:id="rId33"/>
      <p:italic r:id="rId34"/>
      <p:boldItalic r:id="rId35"/>
    </p:embeddedFont>
    <p:embeddedFont>
      <p:font typeface="Roboto Medium"/>
      <p:regular r:id="rId36"/>
      <p:bold r:id="rId37"/>
      <p:italic r:id="rId38"/>
      <p:boldItalic r:id="rId39"/>
    </p:embeddedFont>
    <p:embeddedFont>
      <p:font typeface="Poppins"/>
      <p:regular r:id="rId40"/>
      <p:bold r:id="rId41"/>
      <p:italic r:id="rId42"/>
      <p:boldItalic r:id="rId43"/>
    </p:embeddedFont>
    <p:embeddedFont>
      <p:font typeface="Montserrat"/>
      <p:regular r:id="rId44"/>
      <p:bold r:id="rId45"/>
      <p:italic r:id="rId46"/>
      <p:boldItalic r:id="rId47"/>
    </p:embeddedFont>
    <p:embeddedFont>
      <p:font typeface="Inter"/>
      <p:regular r:id="rId48"/>
      <p:bold r:id="rId49"/>
    </p:embeddedFont>
    <p:embeddedFont>
      <p:font typeface="Lato Light"/>
      <p:regular r:id="rId50"/>
      <p:bold r:id="rId51"/>
      <p:italic r:id="rId52"/>
      <p:boldItalic r:id="rId53"/>
    </p:embeddedFont>
    <p:embeddedFont>
      <p:font typeface="Open Sans Medium"/>
      <p:regular r:id="rId54"/>
      <p:bold r:id="rId55"/>
      <p:italic r:id="rId56"/>
      <p:boldItalic r:id="rId57"/>
    </p:embeddedFont>
    <p:embeddedFont>
      <p:font typeface="Inter Medium"/>
      <p:regular r:id="rId58"/>
      <p:bold r:id="rId59"/>
    </p:embeddedFont>
    <p:embeddedFont>
      <p:font typeface="Space Grotesk"/>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regular.fntdata"/><Relationship Id="rId42" Type="http://schemas.openxmlformats.org/officeDocument/2006/relationships/font" Target="fonts/Poppins-italic.fntdata"/><Relationship Id="rId41" Type="http://schemas.openxmlformats.org/officeDocument/2006/relationships/font" Target="fonts/Poppins-bold.fntdata"/><Relationship Id="rId44" Type="http://schemas.openxmlformats.org/officeDocument/2006/relationships/font" Target="fonts/Montserrat-regular.fntdata"/><Relationship Id="rId43" Type="http://schemas.openxmlformats.org/officeDocument/2006/relationships/font" Target="fonts/Poppins-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regular.fntdata"/><Relationship Id="rId47" Type="http://schemas.openxmlformats.org/officeDocument/2006/relationships/font" Target="fonts/Montserrat-boldItalic.fntdata"/><Relationship Id="rId49" Type="http://schemas.openxmlformats.org/officeDocument/2006/relationships/font" Target="fonts/Inter-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Serif-boldItalic.fntdata"/><Relationship Id="rId30" Type="http://schemas.openxmlformats.org/officeDocument/2006/relationships/font" Target="fonts/RobotoSerif-italic.fntdata"/><Relationship Id="rId33" Type="http://schemas.openxmlformats.org/officeDocument/2006/relationships/font" Target="fonts/HankenGrotesk-bold.fntdata"/><Relationship Id="rId32" Type="http://schemas.openxmlformats.org/officeDocument/2006/relationships/font" Target="fonts/HankenGrotesk-regular.fntdata"/><Relationship Id="rId35" Type="http://schemas.openxmlformats.org/officeDocument/2006/relationships/font" Target="fonts/HankenGrotesk-boldItalic.fntdata"/><Relationship Id="rId34" Type="http://schemas.openxmlformats.org/officeDocument/2006/relationships/font" Target="fonts/HankenGrotesk-italic.fntdata"/><Relationship Id="rId37" Type="http://schemas.openxmlformats.org/officeDocument/2006/relationships/font" Target="fonts/RobotoMedium-bold.fntdata"/><Relationship Id="rId36" Type="http://schemas.openxmlformats.org/officeDocument/2006/relationships/font" Target="fonts/RobotoMedium-regular.fntdata"/><Relationship Id="rId39" Type="http://schemas.openxmlformats.org/officeDocument/2006/relationships/font" Target="fonts/RobotoMedium-boldItalic.fntdata"/><Relationship Id="rId38" Type="http://schemas.openxmlformats.org/officeDocument/2006/relationships/font" Target="fonts/RobotoMedium-italic.fntdata"/><Relationship Id="rId61" Type="http://schemas.openxmlformats.org/officeDocument/2006/relationships/font" Target="fonts/SpaceGrotesk-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paceGrotesk-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erif-regular.fntdata"/><Relationship Id="rId27" Type="http://schemas.openxmlformats.org/officeDocument/2006/relationships/font" Target="fonts/KronaOne-regular.fntdata"/><Relationship Id="rId29" Type="http://schemas.openxmlformats.org/officeDocument/2006/relationships/font" Target="fonts/RobotoSerif-bold.fntdata"/><Relationship Id="rId51" Type="http://schemas.openxmlformats.org/officeDocument/2006/relationships/font" Target="fonts/LatoLight-bold.fntdata"/><Relationship Id="rId50" Type="http://schemas.openxmlformats.org/officeDocument/2006/relationships/font" Target="fonts/LatoLight-regular.fntdata"/><Relationship Id="rId53" Type="http://schemas.openxmlformats.org/officeDocument/2006/relationships/font" Target="fonts/LatoLight-boldItalic.fntdata"/><Relationship Id="rId52" Type="http://schemas.openxmlformats.org/officeDocument/2006/relationships/font" Target="fonts/LatoLight-italic.fntdata"/><Relationship Id="rId11" Type="http://schemas.openxmlformats.org/officeDocument/2006/relationships/slide" Target="slides/slide5.xml"/><Relationship Id="rId55" Type="http://schemas.openxmlformats.org/officeDocument/2006/relationships/font" Target="fonts/OpenSansMedium-bold.fntdata"/><Relationship Id="rId10" Type="http://schemas.openxmlformats.org/officeDocument/2006/relationships/slide" Target="slides/slide4.xml"/><Relationship Id="rId54" Type="http://schemas.openxmlformats.org/officeDocument/2006/relationships/font" Target="fonts/OpenSansMedium-regular.fntdata"/><Relationship Id="rId13" Type="http://schemas.openxmlformats.org/officeDocument/2006/relationships/slide" Target="slides/slide7.xml"/><Relationship Id="rId57" Type="http://schemas.openxmlformats.org/officeDocument/2006/relationships/font" Target="fonts/OpenSansMedium-boldItalic.fntdata"/><Relationship Id="rId12" Type="http://schemas.openxmlformats.org/officeDocument/2006/relationships/slide" Target="slides/slide6.xml"/><Relationship Id="rId56" Type="http://schemas.openxmlformats.org/officeDocument/2006/relationships/font" Target="fonts/OpenSansMedium-italic.fntdata"/><Relationship Id="rId15" Type="http://schemas.openxmlformats.org/officeDocument/2006/relationships/slide" Target="slides/slide9.xml"/><Relationship Id="rId59" Type="http://schemas.openxmlformats.org/officeDocument/2006/relationships/font" Target="fonts/InterMedium-bold.fntdata"/><Relationship Id="rId14" Type="http://schemas.openxmlformats.org/officeDocument/2006/relationships/slide" Target="slides/slide8.xml"/><Relationship Id="rId58" Type="http://schemas.openxmlformats.org/officeDocument/2006/relationships/font" Target="fonts/InterMedium-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176049375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SLIDES_API176049375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a4c81594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ea4c81594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a4c81594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a4c81594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a4c81594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ea4c81594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a4c81594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ea4c81594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a4c81594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a4c81594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a4c81594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a4c81594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a4c81594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ea4c81594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ea4c81594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ea4c81594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ea4c81594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ea4c81594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a4c81594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a4c81594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SLIDES_API176049375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SLIDES_API176049375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a4c81594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a4c81594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a4c81594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a4c81594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a4c8159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a4c8159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a4c81594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a4c81594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a4c8159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a4c8159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a4c81594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a4c81594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a4c81594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a4c81594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a4c81594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ea4c81594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54" name="Shape 54"/>
        <p:cNvGrpSpPr/>
        <p:nvPr/>
      </p:nvGrpSpPr>
      <p:grpSpPr>
        <a:xfrm>
          <a:off x="0" y="0"/>
          <a:ext cx="0" cy="0"/>
          <a:chOff x="0" y="0"/>
          <a:chExt cx="0" cy="0"/>
        </a:xfrm>
      </p:grpSpPr>
      <p:sp>
        <p:nvSpPr>
          <p:cNvPr id="55" name="Google Shape;55;p14"/>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sz="1300"/>
            </a:lvl1pPr>
            <a:lvl2pPr indent="-304800" lvl="1" marL="914400" algn="ctr">
              <a:spcBef>
                <a:spcPts val="0"/>
              </a:spcBef>
              <a:spcAft>
                <a:spcPts val="0"/>
              </a:spcAft>
              <a:buSzPts val="1200"/>
              <a:buChar char="○"/>
              <a:defRPr sz="1200"/>
            </a:lvl2pPr>
            <a:lvl3pPr indent="-304800" lvl="2" marL="1371600" algn="ctr">
              <a:spcBef>
                <a:spcPts val="0"/>
              </a:spcBef>
              <a:spcAft>
                <a:spcPts val="0"/>
              </a:spcAft>
              <a:buSzPts val="1200"/>
              <a:buChar char="■"/>
              <a:defRPr sz="1200"/>
            </a:lvl3pPr>
            <a:lvl4pPr indent="-304800" lvl="3" marL="1828800" algn="ctr">
              <a:spcBef>
                <a:spcPts val="0"/>
              </a:spcBef>
              <a:spcAft>
                <a:spcPts val="0"/>
              </a:spcAft>
              <a:buSzPts val="1200"/>
              <a:buChar char="●"/>
              <a:defRPr sz="1200"/>
            </a:lvl4pPr>
            <a:lvl5pPr indent="-304800" lvl="4" marL="2286000" algn="ctr">
              <a:spcBef>
                <a:spcPts val="0"/>
              </a:spcBef>
              <a:spcAft>
                <a:spcPts val="0"/>
              </a:spcAft>
              <a:buSzPts val="1200"/>
              <a:buChar char="○"/>
              <a:defRPr sz="1200"/>
            </a:lvl5pPr>
            <a:lvl6pPr indent="-304800" lvl="5" marL="2743200" algn="ctr">
              <a:spcBef>
                <a:spcPts val="0"/>
              </a:spcBef>
              <a:spcAft>
                <a:spcPts val="0"/>
              </a:spcAft>
              <a:buSzPts val="1200"/>
              <a:buChar char="■"/>
              <a:defRPr sz="1200"/>
            </a:lvl6pPr>
            <a:lvl7pPr indent="-304800" lvl="6" marL="3200400" algn="ctr">
              <a:spcBef>
                <a:spcPts val="0"/>
              </a:spcBef>
              <a:spcAft>
                <a:spcPts val="0"/>
              </a:spcAft>
              <a:buSzPts val="1200"/>
              <a:buChar char="●"/>
              <a:defRPr sz="1200"/>
            </a:lvl7pPr>
            <a:lvl8pPr indent="-304800" lvl="7" marL="3657600" algn="ctr">
              <a:spcBef>
                <a:spcPts val="0"/>
              </a:spcBef>
              <a:spcAft>
                <a:spcPts val="0"/>
              </a:spcAft>
              <a:buSzPts val="1200"/>
              <a:buChar char="○"/>
              <a:defRPr sz="1200"/>
            </a:lvl8pPr>
            <a:lvl9pPr indent="-304800" lvl="8" marL="411480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58" name="Shape 58"/>
        <p:cNvGrpSpPr/>
        <p:nvPr/>
      </p:nvGrpSpPr>
      <p:grpSpPr>
        <a:xfrm>
          <a:off x="0" y="0"/>
          <a:ext cx="0" cy="0"/>
          <a:chOff x="0" y="0"/>
          <a:chExt cx="0" cy="0"/>
        </a:xfrm>
      </p:grpSpPr>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5"/>
          <p:cNvSpPr/>
          <p:nvPr>
            <p:ph idx="2" type="pic"/>
          </p:nvPr>
        </p:nvSpPr>
        <p:spPr>
          <a:xfrm>
            <a:off x="5711758" y="0"/>
            <a:ext cx="3432300" cy="5143500"/>
          </a:xfrm>
          <a:prstGeom prst="roundRect">
            <a:avLst>
              <a:gd fmla="val 0" name="adj"/>
            </a:avLst>
          </a:prstGeom>
          <a:noFill/>
          <a:ln>
            <a:noFill/>
          </a:ln>
        </p:spPr>
      </p:sp>
      <p:sp>
        <p:nvSpPr>
          <p:cNvPr id="61" name="Google Shape;61;p15"/>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2" name="Google Shape;62;p15"/>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3" name="Shape 63"/>
        <p:cNvGrpSpPr/>
        <p:nvPr/>
      </p:nvGrpSpPr>
      <p:grpSpPr>
        <a:xfrm>
          <a:off x="0" y="0"/>
          <a:ext cx="0" cy="0"/>
          <a:chOff x="0" y="0"/>
          <a:chExt cx="0" cy="0"/>
        </a:xfrm>
      </p:grpSpPr>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6"/>
          <p:cNvSpPr/>
          <p:nvPr>
            <p:ph idx="2" type="pic"/>
          </p:nvPr>
        </p:nvSpPr>
        <p:spPr>
          <a:xfrm>
            <a:off x="0" y="100"/>
            <a:ext cx="3432300" cy="5143500"/>
          </a:xfrm>
          <a:prstGeom prst="roundRect">
            <a:avLst>
              <a:gd fmla="val 0" name="adj"/>
            </a:avLst>
          </a:prstGeom>
          <a:noFill/>
          <a:ln>
            <a:noFill/>
          </a:ln>
        </p:spPr>
      </p:sp>
      <p:sp>
        <p:nvSpPr>
          <p:cNvPr id="66" name="Google Shape;66;p16"/>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68" name="Shape 68"/>
        <p:cNvGrpSpPr/>
        <p:nvPr/>
      </p:nvGrpSpPr>
      <p:grpSpPr>
        <a:xfrm>
          <a:off x="0" y="0"/>
          <a:ext cx="0" cy="0"/>
          <a:chOff x="0" y="0"/>
          <a:chExt cx="0" cy="0"/>
        </a:xfrm>
      </p:grpSpPr>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7"/>
          <p:cNvSpPr/>
          <p:nvPr>
            <p:ph idx="2" type="pic"/>
          </p:nvPr>
        </p:nvSpPr>
        <p:spPr>
          <a:xfrm>
            <a:off x="0" y="0"/>
            <a:ext cx="3432300" cy="5143500"/>
          </a:xfrm>
          <a:prstGeom prst="roundRect">
            <a:avLst>
              <a:gd fmla="val 0" name="adj"/>
            </a:avLst>
          </a:prstGeom>
          <a:noFill/>
          <a:ln>
            <a:noFill/>
          </a:ln>
        </p:spPr>
      </p:sp>
      <p:sp>
        <p:nvSpPr>
          <p:cNvPr id="71" name="Google Shape;71;p17"/>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2" name="Google Shape;72;p17"/>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74" name="Google Shape;74;p17"/>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76" name="Shape 76"/>
        <p:cNvGrpSpPr/>
        <p:nvPr/>
      </p:nvGrpSpPr>
      <p:grpSpPr>
        <a:xfrm>
          <a:off x="0" y="0"/>
          <a:ext cx="0" cy="0"/>
          <a:chOff x="0" y="0"/>
          <a:chExt cx="0" cy="0"/>
        </a:xfrm>
      </p:grpSpPr>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8"/>
          <p:cNvSpPr/>
          <p:nvPr>
            <p:ph idx="2" type="pic"/>
          </p:nvPr>
        </p:nvSpPr>
        <p:spPr>
          <a:xfrm>
            <a:off x="5711663" y="0"/>
            <a:ext cx="3432300" cy="5143500"/>
          </a:xfrm>
          <a:prstGeom prst="roundRect">
            <a:avLst>
              <a:gd fmla="val 0" name="adj"/>
            </a:avLst>
          </a:prstGeom>
          <a:noFill/>
          <a:ln>
            <a:noFill/>
          </a:ln>
        </p:spPr>
      </p:sp>
      <p:sp>
        <p:nvSpPr>
          <p:cNvPr id="79" name="Google Shape;79;p18"/>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8"/>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2" name="Google Shape;82;p18"/>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4" name="Shape 84"/>
        <p:cNvGrpSpPr/>
        <p:nvPr/>
      </p:nvGrpSpPr>
      <p:grpSpPr>
        <a:xfrm>
          <a:off x="0" y="0"/>
          <a:ext cx="0" cy="0"/>
          <a:chOff x="0" y="0"/>
          <a:chExt cx="0" cy="0"/>
        </a:xfrm>
      </p:grpSpPr>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9"/>
          <p:cNvSpPr/>
          <p:nvPr>
            <p:ph idx="2" type="pic"/>
          </p:nvPr>
        </p:nvSpPr>
        <p:spPr>
          <a:xfrm>
            <a:off x="5711663" y="100"/>
            <a:ext cx="3432300" cy="5143500"/>
          </a:xfrm>
          <a:prstGeom prst="roundRect">
            <a:avLst>
              <a:gd fmla="val 0" name="adj"/>
            </a:avLst>
          </a:prstGeom>
          <a:noFill/>
          <a:ln>
            <a:noFill/>
          </a:ln>
        </p:spPr>
      </p:sp>
      <p:sp>
        <p:nvSpPr>
          <p:cNvPr id="87" name="Google Shape;87;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9" name="Google Shape;89;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0" name="Google Shape;90;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1" name="Google Shape;91;p19"/>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2" name="Google Shape;92;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93" name="Google Shape;93;p19"/>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0"/>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9" name="Google Shape;99;p20"/>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100" name="Shape 100"/>
        <p:cNvGrpSpPr/>
        <p:nvPr/>
      </p:nvGrpSpPr>
      <p:grpSpPr>
        <a:xfrm>
          <a:off x="0" y="0"/>
          <a:ext cx="0" cy="0"/>
          <a:chOff x="0" y="0"/>
          <a:chExt cx="0" cy="0"/>
        </a:xfrm>
      </p:grpSpPr>
      <p:sp>
        <p:nvSpPr>
          <p:cNvPr id="101" name="Google Shape;1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1"/>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4" name="Shape 104"/>
        <p:cNvGrpSpPr/>
        <p:nvPr/>
      </p:nvGrpSpPr>
      <p:grpSpPr>
        <a:xfrm>
          <a:off x="0" y="0"/>
          <a:ext cx="0" cy="0"/>
          <a:chOff x="0" y="0"/>
          <a:chExt cx="0" cy="0"/>
        </a:xfrm>
      </p:grpSpPr>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07" name="Shape 10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11" name="Google Shape;111;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19" name="Shape 119"/>
        <p:cNvGrpSpPr/>
        <p:nvPr/>
      </p:nvGrpSpPr>
      <p:grpSpPr>
        <a:xfrm>
          <a:off x="0" y="0"/>
          <a:ext cx="0" cy="0"/>
          <a:chOff x="0" y="0"/>
          <a:chExt cx="0" cy="0"/>
        </a:xfrm>
      </p:grpSpPr>
      <p:sp>
        <p:nvSpPr>
          <p:cNvPr id="120" name="Google Shape;120;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4" name="Google Shape;124;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129" name="Google Shape;129;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33" name="Shape 133"/>
        <p:cNvGrpSpPr/>
        <p:nvPr/>
      </p:nvGrpSpPr>
      <p:grpSpPr>
        <a:xfrm>
          <a:off x="0" y="0"/>
          <a:ext cx="0" cy="0"/>
          <a:chOff x="0" y="0"/>
          <a:chExt cx="0" cy="0"/>
        </a:xfrm>
      </p:grpSpPr>
      <p:sp>
        <p:nvSpPr>
          <p:cNvPr id="134" name="Google Shape;134;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5" name="Google Shape;135;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147" name="Google Shape;147;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9" name="Google Shape;149;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0" name="Google Shape;150;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51" name="Shape 151"/>
        <p:cNvGrpSpPr/>
        <p:nvPr/>
      </p:nvGrpSpPr>
      <p:grpSpPr>
        <a:xfrm>
          <a:off x="0" y="0"/>
          <a:ext cx="0" cy="0"/>
          <a:chOff x="0" y="0"/>
          <a:chExt cx="0" cy="0"/>
        </a:xfrm>
      </p:grpSpPr>
      <p:sp>
        <p:nvSpPr>
          <p:cNvPr id="152" name="Google Shape;152;p27"/>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3" name="Google Shape;153;p27"/>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4" name="Google Shape;154;p27"/>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5" name="Google Shape;155;p27"/>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6" name="Google Shape;156;p2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05</a:t>
              </a:r>
              <a:endParaRPr sz="1600"/>
            </a:p>
          </p:txBody>
        </p:sp>
      </p:grpSp>
      <p:sp>
        <p:nvSpPr>
          <p:cNvPr id="168" name="Google Shape;168;p27"/>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8"/>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8"/>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8"/>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8"/>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600"/>
              <a:buFont typeface="Space Grotesk"/>
              <a:buNone/>
              <a:defRPr b="1" sz="26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indent="-317500" lvl="1" marL="914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indent="-317500" lvl="2" marL="1371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indent="-317500" lvl="3" marL="1828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indent="-317500" lvl="4" marL="22860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indent="-317500" lvl="5" marL="27432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indent="-317500" lvl="6" marL="3200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indent="-317500" lvl="7" marL="3657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indent="-317500" lvl="8" marL="4114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ithub.com/PATELPRATHAM007/Mentorness_MPI-DA-1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82" name="Shape 182"/>
        <p:cNvGrpSpPr/>
        <p:nvPr/>
      </p:nvGrpSpPr>
      <p:grpSpPr>
        <a:xfrm>
          <a:off x="0" y="0"/>
          <a:ext cx="0" cy="0"/>
          <a:chOff x="0" y="0"/>
          <a:chExt cx="0" cy="0"/>
        </a:xfrm>
      </p:grpSpPr>
      <p:sp>
        <p:nvSpPr>
          <p:cNvPr id="183" name="Google Shape;183;p29"/>
          <p:cNvSpPr txBox="1"/>
          <p:nvPr>
            <p:ph type="title"/>
          </p:nvPr>
        </p:nvSpPr>
        <p:spPr>
          <a:xfrm>
            <a:off x="832125"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Coronavirus Dataset Analysis</a:t>
            </a:r>
            <a:endParaRPr>
              <a:solidFill>
                <a:srgbClr val="08170F"/>
              </a:solidFill>
              <a:latin typeface="Krona One"/>
              <a:ea typeface="Krona One"/>
              <a:cs typeface="Krona One"/>
              <a:sym typeface="Krona One"/>
            </a:endParaRPr>
          </a:p>
        </p:txBody>
      </p:sp>
      <p:sp>
        <p:nvSpPr>
          <p:cNvPr id="184" name="Google Shape;184;p29"/>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rgbClr val="233E30"/>
                </a:solidFill>
                <a:latin typeface="Roboto Medium"/>
                <a:ea typeface="Roboto Medium"/>
                <a:cs typeface="Roboto Medium"/>
                <a:sym typeface="Roboto Medium"/>
              </a:rPr>
              <a:t>This presentation covers the importance of data analysis in understanding the impact of COVID-19. It covers the description of the dataset, tools and libraries used, data loading, and cleaning, along with detailed explanations and code snippets for SQL queries to retrieve information such as total cases, death rates, and recovery rates by country. The presentation also includes visualization of results for better understanding of the data. The conclusion summarizes the key insights from the analysis and reiterates the importance of data-driven decision making.</a:t>
            </a:r>
            <a:endParaRPr>
              <a:solidFill>
                <a:srgbClr val="233E30"/>
              </a:solidFill>
              <a:latin typeface="Roboto Medium"/>
              <a:ea typeface="Roboto Medium"/>
              <a:cs typeface="Roboto Medium"/>
              <a:sym typeface="Roboto Medium"/>
            </a:endParaRPr>
          </a:p>
        </p:txBody>
      </p:sp>
      <p:sp>
        <p:nvSpPr>
          <p:cNvPr id="185" name="Google Shape;185;p29"/>
          <p:cNvSpPr txBox="1"/>
          <p:nvPr/>
        </p:nvSpPr>
        <p:spPr>
          <a:xfrm>
            <a:off x="149675" y="4130375"/>
            <a:ext cx="7679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latin typeface="Inter"/>
                <a:ea typeface="Inter"/>
                <a:cs typeface="Inter"/>
                <a:sym typeface="Inter"/>
              </a:rPr>
              <a:t>Make by :</a:t>
            </a:r>
            <a:r>
              <a:rPr lang="en" sz="1500">
                <a:solidFill>
                  <a:schemeClr val="dk2"/>
                </a:solidFill>
                <a:latin typeface="Inter Medium"/>
                <a:ea typeface="Inter Medium"/>
                <a:cs typeface="Inter Medium"/>
                <a:sym typeface="Inter Medium"/>
              </a:rPr>
              <a:t> Pratham patel </a:t>
            </a:r>
            <a:endParaRPr sz="1500">
              <a:solidFill>
                <a:schemeClr val="dk2"/>
              </a:solidFill>
              <a:latin typeface="Inter Medium"/>
              <a:ea typeface="Inter Medium"/>
              <a:cs typeface="Inter Medium"/>
              <a:sym typeface="Inter Medium"/>
            </a:endParaRPr>
          </a:p>
          <a:p>
            <a:pPr indent="0" lvl="0" marL="0" rtl="0" algn="l">
              <a:spcBef>
                <a:spcPts val="0"/>
              </a:spcBef>
              <a:spcAft>
                <a:spcPts val="0"/>
              </a:spcAft>
              <a:buNone/>
            </a:pPr>
            <a:r>
              <a:rPr lang="en" sz="1500">
                <a:solidFill>
                  <a:schemeClr val="dk2"/>
                </a:solidFill>
                <a:latin typeface="Inter Medium"/>
                <a:ea typeface="Inter Medium"/>
                <a:cs typeface="Inter Medium"/>
                <a:sym typeface="Inter Medium"/>
              </a:rPr>
              <a:t>Source code : </a:t>
            </a:r>
            <a:r>
              <a:rPr lang="en" sz="1500" u="sng">
                <a:solidFill>
                  <a:schemeClr val="hlink"/>
                </a:solidFill>
                <a:latin typeface="Inter Medium"/>
                <a:ea typeface="Inter Medium"/>
                <a:cs typeface="Inter Medium"/>
                <a:sym typeface="Inter Medium"/>
                <a:hlinkClick r:id="rId3"/>
              </a:rPr>
              <a:t>https://github.com/PATELPRATHAM007/Mentorness_MPI-DA-11</a:t>
            </a:r>
            <a:endParaRPr sz="1500">
              <a:solidFill>
                <a:schemeClr val="dk2"/>
              </a:solidFill>
              <a:latin typeface="Inter Medium"/>
              <a:ea typeface="Inter Medium"/>
              <a:cs typeface="Inter Medium"/>
              <a:sym typeface="Inter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50" name="Shape 250"/>
        <p:cNvGrpSpPr/>
        <p:nvPr/>
      </p:nvGrpSpPr>
      <p:grpSpPr>
        <a:xfrm>
          <a:off x="0" y="0"/>
          <a:ext cx="0" cy="0"/>
          <a:chOff x="0" y="0"/>
          <a:chExt cx="0" cy="0"/>
        </a:xfrm>
      </p:grpSpPr>
      <p:sp>
        <p:nvSpPr>
          <p:cNvPr id="251" name="Google Shape;251;p38"/>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252" name="Google Shape;252;p38"/>
          <p:cNvPicPr preferRelativeResize="0"/>
          <p:nvPr/>
        </p:nvPicPr>
        <p:blipFill>
          <a:blip r:embed="rId3">
            <a:alphaModFix/>
          </a:blip>
          <a:stretch>
            <a:fillRect/>
          </a:stretch>
        </p:blipFill>
        <p:spPr>
          <a:xfrm>
            <a:off x="1668700" y="0"/>
            <a:ext cx="5567900" cy="5067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56" name="Shape 256"/>
        <p:cNvGrpSpPr/>
        <p:nvPr/>
      </p:nvGrpSpPr>
      <p:grpSpPr>
        <a:xfrm>
          <a:off x="0" y="0"/>
          <a:ext cx="0" cy="0"/>
          <a:chOff x="0" y="0"/>
          <a:chExt cx="0" cy="0"/>
        </a:xfrm>
      </p:grpSpPr>
      <p:sp>
        <p:nvSpPr>
          <p:cNvPr id="257" name="Google Shape;257;p39"/>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Q7. Find most frequent value for confirmed, deaths, recovered each month</a:t>
            </a:r>
            <a:endParaRPr sz="1800">
              <a:solidFill>
                <a:srgbClr val="233E30"/>
              </a:solidFill>
              <a:latin typeface="Roboto Medium"/>
              <a:ea typeface="Roboto Medium"/>
              <a:cs typeface="Roboto Medium"/>
              <a:sym typeface="Roboto Medium"/>
            </a:endParaRPr>
          </a:p>
        </p:txBody>
      </p:sp>
      <p:sp>
        <p:nvSpPr>
          <p:cNvPr id="258" name="Google Shape;258;p39"/>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:- 7</a:t>
            </a:r>
            <a:endParaRPr>
              <a:solidFill>
                <a:srgbClr val="08170F"/>
              </a:solidFill>
              <a:latin typeface="Krona One"/>
              <a:ea typeface="Krona One"/>
              <a:cs typeface="Krona One"/>
              <a:sym typeface="Krona One"/>
            </a:endParaRPr>
          </a:p>
        </p:txBody>
      </p:sp>
      <p:sp>
        <p:nvSpPr>
          <p:cNvPr id="259" name="Google Shape;259;p39"/>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260" name="Google Shape;260;p39"/>
          <p:cNvPicPr preferRelativeResize="0"/>
          <p:nvPr/>
        </p:nvPicPr>
        <p:blipFill>
          <a:blip r:embed="rId3">
            <a:alphaModFix/>
          </a:blip>
          <a:stretch>
            <a:fillRect/>
          </a:stretch>
        </p:blipFill>
        <p:spPr>
          <a:xfrm>
            <a:off x="724350" y="1209675"/>
            <a:ext cx="7733851" cy="393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64" name="Shape 264"/>
        <p:cNvGrpSpPr/>
        <p:nvPr/>
      </p:nvGrpSpPr>
      <p:grpSpPr>
        <a:xfrm>
          <a:off x="0" y="0"/>
          <a:ext cx="0" cy="0"/>
          <a:chOff x="0" y="0"/>
          <a:chExt cx="0" cy="0"/>
        </a:xfrm>
      </p:grpSpPr>
      <p:sp>
        <p:nvSpPr>
          <p:cNvPr id="265" name="Google Shape;265;p40"/>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Q8. Find minimum values for confirmed, deaths, recovered per year</a:t>
            </a:r>
            <a:endParaRPr sz="1800">
              <a:solidFill>
                <a:srgbClr val="233E30"/>
              </a:solidFill>
              <a:latin typeface="Roboto Medium"/>
              <a:ea typeface="Roboto Medium"/>
              <a:cs typeface="Roboto Medium"/>
              <a:sym typeface="Roboto Medium"/>
            </a:endParaRPr>
          </a:p>
        </p:txBody>
      </p:sp>
      <p:sp>
        <p:nvSpPr>
          <p:cNvPr id="266" name="Google Shape;266;p40"/>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:- 8</a:t>
            </a:r>
            <a:endParaRPr>
              <a:solidFill>
                <a:srgbClr val="08170F"/>
              </a:solidFill>
              <a:latin typeface="Krona One"/>
              <a:ea typeface="Krona One"/>
              <a:cs typeface="Krona One"/>
              <a:sym typeface="Krona One"/>
            </a:endParaRPr>
          </a:p>
        </p:txBody>
      </p:sp>
      <p:sp>
        <p:nvSpPr>
          <p:cNvPr id="267" name="Google Shape;267;p40"/>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268" name="Google Shape;268;p40"/>
          <p:cNvPicPr preferRelativeResize="0"/>
          <p:nvPr/>
        </p:nvPicPr>
        <p:blipFill>
          <a:blip r:embed="rId3">
            <a:alphaModFix/>
          </a:blip>
          <a:stretch>
            <a:fillRect/>
          </a:stretch>
        </p:blipFill>
        <p:spPr>
          <a:xfrm>
            <a:off x="462650" y="1283850"/>
            <a:ext cx="8218700" cy="375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72" name="Shape 272"/>
        <p:cNvGrpSpPr/>
        <p:nvPr/>
      </p:nvGrpSpPr>
      <p:grpSpPr>
        <a:xfrm>
          <a:off x="0" y="0"/>
          <a:ext cx="0" cy="0"/>
          <a:chOff x="0" y="0"/>
          <a:chExt cx="0" cy="0"/>
        </a:xfrm>
      </p:grpSpPr>
      <p:sp>
        <p:nvSpPr>
          <p:cNvPr id="273" name="Google Shape;273;p41"/>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 Q9. Find maximum values of confirmed, deaths, recovered per year</a:t>
            </a:r>
            <a:endParaRPr sz="1800">
              <a:solidFill>
                <a:srgbClr val="233E30"/>
              </a:solidFill>
              <a:latin typeface="Roboto Medium"/>
              <a:ea typeface="Roboto Medium"/>
              <a:cs typeface="Roboto Medium"/>
              <a:sym typeface="Roboto Medium"/>
            </a:endParaRPr>
          </a:p>
        </p:txBody>
      </p:sp>
      <p:sp>
        <p:nvSpPr>
          <p:cNvPr id="274" name="Google Shape;274;p41"/>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:- 9</a:t>
            </a:r>
            <a:endParaRPr>
              <a:solidFill>
                <a:srgbClr val="08170F"/>
              </a:solidFill>
              <a:latin typeface="Krona One"/>
              <a:ea typeface="Krona One"/>
              <a:cs typeface="Krona One"/>
              <a:sym typeface="Krona One"/>
            </a:endParaRPr>
          </a:p>
        </p:txBody>
      </p:sp>
      <p:sp>
        <p:nvSpPr>
          <p:cNvPr id="275" name="Google Shape;275;p41"/>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276" name="Google Shape;276;p41"/>
          <p:cNvPicPr preferRelativeResize="0"/>
          <p:nvPr/>
        </p:nvPicPr>
        <p:blipFill>
          <a:blip r:embed="rId3">
            <a:alphaModFix/>
          </a:blip>
          <a:stretch>
            <a:fillRect/>
          </a:stretch>
        </p:blipFill>
        <p:spPr>
          <a:xfrm>
            <a:off x="1115775" y="1244100"/>
            <a:ext cx="7461975" cy="377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80" name="Shape 280"/>
        <p:cNvGrpSpPr/>
        <p:nvPr/>
      </p:nvGrpSpPr>
      <p:grpSpPr>
        <a:xfrm>
          <a:off x="0" y="0"/>
          <a:ext cx="0" cy="0"/>
          <a:chOff x="0" y="0"/>
          <a:chExt cx="0" cy="0"/>
        </a:xfrm>
      </p:grpSpPr>
      <p:sp>
        <p:nvSpPr>
          <p:cNvPr id="281" name="Google Shape;281;p42"/>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Q10. The total number of case of confirmed, deaths, recovered each month</a:t>
            </a:r>
            <a:endParaRPr sz="1800">
              <a:solidFill>
                <a:srgbClr val="233E30"/>
              </a:solidFill>
              <a:latin typeface="Roboto Medium"/>
              <a:ea typeface="Roboto Medium"/>
              <a:cs typeface="Roboto Medium"/>
              <a:sym typeface="Roboto Medium"/>
            </a:endParaRPr>
          </a:p>
        </p:txBody>
      </p:sp>
      <p:sp>
        <p:nvSpPr>
          <p:cNvPr id="282" name="Google Shape;282;p42"/>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:- 10</a:t>
            </a:r>
            <a:endParaRPr>
              <a:solidFill>
                <a:srgbClr val="08170F"/>
              </a:solidFill>
              <a:latin typeface="Krona One"/>
              <a:ea typeface="Krona One"/>
              <a:cs typeface="Krona One"/>
              <a:sym typeface="Krona One"/>
            </a:endParaRPr>
          </a:p>
        </p:txBody>
      </p:sp>
      <p:sp>
        <p:nvSpPr>
          <p:cNvPr id="283" name="Google Shape;283;p42"/>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284" name="Google Shape;284;p42"/>
          <p:cNvPicPr preferRelativeResize="0"/>
          <p:nvPr/>
        </p:nvPicPr>
        <p:blipFill rotWithShape="1">
          <a:blip r:embed="rId3">
            <a:alphaModFix/>
          </a:blip>
          <a:srcRect b="25805" l="0" r="0" t="0"/>
          <a:stretch/>
        </p:blipFill>
        <p:spPr>
          <a:xfrm>
            <a:off x="526900" y="1377275"/>
            <a:ext cx="7853400" cy="36227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88" name="Shape 288"/>
        <p:cNvGrpSpPr/>
        <p:nvPr/>
      </p:nvGrpSpPr>
      <p:grpSpPr>
        <a:xfrm>
          <a:off x="0" y="0"/>
          <a:ext cx="0" cy="0"/>
          <a:chOff x="0" y="0"/>
          <a:chExt cx="0" cy="0"/>
        </a:xfrm>
      </p:grpSpPr>
      <p:sp>
        <p:nvSpPr>
          <p:cNvPr id="289" name="Google Shape;289;p43"/>
          <p:cNvSpPr txBox="1"/>
          <p:nvPr>
            <p:ph idx="1" type="subTitle"/>
          </p:nvPr>
        </p:nvSpPr>
        <p:spPr>
          <a:xfrm>
            <a:off x="724350" y="868275"/>
            <a:ext cx="80181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None/>
            </a:pPr>
            <a:r>
              <a:rPr lang="en" sz="1800">
                <a:solidFill>
                  <a:srgbClr val="233E30"/>
                </a:solidFill>
                <a:latin typeface="Roboto Medium"/>
                <a:ea typeface="Roboto Medium"/>
                <a:cs typeface="Roboto Medium"/>
                <a:sym typeface="Roboto Medium"/>
              </a:rPr>
              <a:t> Q11. Check how corona virus spread out with respect to confirmed case</a:t>
            </a:r>
            <a:endParaRPr sz="1800">
              <a:solidFill>
                <a:srgbClr val="233E30"/>
              </a:solidFill>
              <a:latin typeface="Roboto Medium"/>
              <a:ea typeface="Roboto Medium"/>
              <a:cs typeface="Roboto Medium"/>
              <a:sym typeface="Roboto Medium"/>
            </a:endParaRPr>
          </a:p>
          <a:p>
            <a:pPr indent="0" lvl="0" marL="0" rtl="0" algn="ctr">
              <a:lnSpc>
                <a:spcPct val="110000"/>
              </a:lnSpc>
              <a:spcBef>
                <a:spcPts val="1200"/>
              </a:spcBef>
              <a:spcAft>
                <a:spcPts val="1200"/>
              </a:spcAft>
              <a:buNone/>
            </a:pPr>
            <a:r>
              <a:t/>
            </a:r>
            <a:endParaRPr sz="1800">
              <a:solidFill>
                <a:srgbClr val="233E30"/>
              </a:solidFill>
              <a:latin typeface="Roboto Medium"/>
              <a:ea typeface="Roboto Medium"/>
              <a:cs typeface="Roboto Medium"/>
              <a:sym typeface="Roboto Medium"/>
            </a:endParaRPr>
          </a:p>
        </p:txBody>
      </p:sp>
      <p:sp>
        <p:nvSpPr>
          <p:cNvPr id="290" name="Google Shape;290;p43"/>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:- 11</a:t>
            </a:r>
            <a:endParaRPr>
              <a:solidFill>
                <a:srgbClr val="08170F"/>
              </a:solidFill>
              <a:latin typeface="Krona One"/>
              <a:ea typeface="Krona One"/>
              <a:cs typeface="Krona One"/>
              <a:sym typeface="Krona One"/>
            </a:endParaRPr>
          </a:p>
        </p:txBody>
      </p:sp>
      <p:sp>
        <p:nvSpPr>
          <p:cNvPr id="291" name="Google Shape;291;p43"/>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292" name="Google Shape;292;p43"/>
          <p:cNvPicPr preferRelativeResize="0"/>
          <p:nvPr/>
        </p:nvPicPr>
        <p:blipFill rotWithShape="1">
          <a:blip r:embed="rId3">
            <a:alphaModFix/>
          </a:blip>
          <a:srcRect b="0" l="-5178" r="3645" t="0"/>
          <a:stretch/>
        </p:blipFill>
        <p:spPr>
          <a:xfrm>
            <a:off x="0" y="1213975"/>
            <a:ext cx="8706849" cy="3929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96" name="Shape 296"/>
        <p:cNvGrpSpPr/>
        <p:nvPr/>
      </p:nvGrpSpPr>
      <p:grpSpPr>
        <a:xfrm>
          <a:off x="0" y="0"/>
          <a:ext cx="0" cy="0"/>
          <a:chOff x="0" y="0"/>
          <a:chExt cx="0" cy="0"/>
        </a:xfrm>
      </p:grpSpPr>
      <p:sp>
        <p:nvSpPr>
          <p:cNvPr id="297" name="Google Shape;297;p44"/>
          <p:cNvSpPr txBox="1"/>
          <p:nvPr>
            <p:ph idx="1" type="subTitle"/>
          </p:nvPr>
        </p:nvSpPr>
        <p:spPr>
          <a:xfrm>
            <a:off x="244925" y="868275"/>
            <a:ext cx="83328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None/>
            </a:pPr>
            <a:r>
              <a:rPr lang="en" sz="1800">
                <a:solidFill>
                  <a:srgbClr val="233E30"/>
                </a:solidFill>
                <a:latin typeface="Roboto Medium"/>
                <a:ea typeface="Roboto Medium"/>
                <a:cs typeface="Roboto Medium"/>
                <a:sym typeface="Roboto Medium"/>
              </a:rPr>
              <a:t> Q12. Check how corona virus spread out with respect to death case per month</a:t>
            </a:r>
            <a:endParaRPr sz="1800">
              <a:solidFill>
                <a:srgbClr val="233E30"/>
              </a:solidFill>
              <a:latin typeface="Roboto Medium"/>
              <a:ea typeface="Roboto Medium"/>
              <a:cs typeface="Roboto Medium"/>
              <a:sym typeface="Roboto Medium"/>
            </a:endParaRPr>
          </a:p>
          <a:p>
            <a:pPr indent="0" lvl="0" marL="0" rtl="0" algn="ctr">
              <a:lnSpc>
                <a:spcPct val="110000"/>
              </a:lnSpc>
              <a:spcBef>
                <a:spcPts val="1200"/>
              </a:spcBef>
              <a:spcAft>
                <a:spcPts val="1200"/>
              </a:spcAft>
              <a:buNone/>
            </a:pPr>
            <a:r>
              <a:t/>
            </a:r>
            <a:endParaRPr sz="1800">
              <a:solidFill>
                <a:srgbClr val="233E30"/>
              </a:solidFill>
              <a:latin typeface="Roboto Medium"/>
              <a:ea typeface="Roboto Medium"/>
              <a:cs typeface="Roboto Medium"/>
              <a:sym typeface="Roboto Medium"/>
            </a:endParaRPr>
          </a:p>
        </p:txBody>
      </p:sp>
      <p:sp>
        <p:nvSpPr>
          <p:cNvPr id="298" name="Google Shape;298;p44"/>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:- 12</a:t>
            </a:r>
            <a:endParaRPr>
              <a:solidFill>
                <a:srgbClr val="08170F"/>
              </a:solidFill>
              <a:latin typeface="Krona One"/>
              <a:ea typeface="Krona One"/>
              <a:cs typeface="Krona One"/>
              <a:sym typeface="Krona One"/>
            </a:endParaRPr>
          </a:p>
        </p:txBody>
      </p:sp>
      <p:sp>
        <p:nvSpPr>
          <p:cNvPr id="299" name="Google Shape;299;p44"/>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300" name="Google Shape;300;p44"/>
          <p:cNvPicPr preferRelativeResize="0"/>
          <p:nvPr/>
        </p:nvPicPr>
        <p:blipFill rotWithShape="1">
          <a:blip r:embed="rId3">
            <a:alphaModFix/>
          </a:blip>
          <a:srcRect b="21358" l="8478" r="8153" t="0"/>
          <a:stretch/>
        </p:blipFill>
        <p:spPr>
          <a:xfrm>
            <a:off x="642700" y="1384725"/>
            <a:ext cx="7815499" cy="3663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04" name="Shape 304"/>
        <p:cNvGrpSpPr/>
        <p:nvPr/>
      </p:nvGrpSpPr>
      <p:grpSpPr>
        <a:xfrm>
          <a:off x="0" y="0"/>
          <a:ext cx="0" cy="0"/>
          <a:chOff x="0" y="0"/>
          <a:chExt cx="0" cy="0"/>
        </a:xfrm>
      </p:grpSpPr>
      <p:sp>
        <p:nvSpPr>
          <p:cNvPr id="305" name="Google Shape;305;p45"/>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None/>
            </a:pPr>
            <a:r>
              <a:rPr lang="en" sz="1800">
                <a:solidFill>
                  <a:srgbClr val="233E30"/>
                </a:solidFill>
                <a:latin typeface="Roboto Medium"/>
                <a:ea typeface="Roboto Medium"/>
                <a:cs typeface="Roboto Medium"/>
                <a:sym typeface="Roboto Medium"/>
              </a:rPr>
              <a:t>Q13. Check how corona virus spread out with respect to recovered case</a:t>
            </a:r>
            <a:endParaRPr sz="1800">
              <a:solidFill>
                <a:srgbClr val="233E30"/>
              </a:solidFill>
              <a:latin typeface="Roboto Medium"/>
              <a:ea typeface="Roboto Medium"/>
              <a:cs typeface="Roboto Medium"/>
              <a:sym typeface="Roboto Medium"/>
            </a:endParaRPr>
          </a:p>
          <a:p>
            <a:pPr indent="0" lvl="0" marL="0" rtl="0" algn="ctr">
              <a:lnSpc>
                <a:spcPct val="110000"/>
              </a:lnSpc>
              <a:spcBef>
                <a:spcPts val="1200"/>
              </a:spcBef>
              <a:spcAft>
                <a:spcPts val="0"/>
              </a:spcAft>
              <a:buNone/>
            </a:pPr>
            <a:r>
              <a:rPr lang="en" sz="1800">
                <a:solidFill>
                  <a:srgbClr val="233E30"/>
                </a:solidFill>
                <a:latin typeface="Roboto Medium"/>
                <a:ea typeface="Roboto Medium"/>
                <a:cs typeface="Roboto Medium"/>
                <a:sym typeface="Roboto Medium"/>
              </a:rPr>
              <a:t>--      (Eg.: total confirmed cases, their average, variance &amp; STDEV )</a:t>
            </a:r>
            <a:endParaRPr sz="1800">
              <a:solidFill>
                <a:srgbClr val="233E30"/>
              </a:solidFill>
              <a:latin typeface="Roboto Medium"/>
              <a:ea typeface="Roboto Medium"/>
              <a:cs typeface="Roboto Medium"/>
              <a:sym typeface="Roboto Medium"/>
            </a:endParaRPr>
          </a:p>
          <a:p>
            <a:pPr indent="0" lvl="0" marL="0" rtl="0" algn="ctr">
              <a:lnSpc>
                <a:spcPct val="110000"/>
              </a:lnSpc>
              <a:spcBef>
                <a:spcPts val="1200"/>
              </a:spcBef>
              <a:spcAft>
                <a:spcPts val="1200"/>
              </a:spcAft>
              <a:buNone/>
            </a:pPr>
            <a:r>
              <a:t/>
            </a:r>
            <a:endParaRPr sz="1800">
              <a:solidFill>
                <a:srgbClr val="233E30"/>
              </a:solidFill>
              <a:latin typeface="Roboto Medium"/>
              <a:ea typeface="Roboto Medium"/>
              <a:cs typeface="Roboto Medium"/>
              <a:sym typeface="Roboto Medium"/>
            </a:endParaRPr>
          </a:p>
        </p:txBody>
      </p:sp>
      <p:sp>
        <p:nvSpPr>
          <p:cNvPr id="306" name="Google Shape;306;p45"/>
          <p:cNvSpPr txBox="1"/>
          <p:nvPr>
            <p:ph type="title"/>
          </p:nvPr>
        </p:nvSpPr>
        <p:spPr>
          <a:xfrm>
            <a:off x="164800" y="285763"/>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:- 13</a:t>
            </a:r>
            <a:endParaRPr>
              <a:solidFill>
                <a:srgbClr val="08170F"/>
              </a:solidFill>
              <a:latin typeface="Krona One"/>
              <a:ea typeface="Krona One"/>
              <a:cs typeface="Krona One"/>
              <a:sym typeface="Krona One"/>
            </a:endParaRPr>
          </a:p>
        </p:txBody>
      </p:sp>
      <p:sp>
        <p:nvSpPr>
          <p:cNvPr id="307" name="Google Shape;307;p45"/>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308" name="Google Shape;308;p45"/>
          <p:cNvPicPr preferRelativeResize="0"/>
          <p:nvPr/>
        </p:nvPicPr>
        <p:blipFill rotWithShape="1">
          <a:blip r:embed="rId3">
            <a:alphaModFix/>
          </a:blip>
          <a:srcRect b="7209" l="5551" r="5488" t="0"/>
          <a:stretch/>
        </p:blipFill>
        <p:spPr>
          <a:xfrm>
            <a:off x="164800" y="1747575"/>
            <a:ext cx="8775100" cy="339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12" name="Shape 312"/>
        <p:cNvGrpSpPr/>
        <p:nvPr/>
      </p:nvGrpSpPr>
      <p:grpSpPr>
        <a:xfrm>
          <a:off x="0" y="0"/>
          <a:ext cx="0" cy="0"/>
          <a:chOff x="0" y="0"/>
          <a:chExt cx="0" cy="0"/>
        </a:xfrm>
      </p:grpSpPr>
      <p:sp>
        <p:nvSpPr>
          <p:cNvPr id="313" name="Google Shape;313;p46"/>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Q14. Find Country having highest number of the Confirmed case</a:t>
            </a:r>
            <a:endParaRPr sz="1800">
              <a:solidFill>
                <a:srgbClr val="233E30"/>
              </a:solidFill>
              <a:latin typeface="Roboto Medium"/>
              <a:ea typeface="Roboto Medium"/>
              <a:cs typeface="Roboto Medium"/>
              <a:sym typeface="Roboto Medium"/>
            </a:endParaRPr>
          </a:p>
        </p:txBody>
      </p:sp>
      <p:sp>
        <p:nvSpPr>
          <p:cNvPr id="314" name="Google Shape;314;p46"/>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:- 14</a:t>
            </a:r>
            <a:endParaRPr>
              <a:solidFill>
                <a:srgbClr val="08170F"/>
              </a:solidFill>
              <a:latin typeface="Krona One"/>
              <a:ea typeface="Krona One"/>
              <a:cs typeface="Krona One"/>
              <a:sym typeface="Krona One"/>
            </a:endParaRPr>
          </a:p>
        </p:txBody>
      </p:sp>
      <p:sp>
        <p:nvSpPr>
          <p:cNvPr id="315" name="Google Shape;315;p46"/>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316" name="Google Shape;316;p46"/>
          <p:cNvPicPr preferRelativeResize="0"/>
          <p:nvPr/>
        </p:nvPicPr>
        <p:blipFill>
          <a:blip r:embed="rId3">
            <a:alphaModFix/>
          </a:blip>
          <a:stretch>
            <a:fillRect/>
          </a:stretch>
        </p:blipFill>
        <p:spPr>
          <a:xfrm>
            <a:off x="642700" y="1377275"/>
            <a:ext cx="7853399" cy="364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20" name="Shape 320"/>
        <p:cNvGrpSpPr/>
        <p:nvPr/>
      </p:nvGrpSpPr>
      <p:grpSpPr>
        <a:xfrm>
          <a:off x="0" y="0"/>
          <a:ext cx="0" cy="0"/>
          <a:chOff x="0" y="0"/>
          <a:chExt cx="0" cy="0"/>
        </a:xfrm>
      </p:grpSpPr>
      <p:sp>
        <p:nvSpPr>
          <p:cNvPr id="321" name="Google Shape;321;p47"/>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Q15. Find Country having lowest number of the death case</a:t>
            </a:r>
            <a:endParaRPr sz="1800">
              <a:solidFill>
                <a:srgbClr val="233E30"/>
              </a:solidFill>
              <a:latin typeface="Roboto Medium"/>
              <a:ea typeface="Roboto Medium"/>
              <a:cs typeface="Roboto Medium"/>
              <a:sym typeface="Roboto Medium"/>
            </a:endParaRPr>
          </a:p>
        </p:txBody>
      </p:sp>
      <p:sp>
        <p:nvSpPr>
          <p:cNvPr id="322" name="Google Shape;322;p47"/>
          <p:cNvSpPr txBox="1"/>
          <p:nvPr>
            <p:ph type="title"/>
          </p:nvPr>
        </p:nvSpPr>
        <p:spPr>
          <a:xfrm>
            <a:off x="108850" y="214763"/>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:- 15</a:t>
            </a:r>
            <a:endParaRPr>
              <a:solidFill>
                <a:srgbClr val="08170F"/>
              </a:solidFill>
              <a:latin typeface="Krona One"/>
              <a:ea typeface="Krona One"/>
              <a:cs typeface="Krona One"/>
              <a:sym typeface="Krona One"/>
            </a:endParaRPr>
          </a:p>
        </p:txBody>
      </p:sp>
      <p:sp>
        <p:nvSpPr>
          <p:cNvPr id="323" name="Google Shape;323;p47"/>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324" name="Google Shape;324;p47"/>
          <p:cNvPicPr preferRelativeResize="0"/>
          <p:nvPr/>
        </p:nvPicPr>
        <p:blipFill>
          <a:blip r:embed="rId3">
            <a:alphaModFix/>
          </a:blip>
          <a:stretch>
            <a:fillRect/>
          </a:stretch>
        </p:blipFill>
        <p:spPr>
          <a:xfrm>
            <a:off x="724350" y="1475450"/>
            <a:ext cx="7962100" cy="355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89" name="Shape 189"/>
        <p:cNvGrpSpPr/>
        <p:nvPr/>
      </p:nvGrpSpPr>
      <p:grpSpPr>
        <a:xfrm>
          <a:off x="0" y="0"/>
          <a:ext cx="0" cy="0"/>
          <a:chOff x="0" y="0"/>
          <a:chExt cx="0" cy="0"/>
        </a:xfrm>
      </p:grpSpPr>
      <p:sp>
        <p:nvSpPr>
          <p:cNvPr id="190" name="Google Shape;190;p30"/>
          <p:cNvSpPr txBox="1"/>
          <p:nvPr>
            <p:ph idx="1" type="subTitle"/>
          </p:nvPr>
        </p:nvSpPr>
        <p:spPr>
          <a:xfrm>
            <a:off x="869725" y="2458225"/>
            <a:ext cx="7853400" cy="7269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To solve the SQL queries, I used pandas and pandasql libraries in Python</a:t>
            </a:r>
            <a:endParaRPr sz="1800">
              <a:solidFill>
                <a:srgbClr val="233E30"/>
              </a:solidFill>
              <a:latin typeface="Roboto Medium"/>
              <a:ea typeface="Roboto Medium"/>
              <a:cs typeface="Roboto Medium"/>
              <a:sym typeface="Roboto Medium"/>
            </a:endParaRPr>
          </a:p>
        </p:txBody>
      </p:sp>
      <p:sp>
        <p:nvSpPr>
          <p:cNvPr id="191" name="Google Shape;191;p30"/>
          <p:cNvSpPr txBox="1"/>
          <p:nvPr>
            <p:ph type="title"/>
          </p:nvPr>
        </p:nvSpPr>
        <p:spPr>
          <a:xfrm>
            <a:off x="258400" y="1712550"/>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Coronavirus Dataset Analysis</a:t>
            </a:r>
            <a:endParaRPr>
              <a:solidFill>
                <a:srgbClr val="08170F"/>
              </a:solidFill>
              <a:latin typeface="Krona One"/>
              <a:ea typeface="Krona One"/>
              <a:cs typeface="Krona One"/>
              <a:sym typeface="Krona One"/>
            </a:endParaRPr>
          </a:p>
        </p:txBody>
      </p:sp>
      <p:sp>
        <p:nvSpPr>
          <p:cNvPr id="192" name="Google Shape;192;p30"/>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28" name="Shape 328"/>
        <p:cNvGrpSpPr/>
        <p:nvPr/>
      </p:nvGrpSpPr>
      <p:grpSpPr>
        <a:xfrm>
          <a:off x="0" y="0"/>
          <a:ext cx="0" cy="0"/>
          <a:chOff x="0" y="0"/>
          <a:chExt cx="0" cy="0"/>
        </a:xfrm>
      </p:grpSpPr>
      <p:sp>
        <p:nvSpPr>
          <p:cNvPr id="329" name="Google Shape;329;p48"/>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Q16. Find top 5 countries having highest recovered case</a:t>
            </a:r>
            <a:endParaRPr sz="1800">
              <a:solidFill>
                <a:srgbClr val="233E30"/>
              </a:solidFill>
              <a:latin typeface="Roboto Medium"/>
              <a:ea typeface="Roboto Medium"/>
              <a:cs typeface="Roboto Medium"/>
              <a:sym typeface="Roboto Medium"/>
            </a:endParaRPr>
          </a:p>
        </p:txBody>
      </p:sp>
      <p:sp>
        <p:nvSpPr>
          <p:cNvPr id="330" name="Google Shape;330;p48"/>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:- 16</a:t>
            </a:r>
            <a:endParaRPr>
              <a:solidFill>
                <a:srgbClr val="08170F"/>
              </a:solidFill>
              <a:latin typeface="Krona One"/>
              <a:ea typeface="Krona One"/>
              <a:cs typeface="Krona One"/>
              <a:sym typeface="Krona One"/>
            </a:endParaRPr>
          </a:p>
        </p:txBody>
      </p:sp>
      <p:sp>
        <p:nvSpPr>
          <p:cNvPr id="331" name="Google Shape;331;p48"/>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332" name="Google Shape;332;p48"/>
          <p:cNvPicPr preferRelativeResize="0"/>
          <p:nvPr/>
        </p:nvPicPr>
        <p:blipFill rotWithShape="1">
          <a:blip r:embed="rId3">
            <a:alphaModFix/>
          </a:blip>
          <a:srcRect b="21451" l="9894" r="13641" t="0"/>
          <a:stretch/>
        </p:blipFill>
        <p:spPr>
          <a:xfrm>
            <a:off x="724350" y="1384700"/>
            <a:ext cx="7733851" cy="359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717838" y="1065550"/>
            <a:ext cx="7418974" cy="3919149"/>
          </a:xfrm>
          <a:prstGeom prst="rect">
            <a:avLst/>
          </a:prstGeom>
          <a:noFill/>
          <a:ln>
            <a:noFill/>
          </a:ln>
        </p:spPr>
      </p:pic>
      <p:sp>
        <p:nvSpPr>
          <p:cNvPr id="198" name="Google Shape;198;p31"/>
          <p:cNvSpPr txBox="1"/>
          <p:nvPr/>
        </p:nvSpPr>
        <p:spPr>
          <a:xfrm>
            <a:off x="466800" y="276250"/>
            <a:ext cx="752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Import</a:t>
            </a:r>
            <a:r>
              <a:rPr lang="en" sz="1800">
                <a:solidFill>
                  <a:schemeClr val="dk2"/>
                </a:solidFill>
                <a:latin typeface="Inter Medium"/>
                <a:ea typeface="Inter Medium"/>
                <a:cs typeface="Inter Medium"/>
                <a:sym typeface="Inter Medium"/>
              </a:rPr>
              <a:t> library and add csv file </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02" name="Shape 202"/>
        <p:cNvGrpSpPr/>
        <p:nvPr/>
      </p:nvGrpSpPr>
      <p:grpSpPr>
        <a:xfrm>
          <a:off x="0" y="0"/>
          <a:ext cx="0" cy="0"/>
          <a:chOff x="0" y="0"/>
          <a:chExt cx="0" cy="0"/>
        </a:xfrm>
      </p:grpSpPr>
      <p:sp>
        <p:nvSpPr>
          <p:cNvPr id="203" name="Google Shape;203;p32"/>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Q1. Write a code to check NULL values</a:t>
            </a:r>
            <a:endParaRPr sz="1800">
              <a:solidFill>
                <a:srgbClr val="233E30"/>
              </a:solidFill>
              <a:latin typeface="Roboto Medium"/>
              <a:ea typeface="Roboto Medium"/>
              <a:cs typeface="Roboto Medium"/>
              <a:sym typeface="Roboto Medium"/>
            </a:endParaRPr>
          </a:p>
        </p:txBody>
      </p:sp>
      <p:sp>
        <p:nvSpPr>
          <p:cNvPr id="204" name="Google Shape;204;p32"/>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:- 1</a:t>
            </a:r>
            <a:endParaRPr>
              <a:solidFill>
                <a:srgbClr val="08170F"/>
              </a:solidFill>
              <a:latin typeface="Krona One"/>
              <a:ea typeface="Krona One"/>
              <a:cs typeface="Krona One"/>
              <a:sym typeface="Krona One"/>
            </a:endParaRPr>
          </a:p>
        </p:txBody>
      </p:sp>
      <p:sp>
        <p:nvSpPr>
          <p:cNvPr id="205" name="Google Shape;205;p32"/>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206" name="Google Shape;206;p32"/>
          <p:cNvPicPr preferRelativeResize="0"/>
          <p:nvPr/>
        </p:nvPicPr>
        <p:blipFill rotWithShape="1">
          <a:blip r:embed="rId3">
            <a:alphaModFix/>
          </a:blip>
          <a:srcRect b="0" l="4969" r="4508" t="0"/>
          <a:stretch/>
        </p:blipFill>
        <p:spPr>
          <a:xfrm>
            <a:off x="108850" y="1315800"/>
            <a:ext cx="8958600" cy="382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10" name="Shape 210"/>
        <p:cNvGrpSpPr/>
        <p:nvPr/>
      </p:nvGrpSpPr>
      <p:grpSpPr>
        <a:xfrm>
          <a:off x="0" y="0"/>
          <a:ext cx="0" cy="0"/>
          <a:chOff x="0" y="0"/>
          <a:chExt cx="0" cy="0"/>
        </a:xfrm>
      </p:grpSpPr>
      <p:sp>
        <p:nvSpPr>
          <p:cNvPr id="211" name="Google Shape;211;p33"/>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If NULL values are present, update them with zeros for all columns. </a:t>
            </a:r>
            <a:endParaRPr sz="1800">
              <a:solidFill>
                <a:srgbClr val="233E30"/>
              </a:solidFill>
              <a:latin typeface="Roboto Medium"/>
              <a:ea typeface="Roboto Medium"/>
              <a:cs typeface="Roboto Medium"/>
              <a:sym typeface="Roboto Medium"/>
            </a:endParaRPr>
          </a:p>
        </p:txBody>
      </p:sp>
      <p:sp>
        <p:nvSpPr>
          <p:cNvPr id="212" name="Google Shape;212;p33"/>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:- 2</a:t>
            </a:r>
            <a:endParaRPr>
              <a:solidFill>
                <a:srgbClr val="08170F"/>
              </a:solidFill>
              <a:latin typeface="Krona One"/>
              <a:ea typeface="Krona One"/>
              <a:cs typeface="Krona One"/>
              <a:sym typeface="Krona One"/>
            </a:endParaRPr>
          </a:p>
        </p:txBody>
      </p:sp>
      <p:sp>
        <p:nvSpPr>
          <p:cNvPr id="213" name="Google Shape;213;p33"/>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sp>
        <p:nvSpPr>
          <p:cNvPr id="214" name="Google Shape;214;p33"/>
          <p:cNvSpPr txBox="1"/>
          <p:nvPr/>
        </p:nvSpPr>
        <p:spPr>
          <a:xfrm>
            <a:off x="1108950" y="1586700"/>
            <a:ext cx="69261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latin typeface="Roboto Serif"/>
                <a:ea typeface="Roboto Serif"/>
                <a:cs typeface="Roboto Serif"/>
                <a:sym typeface="Roboto Serif"/>
              </a:rPr>
              <a:t>Q2: Update NULL Values with Zeros Based on the results of the first query, we know that there are no NULL values in any of the columns in the dataset. Therefore, there is no need to execute query number 2, which would replace NULL values with zeroes.</a:t>
            </a:r>
            <a:endParaRPr sz="1450">
              <a:latin typeface="Roboto Serif"/>
              <a:ea typeface="Roboto Serif"/>
              <a:cs typeface="Roboto Serif"/>
              <a:sym typeface="Roboto Serif"/>
            </a:endParaRPr>
          </a:p>
          <a:p>
            <a:pPr indent="0" lvl="0" marL="0" rtl="0" algn="l">
              <a:spcBef>
                <a:spcPts val="0"/>
              </a:spcBef>
              <a:spcAft>
                <a:spcPts val="0"/>
              </a:spcAft>
              <a:buNone/>
            </a:pPr>
            <a:r>
              <a:t/>
            </a:r>
            <a:endParaRPr sz="1450">
              <a:latin typeface="Roboto Serif"/>
              <a:ea typeface="Roboto Serif"/>
              <a:cs typeface="Roboto Serif"/>
              <a:sym typeface="Roboto Serif"/>
            </a:endParaRPr>
          </a:p>
          <a:p>
            <a:pPr indent="0" lvl="0" marL="0" rtl="0" algn="l">
              <a:spcBef>
                <a:spcPts val="0"/>
              </a:spcBef>
              <a:spcAft>
                <a:spcPts val="0"/>
              </a:spcAft>
              <a:buNone/>
            </a:pPr>
            <a:r>
              <a:rPr lang="en" sz="1450">
                <a:latin typeface="Roboto Serif"/>
                <a:ea typeface="Roboto Serif"/>
                <a:cs typeface="Roboto Serif"/>
                <a:sym typeface="Roboto Serif"/>
              </a:rPr>
              <a:t>now we move on the 3ed query</a:t>
            </a:r>
            <a:endParaRPr sz="1450">
              <a:latin typeface="Roboto Serif"/>
              <a:ea typeface="Roboto Serif"/>
              <a:cs typeface="Roboto Serif"/>
              <a:sym typeface="Roboto Serif"/>
            </a:endParaRPr>
          </a:p>
          <a:p>
            <a:pPr indent="0" lvl="0" marL="0" rtl="0" algn="l">
              <a:spcBef>
                <a:spcPts val="0"/>
              </a:spcBef>
              <a:spcAft>
                <a:spcPts val="0"/>
              </a:spcAft>
              <a:buNone/>
            </a:pPr>
            <a:r>
              <a:t/>
            </a:r>
            <a:endParaRPr sz="1450">
              <a:latin typeface="Roboto Serif"/>
              <a:ea typeface="Roboto Serif"/>
              <a:cs typeface="Roboto Serif"/>
              <a:sym typeface="Roboto Serif"/>
            </a:endParaRPr>
          </a:p>
          <a:p>
            <a:pPr indent="0" lvl="0" marL="0" rtl="0" algn="l">
              <a:spcBef>
                <a:spcPts val="0"/>
              </a:spcBef>
              <a:spcAft>
                <a:spcPts val="0"/>
              </a:spcAft>
              <a:buNone/>
            </a:pPr>
            <a:r>
              <a:t/>
            </a:r>
            <a:endParaRPr sz="1450">
              <a:latin typeface="Roboto Serif"/>
              <a:ea typeface="Roboto Serif"/>
              <a:cs typeface="Roboto Serif"/>
              <a:sym typeface="Roboto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18" name="Shape 218"/>
        <p:cNvGrpSpPr/>
        <p:nvPr/>
      </p:nvGrpSpPr>
      <p:grpSpPr>
        <a:xfrm>
          <a:off x="0" y="0"/>
          <a:ext cx="0" cy="0"/>
          <a:chOff x="0" y="0"/>
          <a:chExt cx="0" cy="0"/>
        </a:xfrm>
      </p:grpSpPr>
      <p:sp>
        <p:nvSpPr>
          <p:cNvPr id="219" name="Google Shape;219;p34"/>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check total number of rows</a:t>
            </a:r>
            <a:endParaRPr sz="1800">
              <a:solidFill>
                <a:srgbClr val="233E30"/>
              </a:solidFill>
              <a:latin typeface="Roboto Medium"/>
              <a:ea typeface="Roboto Medium"/>
              <a:cs typeface="Roboto Medium"/>
              <a:sym typeface="Roboto Medium"/>
            </a:endParaRPr>
          </a:p>
        </p:txBody>
      </p:sp>
      <p:sp>
        <p:nvSpPr>
          <p:cNvPr id="220" name="Google Shape;220;p34"/>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:- 3</a:t>
            </a:r>
            <a:endParaRPr>
              <a:solidFill>
                <a:srgbClr val="08170F"/>
              </a:solidFill>
              <a:latin typeface="Krona One"/>
              <a:ea typeface="Krona One"/>
              <a:cs typeface="Krona One"/>
              <a:sym typeface="Krona One"/>
            </a:endParaRPr>
          </a:p>
        </p:txBody>
      </p:sp>
      <p:sp>
        <p:nvSpPr>
          <p:cNvPr id="221" name="Google Shape;221;p34"/>
          <p:cNvSpPr txBox="1"/>
          <p:nvPr/>
        </p:nvSpPr>
        <p:spPr>
          <a:xfrm>
            <a:off x="731825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222" name="Google Shape;222;p34"/>
          <p:cNvPicPr preferRelativeResize="0"/>
          <p:nvPr/>
        </p:nvPicPr>
        <p:blipFill>
          <a:blip r:embed="rId3">
            <a:alphaModFix/>
          </a:blip>
          <a:stretch>
            <a:fillRect/>
          </a:stretch>
        </p:blipFill>
        <p:spPr>
          <a:xfrm>
            <a:off x="724350" y="1595175"/>
            <a:ext cx="7671250" cy="331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26" name="Shape 226"/>
        <p:cNvGrpSpPr/>
        <p:nvPr/>
      </p:nvGrpSpPr>
      <p:grpSpPr>
        <a:xfrm>
          <a:off x="0" y="0"/>
          <a:ext cx="0" cy="0"/>
          <a:chOff x="0" y="0"/>
          <a:chExt cx="0" cy="0"/>
        </a:xfrm>
      </p:grpSpPr>
      <p:sp>
        <p:nvSpPr>
          <p:cNvPr id="227" name="Google Shape;227;p35"/>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Check what is start_date and end_date</a:t>
            </a:r>
            <a:endParaRPr sz="1800">
              <a:solidFill>
                <a:srgbClr val="233E30"/>
              </a:solidFill>
              <a:latin typeface="Roboto Medium"/>
              <a:ea typeface="Roboto Medium"/>
              <a:cs typeface="Roboto Medium"/>
              <a:sym typeface="Roboto Medium"/>
            </a:endParaRPr>
          </a:p>
        </p:txBody>
      </p:sp>
      <p:sp>
        <p:nvSpPr>
          <p:cNvPr id="228" name="Google Shape;228;p35"/>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:- 4</a:t>
            </a:r>
            <a:endParaRPr>
              <a:solidFill>
                <a:srgbClr val="08170F"/>
              </a:solidFill>
              <a:latin typeface="Krona One"/>
              <a:ea typeface="Krona One"/>
              <a:cs typeface="Krona One"/>
              <a:sym typeface="Krona One"/>
            </a:endParaRPr>
          </a:p>
        </p:txBody>
      </p:sp>
      <p:sp>
        <p:nvSpPr>
          <p:cNvPr id="229" name="Google Shape;229;p35"/>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230" name="Google Shape;230;p35"/>
          <p:cNvPicPr preferRelativeResize="0"/>
          <p:nvPr/>
        </p:nvPicPr>
        <p:blipFill>
          <a:blip r:embed="rId3">
            <a:alphaModFix/>
          </a:blip>
          <a:stretch>
            <a:fillRect/>
          </a:stretch>
        </p:blipFill>
        <p:spPr>
          <a:xfrm>
            <a:off x="566250" y="1595175"/>
            <a:ext cx="8176150" cy="297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34" name="Shape 234"/>
        <p:cNvGrpSpPr/>
        <p:nvPr/>
      </p:nvGrpSpPr>
      <p:grpSpPr>
        <a:xfrm>
          <a:off x="0" y="0"/>
          <a:ext cx="0" cy="0"/>
          <a:chOff x="0" y="0"/>
          <a:chExt cx="0" cy="0"/>
        </a:xfrm>
      </p:grpSpPr>
      <p:sp>
        <p:nvSpPr>
          <p:cNvPr id="235" name="Google Shape;235;p36"/>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Q5. Number of month present in dataset</a:t>
            </a:r>
            <a:endParaRPr sz="1800">
              <a:solidFill>
                <a:srgbClr val="233E30"/>
              </a:solidFill>
              <a:latin typeface="Roboto Medium"/>
              <a:ea typeface="Roboto Medium"/>
              <a:cs typeface="Roboto Medium"/>
              <a:sym typeface="Roboto Medium"/>
            </a:endParaRPr>
          </a:p>
        </p:txBody>
      </p:sp>
      <p:sp>
        <p:nvSpPr>
          <p:cNvPr id="236" name="Google Shape;236;p36"/>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:- 5</a:t>
            </a:r>
            <a:endParaRPr>
              <a:solidFill>
                <a:srgbClr val="08170F"/>
              </a:solidFill>
              <a:latin typeface="Krona One"/>
              <a:ea typeface="Krona One"/>
              <a:cs typeface="Krona One"/>
              <a:sym typeface="Krona One"/>
            </a:endParaRPr>
          </a:p>
        </p:txBody>
      </p:sp>
      <p:sp>
        <p:nvSpPr>
          <p:cNvPr id="237" name="Google Shape;237;p36"/>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238" name="Google Shape;238;p36"/>
          <p:cNvPicPr preferRelativeResize="0"/>
          <p:nvPr/>
        </p:nvPicPr>
        <p:blipFill>
          <a:blip r:embed="rId3">
            <a:alphaModFix/>
          </a:blip>
          <a:stretch>
            <a:fillRect/>
          </a:stretch>
        </p:blipFill>
        <p:spPr>
          <a:xfrm>
            <a:off x="246300" y="1663025"/>
            <a:ext cx="8651400" cy="275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42" name="Shape 242"/>
        <p:cNvGrpSpPr/>
        <p:nvPr/>
      </p:nvGrpSpPr>
      <p:grpSpPr>
        <a:xfrm>
          <a:off x="0" y="0"/>
          <a:ext cx="0" cy="0"/>
          <a:chOff x="0" y="0"/>
          <a:chExt cx="0" cy="0"/>
        </a:xfrm>
      </p:grpSpPr>
      <p:sp>
        <p:nvSpPr>
          <p:cNvPr id="243" name="Google Shape;243;p37"/>
          <p:cNvSpPr txBox="1"/>
          <p:nvPr>
            <p:ph idx="1" type="subTitle"/>
          </p:nvPr>
        </p:nvSpPr>
        <p:spPr>
          <a:xfrm>
            <a:off x="724350" y="868263"/>
            <a:ext cx="7853400" cy="7269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1200"/>
              </a:spcAft>
              <a:buNone/>
            </a:pPr>
            <a:r>
              <a:rPr lang="en" sz="1800">
                <a:solidFill>
                  <a:srgbClr val="233E30"/>
                </a:solidFill>
                <a:latin typeface="Roboto Medium"/>
                <a:ea typeface="Roboto Medium"/>
                <a:cs typeface="Roboto Medium"/>
                <a:sym typeface="Roboto Medium"/>
              </a:rPr>
              <a:t> Q6. Find monthly average for confirmed, deaths, recovered</a:t>
            </a:r>
            <a:endParaRPr sz="1800">
              <a:solidFill>
                <a:srgbClr val="233E30"/>
              </a:solidFill>
              <a:latin typeface="Roboto Medium"/>
              <a:ea typeface="Roboto Medium"/>
              <a:cs typeface="Roboto Medium"/>
              <a:sym typeface="Roboto Medium"/>
            </a:endParaRPr>
          </a:p>
        </p:txBody>
      </p:sp>
      <p:sp>
        <p:nvSpPr>
          <p:cNvPr id="244" name="Google Shape;244;p37"/>
          <p:cNvSpPr txBox="1"/>
          <p:nvPr>
            <p:ph type="title"/>
          </p:nvPr>
        </p:nvSpPr>
        <p:spPr>
          <a:xfrm>
            <a:off x="164800" y="201138"/>
            <a:ext cx="85776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Query :- 6</a:t>
            </a:r>
            <a:endParaRPr>
              <a:solidFill>
                <a:srgbClr val="08170F"/>
              </a:solidFill>
              <a:latin typeface="Krona One"/>
              <a:ea typeface="Krona One"/>
              <a:cs typeface="Krona One"/>
              <a:sym typeface="Krona One"/>
            </a:endParaRPr>
          </a:p>
        </p:txBody>
      </p:sp>
      <p:sp>
        <p:nvSpPr>
          <p:cNvPr id="245" name="Google Shape;245;p37"/>
          <p:cNvSpPr txBox="1"/>
          <p:nvPr/>
        </p:nvSpPr>
        <p:spPr>
          <a:xfrm>
            <a:off x="7236600" y="2775625"/>
            <a:ext cx="19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Inter Medium"/>
              <a:ea typeface="Inter Medium"/>
              <a:cs typeface="Inter Medium"/>
              <a:sym typeface="Inter Medium"/>
            </a:endParaRPr>
          </a:p>
        </p:txBody>
      </p:sp>
      <p:pic>
        <p:nvPicPr>
          <p:cNvPr id="246" name="Google Shape;246;p37"/>
          <p:cNvPicPr preferRelativeResize="0"/>
          <p:nvPr/>
        </p:nvPicPr>
        <p:blipFill>
          <a:blip r:embed="rId3">
            <a:alphaModFix/>
          </a:blip>
          <a:stretch>
            <a:fillRect/>
          </a:stretch>
        </p:blipFill>
        <p:spPr>
          <a:xfrm>
            <a:off x="642700" y="1747575"/>
            <a:ext cx="8099700" cy="304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