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1" r:id="rId2"/>
    <p:sldId id="256" r:id="rId3"/>
    <p:sldId id="257" r:id="rId4"/>
    <p:sldId id="258" r:id="rId5"/>
    <p:sldId id="259" r:id="rId6"/>
    <p:sldId id="264" r:id="rId7"/>
    <p:sldId id="265" r:id="rId8"/>
    <p:sldId id="268" r:id="rId9"/>
    <p:sldId id="266" r:id="rId10"/>
    <p:sldId id="267" r:id="rId11"/>
    <p:sldId id="262" r:id="rId12"/>
    <p:sldId id="263" r:id="rId13"/>
    <p:sldId id="269" r:id="rId14"/>
    <p:sldId id="270" r:id="rId15"/>
    <p:sldId id="273"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933" autoAdjust="0"/>
  </p:normalViewPr>
  <p:slideViewPr>
    <p:cSldViewPr snapToGrid="0">
      <p:cViewPr varScale="1">
        <p:scale>
          <a:sx n="81" d="100"/>
          <a:sy n="81"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486BBB-AEB9-4637-9C6A-61AEB9BBB08D}" type="datetimeFigureOut">
              <a:rPr lang="en-US" smtClean="0"/>
              <a:t>11/3/2024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79CD96-4E91-46F8-B7FA-252F29E4B157}" type="slidenum">
              <a:rPr lang="en-US" smtClean="0"/>
              <a:t>‹#›</a:t>
            </a:fld>
            <a:endParaRPr lang="en-US"/>
          </a:p>
        </p:txBody>
      </p:sp>
    </p:spTree>
    <p:extLst>
      <p:ext uri="{BB962C8B-B14F-4D97-AF65-F5344CB8AC3E}">
        <p14:creationId xmlns:p14="http://schemas.microsoft.com/office/powerpoint/2010/main" val="1764671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b="0" i="0" u="none" strike="noStrike" dirty="0">
                <a:solidFill>
                  <a:srgbClr val="000000"/>
                </a:solidFill>
                <a:effectLst/>
                <a:latin typeface="Aptos" panose="020B0004020202020204" pitchFamily="34" charset="0"/>
              </a:rPr>
              <a:t>The App opens onto this as the landing page – this page provides a National Level summary of the costs associated with the 2025 plan. </a:t>
            </a:r>
            <a:r>
              <a:rPr lang="en-US" b="0" i="0" dirty="0">
                <a:solidFill>
                  <a:srgbClr val="444444"/>
                </a:solidFill>
                <a:effectLst/>
                <a:latin typeface="Aptos" panose="020B0004020202020204" pitchFamily="34" charset="0"/>
              </a:rPr>
              <a:t>​</a:t>
            </a:r>
            <a:endParaRPr lang="en-US" b="0" i="0" dirty="0">
              <a:solidFill>
                <a:srgbClr val="444444"/>
              </a:solidFill>
              <a:effectLst/>
              <a:latin typeface="Calibri" panose="020F0502020204030204" pitchFamily="34" charset="0"/>
            </a:endParaRPr>
          </a:p>
          <a:p>
            <a:pPr algn="l" rtl="0" fontAlgn="base"/>
            <a:r>
              <a:rPr lang="en-US" b="0" i="0" dirty="0">
                <a:solidFill>
                  <a:srgbClr val="444444"/>
                </a:solidFill>
                <a:effectLst/>
                <a:latin typeface="Aptos" panose="020B0004020202020204" pitchFamily="34" charset="0"/>
              </a:rPr>
              <a:t>​</a:t>
            </a:r>
            <a:endParaRPr lang="en-US" b="0" i="0" dirty="0">
              <a:solidFill>
                <a:srgbClr val="444444"/>
              </a:solidFill>
              <a:effectLst/>
              <a:latin typeface="Calibri" panose="020F0502020204030204" pitchFamily="34" charset="0"/>
            </a:endParaRPr>
          </a:p>
          <a:p>
            <a:pPr algn="l" rtl="0" fontAlgn="base"/>
            <a:r>
              <a:rPr lang="en-US" b="0" i="0" u="none" strike="noStrike" dirty="0">
                <a:solidFill>
                  <a:srgbClr val="000000"/>
                </a:solidFill>
                <a:effectLst/>
                <a:latin typeface="Aptos" panose="020B0004020202020204" pitchFamily="34" charset="0"/>
              </a:rPr>
              <a:t>The first thing you can do is select the currency to display in the app </a:t>
            </a:r>
            <a:r>
              <a:rPr lang="en-US" b="0" i="0" dirty="0">
                <a:solidFill>
                  <a:srgbClr val="444444"/>
                </a:solidFill>
                <a:effectLst/>
                <a:latin typeface="Aptos" panose="020B0004020202020204" pitchFamily="34" charset="0"/>
              </a:rPr>
              <a:t>​</a:t>
            </a:r>
            <a:endParaRPr lang="en-US" b="0" i="0" dirty="0">
              <a:solidFill>
                <a:srgbClr val="444444"/>
              </a:solidFill>
              <a:effectLst/>
              <a:latin typeface="Calibri" panose="020F0502020204030204" pitchFamily="34" charset="0"/>
            </a:endParaRPr>
          </a:p>
          <a:p>
            <a:pPr algn="l" rtl="0" fontAlgn="base"/>
            <a:r>
              <a:rPr lang="en-US" b="0" i="0" dirty="0">
                <a:solidFill>
                  <a:srgbClr val="444444"/>
                </a:solidFill>
                <a:effectLst/>
                <a:latin typeface="Aptos" panose="020B0004020202020204" pitchFamily="34" charset="0"/>
              </a:rPr>
              <a:t>​</a:t>
            </a:r>
            <a:endParaRPr lang="en-US" b="0" i="0" dirty="0">
              <a:solidFill>
                <a:srgbClr val="444444"/>
              </a:solidFill>
              <a:effectLst/>
              <a:latin typeface="Calibri" panose="020F0502020204030204" pitchFamily="34" charset="0"/>
            </a:endParaRPr>
          </a:p>
          <a:p>
            <a:pPr algn="l" rtl="0" fontAlgn="base"/>
            <a:r>
              <a:rPr lang="en-US" b="0" i="0" u="none" strike="noStrike" dirty="0">
                <a:solidFill>
                  <a:srgbClr val="000000"/>
                </a:solidFill>
                <a:effectLst/>
                <a:latin typeface="Aptos" panose="020B0004020202020204" pitchFamily="34" charset="0"/>
              </a:rPr>
              <a:t>The three maps show: 1) the different intervention mix’s programmed at each LGA – you can zoom in on the maps and hover over the LGAs for more details 2) A summary of LGAs selected for each intervention shown by clicking the different interventions in the ‘Select Intervention’ box and 3) DHS estimates of the Under 5 </a:t>
            </a:r>
            <a:r>
              <a:rPr lang="en-US" b="0" i="0" u="none" strike="noStrike" dirty="0" err="1">
                <a:solidFill>
                  <a:srgbClr val="000000"/>
                </a:solidFill>
                <a:effectLst/>
                <a:latin typeface="Aptos" panose="020B0004020202020204" pitchFamily="34" charset="0"/>
              </a:rPr>
              <a:t>PfPR</a:t>
            </a:r>
            <a:r>
              <a:rPr lang="en-US" b="0" i="0" u="none" strike="noStrike" dirty="0">
                <a:solidFill>
                  <a:srgbClr val="000000"/>
                </a:solidFill>
                <a:effectLst/>
                <a:latin typeface="Aptos" panose="020B0004020202020204" pitchFamily="34" charset="0"/>
              </a:rPr>
              <a:t> – where the years can be </a:t>
            </a:r>
            <a:r>
              <a:rPr lang="en-US" b="0" i="0" u="none" strike="noStrike" dirty="0" err="1">
                <a:solidFill>
                  <a:srgbClr val="000000"/>
                </a:solidFill>
                <a:effectLst/>
                <a:latin typeface="Aptos" panose="020B0004020202020204" pitchFamily="34" charset="0"/>
              </a:rPr>
              <a:t>toggeled</a:t>
            </a:r>
            <a:r>
              <a:rPr lang="en-US" b="0" i="0" u="none" strike="noStrike" dirty="0">
                <a:solidFill>
                  <a:srgbClr val="000000"/>
                </a:solidFill>
                <a:effectLst/>
                <a:latin typeface="Aptos" panose="020B0004020202020204" pitchFamily="34" charset="0"/>
              </a:rPr>
              <a:t> in the top right. </a:t>
            </a:r>
            <a:r>
              <a:rPr lang="en-US" b="0" i="0" dirty="0">
                <a:solidFill>
                  <a:srgbClr val="444444"/>
                </a:solidFill>
                <a:effectLst/>
                <a:latin typeface="Aptos" panose="020B0004020202020204" pitchFamily="34" charset="0"/>
              </a:rPr>
              <a:t>​</a:t>
            </a:r>
            <a:endParaRPr lang="en-US" b="0" i="0" dirty="0">
              <a:solidFill>
                <a:srgbClr val="444444"/>
              </a:solidFill>
              <a:effectLst/>
              <a:latin typeface="Calibri" panose="020F0502020204030204" pitchFamily="34" charset="0"/>
            </a:endParaRPr>
          </a:p>
          <a:p>
            <a:pPr algn="l" rtl="0" fontAlgn="base"/>
            <a:r>
              <a:rPr lang="en-US" b="0" i="0" dirty="0">
                <a:solidFill>
                  <a:srgbClr val="444444"/>
                </a:solidFill>
                <a:effectLst/>
                <a:latin typeface="Aptos" panose="020B0004020202020204" pitchFamily="34" charset="0"/>
              </a:rPr>
              <a:t>​</a:t>
            </a:r>
            <a:endParaRPr lang="en-US" b="0" i="0" dirty="0">
              <a:solidFill>
                <a:srgbClr val="444444"/>
              </a:solidFill>
              <a:effectLst/>
              <a:latin typeface="Calibri" panose="020F0502020204030204" pitchFamily="34" charset="0"/>
            </a:endParaRPr>
          </a:p>
          <a:p>
            <a:pPr algn="l" rtl="0" fontAlgn="base"/>
            <a:r>
              <a:rPr lang="en-US" b="0" i="0" u="none" strike="noStrike" dirty="0">
                <a:solidFill>
                  <a:srgbClr val="000000"/>
                </a:solidFill>
                <a:effectLst/>
                <a:latin typeface="Aptos" panose="020B0004020202020204" pitchFamily="34" charset="0"/>
              </a:rPr>
              <a:t>Under the maps we see some key summary statistics on the demographics and admin levels and highlighted in green is the total cost associated with the intervention package. </a:t>
            </a:r>
            <a:r>
              <a:rPr lang="en-US" b="0" i="0" dirty="0">
                <a:solidFill>
                  <a:srgbClr val="444444"/>
                </a:solidFill>
                <a:effectLst/>
                <a:latin typeface="Aptos" panose="020B0004020202020204" pitchFamily="34" charset="0"/>
              </a:rPr>
              <a:t>​</a:t>
            </a:r>
            <a:endParaRPr lang="en-US" b="0" i="0" dirty="0">
              <a:solidFill>
                <a:srgbClr val="444444"/>
              </a:solidFill>
              <a:effectLst/>
              <a:latin typeface="Calibri" panose="020F0502020204030204" pitchFamily="34" charset="0"/>
            </a:endParaRPr>
          </a:p>
          <a:p>
            <a:pPr algn="l" rtl="0" fontAlgn="base"/>
            <a:r>
              <a:rPr lang="en-US" b="0" i="0" dirty="0">
                <a:solidFill>
                  <a:srgbClr val="444444"/>
                </a:solidFill>
                <a:effectLst/>
                <a:latin typeface="Aptos" panose="020B0004020202020204" pitchFamily="34" charset="0"/>
              </a:rPr>
              <a:t>​</a:t>
            </a:r>
            <a:endParaRPr lang="en-US" b="0" i="0" dirty="0">
              <a:solidFill>
                <a:srgbClr val="444444"/>
              </a:solidFill>
              <a:effectLst/>
              <a:latin typeface="Calibri" panose="020F0502020204030204" pitchFamily="34" charset="0"/>
            </a:endParaRPr>
          </a:p>
          <a:p>
            <a:pPr algn="l" rtl="0" fontAlgn="base"/>
            <a:r>
              <a:rPr lang="en-US" b="0" i="0" u="none" strike="noStrike" dirty="0">
                <a:solidFill>
                  <a:srgbClr val="000000"/>
                </a:solidFill>
                <a:effectLst/>
                <a:latin typeface="Aptos" panose="020B0004020202020204" pitchFamily="34" charset="0"/>
              </a:rPr>
              <a:t>&lt;scroll to next page slide == scrolling down on the app&gt; </a:t>
            </a:r>
            <a:r>
              <a:rPr lang="en-US" b="0" i="0" dirty="0">
                <a:solidFill>
                  <a:srgbClr val="444444"/>
                </a:solidFill>
                <a:effectLst/>
                <a:latin typeface="Aptos" panose="020B0004020202020204" pitchFamily="34" charset="0"/>
              </a:rPr>
              <a:t>​</a:t>
            </a:r>
            <a:endParaRPr lang="en-US" b="0" i="0" dirty="0">
              <a:solidFill>
                <a:srgbClr val="444444"/>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6C79CD96-4E91-46F8-B7FA-252F29E4B157}" type="slidenum">
              <a:rPr lang="en-US" smtClean="0"/>
              <a:t>2</a:t>
            </a:fld>
            <a:endParaRPr lang="en-US"/>
          </a:p>
        </p:txBody>
      </p:sp>
    </p:spTree>
    <p:extLst>
      <p:ext uri="{BB962C8B-B14F-4D97-AF65-F5344CB8AC3E}">
        <p14:creationId xmlns:p14="http://schemas.microsoft.com/office/powerpoint/2010/main" val="3819967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b="0" i="0" u="none" strike="noStrike" dirty="0">
                <a:solidFill>
                  <a:srgbClr val="000000"/>
                </a:solidFill>
                <a:effectLst/>
                <a:latin typeface="Aptos" panose="020B0004020202020204" pitchFamily="34" charset="0"/>
              </a:rPr>
              <a:t>Scrolling down brings us to a summary of the total costs for each of the malaria interventions and support services associated with the intervention package. </a:t>
            </a:r>
            <a:r>
              <a:rPr lang="en-US" b="0" i="0" dirty="0">
                <a:solidFill>
                  <a:srgbClr val="444444"/>
                </a:solidFill>
                <a:effectLst/>
                <a:latin typeface="Aptos" panose="020B0004020202020204" pitchFamily="34" charset="0"/>
              </a:rPr>
              <a:t>​</a:t>
            </a:r>
            <a:endParaRPr lang="en-US" b="0" i="0" dirty="0">
              <a:solidFill>
                <a:srgbClr val="444444"/>
              </a:solidFill>
              <a:effectLst/>
              <a:latin typeface="Calibri" panose="020F0502020204030204" pitchFamily="34" charset="0"/>
            </a:endParaRPr>
          </a:p>
          <a:p>
            <a:pPr algn="l" rtl="0" fontAlgn="base"/>
            <a:r>
              <a:rPr lang="en-US" b="0" i="0" dirty="0">
                <a:solidFill>
                  <a:srgbClr val="444444"/>
                </a:solidFill>
                <a:effectLst/>
                <a:latin typeface="Aptos" panose="020B0004020202020204" pitchFamily="34" charset="0"/>
              </a:rPr>
              <a:t>​</a:t>
            </a:r>
            <a:endParaRPr lang="en-US" b="0" i="0" dirty="0">
              <a:solidFill>
                <a:srgbClr val="444444"/>
              </a:solidFill>
              <a:effectLst/>
              <a:latin typeface="Calibri" panose="020F0502020204030204" pitchFamily="34" charset="0"/>
            </a:endParaRPr>
          </a:p>
          <a:p>
            <a:pPr algn="l" rtl="0" fontAlgn="base">
              <a:buFont typeface="+mj-lt"/>
              <a:buAutoNum type="arabicPeriod"/>
            </a:pPr>
            <a:r>
              <a:rPr lang="en-US" sz="1800" b="0" i="0" u="none" strike="noStrike" dirty="0">
                <a:solidFill>
                  <a:srgbClr val="000000"/>
                </a:solidFill>
                <a:effectLst/>
                <a:latin typeface="Aptos" panose="020B0004020202020204" pitchFamily="34" charset="0"/>
              </a:rPr>
              <a:t>The table is interactive and can be ordered for each col by clicking on the title heading – it gives us the associated total cost (procurement + implementation </a:t>
            </a:r>
            <a:r>
              <a:rPr lang="en-US" sz="1800" b="0" i="0" u="none" strike="noStrike" dirty="0" err="1">
                <a:solidFill>
                  <a:srgbClr val="000000"/>
                </a:solidFill>
                <a:effectLst/>
                <a:latin typeface="Aptos" panose="020B0004020202020204" pitchFamily="34" charset="0"/>
              </a:rPr>
              <a:t>etc</a:t>
            </a:r>
            <a:r>
              <a:rPr lang="en-US" sz="1800" b="0" i="0" u="none" strike="noStrike" dirty="0">
                <a:solidFill>
                  <a:srgbClr val="000000"/>
                </a:solidFill>
                <a:effectLst/>
                <a:latin typeface="Aptos" panose="020B0004020202020204" pitchFamily="34" charset="0"/>
              </a:rPr>
              <a:t>) of each intervention and the total cost of the support services. </a:t>
            </a:r>
            <a:r>
              <a:rPr lang="en-US" sz="1800" b="0" i="0" dirty="0">
                <a:solidFill>
                  <a:srgbClr val="444444"/>
                </a:solidFill>
                <a:effectLst/>
                <a:latin typeface="Aptos" panose="020B0004020202020204" pitchFamily="34" charset="0"/>
              </a:rPr>
              <a:t>​</a:t>
            </a:r>
            <a:endParaRPr lang="en-US" sz="1800" b="0" i="0" dirty="0">
              <a:solidFill>
                <a:srgbClr val="444444"/>
              </a:solidFill>
              <a:effectLst/>
              <a:latin typeface="Arial" panose="020B0604020202020204" pitchFamily="34" charset="0"/>
            </a:endParaRPr>
          </a:p>
          <a:p>
            <a:pPr algn="l" rtl="0" fontAlgn="base">
              <a:buFont typeface="+mj-lt"/>
              <a:buAutoNum type="arabicPeriod"/>
            </a:pPr>
            <a:r>
              <a:rPr lang="en-US" sz="1800" b="0" i="0" u="none" strike="noStrike" dirty="0">
                <a:solidFill>
                  <a:srgbClr val="000000"/>
                </a:solidFill>
                <a:effectLst/>
                <a:latin typeface="Aptos" panose="020B0004020202020204" pitchFamily="34" charset="0"/>
              </a:rPr>
              <a:t>The proportional cost breakdown represents the proportion of the total cost associated with each intervention from largest to smallest. </a:t>
            </a:r>
            <a:r>
              <a:rPr lang="en-US" sz="1800" b="0" i="0" dirty="0">
                <a:solidFill>
                  <a:srgbClr val="444444"/>
                </a:solidFill>
                <a:effectLst/>
                <a:latin typeface="Aptos" panose="020B0004020202020204" pitchFamily="34" charset="0"/>
              </a:rPr>
              <a:t>​</a:t>
            </a:r>
            <a:endParaRPr lang="en-US" sz="1800" b="0" i="0" dirty="0">
              <a:solidFill>
                <a:srgbClr val="444444"/>
              </a:solidFill>
              <a:effectLst/>
              <a:latin typeface="Arial" panose="020B0604020202020204" pitchFamily="34" charset="0"/>
            </a:endParaRPr>
          </a:p>
          <a:p>
            <a:pPr algn="l" rtl="0" fontAlgn="base">
              <a:buFont typeface="+mj-lt"/>
              <a:buAutoNum type="arabicPeriod"/>
            </a:pPr>
            <a:r>
              <a:rPr lang="en-US" sz="1800" b="0" i="0" dirty="0">
                <a:solidFill>
                  <a:srgbClr val="444444"/>
                </a:solidFill>
                <a:effectLst/>
                <a:latin typeface="Aptos" panose="020B0004020202020204" pitchFamily="34" charset="0"/>
              </a:rPr>
              <a:t>​</a:t>
            </a:r>
            <a:endParaRPr lang="en-US" sz="1800" b="0" i="0" dirty="0">
              <a:solidFill>
                <a:srgbClr val="444444"/>
              </a:solidFill>
              <a:effectLst/>
              <a:latin typeface="Arial" panose="020B0604020202020204" pitchFamily="34" charset="0"/>
            </a:endParaRPr>
          </a:p>
          <a:p>
            <a:pPr algn="l" rtl="0" fontAlgn="base"/>
            <a:r>
              <a:rPr lang="en-US" b="0" i="0" u="none" strike="noStrike" dirty="0">
                <a:solidFill>
                  <a:srgbClr val="000000"/>
                </a:solidFill>
                <a:effectLst/>
                <a:latin typeface="Aptos" panose="020B0004020202020204" pitchFamily="34" charset="0"/>
              </a:rPr>
              <a:t>&lt;scroll down to next slide == scrolling down on the app&gt;</a:t>
            </a:r>
            <a:r>
              <a:rPr lang="en-US" b="0" i="0" dirty="0">
                <a:solidFill>
                  <a:srgbClr val="444444"/>
                </a:solidFill>
                <a:effectLst/>
                <a:latin typeface="Aptos" panose="020B0004020202020204" pitchFamily="34" charset="0"/>
              </a:rPr>
              <a:t>​</a:t>
            </a:r>
            <a:br>
              <a:rPr lang="en-US" b="0" i="0" dirty="0">
                <a:solidFill>
                  <a:srgbClr val="444444"/>
                </a:solidFill>
                <a:effectLst/>
                <a:latin typeface="Aptos" panose="020B0004020202020204" pitchFamily="34" charset="0"/>
              </a:rPr>
            </a:br>
            <a:r>
              <a:rPr lang="en-US" b="0" i="0" dirty="0">
                <a:solidFill>
                  <a:srgbClr val="444444"/>
                </a:solidFill>
                <a:effectLst/>
                <a:latin typeface="Aptos" panose="020B0004020202020204" pitchFamily="34" charset="0"/>
              </a:rPr>
              <a:t>​</a:t>
            </a:r>
            <a:br>
              <a:rPr lang="en-US" b="0" i="0" dirty="0">
                <a:solidFill>
                  <a:srgbClr val="444444"/>
                </a:solidFill>
                <a:effectLst/>
                <a:latin typeface="Aptos" panose="020B0004020202020204" pitchFamily="34" charset="0"/>
              </a:rPr>
            </a:br>
            <a:r>
              <a:rPr lang="en-US" b="0" i="0" u="none" strike="noStrike" dirty="0">
                <a:solidFill>
                  <a:srgbClr val="000000"/>
                </a:solidFill>
                <a:effectLst/>
                <a:latin typeface="Aptos" panose="020B0004020202020204" pitchFamily="34" charset="0"/>
              </a:rPr>
              <a:t>!! Note that the private sector case management costs are currently the most $$ aspect of the current plan!! </a:t>
            </a:r>
            <a:r>
              <a:rPr lang="en-US" b="0" i="0" dirty="0">
                <a:solidFill>
                  <a:srgbClr val="444444"/>
                </a:solidFill>
                <a:effectLst/>
                <a:latin typeface="Aptos" panose="020B0004020202020204" pitchFamily="34" charset="0"/>
              </a:rPr>
              <a:t>​</a:t>
            </a:r>
            <a:endParaRPr lang="en-US" b="0" i="0" dirty="0">
              <a:solidFill>
                <a:srgbClr val="444444"/>
              </a:solidFill>
              <a:effectLst/>
              <a:latin typeface="Calibri" panose="020F0502020204030204" pitchFamily="34" charset="0"/>
            </a:endParaRPr>
          </a:p>
          <a:p>
            <a:pPr algn="l" rtl="0" fontAlgn="base"/>
            <a:r>
              <a:rPr lang="en-US" b="0" i="0" dirty="0">
                <a:solidFill>
                  <a:srgbClr val="444444"/>
                </a:solidFill>
                <a:effectLst/>
                <a:latin typeface="Aptos" panose="020B0004020202020204" pitchFamily="34" charset="0"/>
              </a:rPr>
              <a:t>​</a:t>
            </a:r>
            <a:br>
              <a:rPr lang="en-US" b="0" i="0" dirty="0">
                <a:solidFill>
                  <a:srgbClr val="444444"/>
                </a:solidFill>
                <a:effectLst/>
                <a:latin typeface="Aptos" panose="020B0004020202020204" pitchFamily="34" charset="0"/>
              </a:rPr>
            </a:br>
            <a:r>
              <a:rPr lang="en-US" b="0" i="0" dirty="0">
                <a:solidFill>
                  <a:srgbClr val="444444"/>
                </a:solidFill>
                <a:effectLst/>
                <a:latin typeface="Aptos" panose="020B0004020202020204" pitchFamily="34" charset="0"/>
              </a:rPr>
              <a:t>​</a:t>
            </a:r>
            <a:endParaRPr lang="en-US" b="0" i="0" dirty="0">
              <a:solidFill>
                <a:srgbClr val="444444"/>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6C79CD96-4E91-46F8-B7FA-252F29E4B157}" type="slidenum">
              <a:rPr lang="en-US" smtClean="0"/>
              <a:t>3</a:t>
            </a:fld>
            <a:endParaRPr lang="en-US"/>
          </a:p>
        </p:txBody>
      </p:sp>
    </p:spTree>
    <p:extLst>
      <p:ext uri="{BB962C8B-B14F-4D97-AF65-F5344CB8AC3E}">
        <p14:creationId xmlns:p14="http://schemas.microsoft.com/office/powerpoint/2010/main" val="4231112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b="0" i="0" u="none" strike="noStrike" dirty="0">
                <a:solidFill>
                  <a:srgbClr val="000000"/>
                </a:solidFill>
                <a:effectLst/>
                <a:latin typeface="Aptos" panose="020B0004020202020204" pitchFamily="34" charset="0"/>
              </a:rPr>
              <a:t>The further you scroll down we provide some additional figures surrounding the cost breakdown of the different malaria interventions. Each plot is interactive and can be zoomed in to and each plot has hover tool tips that display the values for each of the bars or points shown. </a:t>
            </a:r>
            <a:r>
              <a:rPr lang="en-US" b="0" i="0" dirty="0">
                <a:solidFill>
                  <a:srgbClr val="444444"/>
                </a:solidFill>
                <a:effectLst/>
                <a:latin typeface="Aptos" panose="020B0004020202020204" pitchFamily="34" charset="0"/>
              </a:rPr>
              <a:t>​</a:t>
            </a:r>
            <a:endParaRPr lang="en-US" b="0" i="0" dirty="0">
              <a:solidFill>
                <a:srgbClr val="444444"/>
              </a:solidFill>
              <a:effectLst/>
              <a:latin typeface="Calibri" panose="020F0502020204030204" pitchFamily="34" charset="0"/>
            </a:endParaRPr>
          </a:p>
          <a:p>
            <a:pPr algn="l" rtl="0" fontAlgn="base"/>
            <a:r>
              <a:rPr lang="en-US" b="0" i="0" dirty="0">
                <a:solidFill>
                  <a:srgbClr val="444444"/>
                </a:solidFill>
                <a:effectLst/>
                <a:latin typeface="Aptos" panose="020B0004020202020204" pitchFamily="34" charset="0"/>
              </a:rPr>
              <a:t>​</a:t>
            </a:r>
            <a:endParaRPr lang="en-US" b="0" i="0" dirty="0">
              <a:solidFill>
                <a:srgbClr val="444444"/>
              </a:solidFill>
              <a:effectLst/>
              <a:latin typeface="Calibri" panose="020F0502020204030204" pitchFamily="34" charset="0"/>
            </a:endParaRPr>
          </a:p>
          <a:p>
            <a:pPr algn="l" rtl="0" fontAlgn="base">
              <a:buFont typeface="+mj-lt"/>
              <a:buAutoNum type="arabicPeriod"/>
            </a:pPr>
            <a:r>
              <a:rPr lang="en-US" sz="1800" b="0" i="0" u="none" strike="noStrike" dirty="0">
                <a:solidFill>
                  <a:srgbClr val="000000"/>
                </a:solidFill>
                <a:effectLst/>
                <a:latin typeface="Aptos" panose="020B0004020202020204" pitchFamily="34" charset="0"/>
              </a:rPr>
              <a:t>The first is the cost distribution for each intervention – the larger the square the larger the cost associated with the intervention/ support service</a:t>
            </a:r>
            <a:r>
              <a:rPr lang="en-US" sz="1800" b="0" i="0" dirty="0">
                <a:solidFill>
                  <a:srgbClr val="444444"/>
                </a:solidFill>
                <a:effectLst/>
                <a:latin typeface="Aptos" panose="020B0004020202020204" pitchFamily="34" charset="0"/>
              </a:rPr>
              <a:t>​</a:t>
            </a:r>
            <a:endParaRPr lang="en-US" sz="1800" b="0" i="0" dirty="0">
              <a:solidFill>
                <a:srgbClr val="444444"/>
              </a:solidFill>
              <a:effectLst/>
              <a:latin typeface="Arial" panose="020B0604020202020204" pitchFamily="34" charset="0"/>
            </a:endParaRPr>
          </a:p>
          <a:p>
            <a:pPr algn="l" rtl="0" fontAlgn="base">
              <a:buFont typeface="+mj-lt"/>
              <a:buAutoNum type="arabicPeriod"/>
            </a:pPr>
            <a:r>
              <a:rPr lang="en-US" sz="1800" b="0" i="0" u="none" strike="noStrike" dirty="0">
                <a:solidFill>
                  <a:srgbClr val="000000"/>
                </a:solidFill>
                <a:effectLst/>
                <a:latin typeface="Aptos" panose="020B0004020202020204" pitchFamily="34" charset="0"/>
              </a:rPr>
              <a:t>The second is a cost breakdown by intervention by category (procurement, implementation or support service) </a:t>
            </a:r>
            <a:r>
              <a:rPr lang="en-US" sz="1800" b="0" i="0" dirty="0">
                <a:solidFill>
                  <a:srgbClr val="444444"/>
                </a:solidFill>
                <a:effectLst/>
                <a:latin typeface="Aptos" panose="020B0004020202020204" pitchFamily="34" charset="0"/>
              </a:rPr>
              <a:t>​</a:t>
            </a:r>
            <a:endParaRPr lang="en-US" sz="1800" b="0" i="0" dirty="0">
              <a:solidFill>
                <a:srgbClr val="444444"/>
              </a:solidFill>
              <a:effectLst/>
              <a:latin typeface="Arial" panose="020B0604020202020204" pitchFamily="34" charset="0"/>
            </a:endParaRPr>
          </a:p>
          <a:p>
            <a:pPr algn="l" rtl="0" fontAlgn="base">
              <a:buFont typeface="+mj-lt"/>
              <a:buAutoNum type="arabicPeriod"/>
            </a:pPr>
            <a:r>
              <a:rPr lang="en-US" sz="1800" b="0" i="0" u="none" strike="noStrike" dirty="0">
                <a:solidFill>
                  <a:srgbClr val="000000"/>
                </a:solidFill>
                <a:effectLst/>
                <a:latin typeface="Aptos" panose="020B0004020202020204" pitchFamily="34" charset="0"/>
              </a:rPr>
              <a:t>The third highlights the top 15 most costly elements of the intervention package </a:t>
            </a:r>
            <a:r>
              <a:rPr lang="en-US" sz="1800" b="0" i="0" dirty="0">
                <a:solidFill>
                  <a:srgbClr val="444444"/>
                </a:solidFill>
                <a:effectLst/>
                <a:latin typeface="Aptos" panose="020B0004020202020204" pitchFamily="34" charset="0"/>
              </a:rPr>
              <a:t>​</a:t>
            </a:r>
            <a:endParaRPr lang="en-US" sz="1800" b="0" i="0" dirty="0">
              <a:solidFill>
                <a:srgbClr val="444444"/>
              </a:solidFill>
              <a:effectLst/>
              <a:latin typeface="Arial" panose="020B0604020202020204" pitchFamily="34" charset="0"/>
            </a:endParaRPr>
          </a:p>
          <a:p>
            <a:pPr algn="l" rtl="0" fontAlgn="base">
              <a:buFont typeface="+mj-lt"/>
              <a:buAutoNum type="arabicPeriod"/>
            </a:pPr>
            <a:r>
              <a:rPr lang="en-US" sz="1800" b="0" i="0" u="none" strike="noStrike" dirty="0">
                <a:solidFill>
                  <a:srgbClr val="000000"/>
                </a:solidFill>
                <a:effectLst/>
                <a:latin typeface="Aptos" panose="020B0004020202020204" pitchFamily="34" charset="0"/>
              </a:rPr>
              <a:t>And the fourth the proportion of the intervention total costs that is procurement vs implementation </a:t>
            </a:r>
            <a:r>
              <a:rPr lang="en-US" sz="1800" b="0" i="0" dirty="0">
                <a:solidFill>
                  <a:srgbClr val="444444"/>
                </a:solidFill>
                <a:effectLst/>
                <a:latin typeface="Aptos" panose="020B0004020202020204" pitchFamily="34" charset="0"/>
              </a:rPr>
              <a:t>​</a:t>
            </a:r>
            <a:endParaRPr lang="en-US" sz="1800" b="0" i="0" dirty="0">
              <a:solidFill>
                <a:srgbClr val="444444"/>
              </a:solidFill>
              <a:effectLst/>
              <a:latin typeface="Arial" panose="020B0604020202020204" pitchFamily="34" charset="0"/>
            </a:endParaRPr>
          </a:p>
          <a:p>
            <a:pPr algn="l" rtl="0" fontAlgn="base">
              <a:buFont typeface="+mj-lt"/>
              <a:buAutoNum type="arabicPeriod"/>
            </a:pPr>
            <a:r>
              <a:rPr lang="en-US" sz="1800" b="0" i="0" dirty="0">
                <a:solidFill>
                  <a:srgbClr val="444444"/>
                </a:solidFill>
                <a:effectLst/>
                <a:latin typeface="Aptos" panose="020B0004020202020204" pitchFamily="34" charset="0"/>
              </a:rPr>
              <a:t>​</a:t>
            </a:r>
            <a:endParaRPr lang="en-US" sz="1800" b="0" i="0" dirty="0">
              <a:solidFill>
                <a:srgbClr val="444444"/>
              </a:solidFill>
              <a:effectLst/>
              <a:latin typeface="Arial" panose="020B0604020202020204" pitchFamily="34" charset="0"/>
            </a:endParaRPr>
          </a:p>
          <a:p>
            <a:pPr algn="l" rtl="0" fontAlgn="base"/>
            <a:r>
              <a:rPr lang="en-US" b="0" i="0" u="none" strike="noStrike" dirty="0">
                <a:solidFill>
                  <a:srgbClr val="000000"/>
                </a:solidFill>
                <a:effectLst/>
                <a:latin typeface="Aptos" panose="020B0004020202020204" pitchFamily="34" charset="0"/>
              </a:rPr>
              <a:t>!! Note that the private sector case management costs are currently the most $$ aspect of the current plan – these costs were recently added by the costing consultant into the spreadsheet but we think this needs a bit of refinement in terms of estimation so likely will change just wanted to flag that in case someone asks!! </a:t>
            </a:r>
            <a:endParaRPr lang="en-US" b="0" i="0" dirty="0">
              <a:solidFill>
                <a:srgbClr val="444444"/>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6C79CD96-4E91-46F8-B7FA-252F29E4B157}" type="slidenum">
              <a:rPr lang="en-US" smtClean="0"/>
              <a:t>4</a:t>
            </a:fld>
            <a:endParaRPr lang="en-US"/>
          </a:p>
        </p:txBody>
      </p:sp>
    </p:spTree>
    <p:extLst>
      <p:ext uri="{BB962C8B-B14F-4D97-AF65-F5344CB8AC3E}">
        <p14:creationId xmlns:p14="http://schemas.microsoft.com/office/powerpoint/2010/main" val="435824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the total cost of intervention packets at the state level are shown geographically by total and by cost per person (state total pop) </a:t>
            </a:r>
          </a:p>
        </p:txBody>
      </p:sp>
      <p:sp>
        <p:nvSpPr>
          <p:cNvPr id="4" name="Slide Number Placeholder 3"/>
          <p:cNvSpPr>
            <a:spLocks noGrp="1"/>
          </p:cNvSpPr>
          <p:nvPr>
            <p:ph type="sldNum" sz="quarter" idx="5"/>
          </p:nvPr>
        </p:nvSpPr>
        <p:spPr/>
        <p:txBody>
          <a:bodyPr/>
          <a:lstStyle/>
          <a:p>
            <a:fld id="{6C79CD96-4E91-46F8-B7FA-252F29E4B157}" type="slidenum">
              <a:rPr lang="en-US" smtClean="0"/>
              <a:t>5</a:t>
            </a:fld>
            <a:endParaRPr lang="en-US"/>
          </a:p>
        </p:txBody>
      </p:sp>
    </p:spTree>
    <p:extLst>
      <p:ext uri="{BB962C8B-B14F-4D97-AF65-F5344CB8AC3E}">
        <p14:creationId xmlns:p14="http://schemas.microsoft.com/office/powerpoint/2010/main" val="1121794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901B4-CC44-0DC3-A0BA-A98E6E22B9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6BA148-683F-D146-808B-7746F190A1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008273-1BDE-535E-DFE3-E8C9B5C1E7E2}"/>
              </a:ext>
            </a:extLst>
          </p:cNvPr>
          <p:cNvSpPr>
            <a:spLocks noGrp="1"/>
          </p:cNvSpPr>
          <p:nvPr>
            <p:ph type="dt" sz="half" idx="10"/>
          </p:nvPr>
        </p:nvSpPr>
        <p:spPr/>
        <p:txBody>
          <a:bodyPr/>
          <a:lstStyle/>
          <a:p>
            <a:fld id="{C6C92870-E0C5-4691-9147-90793F7C84ED}" type="datetimeFigureOut">
              <a:rPr lang="en-US" smtClean="0"/>
              <a:t>11/3/2024</a:t>
            </a:fld>
            <a:endParaRPr lang="en-US"/>
          </a:p>
        </p:txBody>
      </p:sp>
      <p:sp>
        <p:nvSpPr>
          <p:cNvPr id="5" name="Footer Placeholder 4">
            <a:extLst>
              <a:ext uri="{FF2B5EF4-FFF2-40B4-BE49-F238E27FC236}">
                <a16:creationId xmlns:a16="http://schemas.microsoft.com/office/drawing/2014/main" id="{3F2E9A5B-8A63-60FA-D462-CAA1AAC6A1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E23A19-EA5F-6799-5A48-3060DD9C9E5B}"/>
              </a:ext>
            </a:extLst>
          </p:cNvPr>
          <p:cNvSpPr>
            <a:spLocks noGrp="1"/>
          </p:cNvSpPr>
          <p:nvPr>
            <p:ph type="sldNum" sz="quarter" idx="12"/>
          </p:nvPr>
        </p:nvSpPr>
        <p:spPr/>
        <p:txBody>
          <a:bodyPr/>
          <a:lstStyle/>
          <a:p>
            <a:fld id="{9F074789-4706-4D6E-B28E-72CFFE46DCCA}" type="slidenum">
              <a:rPr lang="en-US" smtClean="0"/>
              <a:t>‹#›</a:t>
            </a:fld>
            <a:endParaRPr lang="en-US"/>
          </a:p>
        </p:txBody>
      </p:sp>
    </p:spTree>
    <p:extLst>
      <p:ext uri="{BB962C8B-B14F-4D97-AF65-F5344CB8AC3E}">
        <p14:creationId xmlns:p14="http://schemas.microsoft.com/office/powerpoint/2010/main" val="4086259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9B966-7A2D-3C8C-E42B-7E9F8D44BE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91D1D2-8A64-F50A-E1A0-D34A386D56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370A47-1FFF-342F-C3C2-2CB54A77A3FD}"/>
              </a:ext>
            </a:extLst>
          </p:cNvPr>
          <p:cNvSpPr>
            <a:spLocks noGrp="1"/>
          </p:cNvSpPr>
          <p:nvPr>
            <p:ph type="dt" sz="half" idx="10"/>
          </p:nvPr>
        </p:nvSpPr>
        <p:spPr/>
        <p:txBody>
          <a:bodyPr/>
          <a:lstStyle/>
          <a:p>
            <a:fld id="{C6C92870-E0C5-4691-9147-90793F7C84ED}" type="datetimeFigureOut">
              <a:rPr lang="en-US" smtClean="0"/>
              <a:t>11/3/2024</a:t>
            </a:fld>
            <a:endParaRPr lang="en-US"/>
          </a:p>
        </p:txBody>
      </p:sp>
      <p:sp>
        <p:nvSpPr>
          <p:cNvPr id="5" name="Footer Placeholder 4">
            <a:extLst>
              <a:ext uri="{FF2B5EF4-FFF2-40B4-BE49-F238E27FC236}">
                <a16:creationId xmlns:a16="http://schemas.microsoft.com/office/drawing/2014/main" id="{761C42CD-E3C1-B86D-7B5C-71D774C2B9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6B0E6C-9BCB-09F3-80BE-B8A3CF6F440E}"/>
              </a:ext>
            </a:extLst>
          </p:cNvPr>
          <p:cNvSpPr>
            <a:spLocks noGrp="1"/>
          </p:cNvSpPr>
          <p:nvPr>
            <p:ph type="sldNum" sz="quarter" idx="12"/>
          </p:nvPr>
        </p:nvSpPr>
        <p:spPr/>
        <p:txBody>
          <a:bodyPr/>
          <a:lstStyle/>
          <a:p>
            <a:fld id="{9F074789-4706-4D6E-B28E-72CFFE46DCCA}" type="slidenum">
              <a:rPr lang="en-US" smtClean="0"/>
              <a:t>‹#›</a:t>
            </a:fld>
            <a:endParaRPr lang="en-US"/>
          </a:p>
        </p:txBody>
      </p:sp>
    </p:spTree>
    <p:extLst>
      <p:ext uri="{BB962C8B-B14F-4D97-AF65-F5344CB8AC3E}">
        <p14:creationId xmlns:p14="http://schemas.microsoft.com/office/powerpoint/2010/main" val="315633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DCF440-39D0-2ECF-88EB-8D7143AD7E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81D67A-E3F9-31FC-E095-E87C972542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E6D0A3-0CF0-90CD-773E-05077EA1B34A}"/>
              </a:ext>
            </a:extLst>
          </p:cNvPr>
          <p:cNvSpPr>
            <a:spLocks noGrp="1"/>
          </p:cNvSpPr>
          <p:nvPr>
            <p:ph type="dt" sz="half" idx="10"/>
          </p:nvPr>
        </p:nvSpPr>
        <p:spPr/>
        <p:txBody>
          <a:bodyPr/>
          <a:lstStyle/>
          <a:p>
            <a:fld id="{C6C92870-E0C5-4691-9147-90793F7C84ED}" type="datetimeFigureOut">
              <a:rPr lang="en-US" smtClean="0"/>
              <a:t>11/3/2024</a:t>
            </a:fld>
            <a:endParaRPr lang="en-US"/>
          </a:p>
        </p:txBody>
      </p:sp>
      <p:sp>
        <p:nvSpPr>
          <p:cNvPr id="5" name="Footer Placeholder 4">
            <a:extLst>
              <a:ext uri="{FF2B5EF4-FFF2-40B4-BE49-F238E27FC236}">
                <a16:creationId xmlns:a16="http://schemas.microsoft.com/office/drawing/2014/main" id="{DD38F779-9229-3A31-6F2A-1C65953AA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D88F94-3975-221A-0C97-455F41B3E1F5}"/>
              </a:ext>
            </a:extLst>
          </p:cNvPr>
          <p:cNvSpPr>
            <a:spLocks noGrp="1"/>
          </p:cNvSpPr>
          <p:nvPr>
            <p:ph type="sldNum" sz="quarter" idx="12"/>
          </p:nvPr>
        </p:nvSpPr>
        <p:spPr/>
        <p:txBody>
          <a:bodyPr/>
          <a:lstStyle/>
          <a:p>
            <a:fld id="{9F074789-4706-4D6E-B28E-72CFFE46DCCA}" type="slidenum">
              <a:rPr lang="en-US" smtClean="0"/>
              <a:t>‹#›</a:t>
            </a:fld>
            <a:endParaRPr lang="en-US"/>
          </a:p>
        </p:txBody>
      </p:sp>
    </p:spTree>
    <p:extLst>
      <p:ext uri="{BB962C8B-B14F-4D97-AF65-F5344CB8AC3E}">
        <p14:creationId xmlns:p14="http://schemas.microsoft.com/office/powerpoint/2010/main" val="3670225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E4B4A-21EA-B8BE-D3B4-9B8E6C32A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622BCC-F913-4CEB-A5CA-5B3D8524B3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FB04F1-A8AA-CE41-984E-CD2A6269524A}"/>
              </a:ext>
            </a:extLst>
          </p:cNvPr>
          <p:cNvSpPr>
            <a:spLocks noGrp="1"/>
          </p:cNvSpPr>
          <p:nvPr>
            <p:ph type="dt" sz="half" idx="10"/>
          </p:nvPr>
        </p:nvSpPr>
        <p:spPr/>
        <p:txBody>
          <a:bodyPr/>
          <a:lstStyle/>
          <a:p>
            <a:fld id="{C6C92870-E0C5-4691-9147-90793F7C84ED}" type="datetimeFigureOut">
              <a:rPr lang="en-US" smtClean="0"/>
              <a:t>11/3/2024</a:t>
            </a:fld>
            <a:endParaRPr lang="en-US"/>
          </a:p>
        </p:txBody>
      </p:sp>
      <p:sp>
        <p:nvSpPr>
          <p:cNvPr id="5" name="Footer Placeholder 4">
            <a:extLst>
              <a:ext uri="{FF2B5EF4-FFF2-40B4-BE49-F238E27FC236}">
                <a16:creationId xmlns:a16="http://schemas.microsoft.com/office/drawing/2014/main" id="{518CC7C5-B2A2-E0FA-176C-733EEA88F3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A76108-8847-DF47-F098-07812F4FC4E9}"/>
              </a:ext>
            </a:extLst>
          </p:cNvPr>
          <p:cNvSpPr>
            <a:spLocks noGrp="1"/>
          </p:cNvSpPr>
          <p:nvPr>
            <p:ph type="sldNum" sz="quarter" idx="12"/>
          </p:nvPr>
        </p:nvSpPr>
        <p:spPr/>
        <p:txBody>
          <a:bodyPr/>
          <a:lstStyle/>
          <a:p>
            <a:fld id="{9F074789-4706-4D6E-B28E-72CFFE46DCCA}" type="slidenum">
              <a:rPr lang="en-US" smtClean="0"/>
              <a:t>‹#›</a:t>
            </a:fld>
            <a:endParaRPr lang="en-US"/>
          </a:p>
        </p:txBody>
      </p:sp>
    </p:spTree>
    <p:extLst>
      <p:ext uri="{BB962C8B-B14F-4D97-AF65-F5344CB8AC3E}">
        <p14:creationId xmlns:p14="http://schemas.microsoft.com/office/powerpoint/2010/main" val="1443743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E658E-B294-4FC9-0C5E-378E62C2F6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C0F1E1-386C-07F2-553F-38312B60314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ADDAAA-716B-6BD1-6952-91C570BA36B5}"/>
              </a:ext>
            </a:extLst>
          </p:cNvPr>
          <p:cNvSpPr>
            <a:spLocks noGrp="1"/>
          </p:cNvSpPr>
          <p:nvPr>
            <p:ph type="dt" sz="half" idx="10"/>
          </p:nvPr>
        </p:nvSpPr>
        <p:spPr/>
        <p:txBody>
          <a:bodyPr/>
          <a:lstStyle/>
          <a:p>
            <a:fld id="{C6C92870-E0C5-4691-9147-90793F7C84ED}" type="datetimeFigureOut">
              <a:rPr lang="en-US" smtClean="0"/>
              <a:t>11/3/2024</a:t>
            </a:fld>
            <a:endParaRPr lang="en-US"/>
          </a:p>
        </p:txBody>
      </p:sp>
      <p:sp>
        <p:nvSpPr>
          <p:cNvPr id="5" name="Footer Placeholder 4">
            <a:extLst>
              <a:ext uri="{FF2B5EF4-FFF2-40B4-BE49-F238E27FC236}">
                <a16:creationId xmlns:a16="http://schemas.microsoft.com/office/drawing/2014/main" id="{9F040871-A707-E997-2A3C-7321565531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0CAE0-DD34-BAB8-3DE3-22592606356E}"/>
              </a:ext>
            </a:extLst>
          </p:cNvPr>
          <p:cNvSpPr>
            <a:spLocks noGrp="1"/>
          </p:cNvSpPr>
          <p:nvPr>
            <p:ph type="sldNum" sz="quarter" idx="12"/>
          </p:nvPr>
        </p:nvSpPr>
        <p:spPr/>
        <p:txBody>
          <a:bodyPr/>
          <a:lstStyle/>
          <a:p>
            <a:fld id="{9F074789-4706-4D6E-B28E-72CFFE46DCCA}" type="slidenum">
              <a:rPr lang="en-US" smtClean="0"/>
              <a:t>‹#›</a:t>
            </a:fld>
            <a:endParaRPr lang="en-US"/>
          </a:p>
        </p:txBody>
      </p:sp>
    </p:spTree>
    <p:extLst>
      <p:ext uri="{BB962C8B-B14F-4D97-AF65-F5344CB8AC3E}">
        <p14:creationId xmlns:p14="http://schemas.microsoft.com/office/powerpoint/2010/main" val="160995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70B6E-CEF9-25D1-0CCD-33B2B3AB95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898DE2-E0C8-60AB-2358-A61486EA23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01E785-1326-027C-B205-6231816726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CF2F92-8339-BCDF-C4A6-EE0F765CEDED}"/>
              </a:ext>
            </a:extLst>
          </p:cNvPr>
          <p:cNvSpPr>
            <a:spLocks noGrp="1"/>
          </p:cNvSpPr>
          <p:nvPr>
            <p:ph type="dt" sz="half" idx="10"/>
          </p:nvPr>
        </p:nvSpPr>
        <p:spPr/>
        <p:txBody>
          <a:bodyPr/>
          <a:lstStyle/>
          <a:p>
            <a:fld id="{C6C92870-E0C5-4691-9147-90793F7C84ED}" type="datetimeFigureOut">
              <a:rPr lang="en-US" smtClean="0"/>
              <a:t>11/3/2024</a:t>
            </a:fld>
            <a:endParaRPr lang="en-US"/>
          </a:p>
        </p:txBody>
      </p:sp>
      <p:sp>
        <p:nvSpPr>
          <p:cNvPr id="6" name="Footer Placeholder 5">
            <a:extLst>
              <a:ext uri="{FF2B5EF4-FFF2-40B4-BE49-F238E27FC236}">
                <a16:creationId xmlns:a16="http://schemas.microsoft.com/office/drawing/2014/main" id="{2E37474F-9781-5B95-B5CD-62E3675BA6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4F7E03-2820-2534-3169-2E0DDCB2E464}"/>
              </a:ext>
            </a:extLst>
          </p:cNvPr>
          <p:cNvSpPr>
            <a:spLocks noGrp="1"/>
          </p:cNvSpPr>
          <p:nvPr>
            <p:ph type="sldNum" sz="quarter" idx="12"/>
          </p:nvPr>
        </p:nvSpPr>
        <p:spPr/>
        <p:txBody>
          <a:bodyPr/>
          <a:lstStyle/>
          <a:p>
            <a:fld id="{9F074789-4706-4D6E-B28E-72CFFE46DCCA}" type="slidenum">
              <a:rPr lang="en-US" smtClean="0"/>
              <a:t>‹#›</a:t>
            </a:fld>
            <a:endParaRPr lang="en-US"/>
          </a:p>
        </p:txBody>
      </p:sp>
    </p:spTree>
    <p:extLst>
      <p:ext uri="{BB962C8B-B14F-4D97-AF65-F5344CB8AC3E}">
        <p14:creationId xmlns:p14="http://schemas.microsoft.com/office/powerpoint/2010/main" val="3018534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04631-F556-153A-21E7-DD573A19E1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8D6712-8292-D5C2-5554-23B09B7F61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11B8FA-C9D1-7531-6848-1B26E217A1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46D715-F981-D0D1-6C52-F80F4CE295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5BF3A-E9F9-0E14-E5D1-F3163DCC70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322A21-FAB2-BE53-BCF3-E88268DE3567}"/>
              </a:ext>
            </a:extLst>
          </p:cNvPr>
          <p:cNvSpPr>
            <a:spLocks noGrp="1"/>
          </p:cNvSpPr>
          <p:nvPr>
            <p:ph type="dt" sz="half" idx="10"/>
          </p:nvPr>
        </p:nvSpPr>
        <p:spPr/>
        <p:txBody>
          <a:bodyPr/>
          <a:lstStyle/>
          <a:p>
            <a:fld id="{C6C92870-E0C5-4691-9147-90793F7C84ED}" type="datetimeFigureOut">
              <a:rPr lang="en-US" smtClean="0"/>
              <a:t>11/3/2024</a:t>
            </a:fld>
            <a:endParaRPr lang="en-US"/>
          </a:p>
        </p:txBody>
      </p:sp>
      <p:sp>
        <p:nvSpPr>
          <p:cNvPr id="8" name="Footer Placeholder 7">
            <a:extLst>
              <a:ext uri="{FF2B5EF4-FFF2-40B4-BE49-F238E27FC236}">
                <a16:creationId xmlns:a16="http://schemas.microsoft.com/office/drawing/2014/main" id="{7015D142-8016-8A6E-1973-D9954AC4F3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3A7DF9-946A-F1D5-AACD-3BD746692242}"/>
              </a:ext>
            </a:extLst>
          </p:cNvPr>
          <p:cNvSpPr>
            <a:spLocks noGrp="1"/>
          </p:cNvSpPr>
          <p:nvPr>
            <p:ph type="sldNum" sz="quarter" idx="12"/>
          </p:nvPr>
        </p:nvSpPr>
        <p:spPr/>
        <p:txBody>
          <a:bodyPr/>
          <a:lstStyle/>
          <a:p>
            <a:fld id="{9F074789-4706-4D6E-B28E-72CFFE46DCCA}" type="slidenum">
              <a:rPr lang="en-US" smtClean="0"/>
              <a:t>‹#›</a:t>
            </a:fld>
            <a:endParaRPr lang="en-US"/>
          </a:p>
        </p:txBody>
      </p:sp>
    </p:spTree>
    <p:extLst>
      <p:ext uri="{BB962C8B-B14F-4D97-AF65-F5344CB8AC3E}">
        <p14:creationId xmlns:p14="http://schemas.microsoft.com/office/powerpoint/2010/main" val="1660196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C888C-E85A-3B1C-DCDB-EBC935EB6B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0ADC1A-164A-4D76-8970-54E75526B62F}"/>
              </a:ext>
            </a:extLst>
          </p:cNvPr>
          <p:cNvSpPr>
            <a:spLocks noGrp="1"/>
          </p:cNvSpPr>
          <p:nvPr>
            <p:ph type="dt" sz="half" idx="10"/>
          </p:nvPr>
        </p:nvSpPr>
        <p:spPr/>
        <p:txBody>
          <a:bodyPr/>
          <a:lstStyle/>
          <a:p>
            <a:fld id="{C6C92870-E0C5-4691-9147-90793F7C84ED}" type="datetimeFigureOut">
              <a:rPr lang="en-US" smtClean="0"/>
              <a:t>11/3/2024</a:t>
            </a:fld>
            <a:endParaRPr lang="en-US"/>
          </a:p>
        </p:txBody>
      </p:sp>
      <p:sp>
        <p:nvSpPr>
          <p:cNvPr id="4" name="Footer Placeholder 3">
            <a:extLst>
              <a:ext uri="{FF2B5EF4-FFF2-40B4-BE49-F238E27FC236}">
                <a16:creationId xmlns:a16="http://schemas.microsoft.com/office/drawing/2014/main" id="{ECC7C3DB-E354-2F3A-7A0E-6B9A835805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7916CB-A08A-C2C5-616B-AC2C77350B66}"/>
              </a:ext>
            </a:extLst>
          </p:cNvPr>
          <p:cNvSpPr>
            <a:spLocks noGrp="1"/>
          </p:cNvSpPr>
          <p:nvPr>
            <p:ph type="sldNum" sz="quarter" idx="12"/>
          </p:nvPr>
        </p:nvSpPr>
        <p:spPr/>
        <p:txBody>
          <a:bodyPr/>
          <a:lstStyle/>
          <a:p>
            <a:fld id="{9F074789-4706-4D6E-B28E-72CFFE46DCCA}" type="slidenum">
              <a:rPr lang="en-US" smtClean="0"/>
              <a:t>‹#›</a:t>
            </a:fld>
            <a:endParaRPr lang="en-US"/>
          </a:p>
        </p:txBody>
      </p:sp>
    </p:spTree>
    <p:extLst>
      <p:ext uri="{BB962C8B-B14F-4D97-AF65-F5344CB8AC3E}">
        <p14:creationId xmlns:p14="http://schemas.microsoft.com/office/powerpoint/2010/main" val="3063548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DB5C72-FE6B-5411-5FDC-068A25C2C578}"/>
              </a:ext>
            </a:extLst>
          </p:cNvPr>
          <p:cNvSpPr>
            <a:spLocks noGrp="1"/>
          </p:cNvSpPr>
          <p:nvPr>
            <p:ph type="dt" sz="half" idx="10"/>
          </p:nvPr>
        </p:nvSpPr>
        <p:spPr/>
        <p:txBody>
          <a:bodyPr/>
          <a:lstStyle/>
          <a:p>
            <a:fld id="{C6C92870-E0C5-4691-9147-90793F7C84ED}" type="datetimeFigureOut">
              <a:rPr lang="en-US" smtClean="0"/>
              <a:t>11/3/2024</a:t>
            </a:fld>
            <a:endParaRPr lang="en-US"/>
          </a:p>
        </p:txBody>
      </p:sp>
      <p:sp>
        <p:nvSpPr>
          <p:cNvPr id="3" name="Footer Placeholder 2">
            <a:extLst>
              <a:ext uri="{FF2B5EF4-FFF2-40B4-BE49-F238E27FC236}">
                <a16:creationId xmlns:a16="http://schemas.microsoft.com/office/drawing/2014/main" id="{919010CF-513F-A0BA-FDB4-238825CE37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D61DEB-ABF2-95F9-BBB9-C098795C0066}"/>
              </a:ext>
            </a:extLst>
          </p:cNvPr>
          <p:cNvSpPr>
            <a:spLocks noGrp="1"/>
          </p:cNvSpPr>
          <p:nvPr>
            <p:ph type="sldNum" sz="quarter" idx="12"/>
          </p:nvPr>
        </p:nvSpPr>
        <p:spPr/>
        <p:txBody>
          <a:bodyPr/>
          <a:lstStyle/>
          <a:p>
            <a:fld id="{9F074789-4706-4D6E-B28E-72CFFE46DCCA}" type="slidenum">
              <a:rPr lang="en-US" smtClean="0"/>
              <a:t>‹#›</a:t>
            </a:fld>
            <a:endParaRPr lang="en-US"/>
          </a:p>
        </p:txBody>
      </p:sp>
    </p:spTree>
    <p:extLst>
      <p:ext uri="{BB962C8B-B14F-4D97-AF65-F5344CB8AC3E}">
        <p14:creationId xmlns:p14="http://schemas.microsoft.com/office/powerpoint/2010/main" val="2632864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86117-F3E1-6079-CC8C-72C6F464AD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DCCAA8-2739-7337-43C1-5E4ABEC976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57B1B3-EE6F-4655-D72F-58AFE35C01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B3C8FF-AF72-6635-80AE-849048186903}"/>
              </a:ext>
            </a:extLst>
          </p:cNvPr>
          <p:cNvSpPr>
            <a:spLocks noGrp="1"/>
          </p:cNvSpPr>
          <p:nvPr>
            <p:ph type="dt" sz="half" idx="10"/>
          </p:nvPr>
        </p:nvSpPr>
        <p:spPr/>
        <p:txBody>
          <a:bodyPr/>
          <a:lstStyle/>
          <a:p>
            <a:fld id="{C6C92870-E0C5-4691-9147-90793F7C84ED}" type="datetimeFigureOut">
              <a:rPr lang="en-US" smtClean="0"/>
              <a:t>11/3/2024</a:t>
            </a:fld>
            <a:endParaRPr lang="en-US"/>
          </a:p>
        </p:txBody>
      </p:sp>
      <p:sp>
        <p:nvSpPr>
          <p:cNvPr id="6" name="Footer Placeholder 5">
            <a:extLst>
              <a:ext uri="{FF2B5EF4-FFF2-40B4-BE49-F238E27FC236}">
                <a16:creationId xmlns:a16="http://schemas.microsoft.com/office/drawing/2014/main" id="{83134B0B-5D68-C9E9-EF85-2143613760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0C50BA-F866-1460-8E44-F1B9D6768539}"/>
              </a:ext>
            </a:extLst>
          </p:cNvPr>
          <p:cNvSpPr>
            <a:spLocks noGrp="1"/>
          </p:cNvSpPr>
          <p:nvPr>
            <p:ph type="sldNum" sz="quarter" idx="12"/>
          </p:nvPr>
        </p:nvSpPr>
        <p:spPr/>
        <p:txBody>
          <a:bodyPr/>
          <a:lstStyle/>
          <a:p>
            <a:fld id="{9F074789-4706-4D6E-B28E-72CFFE46DCCA}" type="slidenum">
              <a:rPr lang="en-US" smtClean="0"/>
              <a:t>‹#›</a:t>
            </a:fld>
            <a:endParaRPr lang="en-US"/>
          </a:p>
        </p:txBody>
      </p:sp>
    </p:spTree>
    <p:extLst>
      <p:ext uri="{BB962C8B-B14F-4D97-AF65-F5344CB8AC3E}">
        <p14:creationId xmlns:p14="http://schemas.microsoft.com/office/powerpoint/2010/main" val="2916935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28623-A6FE-892F-DCCE-933B7A99E1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9A0406-5274-ADFF-D796-ECC339D01C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761CF8-C842-930E-75FD-A995A84C51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393B0-0E41-9D10-5C7A-82DEAB7B3C68}"/>
              </a:ext>
            </a:extLst>
          </p:cNvPr>
          <p:cNvSpPr>
            <a:spLocks noGrp="1"/>
          </p:cNvSpPr>
          <p:nvPr>
            <p:ph type="dt" sz="half" idx="10"/>
          </p:nvPr>
        </p:nvSpPr>
        <p:spPr/>
        <p:txBody>
          <a:bodyPr/>
          <a:lstStyle/>
          <a:p>
            <a:fld id="{C6C92870-E0C5-4691-9147-90793F7C84ED}" type="datetimeFigureOut">
              <a:rPr lang="en-US" smtClean="0"/>
              <a:t>11/3/2024</a:t>
            </a:fld>
            <a:endParaRPr lang="en-US"/>
          </a:p>
        </p:txBody>
      </p:sp>
      <p:sp>
        <p:nvSpPr>
          <p:cNvPr id="6" name="Footer Placeholder 5">
            <a:extLst>
              <a:ext uri="{FF2B5EF4-FFF2-40B4-BE49-F238E27FC236}">
                <a16:creationId xmlns:a16="http://schemas.microsoft.com/office/drawing/2014/main" id="{541B1C8B-BCD1-3EF9-26B5-04E135530A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6088CD-D98A-084C-B446-60B32EC11165}"/>
              </a:ext>
            </a:extLst>
          </p:cNvPr>
          <p:cNvSpPr>
            <a:spLocks noGrp="1"/>
          </p:cNvSpPr>
          <p:nvPr>
            <p:ph type="sldNum" sz="quarter" idx="12"/>
          </p:nvPr>
        </p:nvSpPr>
        <p:spPr/>
        <p:txBody>
          <a:bodyPr/>
          <a:lstStyle/>
          <a:p>
            <a:fld id="{9F074789-4706-4D6E-B28E-72CFFE46DCCA}" type="slidenum">
              <a:rPr lang="en-US" smtClean="0"/>
              <a:t>‹#›</a:t>
            </a:fld>
            <a:endParaRPr lang="en-US"/>
          </a:p>
        </p:txBody>
      </p:sp>
    </p:spTree>
    <p:extLst>
      <p:ext uri="{BB962C8B-B14F-4D97-AF65-F5344CB8AC3E}">
        <p14:creationId xmlns:p14="http://schemas.microsoft.com/office/powerpoint/2010/main" val="1101966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628732-657A-9ABA-FD0F-B64B248264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8481D6-2B56-E7DE-4FC0-769B4FAFB6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8D0CC1-B168-31AD-E1D4-2E912BA493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6C92870-E0C5-4691-9147-90793F7C84ED}" type="datetimeFigureOut">
              <a:rPr lang="en-US" smtClean="0"/>
              <a:t>11/3/2024</a:t>
            </a:fld>
            <a:endParaRPr lang="en-US"/>
          </a:p>
        </p:txBody>
      </p:sp>
      <p:sp>
        <p:nvSpPr>
          <p:cNvPr id="5" name="Footer Placeholder 4">
            <a:extLst>
              <a:ext uri="{FF2B5EF4-FFF2-40B4-BE49-F238E27FC236}">
                <a16:creationId xmlns:a16="http://schemas.microsoft.com/office/drawing/2014/main" id="{139EF194-CCE1-3168-C739-CD4FFAF0FB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109750A-395F-ABBB-67B6-C9DF2E17EE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F074789-4706-4D6E-B28E-72CFFE46DCCA}" type="slidenum">
              <a:rPr lang="en-US" smtClean="0"/>
              <a:t>‹#›</a:t>
            </a:fld>
            <a:endParaRPr lang="en-US"/>
          </a:p>
        </p:txBody>
      </p:sp>
    </p:spTree>
    <p:extLst>
      <p:ext uri="{BB962C8B-B14F-4D97-AF65-F5344CB8AC3E}">
        <p14:creationId xmlns:p14="http://schemas.microsoft.com/office/powerpoint/2010/main" val="3680580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6A6855-2DFF-57CE-B583-A20BC0A6415B}"/>
              </a:ext>
            </a:extLst>
          </p:cNvPr>
          <p:cNvSpPr>
            <a:spLocks noGrp="1"/>
          </p:cNvSpPr>
          <p:nvPr>
            <p:ph type="title"/>
          </p:nvPr>
        </p:nvSpPr>
        <p:spPr/>
        <p:txBody>
          <a:bodyPr/>
          <a:lstStyle/>
          <a:p>
            <a:r>
              <a:rPr lang="en-US" dirty="0"/>
              <a:t>National summary Page Screenshots</a:t>
            </a:r>
          </a:p>
        </p:txBody>
      </p:sp>
      <p:sp>
        <p:nvSpPr>
          <p:cNvPr id="5" name="Content Placeholder 4">
            <a:extLst>
              <a:ext uri="{FF2B5EF4-FFF2-40B4-BE49-F238E27FC236}">
                <a16:creationId xmlns:a16="http://schemas.microsoft.com/office/drawing/2014/main" id="{7E004680-2FBA-EF55-E071-7E0E7EF14BD1}"/>
              </a:ext>
            </a:extLst>
          </p:cNvPr>
          <p:cNvSpPr>
            <a:spLocks noGrp="1"/>
          </p:cNvSpPr>
          <p:nvPr>
            <p:ph idx="1"/>
          </p:nvPr>
        </p:nvSpPr>
        <p:spPr/>
        <p:txBody>
          <a:bodyPr/>
          <a:lstStyle/>
          <a:p>
            <a:r>
              <a:rPr lang="en-US" dirty="0"/>
              <a:t>The same presentation is found on the State and LGA tabs but for data specific for an individual unit at those levels. </a:t>
            </a:r>
          </a:p>
          <a:p>
            <a:pPr marL="0" indent="0">
              <a:buNone/>
            </a:pPr>
            <a:endParaRPr lang="en-US" dirty="0"/>
          </a:p>
        </p:txBody>
      </p:sp>
    </p:spTree>
    <p:extLst>
      <p:ext uri="{BB962C8B-B14F-4D97-AF65-F5344CB8AC3E}">
        <p14:creationId xmlns:p14="http://schemas.microsoft.com/office/powerpoint/2010/main" val="2567117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00C4-772C-7C14-9EE9-E9928EB0E14D}"/>
              </a:ext>
            </a:extLst>
          </p:cNvPr>
          <p:cNvSpPr>
            <a:spLocks noGrp="1"/>
          </p:cNvSpPr>
          <p:nvPr>
            <p:ph type="title"/>
          </p:nvPr>
        </p:nvSpPr>
        <p:spPr/>
        <p:txBody>
          <a:bodyPr/>
          <a:lstStyle/>
          <a:p>
            <a:endParaRPr lang="en-US"/>
          </a:p>
        </p:txBody>
      </p:sp>
      <p:pic>
        <p:nvPicPr>
          <p:cNvPr id="5" name="Content Placeholder 4" descr="A graph of different colored bars&#10;&#10;Description automatically generated">
            <a:extLst>
              <a:ext uri="{FF2B5EF4-FFF2-40B4-BE49-F238E27FC236}">
                <a16:creationId xmlns:a16="http://schemas.microsoft.com/office/drawing/2014/main" id="{1BB6303E-7466-0569-7157-FA6B5917DA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2465" y="365125"/>
            <a:ext cx="10747069" cy="6371781"/>
          </a:xfrm>
        </p:spPr>
      </p:pic>
    </p:spTree>
    <p:extLst>
      <p:ext uri="{BB962C8B-B14F-4D97-AF65-F5344CB8AC3E}">
        <p14:creationId xmlns:p14="http://schemas.microsoft.com/office/powerpoint/2010/main" val="455415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BC44B-4773-2524-7B40-EA361DE39BD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519DB43-3A3C-25B9-EC12-7632538AF300}"/>
              </a:ext>
            </a:extLst>
          </p:cNvPr>
          <p:cNvSpPr>
            <a:spLocks noGrp="1"/>
          </p:cNvSpPr>
          <p:nvPr>
            <p:ph type="title"/>
          </p:nvPr>
        </p:nvSpPr>
        <p:spPr/>
        <p:txBody>
          <a:bodyPr/>
          <a:lstStyle/>
          <a:p>
            <a:r>
              <a:rPr lang="en-US" dirty="0"/>
              <a:t>Plan Comparison Page Screenshots</a:t>
            </a:r>
          </a:p>
        </p:txBody>
      </p:sp>
      <p:sp>
        <p:nvSpPr>
          <p:cNvPr id="5" name="Content Placeholder 4">
            <a:extLst>
              <a:ext uri="{FF2B5EF4-FFF2-40B4-BE49-F238E27FC236}">
                <a16:creationId xmlns:a16="http://schemas.microsoft.com/office/drawing/2014/main" id="{CF260B7E-711F-6CC0-9151-0F9E44D4EFF2}"/>
              </a:ext>
            </a:extLst>
          </p:cNvPr>
          <p:cNvSpPr>
            <a:spLocks noGrp="1"/>
          </p:cNvSpPr>
          <p:nvPr>
            <p:ph idx="1"/>
          </p:nvPr>
        </p:nvSpPr>
        <p:spPr/>
        <p:txBody>
          <a:bodyPr/>
          <a:lstStyle/>
          <a:p>
            <a:r>
              <a:rPr lang="en-US" dirty="0"/>
              <a:t>An example of the type of comparisons that can be built into the tool to aid in the easy comparison of changes to the prioritized intervention plan </a:t>
            </a:r>
          </a:p>
          <a:p>
            <a:pPr marL="0" indent="0">
              <a:buNone/>
            </a:pPr>
            <a:endParaRPr lang="en-US" dirty="0"/>
          </a:p>
        </p:txBody>
      </p:sp>
    </p:spTree>
    <p:extLst>
      <p:ext uri="{BB962C8B-B14F-4D97-AF65-F5344CB8AC3E}">
        <p14:creationId xmlns:p14="http://schemas.microsoft.com/office/powerpoint/2010/main" val="3944783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6A4B4-9204-6312-ABFF-590AF76DC0B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26503A-5662-1DB1-882F-067798C0BCB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06E9AEC-15D0-75B6-5E6B-996DAEE84EAC}"/>
              </a:ext>
            </a:extLst>
          </p:cNvPr>
          <p:cNvPicPr>
            <a:picLocks noChangeAspect="1"/>
          </p:cNvPicPr>
          <p:nvPr/>
        </p:nvPicPr>
        <p:blipFill>
          <a:blip r:embed="rId2"/>
          <a:stretch>
            <a:fillRect/>
          </a:stretch>
        </p:blipFill>
        <p:spPr>
          <a:xfrm>
            <a:off x="0" y="449339"/>
            <a:ext cx="12192000" cy="5419390"/>
          </a:xfrm>
          <a:prstGeom prst="rect">
            <a:avLst/>
          </a:prstGeom>
        </p:spPr>
      </p:pic>
    </p:spTree>
    <p:extLst>
      <p:ext uri="{BB962C8B-B14F-4D97-AF65-F5344CB8AC3E}">
        <p14:creationId xmlns:p14="http://schemas.microsoft.com/office/powerpoint/2010/main" val="2895585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3ACF21-CFA8-8BDC-D052-6175A23B064B}"/>
              </a:ext>
            </a:extLst>
          </p:cNvPr>
          <p:cNvPicPr>
            <a:picLocks noChangeAspect="1"/>
          </p:cNvPicPr>
          <p:nvPr/>
        </p:nvPicPr>
        <p:blipFill>
          <a:blip r:embed="rId2"/>
          <a:stretch>
            <a:fillRect/>
          </a:stretch>
        </p:blipFill>
        <p:spPr>
          <a:xfrm>
            <a:off x="0" y="1231453"/>
            <a:ext cx="12192000" cy="4395093"/>
          </a:xfrm>
          <a:prstGeom prst="rect">
            <a:avLst/>
          </a:prstGeom>
        </p:spPr>
      </p:pic>
    </p:spTree>
    <p:extLst>
      <p:ext uri="{BB962C8B-B14F-4D97-AF65-F5344CB8AC3E}">
        <p14:creationId xmlns:p14="http://schemas.microsoft.com/office/powerpoint/2010/main" val="390690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F03E1-837C-45F9-5B7E-3044121BF06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09FF756-530C-1F78-9555-9EB063DD3E5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7C33CEE-F574-EBFA-11D1-2EBE068B1B0F}"/>
              </a:ext>
            </a:extLst>
          </p:cNvPr>
          <p:cNvPicPr>
            <a:picLocks noChangeAspect="1"/>
          </p:cNvPicPr>
          <p:nvPr/>
        </p:nvPicPr>
        <p:blipFill>
          <a:blip r:embed="rId2"/>
          <a:stretch>
            <a:fillRect/>
          </a:stretch>
        </p:blipFill>
        <p:spPr>
          <a:xfrm>
            <a:off x="0" y="271913"/>
            <a:ext cx="12192000" cy="6314173"/>
          </a:xfrm>
          <a:prstGeom prst="rect">
            <a:avLst/>
          </a:prstGeom>
        </p:spPr>
      </p:pic>
    </p:spTree>
    <p:extLst>
      <p:ext uri="{BB962C8B-B14F-4D97-AF65-F5344CB8AC3E}">
        <p14:creationId xmlns:p14="http://schemas.microsoft.com/office/powerpoint/2010/main" val="2773984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486809-EF53-E34D-BAF4-52AD4136CE63}"/>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801276AC-9E23-B90E-BE5C-CDDA30CDBB04}"/>
              </a:ext>
            </a:extLst>
          </p:cNvPr>
          <p:cNvSpPr>
            <a:spLocks noGrp="1"/>
          </p:cNvSpPr>
          <p:nvPr>
            <p:ph type="title"/>
          </p:nvPr>
        </p:nvSpPr>
        <p:spPr/>
        <p:txBody>
          <a:bodyPr/>
          <a:lstStyle/>
          <a:p>
            <a:r>
              <a:rPr lang="en-US" dirty="0"/>
              <a:t>Individual plots </a:t>
            </a:r>
          </a:p>
        </p:txBody>
      </p:sp>
      <p:sp>
        <p:nvSpPr>
          <p:cNvPr id="8" name="Content Placeholder 7">
            <a:extLst>
              <a:ext uri="{FF2B5EF4-FFF2-40B4-BE49-F238E27FC236}">
                <a16:creationId xmlns:a16="http://schemas.microsoft.com/office/drawing/2014/main" id="{0473E301-7C9E-B602-442A-F9F102F948C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74427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different colored rectangles&#10;&#10;Description automatically generated">
            <a:extLst>
              <a:ext uri="{FF2B5EF4-FFF2-40B4-BE49-F238E27FC236}">
                <a16:creationId xmlns:a16="http://schemas.microsoft.com/office/drawing/2014/main" id="{3606F238-D0B6-CE6E-23AB-03C134B98D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2412" y="418648"/>
            <a:ext cx="9309462" cy="6439352"/>
          </a:xfrm>
        </p:spPr>
      </p:pic>
    </p:spTree>
    <p:extLst>
      <p:ext uri="{BB962C8B-B14F-4D97-AF65-F5344CB8AC3E}">
        <p14:creationId xmlns:p14="http://schemas.microsoft.com/office/powerpoint/2010/main" val="1915859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A00D-DAAA-3331-F917-0A69A0B363DF}"/>
              </a:ext>
            </a:extLst>
          </p:cNvPr>
          <p:cNvSpPr>
            <a:spLocks noGrp="1"/>
          </p:cNvSpPr>
          <p:nvPr>
            <p:ph type="title"/>
          </p:nvPr>
        </p:nvSpPr>
        <p:spPr/>
        <p:txBody>
          <a:bodyPr/>
          <a:lstStyle/>
          <a:p>
            <a:endParaRPr lang="en-US"/>
          </a:p>
        </p:txBody>
      </p:sp>
      <p:pic>
        <p:nvPicPr>
          <p:cNvPr id="5" name="Content Placeholder 4" descr="A graph with black dots and numbers&#10;&#10;Description automatically generated">
            <a:extLst>
              <a:ext uri="{FF2B5EF4-FFF2-40B4-BE49-F238E27FC236}">
                <a16:creationId xmlns:a16="http://schemas.microsoft.com/office/drawing/2014/main" id="{91EEC8B9-E3F0-9A09-E716-41239170CC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1451" y="254502"/>
            <a:ext cx="9178833" cy="6348995"/>
          </a:xfrm>
        </p:spPr>
      </p:pic>
    </p:spTree>
    <p:extLst>
      <p:ext uri="{BB962C8B-B14F-4D97-AF65-F5344CB8AC3E}">
        <p14:creationId xmlns:p14="http://schemas.microsoft.com/office/powerpoint/2010/main" val="380621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202021-5CA4-BCE3-1C03-EDFD6BF134F8}"/>
              </a:ext>
            </a:extLst>
          </p:cNvPr>
          <p:cNvPicPr>
            <a:picLocks noChangeAspect="1"/>
          </p:cNvPicPr>
          <p:nvPr/>
        </p:nvPicPr>
        <p:blipFill>
          <a:blip r:embed="rId3"/>
          <a:stretch>
            <a:fillRect/>
          </a:stretch>
        </p:blipFill>
        <p:spPr>
          <a:xfrm>
            <a:off x="0" y="311764"/>
            <a:ext cx="12192000" cy="6234472"/>
          </a:xfrm>
          <a:prstGeom prst="rect">
            <a:avLst/>
          </a:prstGeom>
        </p:spPr>
      </p:pic>
    </p:spTree>
    <p:extLst>
      <p:ext uri="{BB962C8B-B14F-4D97-AF65-F5344CB8AC3E}">
        <p14:creationId xmlns:p14="http://schemas.microsoft.com/office/powerpoint/2010/main" val="2940601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4A661A-4F5A-7B4D-BDBC-9935699EFFDB}"/>
              </a:ext>
            </a:extLst>
          </p:cNvPr>
          <p:cNvPicPr>
            <a:picLocks noChangeAspect="1"/>
          </p:cNvPicPr>
          <p:nvPr/>
        </p:nvPicPr>
        <p:blipFill>
          <a:blip r:embed="rId3"/>
          <a:stretch>
            <a:fillRect/>
          </a:stretch>
        </p:blipFill>
        <p:spPr>
          <a:xfrm>
            <a:off x="0" y="211217"/>
            <a:ext cx="12192000" cy="6435565"/>
          </a:xfrm>
          <a:prstGeom prst="rect">
            <a:avLst/>
          </a:prstGeom>
        </p:spPr>
      </p:pic>
    </p:spTree>
    <p:extLst>
      <p:ext uri="{BB962C8B-B14F-4D97-AF65-F5344CB8AC3E}">
        <p14:creationId xmlns:p14="http://schemas.microsoft.com/office/powerpoint/2010/main" val="3788193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4A93FA3-D1B9-2944-BEE2-54B93A6A4E4F}"/>
              </a:ext>
            </a:extLst>
          </p:cNvPr>
          <p:cNvPicPr>
            <a:picLocks noChangeAspect="1"/>
          </p:cNvPicPr>
          <p:nvPr/>
        </p:nvPicPr>
        <p:blipFill>
          <a:blip r:embed="rId3"/>
          <a:stretch>
            <a:fillRect/>
          </a:stretch>
        </p:blipFill>
        <p:spPr>
          <a:xfrm>
            <a:off x="452846" y="78660"/>
            <a:ext cx="10972800" cy="3350340"/>
          </a:xfrm>
          <a:prstGeom prst="rect">
            <a:avLst/>
          </a:prstGeom>
        </p:spPr>
      </p:pic>
      <p:pic>
        <p:nvPicPr>
          <p:cNvPr id="9" name="Picture 8">
            <a:extLst>
              <a:ext uri="{FF2B5EF4-FFF2-40B4-BE49-F238E27FC236}">
                <a16:creationId xmlns:a16="http://schemas.microsoft.com/office/drawing/2014/main" id="{44C6312B-84B1-3D09-72D4-1FA9C2A7FA42}"/>
              </a:ext>
            </a:extLst>
          </p:cNvPr>
          <p:cNvPicPr>
            <a:picLocks noChangeAspect="1"/>
          </p:cNvPicPr>
          <p:nvPr/>
        </p:nvPicPr>
        <p:blipFill>
          <a:blip r:embed="rId4"/>
          <a:stretch>
            <a:fillRect/>
          </a:stretch>
        </p:blipFill>
        <p:spPr>
          <a:xfrm>
            <a:off x="609600" y="3517929"/>
            <a:ext cx="10972800" cy="3340071"/>
          </a:xfrm>
          <a:prstGeom prst="rect">
            <a:avLst/>
          </a:prstGeom>
        </p:spPr>
      </p:pic>
    </p:spTree>
    <p:extLst>
      <p:ext uri="{BB962C8B-B14F-4D97-AF65-F5344CB8AC3E}">
        <p14:creationId xmlns:p14="http://schemas.microsoft.com/office/powerpoint/2010/main" val="689477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3725D4-0A66-F91F-752E-F6960C1B3DA8}"/>
              </a:ext>
            </a:extLst>
          </p:cNvPr>
          <p:cNvPicPr>
            <a:picLocks noChangeAspect="1"/>
          </p:cNvPicPr>
          <p:nvPr/>
        </p:nvPicPr>
        <p:blipFill>
          <a:blip r:embed="rId3"/>
          <a:stretch>
            <a:fillRect/>
          </a:stretch>
        </p:blipFill>
        <p:spPr>
          <a:xfrm>
            <a:off x="0" y="1394840"/>
            <a:ext cx="12192000" cy="4068319"/>
          </a:xfrm>
          <a:prstGeom prst="rect">
            <a:avLst/>
          </a:prstGeom>
        </p:spPr>
      </p:pic>
    </p:spTree>
    <p:extLst>
      <p:ext uri="{BB962C8B-B14F-4D97-AF65-F5344CB8AC3E}">
        <p14:creationId xmlns:p14="http://schemas.microsoft.com/office/powerpoint/2010/main" val="43982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9CAC8E-3EE6-4715-75EC-C8C4799A9152}"/>
              </a:ext>
            </a:extLst>
          </p:cNvPr>
          <p:cNvSpPr>
            <a:spLocks noGrp="1"/>
          </p:cNvSpPr>
          <p:nvPr>
            <p:ph type="title"/>
          </p:nvPr>
        </p:nvSpPr>
        <p:spPr/>
        <p:txBody>
          <a:bodyPr/>
          <a:lstStyle/>
          <a:p>
            <a:r>
              <a:rPr lang="en-US" dirty="0"/>
              <a:t>Individual plots </a:t>
            </a:r>
          </a:p>
        </p:txBody>
      </p:sp>
      <p:sp>
        <p:nvSpPr>
          <p:cNvPr id="8" name="Content Placeholder 7">
            <a:extLst>
              <a:ext uri="{FF2B5EF4-FFF2-40B4-BE49-F238E27FC236}">
                <a16:creationId xmlns:a16="http://schemas.microsoft.com/office/drawing/2014/main" id="{F2D6EF45-C3BD-8F33-007B-071248A6C14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8785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olorful squares with white text&#10;&#10;Description automatically generated">
            <a:extLst>
              <a:ext uri="{FF2B5EF4-FFF2-40B4-BE49-F238E27FC236}">
                <a16:creationId xmlns:a16="http://schemas.microsoft.com/office/drawing/2014/main" id="{16910AF8-8F9E-23EE-2566-2906D401C6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970" y="383366"/>
            <a:ext cx="10920549" cy="6474634"/>
          </a:xfrm>
        </p:spPr>
      </p:pic>
    </p:spTree>
    <p:extLst>
      <p:ext uri="{BB962C8B-B14F-4D97-AF65-F5344CB8AC3E}">
        <p14:creationId xmlns:p14="http://schemas.microsoft.com/office/powerpoint/2010/main" val="2165813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09A7E-9EBD-4391-FF35-DB0E259F5A7B}"/>
              </a:ext>
            </a:extLst>
          </p:cNvPr>
          <p:cNvSpPr>
            <a:spLocks noGrp="1"/>
          </p:cNvSpPr>
          <p:nvPr>
            <p:ph type="title"/>
          </p:nvPr>
        </p:nvSpPr>
        <p:spPr/>
        <p:txBody>
          <a:bodyPr/>
          <a:lstStyle/>
          <a:p>
            <a:endParaRPr lang="en-US"/>
          </a:p>
        </p:txBody>
      </p:sp>
      <p:pic>
        <p:nvPicPr>
          <p:cNvPr id="5" name="Content Placeholder 4" descr="A graph of a graph with different colored bars&#10;&#10;Description automatically generated with medium confidence">
            <a:extLst>
              <a:ext uri="{FF2B5EF4-FFF2-40B4-BE49-F238E27FC236}">
                <a16:creationId xmlns:a16="http://schemas.microsoft.com/office/drawing/2014/main" id="{A16DEBA3-2EB4-1A2B-C6B2-113B61F66A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9268" y="365125"/>
            <a:ext cx="10598332" cy="6283597"/>
          </a:xfrm>
        </p:spPr>
      </p:pic>
    </p:spTree>
    <p:extLst>
      <p:ext uri="{BB962C8B-B14F-4D97-AF65-F5344CB8AC3E}">
        <p14:creationId xmlns:p14="http://schemas.microsoft.com/office/powerpoint/2010/main" val="132967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07494-1BAD-E42E-100C-860E52D71F5E}"/>
              </a:ext>
            </a:extLst>
          </p:cNvPr>
          <p:cNvSpPr>
            <a:spLocks noGrp="1"/>
          </p:cNvSpPr>
          <p:nvPr>
            <p:ph type="title"/>
          </p:nvPr>
        </p:nvSpPr>
        <p:spPr/>
        <p:txBody>
          <a:bodyPr/>
          <a:lstStyle/>
          <a:p>
            <a:endParaRPr lang="en-US"/>
          </a:p>
        </p:txBody>
      </p:sp>
      <p:pic>
        <p:nvPicPr>
          <p:cNvPr id="5" name="Content Placeholder 4" descr="A graph with colorful dots and numbers&#10;&#10;Description automatically generated">
            <a:extLst>
              <a:ext uri="{FF2B5EF4-FFF2-40B4-BE49-F238E27FC236}">
                <a16:creationId xmlns:a16="http://schemas.microsoft.com/office/drawing/2014/main" id="{EBEA48EF-09E7-75C5-65F6-A3CCCD0AD4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2265" y="269331"/>
            <a:ext cx="11279770" cy="6687612"/>
          </a:xfrm>
        </p:spPr>
      </p:pic>
    </p:spTree>
    <p:extLst>
      <p:ext uri="{BB962C8B-B14F-4D97-AF65-F5344CB8AC3E}">
        <p14:creationId xmlns:p14="http://schemas.microsoft.com/office/powerpoint/2010/main" val="3222315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48</TotalTime>
  <Words>582</Words>
  <Application>Microsoft Office PowerPoint</Application>
  <PresentationFormat>Widescreen</PresentationFormat>
  <Paragraphs>35</Paragraphs>
  <Slides>17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Aptos Display</vt:lpstr>
      <vt:lpstr>Arial</vt:lpstr>
      <vt:lpstr>Calibri</vt:lpstr>
      <vt:lpstr>Office Theme</vt:lpstr>
      <vt:lpstr>National summary Page Screenshots</vt:lpstr>
      <vt:lpstr>PowerPoint Presentation</vt:lpstr>
      <vt:lpstr>PowerPoint Presentation</vt:lpstr>
      <vt:lpstr>PowerPoint Presentation</vt:lpstr>
      <vt:lpstr>PowerPoint Presentation</vt:lpstr>
      <vt:lpstr>Individual plots </vt:lpstr>
      <vt:lpstr>PowerPoint Presentation</vt:lpstr>
      <vt:lpstr>PowerPoint Presentation</vt:lpstr>
      <vt:lpstr>PowerPoint Presentation</vt:lpstr>
      <vt:lpstr>PowerPoint Presentation</vt:lpstr>
      <vt:lpstr>Plan Comparison Page Screenshots</vt:lpstr>
      <vt:lpstr>PowerPoint Presentation</vt:lpstr>
      <vt:lpstr>PowerPoint Presentation</vt:lpstr>
      <vt:lpstr>PowerPoint Presentation</vt:lpstr>
      <vt:lpstr>Individual plots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Hayley Thompson</dc:creator>
  <cp:lastModifiedBy>Hayley Thompson</cp:lastModifiedBy>
  <cp:revision>1</cp:revision>
  <dcterms:created xsi:type="dcterms:W3CDTF">2024-11-04T05:42:38Z</dcterms:created>
  <dcterms:modified xsi:type="dcterms:W3CDTF">2024-11-04T06:31:04Z</dcterms:modified>
</cp:coreProperties>
</file>