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9" r:id="rId21"/>
    <p:sldId id="280" r:id="rId22"/>
    <p:sldId id="281" r:id="rId23"/>
    <p:sldId id="283" r:id="rId24"/>
    <p:sldId id="284" r:id="rId25"/>
    <p:sldId id="285" r:id="rId26"/>
    <p:sldId id="282" r:id="rId27"/>
    <p:sldId id="261" r:id="rId28"/>
    <p:sldId id="260" r:id="rId29"/>
    <p:sldId id="27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D8A2FF-B6EB-4F56-9307-E643E291FF52}" type="datetimeFigureOut">
              <a:rPr lang="en-IN" smtClean="0"/>
              <a:t>30-03-2023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CFBA5A9-F0B1-4BD2-A15D-2B2E56A99B2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2210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D8A2FF-B6EB-4F56-9307-E643E291FF52}"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BA5A9-F0B1-4BD2-A15D-2B2E56A99B2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9743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D8A2FF-B6EB-4F56-9307-E643E291FF52}"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BA5A9-F0B1-4BD2-A15D-2B2E56A99B2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0725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D8A2FF-B6EB-4F56-9307-E643E291FF52}"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BA5A9-F0B1-4BD2-A15D-2B2E56A99B2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135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D8A2FF-B6EB-4F56-9307-E643E291FF52}"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BA5A9-F0B1-4BD2-A15D-2B2E56A99B2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3998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D8A2FF-B6EB-4F56-9307-E643E291FF52}"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FBA5A9-F0B1-4BD2-A15D-2B2E56A99B2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5481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D8A2FF-B6EB-4F56-9307-E643E291FF52}" type="datetimeFigureOut">
              <a:rPr lang="en-IN" smtClean="0"/>
              <a:t>30-03-2023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FBA5A9-F0B1-4BD2-A15D-2B2E56A99B2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5667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D8A2FF-B6EB-4F56-9307-E643E291FF52}" type="datetimeFigureOut">
              <a:rPr lang="en-IN" smtClean="0"/>
              <a:t>30-03-2023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FBA5A9-F0B1-4BD2-A15D-2B2E56A99B2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9817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D8A2FF-B6EB-4F56-9307-E643E291FF52}" type="datetimeFigureOut">
              <a:rPr lang="en-IN" smtClean="0"/>
              <a:t>30-03-2023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FBA5A9-F0B1-4BD2-A15D-2B2E56A99B2D}" type="slidenum">
              <a:rPr lang="en-IN" smtClean="0"/>
              <a:t>‹#›</a:t>
            </a:fld>
            <a:endParaRPr lang="en-IN"/>
          </a:p>
        </p:txBody>
      </p:sp>
    </p:spTree>
    <p:extLst>
      <p:ext uri="{BB962C8B-B14F-4D97-AF65-F5344CB8AC3E}">
        <p14:creationId xmlns:p14="http://schemas.microsoft.com/office/powerpoint/2010/main" val="3190441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D8A2FF-B6EB-4F56-9307-E643E291FF52}"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FBA5A9-F0B1-4BD2-A15D-2B2E56A99B2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6668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AD8A2FF-B6EB-4F56-9307-E643E291FF52}" type="datetimeFigureOut">
              <a:rPr lang="en-IN" smtClean="0"/>
              <a:t>30-03-2023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CFBA5A9-F0B1-4BD2-A15D-2B2E56A99B2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4500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AD8A2FF-B6EB-4F56-9307-E643E291FF52}" type="datetimeFigureOut">
              <a:rPr lang="en-IN" smtClean="0"/>
              <a:t>30-03-2023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CFBA5A9-F0B1-4BD2-A15D-2B2E56A99B2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996802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zazzle.com/" TargetMode="External"/><Relationship Id="rId2" Type="http://schemas.openxmlformats.org/officeDocument/2006/relationships/hyperlink" Target="https://www.canva.com/" TargetMode="External"/><Relationship Id="rId1" Type="http://schemas.openxmlformats.org/officeDocument/2006/relationships/slideLayout" Target="../slideLayouts/slideLayout2.xml"/><Relationship Id="rId6" Type="http://schemas.openxmlformats.org/officeDocument/2006/relationships/hyperlink" Target="https://www.minted.com/" TargetMode="External"/><Relationship Id="rId5" Type="http://schemas.openxmlformats.org/officeDocument/2006/relationships/hyperlink" Target="https://www.shutterfly.com/" TargetMode="External"/><Relationship Id="rId4" Type="http://schemas.openxmlformats.org/officeDocument/2006/relationships/hyperlink" Target="https://www.vistaprint.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CBDCC-BF09-637B-9E6C-35C5F4AC44AA}"/>
              </a:ext>
            </a:extLst>
          </p:cNvPr>
          <p:cNvSpPr>
            <a:spLocks noGrp="1"/>
          </p:cNvSpPr>
          <p:nvPr>
            <p:ph type="ctrTitle"/>
          </p:nvPr>
        </p:nvSpPr>
        <p:spPr/>
        <p:txBody>
          <a:bodyPr/>
          <a:lstStyle/>
          <a:p>
            <a:r>
              <a:rPr lang="en-US" b="1" dirty="0">
                <a:latin typeface="Bodoni MT Black" panose="02070A03080606020203" pitchFamily="18" charset="0"/>
              </a:rPr>
              <a:t>E-PRINT</a:t>
            </a:r>
            <a:endParaRPr lang="en-IN" b="1" dirty="0">
              <a:latin typeface="Bodoni MT Black" panose="02070A03080606020203" pitchFamily="18" charset="0"/>
            </a:endParaRPr>
          </a:p>
        </p:txBody>
      </p:sp>
    </p:spTree>
    <p:extLst>
      <p:ext uri="{BB962C8B-B14F-4D97-AF65-F5344CB8AC3E}">
        <p14:creationId xmlns:p14="http://schemas.microsoft.com/office/powerpoint/2010/main" val="162356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D8A03-E448-C564-D372-C5E72ADB1A23}"/>
              </a:ext>
            </a:extLst>
          </p:cNvPr>
          <p:cNvSpPr>
            <a:spLocks noGrp="1"/>
          </p:cNvSpPr>
          <p:nvPr>
            <p:ph type="title"/>
          </p:nvPr>
        </p:nvSpPr>
        <p:spPr>
          <a:xfrm>
            <a:off x="1326652" y="888495"/>
            <a:ext cx="9603275" cy="1049235"/>
          </a:xfrm>
        </p:spPr>
        <p:txBody>
          <a:bodyPr>
            <a:normAutofit/>
          </a:bodyPr>
          <a:lstStyle/>
          <a:p>
            <a:r>
              <a:rPr lang="en-US" b="1" u="sng" dirty="0">
                <a:latin typeface="Bodoni MT Black" panose="02070A03080606020203" pitchFamily="18" charset="0"/>
                <a:cs typeface="Times New Roman" panose="02020603050405020304" pitchFamily="18" charset="0"/>
              </a:rPr>
              <a:t>HTML ROUTINE TABLE</a:t>
            </a:r>
            <a:endParaRPr lang="en-IN" b="1" u="sng" dirty="0">
              <a:latin typeface="Bodoni MT Black" panose="02070A03080606020203"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B4F0C6-FD4D-016A-D15A-C28D06A1401B}"/>
              </a:ext>
            </a:extLst>
          </p:cNvPr>
          <p:cNvSpPr>
            <a:spLocks noGrp="1"/>
          </p:cNvSpPr>
          <p:nvPr>
            <p:ph idx="1"/>
          </p:nvPr>
        </p:nvSpPr>
        <p:spPr>
          <a:xfrm>
            <a:off x="1201727" y="1824294"/>
            <a:ext cx="9853126" cy="3209411"/>
          </a:xfrm>
        </p:spPr>
        <p:txBody>
          <a:bodyPr>
            <a:noAutofit/>
          </a:bodyPr>
          <a:lstStyle/>
          <a:p>
            <a:pPr>
              <a:lnSpc>
                <a:spcPct val="140000"/>
              </a:lnSpc>
            </a:pPr>
            <a:r>
              <a:rPr lang="en-US" sz="1400" b="1" dirty="0">
                <a:solidFill>
                  <a:srgbClr val="374151"/>
                </a:solidFill>
                <a:latin typeface="Times New Roman" panose="02020603050405020304" pitchFamily="18" charset="0"/>
                <a:cs typeface="Times New Roman" panose="02020603050405020304" pitchFamily="18" charset="0"/>
              </a:rPr>
              <a:t>An HTML routine table can be designed to display a schedule of daily routines, activities, or events. The table can be organized into rows and columns, with each row representing a different time interval or activity and each column representing a day of the week.</a:t>
            </a:r>
          </a:p>
          <a:p>
            <a:pPr>
              <a:lnSpc>
                <a:spcPct val="140000"/>
              </a:lnSpc>
            </a:pPr>
            <a:endParaRPr lang="en-US" sz="1400" b="1" dirty="0">
              <a:solidFill>
                <a:srgbClr val="374151"/>
              </a:solidFill>
              <a:latin typeface="Times New Roman" panose="02020603050405020304" pitchFamily="18" charset="0"/>
              <a:cs typeface="Times New Roman" panose="02020603050405020304" pitchFamily="18" charset="0"/>
            </a:endParaRPr>
          </a:p>
          <a:p>
            <a:pPr>
              <a:lnSpc>
                <a:spcPct val="140000"/>
              </a:lnSpc>
            </a:pPr>
            <a:r>
              <a:rPr lang="en-US" sz="1400" b="1" dirty="0">
                <a:solidFill>
                  <a:srgbClr val="374151"/>
                </a:solidFill>
                <a:latin typeface="Times New Roman" panose="02020603050405020304" pitchFamily="18" charset="0"/>
                <a:cs typeface="Times New Roman" panose="02020603050405020304" pitchFamily="18" charset="0"/>
              </a:rPr>
              <a:t>The table can include headings for each column and row, as well as cells for each intersection of row and column. The cells can display the details of each activity or event, such as the time, location, description, or duration.</a:t>
            </a:r>
          </a:p>
          <a:p>
            <a:pPr>
              <a:lnSpc>
                <a:spcPct val="140000"/>
              </a:lnSpc>
            </a:pPr>
            <a:endParaRPr lang="en-US" sz="1400" b="1" dirty="0">
              <a:solidFill>
                <a:srgbClr val="374151"/>
              </a:solidFill>
              <a:latin typeface="Times New Roman" panose="02020603050405020304" pitchFamily="18" charset="0"/>
              <a:cs typeface="Times New Roman" panose="02020603050405020304" pitchFamily="18" charset="0"/>
            </a:endParaRPr>
          </a:p>
          <a:p>
            <a:pPr>
              <a:lnSpc>
                <a:spcPct val="140000"/>
              </a:lnSpc>
            </a:pPr>
            <a:r>
              <a:rPr lang="en-US" sz="1400" b="1" dirty="0">
                <a:solidFill>
                  <a:srgbClr val="374151"/>
                </a:solidFill>
                <a:latin typeface="Times New Roman" panose="02020603050405020304" pitchFamily="18" charset="0"/>
                <a:cs typeface="Times New Roman" panose="02020603050405020304" pitchFamily="18" charset="0"/>
              </a:rPr>
              <a:t>To make the table more user-friendly, the program can include navigation links or buttons that allow the user to easily switch between weeks or months. The program can also provide options for customization, such as allowing the user to add or delete activities or events, or to change the color or style of the table.</a:t>
            </a:r>
            <a:endParaRPr lang="en-IN" sz="1400" b="1"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13375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9C962-7356-F9FF-F517-224E45A3424E}"/>
              </a:ext>
            </a:extLst>
          </p:cNvPr>
          <p:cNvSpPr>
            <a:spLocks noGrp="1"/>
          </p:cNvSpPr>
          <p:nvPr>
            <p:ph type="title"/>
          </p:nvPr>
        </p:nvSpPr>
        <p:spPr>
          <a:xfrm>
            <a:off x="1294362" y="664560"/>
            <a:ext cx="9603275" cy="1049235"/>
          </a:xfrm>
        </p:spPr>
        <p:txBody>
          <a:bodyPr>
            <a:normAutofit/>
          </a:bodyPr>
          <a:lstStyle/>
          <a:p>
            <a:r>
              <a:rPr lang="en-US" b="1" u="sng" dirty="0">
                <a:latin typeface="Bodoni MT Black" panose="02070A03080606020203" pitchFamily="18" charset="0"/>
                <a:cs typeface="Times New Roman" panose="02020603050405020304" pitchFamily="18" charset="0"/>
              </a:rPr>
              <a:t>FINDING ARMSTRONG NUMBER IN JAVASCRIPT</a:t>
            </a:r>
            <a:endParaRPr lang="en-IN" b="1" u="sng" dirty="0">
              <a:latin typeface="Bodoni MT Black" panose="02070A03080606020203"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CB9A6E-1366-ACDA-7B76-6A8BAC3B8EED}"/>
              </a:ext>
            </a:extLst>
          </p:cNvPr>
          <p:cNvSpPr>
            <a:spLocks noGrp="1"/>
          </p:cNvSpPr>
          <p:nvPr>
            <p:ph idx="1"/>
          </p:nvPr>
        </p:nvSpPr>
        <p:spPr>
          <a:xfrm>
            <a:off x="1137146" y="1853754"/>
            <a:ext cx="9603275" cy="3450613"/>
          </a:xfrm>
        </p:spPr>
        <p:txBody>
          <a:bodyPr>
            <a:noAutofit/>
          </a:bodyPr>
          <a:lstStyle/>
          <a:p>
            <a:r>
              <a:rPr lang="en-US" sz="1400" b="1" i="0" dirty="0">
                <a:solidFill>
                  <a:srgbClr val="374151"/>
                </a:solidFill>
                <a:effectLst/>
                <a:latin typeface="Times New Roman" panose="02020603050405020304" pitchFamily="18" charset="0"/>
                <a:cs typeface="Times New Roman" panose="02020603050405020304" pitchFamily="18" charset="0"/>
              </a:rPr>
              <a:t>To find Armstrong numbers in JavaScript, the program can start by creating a loop that iterates through a range of numbers. Then, for each number in the range, the program can separate its digits using the % </a:t>
            </a:r>
            <a:r>
              <a:rPr lang="en-IN" sz="1400" b="1" i="0" dirty="0">
                <a:solidFill>
                  <a:srgbClr val="374151"/>
                </a:solidFill>
                <a:effectLst/>
                <a:latin typeface="Times New Roman" panose="02020603050405020304" pitchFamily="18" charset="0"/>
                <a:cs typeface="Times New Roman" panose="02020603050405020304" pitchFamily="18" charset="0"/>
              </a:rPr>
              <a:t>(modulus) and</a:t>
            </a:r>
            <a:r>
              <a:rPr lang="en-US" sz="1400" b="1" dirty="0">
                <a:solidFill>
                  <a:srgbClr val="374151"/>
                </a:solidFill>
                <a:latin typeface="Times New Roman" panose="02020603050405020304" pitchFamily="18" charset="0"/>
                <a:cs typeface="Times New Roman" panose="02020603050405020304" pitchFamily="18" charset="0"/>
              </a:rPr>
              <a:t> / </a:t>
            </a:r>
            <a:r>
              <a:rPr lang="en-US" sz="1400" b="1" i="0" dirty="0">
                <a:solidFill>
                  <a:srgbClr val="374151"/>
                </a:solidFill>
                <a:effectLst/>
                <a:latin typeface="Times New Roman" panose="02020603050405020304" pitchFamily="18" charset="0"/>
                <a:cs typeface="Times New Roman" panose="02020603050405020304" pitchFamily="18" charset="0"/>
              </a:rPr>
              <a:t>(division) operators, and compute the sum of the digits raised to the power of the number of digits using the Math.pow() </a:t>
            </a:r>
            <a:r>
              <a:rPr lang="en-IN" sz="1400" b="1" i="0" dirty="0">
                <a:solidFill>
                  <a:srgbClr val="374151"/>
                </a:solidFill>
                <a:effectLst/>
                <a:latin typeface="Times New Roman" panose="02020603050405020304" pitchFamily="18" charset="0"/>
                <a:cs typeface="Times New Roman" panose="02020603050405020304" pitchFamily="18" charset="0"/>
              </a:rPr>
              <a:t>function.</a:t>
            </a:r>
          </a:p>
          <a:p>
            <a:endParaRPr lang="en-IN" sz="1400" b="1" dirty="0">
              <a:solidFill>
                <a:srgbClr val="374151"/>
              </a:solidFill>
              <a:latin typeface="Times New Roman" panose="02020603050405020304" pitchFamily="18" charset="0"/>
              <a:cs typeface="Times New Roman" panose="02020603050405020304" pitchFamily="18" charset="0"/>
            </a:endParaRPr>
          </a:p>
          <a:p>
            <a:r>
              <a:rPr lang="en-US" sz="1400" b="1" i="0" dirty="0">
                <a:solidFill>
                  <a:srgbClr val="374151"/>
                </a:solidFill>
                <a:effectLst/>
                <a:latin typeface="Times New Roman" panose="02020603050405020304" pitchFamily="18" charset="0"/>
                <a:cs typeface="Times New Roman" panose="02020603050405020304" pitchFamily="18" charset="0"/>
              </a:rPr>
              <a:t>Finally, the program can compare the result to the original number, and if they are equal, the number is an Armstrong number. The program can output or store the Armstrong numbers in an array or a variable. </a:t>
            </a:r>
          </a:p>
          <a:p>
            <a:endParaRPr lang="en-US" sz="1400" b="1" dirty="0">
              <a:solidFill>
                <a:srgbClr val="374151"/>
              </a:solidFill>
              <a:latin typeface="Times New Roman" panose="02020603050405020304" pitchFamily="18" charset="0"/>
              <a:cs typeface="Times New Roman" panose="02020603050405020304" pitchFamily="18" charset="0"/>
            </a:endParaRPr>
          </a:p>
          <a:p>
            <a:r>
              <a:rPr lang="en-US" sz="1400" b="1" i="0" dirty="0">
                <a:solidFill>
                  <a:srgbClr val="374151"/>
                </a:solidFill>
                <a:effectLst/>
                <a:latin typeface="Times New Roman" panose="02020603050405020304" pitchFamily="18" charset="0"/>
                <a:cs typeface="Times New Roman" panose="02020603050405020304" pitchFamily="18" charset="0"/>
              </a:rPr>
              <a:t>To optimize the program, it can limit the range of numbers based on the number of digits, and skip numbers that are clearly not Armstrong numbers, such as single-digit numbers or numbers with repeating digits. The program can also use recursion or memorization to reduce the computation time and memory usage. </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57189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E7B0-BCFF-1D97-6503-9A4B586DA2B5}"/>
              </a:ext>
            </a:extLst>
          </p:cNvPr>
          <p:cNvSpPr>
            <a:spLocks noGrp="1"/>
          </p:cNvSpPr>
          <p:nvPr>
            <p:ph type="title"/>
          </p:nvPr>
        </p:nvSpPr>
        <p:spPr>
          <a:xfrm>
            <a:off x="1294361" y="711213"/>
            <a:ext cx="9603275" cy="1049235"/>
          </a:xfrm>
        </p:spPr>
        <p:txBody>
          <a:bodyPr>
            <a:normAutofit/>
          </a:bodyPr>
          <a:lstStyle/>
          <a:p>
            <a:r>
              <a:rPr lang="en-IN" b="1" u="sng" dirty="0">
                <a:latin typeface="Bodoni MT Black" panose="02070A03080606020203" pitchFamily="18" charset="0"/>
                <a:cs typeface="Times New Roman" panose="02020603050405020304" pitchFamily="18" charset="0"/>
              </a:rPr>
              <a:t>CRUD OPERATIONS IN MONGO DB</a:t>
            </a:r>
          </a:p>
        </p:txBody>
      </p:sp>
      <p:sp>
        <p:nvSpPr>
          <p:cNvPr id="3" name="Content Placeholder 2">
            <a:extLst>
              <a:ext uri="{FF2B5EF4-FFF2-40B4-BE49-F238E27FC236}">
                <a16:creationId xmlns:a16="http://schemas.microsoft.com/office/drawing/2014/main" id="{5D4EF4EB-3801-43BD-7B2F-804DCD7D55A4}"/>
              </a:ext>
            </a:extLst>
          </p:cNvPr>
          <p:cNvSpPr>
            <a:spLocks noGrp="1"/>
          </p:cNvSpPr>
          <p:nvPr>
            <p:ph idx="1"/>
          </p:nvPr>
        </p:nvSpPr>
        <p:spPr>
          <a:xfrm>
            <a:off x="1294362" y="1853754"/>
            <a:ext cx="9603275" cy="3450613"/>
          </a:xfrm>
        </p:spPr>
        <p:txBody>
          <a:bodyPr>
            <a:noAutofit/>
          </a:bodyPr>
          <a:lstStyle/>
          <a:p>
            <a:pPr marL="0" indent="0">
              <a:buNone/>
            </a:pPr>
            <a:r>
              <a:rPr lang="en-US" sz="1400" b="1" dirty="0">
                <a:solidFill>
                  <a:srgbClr val="374151"/>
                </a:solidFill>
                <a:latin typeface="Times New Roman" panose="02020603050405020304" pitchFamily="18" charset="0"/>
                <a:cs typeface="Times New Roman" panose="02020603050405020304" pitchFamily="18" charset="0"/>
              </a:rPr>
              <a:t>To perform CRUD operations in MongoDB, you can use the following commands:</a:t>
            </a:r>
          </a:p>
          <a:p>
            <a:endParaRPr lang="en-US" sz="1400" b="1" dirty="0">
              <a:solidFill>
                <a:srgbClr val="374151"/>
              </a:solidFill>
              <a:latin typeface="Times New Roman" panose="02020603050405020304" pitchFamily="18" charset="0"/>
              <a:cs typeface="Times New Roman" panose="02020603050405020304" pitchFamily="18" charset="0"/>
            </a:endParaRPr>
          </a:p>
          <a:p>
            <a:r>
              <a:rPr lang="en-US" sz="1400" b="1" dirty="0">
                <a:solidFill>
                  <a:srgbClr val="374151"/>
                </a:solidFill>
                <a:latin typeface="Times New Roman" panose="02020603050405020304" pitchFamily="18" charset="0"/>
                <a:cs typeface="Times New Roman" panose="02020603050405020304" pitchFamily="18" charset="0"/>
              </a:rPr>
              <a:t>Create: To create a new document in a collection, you can use the </a:t>
            </a:r>
            <a:r>
              <a:rPr lang="en-US" sz="1400" b="1" dirty="0" err="1">
                <a:solidFill>
                  <a:srgbClr val="374151"/>
                </a:solidFill>
                <a:latin typeface="Times New Roman" panose="02020603050405020304" pitchFamily="18" charset="0"/>
                <a:cs typeface="Times New Roman" panose="02020603050405020304" pitchFamily="18" charset="0"/>
              </a:rPr>
              <a:t>insertOne</a:t>
            </a:r>
            <a:r>
              <a:rPr lang="en-US" sz="1400" b="1" dirty="0">
                <a:solidFill>
                  <a:srgbClr val="374151"/>
                </a:solidFill>
                <a:latin typeface="Times New Roman" panose="02020603050405020304" pitchFamily="18" charset="0"/>
                <a:cs typeface="Times New Roman" panose="02020603050405020304" pitchFamily="18" charset="0"/>
              </a:rPr>
              <a:t>() or </a:t>
            </a:r>
            <a:r>
              <a:rPr lang="en-US" sz="1400" b="1" dirty="0" err="1">
                <a:solidFill>
                  <a:srgbClr val="374151"/>
                </a:solidFill>
                <a:latin typeface="Times New Roman" panose="02020603050405020304" pitchFamily="18" charset="0"/>
                <a:cs typeface="Times New Roman" panose="02020603050405020304" pitchFamily="18" charset="0"/>
              </a:rPr>
              <a:t>insertMany</a:t>
            </a:r>
            <a:r>
              <a:rPr lang="en-US" sz="1400" b="1" dirty="0">
                <a:solidFill>
                  <a:srgbClr val="374151"/>
                </a:solidFill>
                <a:latin typeface="Times New Roman" panose="02020603050405020304" pitchFamily="18" charset="0"/>
                <a:cs typeface="Times New Roman" panose="02020603050405020304" pitchFamily="18" charset="0"/>
              </a:rPr>
              <a:t>() method. </a:t>
            </a:r>
          </a:p>
          <a:p>
            <a:r>
              <a:rPr lang="en-US" sz="1400" b="1" dirty="0">
                <a:solidFill>
                  <a:srgbClr val="374151"/>
                </a:solidFill>
                <a:latin typeface="Times New Roman" panose="02020603050405020304" pitchFamily="18" charset="0"/>
                <a:cs typeface="Times New Roman" panose="02020603050405020304" pitchFamily="18" charset="0"/>
              </a:rPr>
              <a:t>Read: To read documents from a collection, you can use the find() method with optional query parameters to filter the results. </a:t>
            </a:r>
          </a:p>
          <a:p>
            <a:r>
              <a:rPr lang="en-US" sz="1400" b="1" dirty="0">
                <a:solidFill>
                  <a:srgbClr val="374151"/>
                </a:solidFill>
                <a:latin typeface="Times New Roman" panose="02020603050405020304" pitchFamily="18" charset="0"/>
                <a:cs typeface="Times New Roman" panose="02020603050405020304" pitchFamily="18" charset="0"/>
              </a:rPr>
              <a:t>Update: To update a document in a collection, you can use the </a:t>
            </a:r>
            <a:r>
              <a:rPr lang="en-US" sz="1400" b="1" dirty="0" err="1">
                <a:solidFill>
                  <a:srgbClr val="374151"/>
                </a:solidFill>
                <a:latin typeface="Times New Roman" panose="02020603050405020304" pitchFamily="18" charset="0"/>
                <a:cs typeface="Times New Roman" panose="02020603050405020304" pitchFamily="18" charset="0"/>
              </a:rPr>
              <a:t>updateOne</a:t>
            </a:r>
            <a:r>
              <a:rPr lang="en-US" sz="1400" b="1" dirty="0">
                <a:solidFill>
                  <a:srgbClr val="374151"/>
                </a:solidFill>
                <a:latin typeface="Times New Roman" panose="02020603050405020304" pitchFamily="18" charset="0"/>
                <a:cs typeface="Times New Roman" panose="02020603050405020304" pitchFamily="18" charset="0"/>
              </a:rPr>
              <a:t>() or </a:t>
            </a:r>
            <a:r>
              <a:rPr lang="en-US" sz="1400" b="1" dirty="0" err="1">
                <a:solidFill>
                  <a:srgbClr val="374151"/>
                </a:solidFill>
                <a:latin typeface="Times New Roman" panose="02020603050405020304" pitchFamily="18" charset="0"/>
                <a:cs typeface="Times New Roman" panose="02020603050405020304" pitchFamily="18" charset="0"/>
              </a:rPr>
              <a:t>updateMany</a:t>
            </a:r>
            <a:r>
              <a:rPr lang="en-US" sz="1400" b="1" dirty="0">
                <a:solidFill>
                  <a:srgbClr val="374151"/>
                </a:solidFill>
                <a:latin typeface="Times New Roman" panose="02020603050405020304" pitchFamily="18" charset="0"/>
                <a:cs typeface="Times New Roman" panose="02020603050405020304" pitchFamily="18" charset="0"/>
              </a:rPr>
              <a:t>() method with a query to identify the document and a set of update operations to modify its fields.</a:t>
            </a:r>
          </a:p>
          <a:p>
            <a:r>
              <a:rPr lang="en-US" sz="1400" b="1" dirty="0">
                <a:solidFill>
                  <a:srgbClr val="374151"/>
                </a:solidFill>
                <a:latin typeface="Times New Roman" panose="02020603050405020304" pitchFamily="18" charset="0"/>
                <a:cs typeface="Times New Roman" panose="02020603050405020304" pitchFamily="18" charset="0"/>
              </a:rPr>
              <a:t>Delete: To delete a document from a collection, you can use the </a:t>
            </a:r>
            <a:r>
              <a:rPr lang="en-US" sz="1400" b="1" dirty="0" err="1">
                <a:solidFill>
                  <a:srgbClr val="374151"/>
                </a:solidFill>
                <a:latin typeface="Times New Roman" panose="02020603050405020304" pitchFamily="18" charset="0"/>
                <a:cs typeface="Times New Roman" panose="02020603050405020304" pitchFamily="18" charset="0"/>
              </a:rPr>
              <a:t>deleteOne</a:t>
            </a:r>
            <a:r>
              <a:rPr lang="en-US" sz="1400" b="1" dirty="0">
                <a:solidFill>
                  <a:srgbClr val="374151"/>
                </a:solidFill>
                <a:latin typeface="Times New Roman" panose="02020603050405020304" pitchFamily="18" charset="0"/>
                <a:cs typeface="Times New Roman" panose="02020603050405020304" pitchFamily="18" charset="0"/>
              </a:rPr>
              <a:t>() or </a:t>
            </a:r>
            <a:r>
              <a:rPr lang="en-US" sz="1400" b="1" dirty="0" err="1">
                <a:solidFill>
                  <a:srgbClr val="374151"/>
                </a:solidFill>
                <a:latin typeface="Times New Roman" panose="02020603050405020304" pitchFamily="18" charset="0"/>
                <a:cs typeface="Times New Roman" panose="02020603050405020304" pitchFamily="18" charset="0"/>
              </a:rPr>
              <a:t>deleteMany</a:t>
            </a:r>
            <a:r>
              <a:rPr lang="en-US" sz="1400" b="1" dirty="0">
                <a:solidFill>
                  <a:srgbClr val="374151"/>
                </a:solidFill>
                <a:latin typeface="Times New Roman" panose="02020603050405020304" pitchFamily="18" charset="0"/>
                <a:cs typeface="Times New Roman" panose="02020603050405020304" pitchFamily="18" charset="0"/>
              </a:rPr>
              <a:t>() method with a query to identify the document(s) to remove.</a:t>
            </a:r>
          </a:p>
          <a:p>
            <a:endParaRPr lang="en-US" sz="1400" b="1" dirty="0">
              <a:solidFill>
                <a:srgbClr val="374151"/>
              </a:solidFill>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4966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E07B-1D54-73A5-97C3-DDC8A105CE69}"/>
              </a:ext>
            </a:extLst>
          </p:cNvPr>
          <p:cNvSpPr>
            <a:spLocks noGrp="1"/>
          </p:cNvSpPr>
          <p:nvPr>
            <p:ph type="title"/>
          </p:nvPr>
        </p:nvSpPr>
        <p:spPr/>
        <p:txBody>
          <a:bodyPr>
            <a:normAutofit/>
          </a:bodyPr>
          <a:lstStyle/>
          <a:p>
            <a:r>
              <a:rPr lang="en-IN" b="1" u="sng" dirty="0">
                <a:latin typeface="Bodoni MT Black" panose="02070A03080606020203" pitchFamily="18" charset="0"/>
                <a:cs typeface="Times New Roman" panose="02020603050405020304" pitchFamily="18" charset="0"/>
              </a:rPr>
              <a:t>PERFORMING ARRAY METHODS ON JSON DATA</a:t>
            </a:r>
          </a:p>
        </p:txBody>
      </p:sp>
      <p:sp>
        <p:nvSpPr>
          <p:cNvPr id="3" name="Content Placeholder 2">
            <a:extLst>
              <a:ext uri="{FF2B5EF4-FFF2-40B4-BE49-F238E27FC236}">
                <a16:creationId xmlns:a16="http://schemas.microsoft.com/office/drawing/2014/main" id="{935A3D8B-E677-A26F-54A4-9BE706FAFAE7}"/>
              </a:ext>
            </a:extLst>
          </p:cNvPr>
          <p:cNvSpPr>
            <a:spLocks noGrp="1"/>
          </p:cNvSpPr>
          <p:nvPr>
            <p:ph idx="1"/>
          </p:nvPr>
        </p:nvSpPr>
        <p:spPr/>
        <p:txBody>
          <a:bodyPr>
            <a:normAutofit/>
          </a:bodyPr>
          <a:lstStyle/>
          <a:p>
            <a:r>
              <a:rPr lang="en-US" sz="1400" b="1" dirty="0">
                <a:solidFill>
                  <a:srgbClr val="374151"/>
                </a:solidFill>
                <a:latin typeface="Times New Roman" panose="02020603050405020304" pitchFamily="18" charset="0"/>
                <a:cs typeface="Times New Roman" panose="02020603050405020304" pitchFamily="18" charset="0"/>
              </a:rPr>
              <a:t>JSON (JavaScript Object Notation) is a lightweight data format widely used in web applications. It's often used to represent structured data, such as arrays and objects. </a:t>
            </a:r>
          </a:p>
          <a:p>
            <a:r>
              <a:rPr lang="en-US" sz="1400" b="1" dirty="0">
                <a:solidFill>
                  <a:srgbClr val="374151"/>
                </a:solidFill>
                <a:latin typeface="Times New Roman" panose="02020603050405020304" pitchFamily="18" charset="0"/>
                <a:cs typeface="Times New Roman" panose="02020603050405020304" pitchFamily="18" charset="0"/>
              </a:rPr>
              <a:t>In JavaScript, you can perform a variety of array methods on JSON data by parsing it into a JavaScript object using the </a:t>
            </a:r>
            <a:r>
              <a:rPr lang="en-US" sz="1400" b="1" dirty="0" err="1">
                <a:solidFill>
                  <a:srgbClr val="374151"/>
                </a:solidFill>
                <a:latin typeface="Times New Roman" panose="02020603050405020304" pitchFamily="18" charset="0"/>
                <a:cs typeface="Times New Roman" panose="02020603050405020304" pitchFamily="18" charset="0"/>
              </a:rPr>
              <a:t>JSON.parse</a:t>
            </a:r>
            <a:r>
              <a:rPr lang="en-US" sz="1400" b="1" dirty="0">
                <a:solidFill>
                  <a:srgbClr val="374151"/>
                </a:solidFill>
                <a:latin typeface="Times New Roman" panose="02020603050405020304" pitchFamily="18" charset="0"/>
                <a:cs typeface="Times New Roman" panose="02020603050405020304" pitchFamily="18" charset="0"/>
              </a:rPr>
              <a:t>() method. Once you have a JavaScript array, you can use a variety of array methods to manipulate the data.</a:t>
            </a:r>
          </a:p>
          <a:p>
            <a:r>
              <a:rPr lang="en-US" sz="1400" b="1" dirty="0">
                <a:solidFill>
                  <a:srgbClr val="374151"/>
                </a:solidFill>
                <a:latin typeface="Times New Roman" panose="02020603050405020304" pitchFamily="18" charset="0"/>
                <a:cs typeface="Times New Roman" panose="02020603050405020304" pitchFamily="18" charset="0"/>
              </a:rPr>
              <a:t> For example, you can use the map() method to create a new array based on the original data, the filter() method to filter out specific data, or the reduce() method to aggregate data into a single value. By performing array methods on JSON data, you can quickly and easily manipulate and transform data, making it ideal for a wide range of web applications</a:t>
            </a:r>
            <a:r>
              <a:rPr lang="en-US"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52909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B30A6-B4BD-A605-13D9-1BB796F7840B}"/>
              </a:ext>
            </a:extLst>
          </p:cNvPr>
          <p:cNvSpPr>
            <a:spLocks noGrp="1"/>
          </p:cNvSpPr>
          <p:nvPr>
            <p:ph type="title"/>
          </p:nvPr>
        </p:nvSpPr>
        <p:spPr/>
        <p:txBody>
          <a:bodyPr>
            <a:normAutofit/>
          </a:bodyPr>
          <a:lstStyle/>
          <a:p>
            <a:r>
              <a:rPr lang="en-IN" b="1" u="sng" dirty="0">
                <a:latin typeface="Bodoni MT Black" panose="02070A03080606020203" pitchFamily="18" charset="0"/>
                <a:cs typeface="Times New Roman" panose="02020603050405020304" pitchFamily="18" charset="0"/>
              </a:rPr>
              <a:t>Manipulation of HTML elements using JavaScript (DOM)</a:t>
            </a:r>
          </a:p>
        </p:txBody>
      </p:sp>
      <p:sp>
        <p:nvSpPr>
          <p:cNvPr id="3" name="Content Placeholder 2">
            <a:extLst>
              <a:ext uri="{FF2B5EF4-FFF2-40B4-BE49-F238E27FC236}">
                <a16:creationId xmlns:a16="http://schemas.microsoft.com/office/drawing/2014/main" id="{3A410D48-73D6-733C-073C-19A59CFE1420}"/>
              </a:ext>
            </a:extLst>
          </p:cNvPr>
          <p:cNvSpPr>
            <a:spLocks noGrp="1"/>
          </p:cNvSpPr>
          <p:nvPr>
            <p:ph idx="1"/>
          </p:nvPr>
        </p:nvSpPr>
        <p:spPr/>
        <p:txBody>
          <a:bodyPr>
            <a:normAutofit/>
          </a:bodyPr>
          <a:lstStyle/>
          <a:p>
            <a:r>
              <a:rPr lang="en-US" sz="1400" b="1" dirty="0">
                <a:solidFill>
                  <a:srgbClr val="374151"/>
                </a:solidFill>
                <a:latin typeface="Times New Roman" panose="02020603050405020304" pitchFamily="18" charset="0"/>
                <a:cs typeface="Times New Roman" panose="02020603050405020304" pitchFamily="18" charset="0"/>
              </a:rPr>
              <a:t>Manipulation of HTML elements using JavaScript, commonly referred to as DOM (Document Object Model), is a powerful technique for dynamic web development. The DOM is a representation of an HTML document as a tree-like structure, with each element of the document represented as a node in the tree. JavaScript can be used to manipulate this tree structure, allowing developers to add, remove, and modify HTML elements dynamically based on user actions or other events.</a:t>
            </a:r>
          </a:p>
          <a:p>
            <a:pPr algn="l"/>
            <a:r>
              <a:rPr lang="en-US" sz="1400" b="1" dirty="0">
                <a:solidFill>
                  <a:srgbClr val="374151"/>
                </a:solidFill>
                <a:latin typeface="Times New Roman" panose="02020603050405020304" pitchFamily="18" charset="0"/>
                <a:cs typeface="Times New Roman" panose="02020603050405020304" pitchFamily="18" charset="0"/>
              </a:rPr>
              <a:t>Some common tasks that can be performed with DOM manipulation include changing the text or attributes of HTML elements, adding or removing classes or styles, creating new HTML elements, and attaching event listeners to HTML elements. DOM manipulation is essential for creating interactive web applications that respond to user input, and it is a fundamental skill for web developers.</a:t>
            </a:r>
          </a:p>
          <a:p>
            <a:pPr algn="l"/>
            <a:r>
              <a:rPr lang="en-US" sz="1400" b="1" dirty="0">
                <a:solidFill>
                  <a:srgbClr val="374151"/>
                </a:solidFill>
                <a:latin typeface="Times New Roman" panose="02020603050405020304" pitchFamily="18" charset="0"/>
                <a:cs typeface="Times New Roman" panose="02020603050405020304" pitchFamily="18" charset="0"/>
              </a:rPr>
              <a:t>In addition to manipulating HTML elements directly, JavaScript libraries such as jQuery and React provide additional functionality and convenience for DOM manipulation. With these tools, developers can create complex and responsive web applications with ease, providing a more engaging and dynamic user experience.</a:t>
            </a:r>
          </a:p>
        </p:txBody>
      </p:sp>
    </p:spTree>
    <p:extLst>
      <p:ext uri="{BB962C8B-B14F-4D97-AF65-F5344CB8AC3E}">
        <p14:creationId xmlns:p14="http://schemas.microsoft.com/office/powerpoint/2010/main" val="152222317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FBD2-01A4-DAE4-29C2-F157094010D7}"/>
              </a:ext>
            </a:extLst>
          </p:cNvPr>
          <p:cNvSpPr>
            <a:spLocks noGrp="1"/>
          </p:cNvSpPr>
          <p:nvPr>
            <p:ph type="title"/>
          </p:nvPr>
        </p:nvSpPr>
        <p:spPr>
          <a:xfrm>
            <a:off x="1451579" y="645898"/>
            <a:ext cx="9603275" cy="1049235"/>
          </a:xfrm>
        </p:spPr>
        <p:txBody>
          <a:bodyPr>
            <a:normAutofit/>
          </a:bodyPr>
          <a:lstStyle/>
          <a:p>
            <a:r>
              <a:rPr lang="en-IN" b="1" u="sng" dirty="0">
                <a:latin typeface="Bodoni MT Black" panose="02070A03080606020203" pitchFamily="18" charset="0"/>
                <a:cs typeface="Times New Roman" panose="02020603050405020304" pitchFamily="18" charset="0"/>
              </a:rPr>
              <a:t>Fetching and displaying data from MongoDB via Node</a:t>
            </a:r>
            <a:r>
              <a:rPr lang="en-IN" sz="2800" b="1" u="sng" dirty="0">
                <a:effectLst/>
                <a:latin typeface="Times New Roman" panose="02020603050405020304" pitchFamily="18" charset="0"/>
                <a:ea typeface="Calibri" panose="020F0502020204030204" pitchFamily="34" charset="0"/>
              </a:rPr>
              <a:t>.</a:t>
            </a:r>
            <a:endParaRPr lang="en-IN" sz="2800" u="sng" dirty="0"/>
          </a:p>
        </p:txBody>
      </p:sp>
      <p:sp>
        <p:nvSpPr>
          <p:cNvPr id="3" name="Content Placeholder 2">
            <a:extLst>
              <a:ext uri="{FF2B5EF4-FFF2-40B4-BE49-F238E27FC236}">
                <a16:creationId xmlns:a16="http://schemas.microsoft.com/office/drawing/2014/main" id="{64F84F00-A1D5-4407-DF17-F74D2114D8D5}"/>
              </a:ext>
            </a:extLst>
          </p:cNvPr>
          <p:cNvSpPr>
            <a:spLocks noGrp="1"/>
          </p:cNvSpPr>
          <p:nvPr>
            <p:ph idx="1"/>
          </p:nvPr>
        </p:nvSpPr>
        <p:spPr/>
        <p:txBody>
          <a:bodyPr>
            <a:noAutofit/>
          </a:bodyPr>
          <a:lstStyle/>
          <a:p>
            <a:r>
              <a:rPr lang="en-US" sz="1400" b="1" dirty="0">
                <a:solidFill>
                  <a:srgbClr val="374151"/>
                </a:solidFill>
                <a:latin typeface="Times New Roman" panose="02020603050405020304" pitchFamily="18" charset="0"/>
                <a:cs typeface="Times New Roman" panose="02020603050405020304" pitchFamily="18" charset="0"/>
              </a:rPr>
              <a:t>Fetching and displaying data from MongoDB via Node.js is a common task in web development. MongoDB is a NoSQL document-oriented database that stores data in flexible, JSON-like documents, making it well-suited for web applications. Node.js is a popular runtime environment for building server-side applications in JavaScript, and it offers a range of tools and libraries for working with MongoDB.</a:t>
            </a:r>
          </a:p>
          <a:p>
            <a:r>
              <a:rPr lang="en-US" sz="1400" b="1" dirty="0">
                <a:solidFill>
                  <a:srgbClr val="374151"/>
                </a:solidFill>
                <a:latin typeface="Times New Roman" panose="02020603050405020304" pitchFamily="18" charset="0"/>
                <a:cs typeface="Times New Roman" panose="02020603050405020304" pitchFamily="18" charset="0"/>
              </a:rPr>
              <a:t>To fetch data from MongoDB via Node.js, you can use the MongoDB Node.js driver or a higher-level library such as Mongoose. With these libraries, you can perform queries on your MongoDB database and retrieve the desired data. Once the data has been retrieved, you can display it in your web application by rendering it as HTML using a templating engine such as EJS or Handlebars.</a:t>
            </a:r>
          </a:p>
          <a:p>
            <a:r>
              <a:rPr lang="en-US" sz="1400" b="1" dirty="0">
                <a:solidFill>
                  <a:srgbClr val="374151"/>
                </a:solidFill>
                <a:latin typeface="Times New Roman" panose="02020603050405020304" pitchFamily="18" charset="0"/>
                <a:cs typeface="Times New Roman" panose="02020603050405020304" pitchFamily="18" charset="0"/>
              </a:rPr>
              <a:t>Displaying data from MongoDB in real-time is also possible using technologies such as </a:t>
            </a:r>
            <a:r>
              <a:rPr lang="en-US" sz="1400" b="1" dirty="0" err="1">
                <a:solidFill>
                  <a:srgbClr val="374151"/>
                </a:solidFill>
                <a:latin typeface="Times New Roman" panose="02020603050405020304" pitchFamily="18" charset="0"/>
                <a:cs typeface="Times New Roman" panose="02020603050405020304" pitchFamily="18" charset="0"/>
              </a:rPr>
              <a:t>WebSockets</a:t>
            </a:r>
            <a:r>
              <a:rPr lang="en-US" sz="1400" b="1" dirty="0">
                <a:solidFill>
                  <a:srgbClr val="374151"/>
                </a:solidFill>
                <a:latin typeface="Times New Roman" panose="02020603050405020304" pitchFamily="18" charset="0"/>
                <a:cs typeface="Times New Roman" panose="02020603050405020304" pitchFamily="18" charset="0"/>
              </a:rPr>
              <a:t> or Server-Sent Events. With these technologies, you can push data from the server to the client as soon as it becomes available, providing a more dynamic and responsive user experience.</a:t>
            </a:r>
          </a:p>
          <a:p>
            <a:r>
              <a:rPr lang="en-US" sz="1400" b="1" dirty="0">
                <a:solidFill>
                  <a:srgbClr val="374151"/>
                </a:solidFill>
                <a:latin typeface="Times New Roman" panose="02020603050405020304" pitchFamily="18" charset="0"/>
                <a:cs typeface="Times New Roman" panose="02020603050405020304" pitchFamily="18" charset="0"/>
              </a:rPr>
              <a:t>Overall, fetching and displaying data from MongoDB via Node.js is a key part of web development, and it enables developers to create powerful and flexible web applications that can handle large amounts of data efficiently.</a:t>
            </a:r>
            <a:endParaRPr lang="en-IN" sz="1400" b="1"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74533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8C37C-19F3-7237-3AD0-E326C2E1C3AE}"/>
              </a:ext>
            </a:extLst>
          </p:cNvPr>
          <p:cNvSpPr>
            <a:spLocks noGrp="1"/>
          </p:cNvSpPr>
          <p:nvPr>
            <p:ph type="title"/>
          </p:nvPr>
        </p:nvSpPr>
        <p:spPr/>
        <p:txBody>
          <a:bodyPr>
            <a:normAutofit/>
          </a:bodyPr>
          <a:lstStyle/>
          <a:p>
            <a:r>
              <a:rPr lang="en-IN" b="1" u="sng" dirty="0">
                <a:latin typeface="Bodoni MT Black" panose="02070A03080606020203" pitchFamily="18" charset="0"/>
                <a:cs typeface="Times New Roman" panose="02020603050405020304" pitchFamily="18" charset="0"/>
              </a:rPr>
              <a:t>Creating a database schema and inserting data via Node</a:t>
            </a:r>
            <a:r>
              <a:rPr lang="en-IN" sz="2800" b="1" u="sng" dirty="0">
                <a:effectLst/>
                <a:latin typeface="+mn-lt"/>
                <a:ea typeface="Calibri" panose="020F0502020204030204" pitchFamily="34" charset="0"/>
              </a:rPr>
              <a:t>.</a:t>
            </a:r>
            <a:endParaRPr lang="en-IN" sz="2800" u="sng" dirty="0">
              <a:latin typeface="+mn-lt"/>
            </a:endParaRPr>
          </a:p>
        </p:txBody>
      </p:sp>
      <p:sp>
        <p:nvSpPr>
          <p:cNvPr id="3" name="Content Placeholder 2">
            <a:extLst>
              <a:ext uri="{FF2B5EF4-FFF2-40B4-BE49-F238E27FC236}">
                <a16:creationId xmlns:a16="http://schemas.microsoft.com/office/drawing/2014/main" id="{9DA99A48-0BD7-9B74-D81E-C18CEB8662C7}"/>
              </a:ext>
            </a:extLst>
          </p:cNvPr>
          <p:cNvSpPr>
            <a:spLocks noGrp="1"/>
          </p:cNvSpPr>
          <p:nvPr>
            <p:ph idx="1"/>
          </p:nvPr>
        </p:nvSpPr>
        <p:spPr/>
        <p:txBody>
          <a:bodyPr>
            <a:noAutofit/>
          </a:bodyPr>
          <a:lstStyle/>
          <a:p>
            <a:r>
              <a:rPr lang="en-US" sz="1400" b="1" dirty="0">
                <a:solidFill>
                  <a:srgbClr val="374151"/>
                </a:solidFill>
                <a:latin typeface="Times New Roman" panose="02020603050405020304" pitchFamily="18" charset="0"/>
                <a:cs typeface="Times New Roman" panose="02020603050405020304" pitchFamily="18" charset="0"/>
              </a:rPr>
              <a:t>Creating a database schema and inserting data via Node.js is a fundamental task in web development. A database schema is a blueprint that defines the structure of a database, including tables, columns, and relationships between them. In Node.js, you can create database schemas using object modeling libraries such as Mongoose, which provides a simple and intuitive way to define data models and interact with databases.</a:t>
            </a:r>
          </a:p>
          <a:p>
            <a:r>
              <a:rPr lang="en-US" sz="1400" b="1" dirty="0">
                <a:solidFill>
                  <a:srgbClr val="374151"/>
                </a:solidFill>
                <a:latin typeface="Times New Roman" panose="02020603050405020304" pitchFamily="18" charset="0"/>
                <a:cs typeface="Times New Roman" panose="02020603050405020304" pitchFamily="18" charset="0"/>
              </a:rPr>
              <a:t>Once you have defined your schema, you can insert data into your database using Mongoose's save() method or by using bulk insertion methods such as </a:t>
            </a:r>
            <a:r>
              <a:rPr lang="en-US" sz="1400" b="1" dirty="0" err="1">
                <a:solidFill>
                  <a:srgbClr val="374151"/>
                </a:solidFill>
                <a:latin typeface="Times New Roman" panose="02020603050405020304" pitchFamily="18" charset="0"/>
                <a:cs typeface="Times New Roman" panose="02020603050405020304" pitchFamily="18" charset="0"/>
              </a:rPr>
              <a:t>insertMany</a:t>
            </a:r>
            <a:r>
              <a:rPr lang="en-US" sz="1400" b="1" dirty="0">
                <a:solidFill>
                  <a:srgbClr val="374151"/>
                </a:solidFill>
                <a:latin typeface="Times New Roman" panose="02020603050405020304" pitchFamily="18" charset="0"/>
                <a:cs typeface="Times New Roman" panose="02020603050405020304" pitchFamily="18" charset="0"/>
              </a:rPr>
              <a:t>(). You can also perform data validation and handle errors using Mongoose's built-in validation and error handling methods.</a:t>
            </a:r>
          </a:p>
          <a:p>
            <a:r>
              <a:rPr lang="en-US" sz="1400" b="1" dirty="0">
                <a:solidFill>
                  <a:srgbClr val="374151"/>
                </a:solidFill>
                <a:latin typeface="Times New Roman" panose="02020603050405020304" pitchFamily="18" charset="0"/>
                <a:cs typeface="Times New Roman" panose="02020603050405020304" pitchFamily="18" charset="0"/>
              </a:rPr>
              <a:t>Inserting data into a database via Node.js enables web developers to create dynamic and scalable web applications that can handle large amounts of data efficiently. It also allows for real-time data updates and the ability to retrieve and manipulate data in a variety of ways.</a:t>
            </a:r>
          </a:p>
          <a:p>
            <a:r>
              <a:rPr lang="en-US" sz="1400" b="1" dirty="0">
                <a:solidFill>
                  <a:srgbClr val="374151"/>
                </a:solidFill>
                <a:latin typeface="Times New Roman" panose="02020603050405020304" pitchFamily="18" charset="0"/>
                <a:cs typeface="Times New Roman" panose="02020603050405020304" pitchFamily="18" charset="0"/>
              </a:rPr>
              <a:t>Overall, creating a database schema and inserting data via Node.js is a critical step in web development, and it is essential for building powerful and flexible web applications that can handle complex data structures and dynamic user interactions.</a:t>
            </a:r>
            <a:endParaRPr lang="en-IN" sz="1400" b="1"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9584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E8B46-DF8B-58A9-15A1-A1E5D0D95C5C}"/>
              </a:ext>
            </a:extLst>
          </p:cNvPr>
          <p:cNvSpPr>
            <a:spLocks noGrp="1"/>
          </p:cNvSpPr>
          <p:nvPr>
            <p:ph type="title"/>
          </p:nvPr>
        </p:nvSpPr>
        <p:spPr>
          <a:xfrm>
            <a:off x="1451578" y="739205"/>
            <a:ext cx="9603275" cy="1049235"/>
          </a:xfrm>
        </p:spPr>
        <p:txBody>
          <a:bodyPr>
            <a:normAutofit/>
          </a:bodyPr>
          <a:lstStyle/>
          <a:p>
            <a:r>
              <a:rPr lang="en-IN" b="1" u="sng" dirty="0">
                <a:latin typeface="Bodoni MT Black" panose="02070A03080606020203" pitchFamily="18" charset="0"/>
                <a:cs typeface="Times New Roman" panose="02020603050405020304" pitchFamily="18" charset="0"/>
              </a:rPr>
              <a:t>Fetching, updating and deleting the data via ‘ID’ using node.</a:t>
            </a:r>
          </a:p>
        </p:txBody>
      </p:sp>
      <p:sp>
        <p:nvSpPr>
          <p:cNvPr id="3" name="Content Placeholder 2">
            <a:extLst>
              <a:ext uri="{FF2B5EF4-FFF2-40B4-BE49-F238E27FC236}">
                <a16:creationId xmlns:a16="http://schemas.microsoft.com/office/drawing/2014/main" id="{ED195B77-02BF-1926-0257-1EB9C3B98AAF}"/>
              </a:ext>
            </a:extLst>
          </p:cNvPr>
          <p:cNvSpPr>
            <a:spLocks noGrp="1"/>
          </p:cNvSpPr>
          <p:nvPr>
            <p:ph idx="1"/>
          </p:nvPr>
        </p:nvSpPr>
        <p:spPr/>
        <p:txBody>
          <a:bodyPr>
            <a:noAutofit/>
          </a:bodyPr>
          <a:lstStyle/>
          <a:p>
            <a:r>
              <a:rPr lang="en-US" sz="1400" b="1" dirty="0">
                <a:solidFill>
                  <a:srgbClr val="374151"/>
                </a:solidFill>
                <a:latin typeface="Times New Roman" panose="02020603050405020304" pitchFamily="18" charset="0"/>
                <a:cs typeface="Times New Roman" panose="02020603050405020304" pitchFamily="18" charset="0"/>
              </a:rPr>
              <a:t>Fetching, updating, and deleting data via 'ID' using Node.js is a common task in web development. In most databases, each piece of data is assigned a unique identifier or 'ID', which can be used to retrieve, update, or delete that particular piece of data.</a:t>
            </a:r>
          </a:p>
          <a:p>
            <a:r>
              <a:rPr lang="en-US" sz="1400" b="1" dirty="0">
                <a:solidFill>
                  <a:srgbClr val="374151"/>
                </a:solidFill>
                <a:latin typeface="Times New Roman" panose="02020603050405020304" pitchFamily="18" charset="0"/>
                <a:cs typeface="Times New Roman" panose="02020603050405020304" pitchFamily="18" charset="0"/>
              </a:rPr>
              <a:t>To fetch data via ID in Node.js, you can use a database library such as Mongoose or the native MongoDB driver. You can retrieve a single document or a set of documents by specifying the ID value. Updating data via ID is also straightforward, where you can use Mongoose's </a:t>
            </a:r>
            <a:r>
              <a:rPr lang="en-US" sz="1400" b="1" dirty="0" err="1">
                <a:solidFill>
                  <a:srgbClr val="374151"/>
                </a:solidFill>
                <a:latin typeface="Times New Roman" panose="02020603050405020304" pitchFamily="18" charset="0"/>
                <a:cs typeface="Times New Roman" panose="02020603050405020304" pitchFamily="18" charset="0"/>
              </a:rPr>
              <a:t>findByIdAndUpdate</a:t>
            </a:r>
            <a:r>
              <a:rPr lang="en-US" sz="1400" b="1" dirty="0">
                <a:solidFill>
                  <a:srgbClr val="374151"/>
                </a:solidFill>
                <a:latin typeface="Times New Roman" panose="02020603050405020304" pitchFamily="18" charset="0"/>
                <a:cs typeface="Times New Roman" panose="02020603050405020304" pitchFamily="18" charset="0"/>
              </a:rPr>
              <a:t>() method to update a specific document. You can also delete data via ID using the </a:t>
            </a:r>
            <a:r>
              <a:rPr lang="en-US" sz="1400" b="1" dirty="0" err="1">
                <a:solidFill>
                  <a:srgbClr val="374151"/>
                </a:solidFill>
                <a:latin typeface="Times New Roman" panose="02020603050405020304" pitchFamily="18" charset="0"/>
                <a:cs typeface="Times New Roman" panose="02020603050405020304" pitchFamily="18" charset="0"/>
              </a:rPr>
              <a:t>findByIdAndDelete</a:t>
            </a:r>
            <a:r>
              <a:rPr lang="en-US" sz="1400" b="1" dirty="0">
                <a:solidFill>
                  <a:srgbClr val="374151"/>
                </a:solidFill>
                <a:latin typeface="Times New Roman" panose="02020603050405020304" pitchFamily="18" charset="0"/>
                <a:cs typeface="Times New Roman" panose="02020603050405020304" pitchFamily="18" charset="0"/>
              </a:rPr>
              <a:t>() method or equivalent methods provided by other database libraries.</a:t>
            </a:r>
          </a:p>
          <a:p>
            <a:r>
              <a:rPr lang="en-US" sz="1400" b="1" dirty="0">
                <a:solidFill>
                  <a:srgbClr val="374151"/>
                </a:solidFill>
                <a:latin typeface="Times New Roman" panose="02020603050405020304" pitchFamily="18" charset="0"/>
                <a:cs typeface="Times New Roman" panose="02020603050405020304" pitchFamily="18" charset="0"/>
              </a:rPr>
              <a:t>Working with data via ID allows developers to easily retrieve, update, or delete specific pieces of data in their web applications. It is a powerful tool that enables efficient and dynamic data manipulation and retrieval, which is critical for developing robust and scalable web applications.</a:t>
            </a:r>
          </a:p>
          <a:p>
            <a:r>
              <a:rPr lang="en-US" sz="1400" b="1" dirty="0">
                <a:solidFill>
                  <a:srgbClr val="374151"/>
                </a:solidFill>
                <a:latin typeface="Times New Roman" panose="02020603050405020304" pitchFamily="18" charset="0"/>
                <a:cs typeface="Times New Roman" panose="02020603050405020304" pitchFamily="18" charset="0"/>
              </a:rPr>
              <a:t>Overall, fetching, updating, and deleting data via ID using Node.js is a key aspect of web development and is widely used by developers to create powerful and flexible web applications.</a:t>
            </a:r>
            <a:endParaRPr lang="en-IN" sz="1400" b="1"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231881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CEF79-ACF0-7B13-7F74-049477559432}"/>
              </a:ext>
            </a:extLst>
          </p:cNvPr>
          <p:cNvSpPr>
            <a:spLocks noGrp="1"/>
          </p:cNvSpPr>
          <p:nvPr>
            <p:ph type="title"/>
          </p:nvPr>
        </p:nvSpPr>
        <p:spPr>
          <a:xfrm>
            <a:off x="1391599" y="543262"/>
            <a:ext cx="9603275" cy="1049235"/>
          </a:xfrm>
        </p:spPr>
        <p:txBody>
          <a:bodyPr>
            <a:normAutofit fontScale="90000"/>
          </a:bodyPr>
          <a:lstStyle/>
          <a:p>
            <a:r>
              <a:rPr lang="en-US" b="1" u="sng" dirty="0">
                <a:latin typeface="Bodoni MT Black" panose="02070A03080606020203" pitchFamily="18" charset="0"/>
                <a:cs typeface="Times New Roman" panose="02020603050405020304" pitchFamily="18" charset="0"/>
              </a:rPr>
              <a:t>Implementing foreign key concept in MongoDB via Node using cart system.</a:t>
            </a:r>
            <a:endParaRPr lang="en-IN" b="1" u="sng" dirty="0">
              <a:latin typeface="Bodoni MT Black" panose="02070A03080606020203"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CAB5D2-EAED-FCFB-8043-0836500A3ED7}"/>
              </a:ext>
            </a:extLst>
          </p:cNvPr>
          <p:cNvSpPr>
            <a:spLocks noGrp="1"/>
          </p:cNvSpPr>
          <p:nvPr>
            <p:ph idx="1"/>
          </p:nvPr>
        </p:nvSpPr>
        <p:spPr/>
        <p:txBody>
          <a:bodyPr>
            <a:noAutofit/>
          </a:bodyPr>
          <a:lstStyle/>
          <a:p>
            <a:pPr algn="l"/>
            <a:r>
              <a:rPr lang="en-US" sz="1300" b="1" i="0" dirty="0">
                <a:solidFill>
                  <a:srgbClr val="374151"/>
                </a:solidFill>
                <a:effectLst/>
                <a:latin typeface="Times New Roman" panose="02020603050405020304" pitchFamily="18" charset="0"/>
                <a:cs typeface="Times New Roman" panose="02020603050405020304" pitchFamily="18" charset="0"/>
              </a:rPr>
              <a:t>MongoDB is a NoSQL database that does not support the traditional concept of foreign keys as seen in relational databases. However, it is possible to implement the concept of foreign keys in MongoDB using a technique called embedding or referencing.</a:t>
            </a:r>
          </a:p>
          <a:p>
            <a:pPr algn="l"/>
            <a:r>
              <a:rPr lang="en-US" sz="1300" b="1" i="0" dirty="0">
                <a:solidFill>
                  <a:srgbClr val="374151"/>
                </a:solidFill>
                <a:effectLst/>
                <a:latin typeface="Times New Roman" panose="02020603050405020304" pitchFamily="18" charset="0"/>
                <a:cs typeface="Times New Roman" panose="02020603050405020304" pitchFamily="18" charset="0"/>
              </a:rPr>
              <a:t>In a cart system, for example, you may have a collection of items that customers can add to their cart. Each item may have a category associated with it, and you may want to ensure that each category has multiple items. To implement this using referencing, you can create a separate collection for categories and store a unique ID for each category in the item document. When querying the cart items, you can then use the category ID to fetch the corresponding category data from the categories collection.</a:t>
            </a:r>
          </a:p>
          <a:p>
            <a:pPr algn="l"/>
            <a:r>
              <a:rPr lang="en-US" sz="1300" b="1" i="0" dirty="0">
                <a:solidFill>
                  <a:srgbClr val="374151"/>
                </a:solidFill>
                <a:effectLst/>
                <a:latin typeface="Times New Roman" panose="02020603050405020304" pitchFamily="18" charset="0"/>
                <a:cs typeface="Times New Roman" panose="02020603050405020304" pitchFamily="18" charset="0"/>
              </a:rPr>
              <a:t>Alternatively, you can use embedding to store the category data directly within the item document. In this case, each item document will contain a nested object representing the category data. This approach can be useful for smaller datasets that do not require frequent updates.</a:t>
            </a:r>
          </a:p>
          <a:p>
            <a:pPr algn="l"/>
            <a:r>
              <a:rPr lang="en-US" sz="1300" b="1" i="0" dirty="0">
                <a:solidFill>
                  <a:srgbClr val="374151"/>
                </a:solidFill>
                <a:effectLst/>
                <a:latin typeface="Times New Roman" panose="02020603050405020304" pitchFamily="18" charset="0"/>
                <a:cs typeface="Times New Roman" panose="02020603050405020304" pitchFamily="18" charset="0"/>
              </a:rPr>
              <a:t>Implementing foreign key concepts in MongoDB via Node.js requires careful consideration of the data model and the specific use case. Both embedding and referencing have their advantages and disadvantages, and it is important to weigh these factors before deciding on an approach. Overall, implementing foreign key concepts in MongoDB via Node.js enables developers to create flexible and powerful web applications that can handle complex data structures and relationships.</a:t>
            </a:r>
          </a:p>
          <a:p>
            <a:endParaRPr lang="en-IN" sz="13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71622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AD0BF-CD1A-9FDE-3C18-A69C38AFC066}"/>
              </a:ext>
            </a:extLst>
          </p:cNvPr>
          <p:cNvSpPr>
            <a:spLocks noGrp="1"/>
          </p:cNvSpPr>
          <p:nvPr>
            <p:ph type="title"/>
          </p:nvPr>
        </p:nvSpPr>
        <p:spPr>
          <a:xfrm>
            <a:off x="1294362" y="599245"/>
            <a:ext cx="9603275" cy="1049235"/>
          </a:xfrm>
        </p:spPr>
        <p:txBody>
          <a:bodyPr>
            <a:normAutofit fontScale="90000"/>
          </a:bodyPr>
          <a:lstStyle/>
          <a:p>
            <a:r>
              <a:rPr lang="en-US" b="1" u="sng" dirty="0">
                <a:latin typeface="Bodoni MT Black" panose="02070A03080606020203" pitchFamily="18" charset="0"/>
                <a:cs typeface="Times New Roman" panose="02020603050405020304" pitchFamily="18" charset="0"/>
              </a:rPr>
              <a:t>Sending data in the function using props and rendering it via </a:t>
            </a:r>
            <a:r>
              <a:rPr lang="en-US" b="1" u="sng" dirty="0" err="1">
                <a:latin typeface="Bodoni MT Black" panose="02070A03080606020203" pitchFamily="18" charset="0"/>
                <a:cs typeface="Times New Roman" panose="02020603050405020304" pitchFamily="18" charset="0"/>
              </a:rPr>
              <a:t>useState</a:t>
            </a:r>
            <a:r>
              <a:rPr lang="en-US" b="1" u="sng" dirty="0">
                <a:latin typeface="Bodoni MT Black" panose="02070A03080606020203" pitchFamily="18" charset="0"/>
                <a:cs typeface="Times New Roman" panose="02020603050405020304" pitchFamily="18" charset="0"/>
              </a:rPr>
              <a:t>( ) in React.</a:t>
            </a:r>
            <a:br>
              <a:rPr lang="en-IN" b="1" u="sng" dirty="0">
                <a:latin typeface="Bodoni MT Black" panose="02070A03080606020203" pitchFamily="18" charset="0"/>
                <a:cs typeface="Times New Roman" panose="02020603050405020304" pitchFamily="18" charset="0"/>
              </a:rPr>
            </a:br>
            <a:endParaRPr lang="en-IN" b="1" u="sng" dirty="0">
              <a:latin typeface="Bodoni MT Black" panose="02070A03080606020203"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963419-F1AB-2907-7274-39ADAAE6C03F}"/>
              </a:ext>
            </a:extLst>
          </p:cNvPr>
          <p:cNvSpPr>
            <a:spLocks noGrp="1"/>
          </p:cNvSpPr>
          <p:nvPr>
            <p:ph idx="1"/>
          </p:nvPr>
        </p:nvSpPr>
        <p:spPr/>
        <p:txBody>
          <a:bodyPr>
            <a:noAutofit/>
          </a:bodyPr>
          <a:lstStyle/>
          <a:p>
            <a:r>
              <a:rPr lang="en-US" sz="1400" b="1" dirty="0">
                <a:solidFill>
                  <a:srgbClr val="374151"/>
                </a:solidFill>
                <a:latin typeface="Times New Roman" panose="02020603050405020304" pitchFamily="18" charset="0"/>
                <a:cs typeface="Times New Roman" panose="02020603050405020304" pitchFamily="18" charset="0"/>
              </a:rPr>
              <a:t>In React, passing data between components is a common task. One way to achieve this is by using props to pass data down from a parent component to a child component. When the child component receives the props, it can then use them to render the appropriate data.</a:t>
            </a:r>
          </a:p>
          <a:p>
            <a:r>
              <a:rPr lang="en-US" sz="1400" b="1" dirty="0">
                <a:solidFill>
                  <a:srgbClr val="374151"/>
                </a:solidFill>
                <a:latin typeface="Times New Roman" panose="02020603050405020304" pitchFamily="18" charset="0"/>
                <a:cs typeface="Times New Roman" panose="02020603050405020304" pitchFamily="18" charset="0"/>
              </a:rPr>
              <a:t>To send data in a function using props, you can define the data as an argument in the function call. For example, if you have a parent component that renders a child component, you can pass data to the child component by including it in the props of the child component. In the child component, you can then access the data by using the props parameter.</a:t>
            </a:r>
          </a:p>
          <a:p>
            <a:r>
              <a:rPr lang="en-US" sz="1400" b="1" dirty="0">
                <a:solidFill>
                  <a:srgbClr val="374151"/>
                </a:solidFill>
                <a:latin typeface="Times New Roman" panose="02020603050405020304" pitchFamily="18" charset="0"/>
                <a:cs typeface="Times New Roman" panose="02020603050405020304" pitchFamily="18" charset="0"/>
              </a:rPr>
              <a:t>Once the data is received by the child component, you can use the </a:t>
            </a:r>
            <a:r>
              <a:rPr lang="en-US" sz="1400" b="1" dirty="0" err="1">
                <a:solidFill>
                  <a:srgbClr val="374151"/>
                </a:solidFill>
                <a:latin typeface="Times New Roman" panose="02020603050405020304" pitchFamily="18" charset="0"/>
                <a:cs typeface="Times New Roman" panose="02020603050405020304" pitchFamily="18" charset="0"/>
              </a:rPr>
              <a:t>useState</a:t>
            </a:r>
            <a:r>
              <a:rPr lang="en-US" sz="1400" b="1" dirty="0">
                <a:solidFill>
                  <a:srgbClr val="374151"/>
                </a:solidFill>
                <a:latin typeface="Times New Roman" panose="02020603050405020304" pitchFamily="18" charset="0"/>
                <a:cs typeface="Times New Roman" panose="02020603050405020304" pitchFamily="18" charset="0"/>
              </a:rPr>
              <a:t>() hook to store the data in a state variable. The </a:t>
            </a:r>
            <a:r>
              <a:rPr lang="en-US" sz="1400" b="1" dirty="0" err="1">
                <a:solidFill>
                  <a:srgbClr val="374151"/>
                </a:solidFill>
                <a:latin typeface="Times New Roman" panose="02020603050405020304" pitchFamily="18" charset="0"/>
                <a:cs typeface="Times New Roman" panose="02020603050405020304" pitchFamily="18" charset="0"/>
              </a:rPr>
              <a:t>useState</a:t>
            </a:r>
            <a:r>
              <a:rPr lang="en-US" sz="1400" b="1" dirty="0">
                <a:solidFill>
                  <a:srgbClr val="374151"/>
                </a:solidFill>
                <a:latin typeface="Times New Roman" panose="02020603050405020304" pitchFamily="18" charset="0"/>
                <a:cs typeface="Times New Roman" panose="02020603050405020304" pitchFamily="18" charset="0"/>
              </a:rPr>
              <a:t>() hook allows you to create a state variable and a function to update it, and it can be called within the child component to render the data.</a:t>
            </a:r>
          </a:p>
          <a:p>
            <a:r>
              <a:rPr lang="en-US" sz="1400" b="1" dirty="0">
                <a:solidFill>
                  <a:srgbClr val="374151"/>
                </a:solidFill>
                <a:latin typeface="Times New Roman" panose="02020603050405020304" pitchFamily="18" charset="0"/>
                <a:cs typeface="Times New Roman" panose="02020603050405020304" pitchFamily="18" charset="0"/>
              </a:rPr>
              <a:t>Using props and </a:t>
            </a:r>
            <a:r>
              <a:rPr lang="en-US" sz="1400" b="1" dirty="0" err="1">
                <a:solidFill>
                  <a:srgbClr val="374151"/>
                </a:solidFill>
                <a:latin typeface="Times New Roman" panose="02020603050405020304" pitchFamily="18" charset="0"/>
                <a:cs typeface="Times New Roman" panose="02020603050405020304" pitchFamily="18" charset="0"/>
              </a:rPr>
              <a:t>useState</a:t>
            </a:r>
            <a:r>
              <a:rPr lang="en-US" sz="1400" b="1" dirty="0">
                <a:solidFill>
                  <a:srgbClr val="374151"/>
                </a:solidFill>
                <a:latin typeface="Times New Roman" panose="02020603050405020304" pitchFamily="18" charset="0"/>
                <a:cs typeface="Times New Roman" panose="02020603050405020304" pitchFamily="18" charset="0"/>
              </a:rPr>
              <a:t>() to pass and render data in React is a powerful tool that enables developers to create dynamic and flexible components that can handle complex data structures. By leveraging the React framework and its various tools, developers can create robust and scalable web applications that can handle a wide range of use cases.</a:t>
            </a:r>
            <a:endParaRPr lang="en-IN" sz="1400" b="1"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1277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23734-B1A6-361D-FFB0-51A42EABE2E9}"/>
              </a:ext>
            </a:extLst>
          </p:cNvPr>
          <p:cNvSpPr>
            <a:spLocks noGrp="1"/>
          </p:cNvSpPr>
          <p:nvPr>
            <p:ph type="title"/>
          </p:nvPr>
        </p:nvSpPr>
        <p:spPr/>
        <p:txBody>
          <a:bodyPr>
            <a:normAutofit/>
          </a:bodyPr>
          <a:lstStyle/>
          <a:p>
            <a:r>
              <a:rPr lang="en-US" sz="4400" b="1" u="sng" dirty="0">
                <a:latin typeface="Bodoni MT Black" panose="02070A03080606020203" pitchFamily="18" charset="0"/>
              </a:rPr>
              <a:t>Abstract</a:t>
            </a:r>
            <a:endParaRPr lang="en-IN" sz="4400" b="1" u="sng" dirty="0">
              <a:latin typeface="Bodoni MT Black" panose="02070A03080606020203" pitchFamily="18" charset="0"/>
            </a:endParaRPr>
          </a:p>
        </p:txBody>
      </p:sp>
      <p:sp>
        <p:nvSpPr>
          <p:cNvPr id="3" name="Content Placeholder 2">
            <a:extLst>
              <a:ext uri="{FF2B5EF4-FFF2-40B4-BE49-F238E27FC236}">
                <a16:creationId xmlns:a16="http://schemas.microsoft.com/office/drawing/2014/main" id="{49E94D4E-8747-0768-2BA2-415F989DF682}"/>
              </a:ext>
            </a:extLst>
          </p:cNvPr>
          <p:cNvSpPr>
            <a:spLocks noGrp="1"/>
          </p:cNvSpPr>
          <p:nvPr>
            <p:ph idx="1"/>
          </p:nvPr>
        </p:nvSpPr>
        <p:spPr/>
        <p:txBody>
          <a:bodyPr>
            <a:normAutofit/>
          </a:bodyPr>
          <a:lstStyle/>
          <a:p>
            <a:r>
              <a:rPr lang="en-US" sz="1400" b="1" dirty="0">
                <a:latin typeface="Times New Roman" panose="02020603050405020304" pitchFamily="18" charset="0"/>
                <a:cs typeface="Times New Roman" panose="02020603050405020304" pitchFamily="18" charset="0"/>
              </a:rPr>
              <a:t>Sometimes you come across small problems where a person or a shop keeper need to print some files, visiting card, letter heads book covers, Marriage invitation card or to print logo on T-shirt etc.</a:t>
            </a:r>
          </a:p>
          <a:p>
            <a:r>
              <a:rPr lang="en-US" sz="1400" b="1" dirty="0">
                <a:latin typeface="Times New Roman" panose="02020603050405020304" pitchFamily="18" charset="0"/>
                <a:cs typeface="Times New Roman" panose="02020603050405020304" pitchFamily="18" charset="0"/>
              </a:rPr>
              <a:t>This software allows user to login in into our system, select predefined template and order for a product. If user want customize design he/she can give order for a design. Also after approval of design by user, product will start getting printed and delivered to that user.</a:t>
            </a:r>
          </a:p>
          <a:p>
            <a:r>
              <a:rPr lang="en-US" sz="1400" b="1" dirty="0">
                <a:latin typeface="Times New Roman" panose="02020603050405020304" pitchFamily="18" charset="0"/>
                <a:cs typeface="Times New Roman" panose="02020603050405020304" pitchFamily="18" charset="0"/>
              </a:rPr>
              <a:t>In this project user will able to upload custom design for office files, visiting card, and, letterhead etc. Once design approved by company, printing process will start on it. Once it’s finished user will get final product delivered.</a:t>
            </a:r>
            <a:endParaRPr lang="en-IN" sz="1400" b="1" dirty="0">
              <a:latin typeface="Times New Roman" panose="02020603050405020304" pitchFamily="18"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159589230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B8F2-5FC6-5F85-6738-473BB6015AC5}"/>
              </a:ext>
            </a:extLst>
          </p:cNvPr>
          <p:cNvSpPr>
            <a:spLocks noGrp="1"/>
          </p:cNvSpPr>
          <p:nvPr>
            <p:ph type="title"/>
          </p:nvPr>
        </p:nvSpPr>
        <p:spPr>
          <a:xfrm>
            <a:off x="1451578" y="636568"/>
            <a:ext cx="9603275" cy="1049235"/>
          </a:xfrm>
        </p:spPr>
        <p:txBody>
          <a:bodyPr>
            <a:normAutofit fontScale="90000"/>
          </a:bodyPr>
          <a:lstStyle/>
          <a:p>
            <a:r>
              <a:rPr lang="en-US" u="sng" dirty="0">
                <a:latin typeface="Bodoni MT Black" panose="02070A03080606020203" pitchFamily="18" charset="0"/>
              </a:rPr>
              <a:t>Adding the user id to local storage of the browser and navigating user according to control statement</a:t>
            </a:r>
            <a:endParaRPr lang="en-IN" u="sng" dirty="0">
              <a:latin typeface="Bodoni MT Black" panose="02070A03080606020203" pitchFamily="18" charset="0"/>
            </a:endParaRPr>
          </a:p>
        </p:txBody>
      </p:sp>
      <p:sp>
        <p:nvSpPr>
          <p:cNvPr id="3" name="Content Placeholder 2">
            <a:extLst>
              <a:ext uri="{FF2B5EF4-FFF2-40B4-BE49-F238E27FC236}">
                <a16:creationId xmlns:a16="http://schemas.microsoft.com/office/drawing/2014/main" id="{DA4A9ED7-5636-45E5-B99C-C077718C7D95}"/>
              </a:ext>
            </a:extLst>
          </p:cNvPr>
          <p:cNvSpPr>
            <a:spLocks noGrp="1"/>
          </p:cNvSpPr>
          <p:nvPr>
            <p:ph idx="1"/>
          </p:nvPr>
        </p:nvSpPr>
        <p:spPr/>
        <p:txBody>
          <a:bodyPr>
            <a:noAutofit/>
          </a:bodyPr>
          <a:lstStyle/>
          <a:p>
            <a:pPr algn="l"/>
            <a:r>
              <a:rPr lang="en-US" sz="1400" b="1" i="0" dirty="0">
                <a:solidFill>
                  <a:srgbClr val="374151"/>
                </a:solidFill>
                <a:effectLst/>
                <a:latin typeface="Times New Roman" panose="02020603050405020304" pitchFamily="18" charset="0"/>
                <a:cs typeface="Times New Roman" panose="02020603050405020304" pitchFamily="18" charset="0"/>
              </a:rPr>
              <a:t>In a web application, it is often necessary to store data locally on the user's browser for use across multiple pages or sessions. One way to achieve this is by using the Local Storage API provided by modern web browsers. In the context of a user authentication system, it is common to store the user's unique identifier (ID) in local storage after they have successfully logged in.</a:t>
            </a:r>
          </a:p>
          <a:p>
            <a:pPr algn="l"/>
            <a:r>
              <a:rPr lang="en-US" sz="1400" b="1" i="0" dirty="0">
                <a:solidFill>
                  <a:srgbClr val="374151"/>
                </a:solidFill>
                <a:effectLst/>
                <a:latin typeface="Times New Roman" panose="02020603050405020304" pitchFamily="18" charset="0"/>
                <a:cs typeface="Times New Roman" panose="02020603050405020304" pitchFamily="18" charset="0"/>
              </a:rPr>
              <a:t>Once the user ID is stored in local storage, it can be accessed and used across different pages or sessions. For example, if the user navigates away from the login page to a dashboard page, the user ID can be retrieved from local storage and used to fetch data specific to that user.</a:t>
            </a:r>
          </a:p>
          <a:p>
            <a:r>
              <a:rPr lang="en-US" sz="1400" b="1" i="0" dirty="0">
                <a:solidFill>
                  <a:srgbClr val="374151"/>
                </a:solidFill>
                <a:effectLst/>
                <a:latin typeface="Times New Roman" panose="02020603050405020304" pitchFamily="18" charset="0"/>
                <a:cs typeface="Times New Roman" panose="02020603050405020304" pitchFamily="18" charset="0"/>
              </a:rPr>
              <a:t>The React Router library provides a convenient hook called </a:t>
            </a:r>
            <a:r>
              <a:rPr lang="en-IN" sz="1400" b="1" i="0" dirty="0" err="1">
                <a:solidFill>
                  <a:srgbClr val="111827"/>
                </a:solidFill>
                <a:effectLst/>
                <a:latin typeface="Times New Roman" panose="02020603050405020304" pitchFamily="18" charset="0"/>
                <a:cs typeface="Times New Roman" panose="02020603050405020304" pitchFamily="18" charset="0"/>
              </a:rPr>
              <a:t>useNavigate</a:t>
            </a:r>
            <a:r>
              <a:rPr lang="en-IN" sz="1400" b="1" i="0" dirty="0">
                <a:solidFill>
                  <a:srgbClr val="111827"/>
                </a:solidFill>
                <a:effectLst/>
                <a:latin typeface="Times New Roman" panose="02020603050405020304" pitchFamily="18" charset="0"/>
                <a:cs typeface="Times New Roman" panose="02020603050405020304" pitchFamily="18" charset="0"/>
              </a:rPr>
              <a:t>() </a:t>
            </a:r>
            <a:r>
              <a:rPr lang="en-US" sz="1400" b="1" i="0" dirty="0">
                <a:solidFill>
                  <a:srgbClr val="374151"/>
                </a:solidFill>
                <a:effectLst/>
                <a:latin typeface="Times New Roman" panose="02020603050405020304" pitchFamily="18" charset="0"/>
                <a:cs typeface="Times New Roman" panose="02020603050405020304" pitchFamily="18" charset="0"/>
              </a:rPr>
              <a:t>which can be used to programmatically navigate the user to a particular page. In combination with the user ID stored in local storage, the </a:t>
            </a:r>
            <a:r>
              <a:rPr lang="en-IN" sz="1400" b="1" i="0" dirty="0" err="1">
                <a:solidFill>
                  <a:srgbClr val="111827"/>
                </a:solidFill>
                <a:effectLst/>
                <a:latin typeface="Times New Roman" panose="02020603050405020304" pitchFamily="18" charset="0"/>
                <a:cs typeface="Times New Roman" panose="02020603050405020304" pitchFamily="18" charset="0"/>
              </a:rPr>
              <a:t>useNavigate</a:t>
            </a:r>
            <a:r>
              <a:rPr lang="en-IN" sz="1400" b="1" i="0" dirty="0">
                <a:solidFill>
                  <a:srgbClr val="111827"/>
                </a:solidFill>
                <a:effectLst/>
                <a:latin typeface="Times New Roman" panose="02020603050405020304" pitchFamily="18" charset="0"/>
                <a:cs typeface="Times New Roman" panose="02020603050405020304" pitchFamily="18" charset="0"/>
              </a:rPr>
              <a:t>() </a:t>
            </a:r>
            <a:r>
              <a:rPr lang="en-US" sz="1400" b="1" i="0" dirty="0">
                <a:solidFill>
                  <a:srgbClr val="374151"/>
                </a:solidFill>
                <a:effectLst/>
                <a:latin typeface="Times New Roman" panose="02020603050405020304" pitchFamily="18" charset="0"/>
                <a:cs typeface="Times New Roman" panose="02020603050405020304" pitchFamily="18" charset="0"/>
              </a:rPr>
              <a:t>hook can be used to redirect the user to a dashboard or profile page after they have successfully logged in. By using </a:t>
            </a:r>
            <a:r>
              <a:rPr lang="en-IN" sz="1400" b="1" i="0" dirty="0" err="1">
                <a:solidFill>
                  <a:srgbClr val="111827"/>
                </a:solidFill>
                <a:effectLst/>
                <a:latin typeface="Times New Roman" panose="02020603050405020304" pitchFamily="18" charset="0"/>
                <a:cs typeface="Times New Roman" panose="02020603050405020304" pitchFamily="18" charset="0"/>
              </a:rPr>
              <a:t>useNavigate</a:t>
            </a:r>
            <a:r>
              <a:rPr lang="en-IN" sz="1400" b="1" i="0" dirty="0">
                <a:solidFill>
                  <a:srgbClr val="111827"/>
                </a:solidFill>
                <a:effectLst/>
                <a:latin typeface="Times New Roman" panose="02020603050405020304" pitchFamily="18" charset="0"/>
                <a:cs typeface="Times New Roman" panose="02020603050405020304" pitchFamily="18" charset="0"/>
              </a:rPr>
              <a:t>() </a:t>
            </a:r>
            <a:r>
              <a:rPr lang="en-US" sz="1400" b="1" i="0" dirty="0">
                <a:solidFill>
                  <a:srgbClr val="374151"/>
                </a:solidFill>
                <a:effectLst/>
                <a:latin typeface="Times New Roman" panose="02020603050405020304" pitchFamily="18" charset="0"/>
                <a:cs typeface="Times New Roman" panose="02020603050405020304" pitchFamily="18" charset="0"/>
              </a:rPr>
              <a:t>in this way, we can provide a seamless and user-friendly experience to our users while still keeping their data secure and accessible.</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7457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35426-B736-0F1A-7056-2FC4930BBD92}"/>
              </a:ext>
            </a:extLst>
          </p:cNvPr>
          <p:cNvSpPr>
            <a:spLocks noGrp="1"/>
          </p:cNvSpPr>
          <p:nvPr>
            <p:ph type="title"/>
          </p:nvPr>
        </p:nvSpPr>
        <p:spPr/>
        <p:txBody>
          <a:bodyPr>
            <a:normAutofit fontScale="90000"/>
          </a:bodyPr>
          <a:lstStyle/>
          <a:p>
            <a:r>
              <a:rPr lang="en-US" sz="2900" u="sng" dirty="0">
                <a:latin typeface="Bodoni MT Black" panose="02070A03080606020203" pitchFamily="18" charset="0"/>
              </a:rPr>
              <a:t>Fetching the user details by _id attribute using </a:t>
            </a:r>
            <a:r>
              <a:rPr lang="en-US" sz="2900" u="sng" dirty="0" err="1">
                <a:latin typeface="Bodoni MT Black" panose="02070A03080606020203" pitchFamily="18" charset="0"/>
              </a:rPr>
              <a:t>useEffect</a:t>
            </a:r>
            <a:r>
              <a:rPr lang="en-US" sz="2900" u="sng" dirty="0">
                <a:latin typeface="Bodoni MT Black" panose="02070A03080606020203" pitchFamily="18" charset="0"/>
              </a:rPr>
              <a:t>() hook inside the </a:t>
            </a:r>
            <a:r>
              <a:rPr lang="en-US" sz="2900" u="sng" dirty="0" err="1">
                <a:latin typeface="Bodoni MT Black" panose="02070A03080606020203" pitchFamily="18" charset="0"/>
              </a:rPr>
              <a:t>getUser</a:t>
            </a:r>
            <a:r>
              <a:rPr lang="en-US" sz="2900" u="sng" dirty="0">
                <a:latin typeface="Bodoni MT Black" panose="02070A03080606020203" pitchFamily="18" charset="0"/>
              </a:rPr>
              <a:t>().</a:t>
            </a:r>
            <a:endParaRPr lang="en-IN" sz="2900" u="sng" dirty="0">
              <a:latin typeface="Bodoni MT Black" panose="02070A03080606020203" pitchFamily="18" charset="0"/>
            </a:endParaRPr>
          </a:p>
        </p:txBody>
      </p:sp>
      <p:sp>
        <p:nvSpPr>
          <p:cNvPr id="3" name="Content Placeholder 2">
            <a:extLst>
              <a:ext uri="{FF2B5EF4-FFF2-40B4-BE49-F238E27FC236}">
                <a16:creationId xmlns:a16="http://schemas.microsoft.com/office/drawing/2014/main" id="{A70DEAA1-BC77-F6A3-076B-C6AEA5CDD660}"/>
              </a:ext>
            </a:extLst>
          </p:cNvPr>
          <p:cNvSpPr>
            <a:spLocks noGrp="1"/>
          </p:cNvSpPr>
          <p:nvPr>
            <p:ph idx="1"/>
          </p:nvPr>
        </p:nvSpPr>
        <p:spPr/>
        <p:txBody>
          <a:bodyPr>
            <a:normAutofit/>
          </a:bodyPr>
          <a:lstStyle/>
          <a:p>
            <a:r>
              <a:rPr lang="en-US" sz="1400" b="1" i="0" dirty="0">
                <a:solidFill>
                  <a:srgbClr val="374151"/>
                </a:solidFill>
                <a:effectLst/>
                <a:latin typeface="Times New Roman" panose="02020603050405020304" pitchFamily="18" charset="0"/>
                <a:cs typeface="Times New Roman" panose="02020603050405020304" pitchFamily="18" charset="0"/>
              </a:rPr>
              <a:t>In a web application that requires user authentication, it is often necessary to retrieve user details from a backend server based on their unique identifier (ID). In a React application, we can use the </a:t>
            </a:r>
            <a:r>
              <a:rPr lang="en-IN" sz="1400" b="1" i="0" dirty="0" err="1">
                <a:solidFill>
                  <a:srgbClr val="111827"/>
                </a:solidFill>
                <a:effectLst/>
                <a:latin typeface="Times New Roman" panose="02020603050405020304" pitchFamily="18" charset="0"/>
                <a:cs typeface="Times New Roman" panose="02020603050405020304" pitchFamily="18" charset="0"/>
              </a:rPr>
              <a:t>useEffect</a:t>
            </a:r>
            <a:r>
              <a:rPr lang="en-IN" sz="1400" b="1" i="0" dirty="0">
                <a:solidFill>
                  <a:srgbClr val="111827"/>
                </a:solidFill>
                <a:effectLst/>
                <a:latin typeface="Times New Roman" panose="02020603050405020304" pitchFamily="18" charset="0"/>
                <a:cs typeface="Times New Roman" panose="02020603050405020304" pitchFamily="18" charset="0"/>
              </a:rPr>
              <a:t>() </a:t>
            </a:r>
            <a:r>
              <a:rPr lang="en-US" sz="1400" b="1" i="0" dirty="0">
                <a:solidFill>
                  <a:srgbClr val="374151"/>
                </a:solidFill>
                <a:effectLst/>
                <a:latin typeface="Times New Roman" panose="02020603050405020304" pitchFamily="18" charset="0"/>
                <a:cs typeface="Times New Roman" panose="02020603050405020304" pitchFamily="18" charset="0"/>
              </a:rPr>
              <a:t>hook to fetch data from the server asynchronously and update the state of the component accordingly.</a:t>
            </a:r>
          </a:p>
          <a:p>
            <a:r>
              <a:rPr lang="en-IN" sz="1400" b="1" i="0" dirty="0">
                <a:solidFill>
                  <a:srgbClr val="374151"/>
                </a:solidFill>
                <a:effectLst/>
                <a:latin typeface="Times New Roman" panose="02020603050405020304" pitchFamily="18" charset="0"/>
                <a:cs typeface="Times New Roman" panose="02020603050405020304" pitchFamily="18" charset="0"/>
              </a:rPr>
              <a:t>The</a:t>
            </a:r>
            <a:r>
              <a:rPr lang="en-US" sz="1400" b="1" dirty="0">
                <a:solidFill>
                  <a:srgbClr val="374151"/>
                </a:solidFill>
                <a:latin typeface="Times New Roman" panose="02020603050405020304" pitchFamily="18" charset="0"/>
                <a:cs typeface="Times New Roman" panose="02020603050405020304" pitchFamily="18" charset="0"/>
              </a:rPr>
              <a:t> </a:t>
            </a:r>
            <a:r>
              <a:rPr lang="en-IN" sz="1400" b="1" i="0" dirty="0" err="1">
                <a:solidFill>
                  <a:srgbClr val="111827"/>
                </a:solidFill>
                <a:effectLst/>
                <a:latin typeface="Times New Roman" panose="02020603050405020304" pitchFamily="18" charset="0"/>
                <a:cs typeface="Times New Roman" panose="02020603050405020304" pitchFamily="18" charset="0"/>
              </a:rPr>
              <a:t>getUser</a:t>
            </a:r>
            <a:r>
              <a:rPr lang="en-IN" sz="1400" b="1" i="0" dirty="0">
                <a:solidFill>
                  <a:srgbClr val="111827"/>
                </a:solidFill>
                <a:effectLst/>
                <a:latin typeface="Times New Roman" panose="02020603050405020304" pitchFamily="18" charset="0"/>
                <a:cs typeface="Times New Roman" panose="02020603050405020304" pitchFamily="18" charset="0"/>
              </a:rPr>
              <a:t>()</a:t>
            </a:r>
            <a:r>
              <a:rPr lang="en-US" sz="1400" b="1" dirty="0">
                <a:solidFill>
                  <a:srgbClr val="374151"/>
                </a:solidFill>
                <a:latin typeface="Times New Roman" panose="02020603050405020304" pitchFamily="18" charset="0"/>
                <a:cs typeface="Times New Roman" panose="02020603050405020304" pitchFamily="18" charset="0"/>
              </a:rPr>
              <a:t> </a:t>
            </a:r>
            <a:r>
              <a:rPr lang="en-US" sz="1400" b="1" i="0" dirty="0">
                <a:solidFill>
                  <a:srgbClr val="374151"/>
                </a:solidFill>
                <a:effectLst/>
                <a:latin typeface="Times New Roman" panose="02020603050405020304" pitchFamily="18" charset="0"/>
                <a:cs typeface="Times New Roman" panose="02020603050405020304" pitchFamily="18" charset="0"/>
              </a:rPr>
              <a:t>function can be used to fetch user details from the server by their ID attribute. Inside the </a:t>
            </a:r>
            <a:r>
              <a:rPr lang="en-IN" sz="1400" b="1" i="0" dirty="0" err="1">
                <a:solidFill>
                  <a:srgbClr val="111827"/>
                </a:solidFill>
                <a:effectLst/>
                <a:latin typeface="Times New Roman" panose="02020603050405020304" pitchFamily="18" charset="0"/>
                <a:cs typeface="Times New Roman" panose="02020603050405020304" pitchFamily="18" charset="0"/>
              </a:rPr>
              <a:t>getUser</a:t>
            </a:r>
            <a:r>
              <a:rPr lang="en-IN" sz="1400" b="1" i="0" dirty="0">
                <a:solidFill>
                  <a:srgbClr val="111827"/>
                </a:solidFill>
                <a:effectLst/>
                <a:latin typeface="Times New Roman" panose="02020603050405020304" pitchFamily="18" charset="0"/>
                <a:cs typeface="Times New Roman" panose="02020603050405020304" pitchFamily="18" charset="0"/>
              </a:rPr>
              <a:t>()</a:t>
            </a:r>
            <a:r>
              <a:rPr lang="en-US" sz="1400" b="1" i="0" dirty="0">
                <a:solidFill>
                  <a:srgbClr val="374151"/>
                </a:solidFill>
                <a:effectLst/>
                <a:latin typeface="Times New Roman" panose="02020603050405020304" pitchFamily="18" charset="0"/>
                <a:cs typeface="Times New Roman" panose="02020603050405020304" pitchFamily="18" charset="0"/>
              </a:rPr>
              <a:t> function, we can use the </a:t>
            </a:r>
            <a:r>
              <a:rPr lang="en-IN" sz="1400" b="1" i="0" dirty="0" err="1">
                <a:solidFill>
                  <a:srgbClr val="111827"/>
                </a:solidFill>
                <a:effectLst/>
                <a:latin typeface="Times New Roman" panose="02020603050405020304" pitchFamily="18" charset="0"/>
                <a:cs typeface="Times New Roman" panose="02020603050405020304" pitchFamily="18" charset="0"/>
              </a:rPr>
              <a:t>useEffect</a:t>
            </a:r>
            <a:r>
              <a:rPr lang="en-IN" sz="1400" b="1" i="0" dirty="0">
                <a:solidFill>
                  <a:srgbClr val="111827"/>
                </a:solidFill>
                <a:effectLst/>
                <a:latin typeface="Times New Roman" panose="02020603050405020304" pitchFamily="18" charset="0"/>
                <a:cs typeface="Times New Roman" panose="02020603050405020304" pitchFamily="18" charset="0"/>
              </a:rPr>
              <a:t>()</a:t>
            </a:r>
            <a:r>
              <a:rPr lang="en-US" sz="1400" b="1" i="0" dirty="0">
                <a:solidFill>
                  <a:srgbClr val="374151"/>
                </a:solidFill>
                <a:effectLst/>
                <a:latin typeface="Times New Roman" panose="02020603050405020304" pitchFamily="18" charset="0"/>
                <a:cs typeface="Times New Roman" panose="02020603050405020304" pitchFamily="18" charset="0"/>
              </a:rPr>
              <a:t> hook to make an asynchronous request to the server to fetch the user details.</a:t>
            </a:r>
          </a:p>
          <a:p>
            <a:r>
              <a:rPr lang="en-US" sz="1400" b="1" i="0" dirty="0">
                <a:solidFill>
                  <a:srgbClr val="374151"/>
                </a:solidFill>
                <a:effectLst/>
                <a:latin typeface="Times New Roman" panose="02020603050405020304" pitchFamily="18" charset="0"/>
                <a:cs typeface="Times New Roman" panose="02020603050405020304" pitchFamily="18" charset="0"/>
              </a:rPr>
              <a:t>When the component mounts, the</a:t>
            </a:r>
            <a:r>
              <a:rPr lang="en-US" sz="1400" b="1" dirty="0">
                <a:solidFill>
                  <a:srgbClr val="374151"/>
                </a:solidFill>
                <a:latin typeface="Times New Roman" panose="02020603050405020304" pitchFamily="18" charset="0"/>
                <a:cs typeface="Times New Roman" panose="02020603050405020304" pitchFamily="18" charset="0"/>
              </a:rPr>
              <a:t> </a:t>
            </a:r>
            <a:r>
              <a:rPr lang="en-IN" sz="1400" b="1" i="0" dirty="0" err="1">
                <a:solidFill>
                  <a:srgbClr val="111827"/>
                </a:solidFill>
                <a:effectLst/>
                <a:latin typeface="Times New Roman" panose="02020603050405020304" pitchFamily="18" charset="0"/>
                <a:cs typeface="Times New Roman" panose="02020603050405020304" pitchFamily="18" charset="0"/>
              </a:rPr>
              <a:t>useEffect</a:t>
            </a:r>
            <a:r>
              <a:rPr lang="en-IN" sz="1400" b="1" i="0" dirty="0">
                <a:solidFill>
                  <a:srgbClr val="111827"/>
                </a:solidFill>
                <a:effectLst/>
                <a:latin typeface="Times New Roman" panose="02020603050405020304" pitchFamily="18" charset="0"/>
                <a:cs typeface="Times New Roman" panose="02020603050405020304" pitchFamily="18" charset="0"/>
              </a:rPr>
              <a:t>()</a:t>
            </a:r>
            <a:r>
              <a:rPr lang="en-US" sz="1400" b="1" dirty="0">
                <a:solidFill>
                  <a:srgbClr val="374151"/>
                </a:solidFill>
                <a:latin typeface="Times New Roman" panose="02020603050405020304" pitchFamily="18" charset="0"/>
                <a:cs typeface="Times New Roman" panose="02020603050405020304" pitchFamily="18" charset="0"/>
              </a:rPr>
              <a:t> </a:t>
            </a:r>
            <a:r>
              <a:rPr lang="en-US" sz="1400" b="1" i="0" dirty="0">
                <a:solidFill>
                  <a:srgbClr val="374151"/>
                </a:solidFill>
                <a:effectLst/>
                <a:latin typeface="Times New Roman" panose="02020603050405020304" pitchFamily="18" charset="0"/>
                <a:cs typeface="Times New Roman" panose="02020603050405020304" pitchFamily="18" charset="0"/>
              </a:rPr>
              <a:t>hook will execute and initiate the request to the server. Once the response is received, we can update the state of the component with the user details. This allows us to render the user details on the page and provide a personalized experience to the user.</a:t>
            </a:r>
            <a:endParaRPr lang="en-US" sz="1400" b="1" dirty="0">
              <a:solidFill>
                <a:srgbClr val="374151"/>
              </a:solidFill>
              <a:latin typeface="Times New Roman" panose="02020603050405020304" pitchFamily="18" charset="0"/>
              <a:cs typeface="Times New Roman" panose="02020603050405020304" pitchFamily="18" charset="0"/>
            </a:endParaRPr>
          </a:p>
          <a:p>
            <a:r>
              <a:rPr lang="en-IN" sz="1400" b="1" i="0" dirty="0">
                <a:solidFill>
                  <a:srgbClr val="374151"/>
                </a:solidFill>
                <a:effectLst/>
                <a:latin typeface="Times New Roman" panose="02020603050405020304" pitchFamily="18" charset="0"/>
                <a:cs typeface="Times New Roman" panose="02020603050405020304" pitchFamily="18" charset="0"/>
              </a:rPr>
              <a:t>By using the</a:t>
            </a:r>
            <a:r>
              <a:rPr lang="en-US" sz="1400" b="1" i="0" dirty="0">
                <a:solidFill>
                  <a:srgbClr val="374151"/>
                </a:solidFill>
                <a:effectLst/>
                <a:latin typeface="Times New Roman" panose="02020603050405020304" pitchFamily="18" charset="0"/>
                <a:cs typeface="Times New Roman" panose="02020603050405020304" pitchFamily="18" charset="0"/>
              </a:rPr>
              <a:t> </a:t>
            </a:r>
            <a:r>
              <a:rPr lang="en-IN" sz="1400" b="1" i="0" dirty="0" err="1">
                <a:solidFill>
                  <a:srgbClr val="111827"/>
                </a:solidFill>
                <a:effectLst/>
                <a:latin typeface="Times New Roman" panose="02020603050405020304" pitchFamily="18" charset="0"/>
                <a:cs typeface="Times New Roman" panose="02020603050405020304" pitchFamily="18" charset="0"/>
              </a:rPr>
              <a:t>useEffect</a:t>
            </a:r>
            <a:r>
              <a:rPr lang="en-IN" sz="1400" b="1" i="0" dirty="0">
                <a:solidFill>
                  <a:srgbClr val="111827"/>
                </a:solidFill>
                <a:effectLst/>
                <a:latin typeface="Times New Roman" panose="02020603050405020304" pitchFamily="18" charset="0"/>
                <a:cs typeface="Times New Roman" panose="02020603050405020304" pitchFamily="18" charset="0"/>
              </a:rPr>
              <a:t>()</a:t>
            </a:r>
            <a:r>
              <a:rPr lang="en-US" sz="1400" b="1" i="0" dirty="0">
                <a:solidFill>
                  <a:srgbClr val="374151"/>
                </a:solidFill>
                <a:effectLst/>
                <a:latin typeface="Times New Roman" panose="02020603050405020304" pitchFamily="18" charset="0"/>
                <a:cs typeface="Times New Roman" panose="02020603050405020304" pitchFamily="18" charset="0"/>
              </a:rPr>
              <a:t> </a:t>
            </a:r>
            <a:r>
              <a:rPr lang="en-IN" sz="1400" b="1" i="0" dirty="0">
                <a:solidFill>
                  <a:srgbClr val="374151"/>
                </a:solidFill>
                <a:effectLst/>
                <a:latin typeface="Times New Roman" panose="02020603050405020304" pitchFamily="18" charset="0"/>
                <a:cs typeface="Times New Roman" panose="02020603050405020304" pitchFamily="18" charset="0"/>
              </a:rPr>
              <a:t>hook inside the </a:t>
            </a:r>
            <a:r>
              <a:rPr lang="en-US" sz="1400" b="1" i="0" dirty="0">
                <a:solidFill>
                  <a:srgbClr val="374151"/>
                </a:solidFill>
                <a:effectLst/>
                <a:latin typeface="Times New Roman" panose="02020603050405020304" pitchFamily="18" charset="0"/>
                <a:cs typeface="Times New Roman" panose="02020603050405020304" pitchFamily="18" charset="0"/>
              </a:rPr>
              <a:t> </a:t>
            </a:r>
            <a:r>
              <a:rPr lang="en-IN" sz="1400" b="1" i="0" dirty="0" err="1">
                <a:solidFill>
                  <a:srgbClr val="111827"/>
                </a:solidFill>
                <a:effectLst/>
                <a:latin typeface="Times New Roman" panose="02020603050405020304" pitchFamily="18" charset="0"/>
                <a:cs typeface="Times New Roman" panose="02020603050405020304" pitchFamily="18" charset="0"/>
              </a:rPr>
              <a:t>getUser</a:t>
            </a:r>
            <a:r>
              <a:rPr lang="en-IN" sz="1400" b="1" i="0" dirty="0">
                <a:solidFill>
                  <a:srgbClr val="111827"/>
                </a:solidFill>
                <a:effectLst/>
                <a:latin typeface="Times New Roman" panose="02020603050405020304" pitchFamily="18" charset="0"/>
                <a:cs typeface="Times New Roman" panose="02020603050405020304" pitchFamily="18" charset="0"/>
              </a:rPr>
              <a:t>()</a:t>
            </a:r>
            <a:r>
              <a:rPr lang="en-US" sz="1400" b="1" i="0" dirty="0">
                <a:solidFill>
                  <a:srgbClr val="374151"/>
                </a:solidFill>
                <a:effectLst/>
                <a:latin typeface="Times New Roman" panose="02020603050405020304" pitchFamily="18" charset="0"/>
                <a:cs typeface="Times New Roman" panose="02020603050405020304" pitchFamily="18" charset="0"/>
              </a:rPr>
              <a:t> function, we can ensure that the request to the server is only made when the component mounts, and that the state is updated accordingly. This results in a more performant and efficient application, while still providing the necessary user data.</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1872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D42E2-82B9-DE3F-D826-1A5C975579B1}"/>
              </a:ext>
            </a:extLst>
          </p:cNvPr>
          <p:cNvSpPr>
            <a:spLocks noGrp="1"/>
          </p:cNvSpPr>
          <p:nvPr>
            <p:ph type="title"/>
          </p:nvPr>
        </p:nvSpPr>
        <p:spPr/>
        <p:txBody>
          <a:bodyPr>
            <a:normAutofit/>
          </a:bodyPr>
          <a:lstStyle/>
          <a:p>
            <a:r>
              <a:rPr lang="en-US" sz="2900" u="sng" dirty="0">
                <a:latin typeface="Bodoni MT Black" panose="02070A03080606020203" pitchFamily="18" charset="0"/>
              </a:rPr>
              <a:t>Creating custom popups using react-</a:t>
            </a:r>
            <a:r>
              <a:rPr lang="en-US" sz="2900" u="sng" dirty="0" err="1">
                <a:latin typeface="Bodoni MT Black" panose="02070A03080606020203" pitchFamily="18" charset="0"/>
              </a:rPr>
              <a:t>toastify</a:t>
            </a:r>
            <a:r>
              <a:rPr lang="en-US" sz="2900" u="sng" dirty="0">
                <a:latin typeface="Bodoni MT Black" panose="02070A03080606020203" pitchFamily="18" charset="0"/>
              </a:rPr>
              <a:t> package.</a:t>
            </a:r>
            <a:endParaRPr lang="en-IN" sz="2900" u="sng" dirty="0">
              <a:latin typeface="Bodoni MT Black" panose="02070A03080606020203" pitchFamily="18" charset="0"/>
            </a:endParaRPr>
          </a:p>
        </p:txBody>
      </p:sp>
      <p:sp>
        <p:nvSpPr>
          <p:cNvPr id="3" name="Content Placeholder 2">
            <a:extLst>
              <a:ext uri="{FF2B5EF4-FFF2-40B4-BE49-F238E27FC236}">
                <a16:creationId xmlns:a16="http://schemas.microsoft.com/office/drawing/2014/main" id="{D374EBBB-9AE6-9BD9-7B5C-C1FCA07CE92D}"/>
              </a:ext>
            </a:extLst>
          </p:cNvPr>
          <p:cNvSpPr>
            <a:spLocks noGrp="1"/>
          </p:cNvSpPr>
          <p:nvPr>
            <p:ph idx="1"/>
          </p:nvPr>
        </p:nvSpPr>
        <p:spPr/>
        <p:txBody>
          <a:bodyPr>
            <a:normAutofit lnSpcReduction="10000"/>
          </a:bodyPr>
          <a:lstStyle/>
          <a:p>
            <a:r>
              <a:rPr lang="en-US" sz="1400" b="1" i="0" dirty="0">
                <a:solidFill>
                  <a:srgbClr val="374151"/>
                </a:solidFill>
                <a:effectLst/>
                <a:latin typeface="Times New Roman" panose="02020603050405020304" pitchFamily="18" charset="0"/>
                <a:cs typeface="Times New Roman" panose="02020603050405020304" pitchFamily="18" charset="0"/>
              </a:rPr>
              <a:t>In a web application, it is often necessary to provide feedback to the user through popups or notifications. React </a:t>
            </a:r>
            <a:r>
              <a:rPr lang="en-US" sz="1400" b="1" i="0" dirty="0" err="1">
                <a:solidFill>
                  <a:srgbClr val="374151"/>
                </a:solidFill>
                <a:effectLst/>
                <a:latin typeface="Times New Roman" panose="02020603050405020304" pitchFamily="18" charset="0"/>
                <a:cs typeface="Times New Roman" panose="02020603050405020304" pitchFamily="18" charset="0"/>
              </a:rPr>
              <a:t>Toastify</a:t>
            </a:r>
            <a:r>
              <a:rPr lang="en-US" sz="1400" b="1" i="0" dirty="0">
                <a:solidFill>
                  <a:srgbClr val="374151"/>
                </a:solidFill>
                <a:effectLst/>
                <a:latin typeface="Times New Roman" panose="02020603050405020304" pitchFamily="18" charset="0"/>
                <a:cs typeface="Times New Roman" panose="02020603050405020304" pitchFamily="18" charset="0"/>
              </a:rPr>
              <a:t> is a popular package that provides a simple and customizable way to create popups and notifications in React applications.</a:t>
            </a:r>
          </a:p>
          <a:p>
            <a:r>
              <a:rPr lang="en-US" sz="1400" b="1" i="0" dirty="0">
                <a:solidFill>
                  <a:srgbClr val="374151"/>
                </a:solidFill>
                <a:effectLst/>
                <a:latin typeface="Times New Roman" panose="02020603050405020304" pitchFamily="18" charset="0"/>
                <a:cs typeface="Times New Roman" panose="02020603050405020304" pitchFamily="18" charset="0"/>
              </a:rPr>
              <a:t>By using React </a:t>
            </a:r>
            <a:r>
              <a:rPr lang="en-US" sz="1400" b="1" i="0" dirty="0" err="1">
                <a:solidFill>
                  <a:srgbClr val="374151"/>
                </a:solidFill>
                <a:effectLst/>
                <a:latin typeface="Times New Roman" panose="02020603050405020304" pitchFamily="18" charset="0"/>
                <a:cs typeface="Times New Roman" panose="02020603050405020304" pitchFamily="18" charset="0"/>
              </a:rPr>
              <a:t>Toastify</a:t>
            </a:r>
            <a:r>
              <a:rPr lang="en-US" sz="1400" b="1" i="0" dirty="0">
                <a:solidFill>
                  <a:srgbClr val="374151"/>
                </a:solidFill>
                <a:effectLst/>
                <a:latin typeface="Times New Roman" panose="02020603050405020304" pitchFamily="18" charset="0"/>
                <a:cs typeface="Times New Roman" panose="02020603050405020304" pitchFamily="18" charset="0"/>
              </a:rPr>
              <a:t>, we can create custom popups with different levels of severity (e.g. success, warning, error) and with customizable appearance and behavior. The package provides a range of pre-built styles and animations to choose from, or we can define our own custom styles to match the look and feel of our application.</a:t>
            </a:r>
            <a:endParaRPr lang="en-US" sz="1400" b="1" dirty="0">
              <a:solidFill>
                <a:srgbClr val="374151"/>
              </a:solidFill>
              <a:latin typeface="Times New Roman" panose="02020603050405020304" pitchFamily="18" charset="0"/>
              <a:cs typeface="Times New Roman" panose="02020603050405020304" pitchFamily="18" charset="0"/>
            </a:endParaRPr>
          </a:p>
          <a:p>
            <a:r>
              <a:rPr lang="en-US" sz="1400" b="1" i="0" dirty="0">
                <a:solidFill>
                  <a:srgbClr val="374151"/>
                </a:solidFill>
                <a:effectLst/>
                <a:latin typeface="Times New Roman" panose="02020603050405020304" pitchFamily="18" charset="0"/>
                <a:cs typeface="Times New Roman" panose="02020603050405020304" pitchFamily="18" charset="0"/>
              </a:rPr>
              <a:t>To use React </a:t>
            </a:r>
            <a:r>
              <a:rPr lang="en-US" sz="1400" b="1" i="0" dirty="0" err="1">
                <a:solidFill>
                  <a:srgbClr val="374151"/>
                </a:solidFill>
                <a:effectLst/>
                <a:latin typeface="Times New Roman" panose="02020603050405020304" pitchFamily="18" charset="0"/>
                <a:cs typeface="Times New Roman" panose="02020603050405020304" pitchFamily="18" charset="0"/>
              </a:rPr>
              <a:t>Toastify</a:t>
            </a:r>
            <a:r>
              <a:rPr lang="en-US" sz="1400" b="1" i="0" dirty="0">
                <a:solidFill>
                  <a:srgbClr val="374151"/>
                </a:solidFill>
                <a:effectLst/>
                <a:latin typeface="Times New Roman" panose="02020603050405020304" pitchFamily="18" charset="0"/>
                <a:cs typeface="Times New Roman" panose="02020603050405020304" pitchFamily="18" charset="0"/>
              </a:rPr>
              <a:t>, we can simply import the package and add the </a:t>
            </a:r>
            <a:r>
              <a:rPr lang="en-US" sz="1400" b="1" i="0" dirty="0" err="1">
                <a:solidFill>
                  <a:srgbClr val="374151"/>
                </a:solidFill>
                <a:effectLst/>
                <a:latin typeface="Times New Roman" panose="02020603050405020304" pitchFamily="18" charset="0"/>
                <a:cs typeface="Times New Roman" panose="02020603050405020304" pitchFamily="18" charset="0"/>
              </a:rPr>
              <a:t>ToastContainer</a:t>
            </a:r>
            <a:r>
              <a:rPr lang="en-US" sz="1400" b="1" i="0" dirty="0">
                <a:solidFill>
                  <a:srgbClr val="374151"/>
                </a:solidFill>
                <a:effectLst/>
                <a:latin typeface="Times New Roman" panose="02020603050405020304" pitchFamily="18" charset="0"/>
                <a:cs typeface="Times New Roman" panose="02020603050405020304" pitchFamily="18" charset="0"/>
              </a:rPr>
              <a:t> component to the root of our application. From there, we can use the </a:t>
            </a:r>
            <a:r>
              <a:rPr lang="en-IN" sz="1400" b="1" i="0" dirty="0">
                <a:solidFill>
                  <a:srgbClr val="111827"/>
                </a:solidFill>
                <a:effectLst/>
                <a:latin typeface="Times New Roman" panose="02020603050405020304" pitchFamily="18" charset="0"/>
                <a:cs typeface="Times New Roman" panose="02020603050405020304" pitchFamily="18" charset="0"/>
              </a:rPr>
              <a:t>toast() </a:t>
            </a:r>
            <a:r>
              <a:rPr lang="en-US" sz="1400" b="1" i="0" dirty="0">
                <a:solidFill>
                  <a:srgbClr val="374151"/>
                </a:solidFill>
                <a:effectLst/>
                <a:latin typeface="Times New Roman" panose="02020603050405020304" pitchFamily="18" charset="0"/>
                <a:cs typeface="Times New Roman" panose="02020603050405020304" pitchFamily="18" charset="0"/>
              </a:rPr>
              <a:t>function to display popups and notifications based on user actions or application events.</a:t>
            </a:r>
          </a:p>
          <a:p>
            <a:r>
              <a:rPr lang="en-US" sz="1400" b="1" i="0" dirty="0">
                <a:solidFill>
                  <a:srgbClr val="374151"/>
                </a:solidFill>
                <a:effectLst/>
                <a:latin typeface="Times New Roman" panose="02020603050405020304" pitchFamily="18" charset="0"/>
                <a:cs typeface="Times New Roman" panose="02020603050405020304" pitchFamily="18" charset="0"/>
              </a:rPr>
              <a:t>By using React </a:t>
            </a:r>
            <a:r>
              <a:rPr lang="en-US" sz="1400" b="1" i="0" dirty="0" err="1">
                <a:solidFill>
                  <a:srgbClr val="374151"/>
                </a:solidFill>
                <a:effectLst/>
                <a:latin typeface="Times New Roman" panose="02020603050405020304" pitchFamily="18" charset="0"/>
                <a:cs typeface="Times New Roman" panose="02020603050405020304" pitchFamily="18" charset="0"/>
              </a:rPr>
              <a:t>Toastify</a:t>
            </a:r>
            <a:r>
              <a:rPr lang="en-US" sz="1400" b="1" i="0" dirty="0">
                <a:solidFill>
                  <a:srgbClr val="374151"/>
                </a:solidFill>
                <a:effectLst/>
                <a:latin typeface="Times New Roman" panose="02020603050405020304" pitchFamily="18" charset="0"/>
                <a:cs typeface="Times New Roman" panose="02020603050405020304" pitchFamily="18" charset="0"/>
              </a:rPr>
              <a:t>, we can provide a user-friendly and informative experience for our users, while keeping our application organized and efficient. The package provides an easy and customizable way to create popups and notifications, allowing us to focus on creating a great user experience.</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033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6D6B5-1D45-CEAB-21A9-1A27D9C9C319}"/>
              </a:ext>
            </a:extLst>
          </p:cNvPr>
          <p:cNvSpPr>
            <a:spLocks noGrp="1"/>
          </p:cNvSpPr>
          <p:nvPr>
            <p:ph type="title"/>
          </p:nvPr>
        </p:nvSpPr>
        <p:spPr/>
        <p:txBody>
          <a:bodyPr>
            <a:normAutofit/>
          </a:bodyPr>
          <a:lstStyle/>
          <a:p>
            <a:r>
              <a:rPr lang="en-US" sz="2900" u="sng" dirty="0">
                <a:latin typeface="Bodoni MT Black" panose="02070A03080606020203" pitchFamily="18" charset="0"/>
              </a:rPr>
              <a:t>DOWNLOADING FILES USING MULTER PACKAGE IN NODE JS</a:t>
            </a:r>
            <a:endParaRPr lang="en-IN" sz="2900" u="sng" dirty="0">
              <a:latin typeface="Bodoni MT Black" panose="02070A03080606020203" pitchFamily="18" charset="0"/>
            </a:endParaRPr>
          </a:p>
        </p:txBody>
      </p:sp>
      <p:sp>
        <p:nvSpPr>
          <p:cNvPr id="3" name="Content Placeholder 2">
            <a:extLst>
              <a:ext uri="{FF2B5EF4-FFF2-40B4-BE49-F238E27FC236}">
                <a16:creationId xmlns:a16="http://schemas.microsoft.com/office/drawing/2014/main" id="{84330D1C-EA70-80EE-9FFD-2E8BF6982862}"/>
              </a:ext>
            </a:extLst>
          </p:cNvPr>
          <p:cNvSpPr>
            <a:spLocks noGrp="1"/>
          </p:cNvSpPr>
          <p:nvPr>
            <p:ph idx="1"/>
          </p:nvPr>
        </p:nvSpPr>
        <p:spPr/>
        <p:txBody>
          <a:bodyPr/>
          <a:lstStyle/>
          <a:p>
            <a:r>
              <a:rPr lang="en-US" sz="1400" b="1" i="0" dirty="0" err="1">
                <a:solidFill>
                  <a:srgbClr val="374151"/>
                </a:solidFill>
                <a:effectLst/>
                <a:latin typeface="Times New Roman" panose="02020603050405020304" pitchFamily="18" charset="0"/>
                <a:cs typeface="Times New Roman" panose="02020603050405020304" pitchFamily="18" charset="0"/>
              </a:rPr>
              <a:t>Multer</a:t>
            </a:r>
            <a:r>
              <a:rPr lang="en-US" sz="1400" b="1" i="0" dirty="0">
                <a:solidFill>
                  <a:srgbClr val="374151"/>
                </a:solidFill>
                <a:effectLst/>
                <a:latin typeface="Times New Roman" panose="02020603050405020304" pitchFamily="18" charset="0"/>
                <a:cs typeface="Times New Roman" panose="02020603050405020304" pitchFamily="18" charset="0"/>
              </a:rPr>
              <a:t> allows you to handle file uploads and save them to the server. With </a:t>
            </a:r>
            <a:r>
              <a:rPr lang="en-US" sz="1400" b="1" i="0" dirty="0" err="1">
                <a:solidFill>
                  <a:srgbClr val="374151"/>
                </a:solidFill>
                <a:effectLst/>
                <a:latin typeface="Times New Roman" panose="02020603050405020304" pitchFamily="18" charset="0"/>
                <a:cs typeface="Times New Roman" panose="02020603050405020304" pitchFamily="18" charset="0"/>
              </a:rPr>
              <a:t>Multer</a:t>
            </a:r>
            <a:r>
              <a:rPr lang="en-US" sz="1400" b="1" i="0" dirty="0">
                <a:solidFill>
                  <a:srgbClr val="374151"/>
                </a:solidFill>
                <a:effectLst/>
                <a:latin typeface="Times New Roman" panose="02020603050405020304" pitchFamily="18" charset="0"/>
                <a:cs typeface="Times New Roman" panose="02020603050405020304" pitchFamily="18" charset="0"/>
              </a:rPr>
              <a:t>, you can also easily download files from the server. To download a file using </a:t>
            </a:r>
            <a:r>
              <a:rPr lang="en-US" sz="1400" b="1" i="0" dirty="0" err="1">
                <a:solidFill>
                  <a:srgbClr val="374151"/>
                </a:solidFill>
                <a:effectLst/>
                <a:latin typeface="Times New Roman" panose="02020603050405020304" pitchFamily="18" charset="0"/>
                <a:cs typeface="Times New Roman" panose="02020603050405020304" pitchFamily="18" charset="0"/>
              </a:rPr>
              <a:t>Multer</a:t>
            </a:r>
            <a:r>
              <a:rPr lang="en-US" sz="1400" b="1" i="0" dirty="0">
                <a:solidFill>
                  <a:srgbClr val="374151"/>
                </a:solidFill>
                <a:effectLst/>
                <a:latin typeface="Times New Roman" panose="02020603050405020304" pitchFamily="18" charset="0"/>
                <a:cs typeface="Times New Roman" panose="02020603050405020304" pitchFamily="18" charset="0"/>
              </a:rPr>
              <a:t>, you first need to create a route that handles the download request.</a:t>
            </a:r>
          </a:p>
          <a:p>
            <a:r>
              <a:rPr lang="en-US" sz="1400" b="1" i="0" dirty="0">
                <a:solidFill>
                  <a:srgbClr val="374151"/>
                </a:solidFill>
                <a:effectLst/>
                <a:latin typeface="Times New Roman" panose="02020603050405020304" pitchFamily="18" charset="0"/>
                <a:cs typeface="Times New Roman" panose="02020603050405020304" pitchFamily="18" charset="0"/>
              </a:rPr>
              <a:t>Within this route, you can use the</a:t>
            </a:r>
            <a:r>
              <a:rPr lang="en-US" sz="1400" b="1" dirty="0">
                <a:solidFill>
                  <a:srgbClr val="374151"/>
                </a:solidFill>
                <a:latin typeface="Times New Roman" panose="02020603050405020304" pitchFamily="18" charset="0"/>
                <a:cs typeface="Times New Roman" panose="02020603050405020304" pitchFamily="18" charset="0"/>
              </a:rPr>
              <a:t> </a:t>
            </a:r>
            <a:r>
              <a:rPr lang="en-IN" sz="1400" b="1" i="0" dirty="0" err="1">
                <a:solidFill>
                  <a:srgbClr val="111827"/>
                </a:solidFill>
                <a:effectLst/>
                <a:latin typeface="Times New Roman" panose="02020603050405020304" pitchFamily="18" charset="0"/>
                <a:cs typeface="Times New Roman" panose="02020603050405020304" pitchFamily="18" charset="0"/>
              </a:rPr>
              <a:t>res.download</a:t>
            </a:r>
            <a:r>
              <a:rPr lang="en-IN" sz="1400" b="1" i="0" dirty="0">
                <a:solidFill>
                  <a:srgbClr val="111827"/>
                </a:solidFill>
                <a:effectLst/>
                <a:latin typeface="Times New Roman" panose="02020603050405020304" pitchFamily="18" charset="0"/>
                <a:cs typeface="Times New Roman" panose="02020603050405020304" pitchFamily="18" charset="0"/>
              </a:rPr>
              <a:t>()</a:t>
            </a:r>
            <a:r>
              <a:rPr lang="en-US" sz="1400" b="1" dirty="0">
                <a:solidFill>
                  <a:srgbClr val="374151"/>
                </a:solidFill>
                <a:latin typeface="Times New Roman" panose="02020603050405020304" pitchFamily="18" charset="0"/>
                <a:cs typeface="Times New Roman" panose="02020603050405020304" pitchFamily="18" charset="0"/>
              </a:rPr>
              <a:t> </a:t>
            </a:r>
            <a:r>
              <a:rPr lang="en-US" sz="1400" b="1" i="0" dirty="0">
                <a:solidFill>
                  <a:srgbClr val="374151"/>
                </a:solidFill>
                <a:effectLst/>
                <a:latin typeface="Times New Roman" panose="02020603050405020304" pitchFamily="18" charset="0"/>
                <a:cs typeface="Times New Roman" panose="02020603050405020304" pitchFamily="18" charset="0"/>
              </a:rPr>
              <a:t>method to send the file to the client. To use </a:t>
            </a:r>
            <a:r>
              <a:rPr lang="en-IN" sz="1400" b="1" i="0" dirty="0" err="1">
                <a:solidFill>
                  <a:srgbClr val="111827"/>
                </a:solidFill>
                <a:effectLst/>
                <a:latin typeface="Times New Roman" panose="02020603050405020304" pitchFamily="18" charset="0"/>
                <a:cs typeface="Times New Roman" panose="02020603050405020304" pitchFamily="18" charset="0"/>
              </a:rPr>
              <a:t>res.download</a:t>
            </a:r>
            <a:r>
              <a:rPr lang="en-IN" sz="1400" b="1" i="0" dirty="0">
                <a:solidFill>
                  <a:srgbClr val="111827"/>
                </a:solidFill>
                <a:effectLst/>
                <a:latin typeface="Times New Roman" panose="02020603050405020304" pitchFamily="18" charset="0"/>
                <a:cs typeface="Times New Roman" panose="02020603050405020304" pitchFamily="18" charset="0"/>
              </a:rPr>
              <a:t>() </a:t>
            </a:r>
            <a:r>
              <a:rPr lang="en-US" sz="1400" b="1" i="0" dirty="0">
                <a:solidFill>
                  <a:srgbClr val="374151"/>
                </a:solidFill>
                <a:effectLst/>
                <a:latin typeface="Times New Roman" panose="02020603050405020304" pitchFamily="18" charset="0"/>
                <a:cs typeface="Times New Roman" panose="02020603050405020304" pitchFamily="18" charset="0"/>
              </a:rPr>
              <a:t>you need to provide the path of the file on the server and the filename that the client should receive. </a:t>
            </a:r>
            <a:r>
              <a:rPr lang="en-US" sz="1400" b="1" i="0" dirty="0" err="1">
                <a:solidFill>
                  <a:srgbClr val="374151"/>
                </a:solidFill>
                <a:effectLst/>
                <a:latin typeface="Times New Roman" panose="02020603050405020304" pitchFamily="18" charset="0"/>
                <a:cs typeface="Times New Roman" panose="02020603050405020304" pitchFamily="18" charset="0"/>
              </a:rPr>
              <a:t>Multer</a:t>
            </a:r>
            <a:r>
              <a:rPr lang="en-US" sz="1400" b="1" i="0" dirty="0">
                <a:solidFill>
                  <a:srgbClr val="374151"/>
                </a:solidFill>
                <a:effectLst/>
                <a:latin typeface="Times New Roman" panose="02020603050405020304" pitchFamily="18" charset="0"/>
                <a:cs typeface="Times New Roman" panose="02020603050405020304" pitchFamily="18" charset="0"/>
              </a:rPr>
              <a:t> also provides various options that you can use to configure the download behavior, such as setting the HTTP headers and specifying a fallback filename</a:t>
            </a:r>
            <a:r>
              <a:rPr lang="en-US" b="0" i="0" dirty="0">
                <a:solidFill>
                  <a:srgbClr val="374151"/>
                </a:solidFill>
                <a:effectLst/>
                <a:latin typeface="Söhne"/>
              </a:rPr>
              <a:t>.</a:t>
            </a:r>
          </a:p>
          <a:p>
            <a:r>
              <a:rPr lang="en-US" sz="1400" b="1" i="0" dirty="0">
                <a:solidFill>
                  <a:srgbClr val="374151"/>
                </a:solidFill>
                <a:effectLst/>
                <a:latin typeface="Times New Roman" panose="02020603050405020304" pitchFamily="18" charset="0"/>
                <a:cs typeface="Times New Roman" panose="02020603050405020304" pitchFamily="18" charset="0"/>
              </a:rPr>
              <a:t>Once the route is set up, you can trigger the file download from the client by sending a GET request to the download route. This will initiate the download process and the client will receive the file as a response. With </a:t>
            </a:r>
            <a:r>
              <a:rPr lang="en-US" sz="1400" b="1" i="0" dirty="0" err="1">
                <a:solidFill>
                  <a:srgbClr val="374151"/>
                </a:solidFill>
                <a:effectLst/>
                <a:latin typeface="Times New Roman" panose="02020603050405020304" pitchFamily="18" charset="0"/>
                <a:cs typeface="Times New Roman" panose="02020603050405020304" pitchFamily="18" charset="0"/>
              </a:rPr>
              <a:t>Multer</a:t>
            </a:r>
            <a:r>
              <a:rPr lang="en-US" sz="1400" b="1" i="0" dirty="0">
                <a:solidFill>
                  <a:srgbClr val="374151"/>
                </a:solidFill>
                <a:effectLst/>
                <a:latin typeface="Times New Roman" panose="02020603050405020304" pitchFamily="18" charset="0"/>
                <a:cs typeface="Times New Roman" panose="02020603050405020304" pitchFamily="18" charset="0"/>
              </a:rPr>
              <a:t>, downloading files in Node.js becomes a simple and streamlined process</a:t>
            </a:r>
            <a:r>
              <a:rPr lang="en-US" sz="1500" b="1" i="0" dirty="0">
                <a:solidFill>
                  <a:srgbClr val="37415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33940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56BFA-2FF4-8C0C-C0B5-5BFAA185D4C3}"/>
              </a:ext>
            </a:extLst>
          </p:cNvPr>
          <p:cNvSpPr>
            <a:spLocks noGrp="1"/>
          </p:cNvSpPr>
          <p:nvPr>
            <p:ph type="title"/>
          </p:nvPr>
        </p:nvSpPr>
        <p:spPr/>
        <p:txBody>
          <a:bodyPr>
            <a:normAutofit/>
          </a:bodyPr>
          <a:lstStyle/>
          <a:p>
            <a:r>
              <a:rPr lang="en-US" sz="2900" u="sng" dirty="0">
                <a:latin typeface="Bodoni MT Black" panose="02070A03080606020203" pitchFamily="18" charset="0"/>
              </a:rPr>
              <a:t>DOWNLOADING FILES USING MULTER PACKAGE IN REACT JS</a:t>
            </a:r>
            <a:endParaRPr lang="en-IN" sz="2900" u="sng" dirty="0">
              <a:latin typeface="Bodoni MT Black" panose="02070A03080606020203" pitchFamily="18" charset="0"/>
            </a:endParaRPr>
          </a:p>
        </p:txBody>
      </p:sp>
      <p:sp>
        <p:nvSpPr>
          <p:cNvPr id="3" name="Content Placeholder 2">
            <a:extLst>
              <a:ext uri="{FF2B5EF4-FFF2-40B4-BE49-F238E27FC236}">
                <a16:creationId xmlns:a16="http://schemas.microsoft.com/office/drawing/2014/main" id="{A2C72AE9-334D-0F11-5CD5-84845CC4F48F}"/>
              </a:ext>
            </a:extLst>
          </p:cNvPr>
          <p:cNvSpPr>
            <a:spLocks noGrp="1"/>
          </p:cNvSpPr>
          <p:nvPr>
            <p:ph idx="1"/>
          </p:nvPr>
        </p:nvSpPr>
        <p:spPr/>
        <p:txBody>
          <a:bodyPr>
            <a:normAutofit/>
          </a:bodyPr>
          <a:lstStyle/>
          <a:p>
            <a:r>
              <a:rPr lang="en-US" sz="1500" b="1" dirty="0">
                <a:solidFill>
                  <a:srgbClr val="374151"/>
                </a:solidFill>
                <a:latin typeface="Times New Roman" panose="02020603050405020304" pitchFamily="18" charset="0"/>
                <a:cs typeface="Times New Roman" panose="02020603050405020304" pitchFamily="18" charset="0"/>
              </a:rPr>
              <a:t>T</a:t>
            </a:r>
            <a:r>
              <a:rPr lang="en-US" sz="1500" b="1" i="0" dirty="0">
                <a:solidFill>
                  <a:srgbClr val="374151"/>
                </a:solidFill>
                <a:effectLst/>
                <a:latin typeface="Times New Roman" panose="02020603050405020304" pitchFamily="18" charset="0"/>
                <a:cs typeface="Times New Roman" panose="02020603050405020304" pitchFamily="18" charset="0"/>
              </a:rPr>
              <a:t>o download a file in a React application, you first need to create a download route in your Node.js server using </a:t>
            </a:r>
            <a:r>
              <a:rPr lang="en-US" sz="1500" b="1" i="0" dirty="0" err="1">
                <a:solidFill>
                  <a:srgbClr val="374151"/>
                </a:solidFill>
                <a:effectLst/>
                <a:latin typeface="Times New Roman" panose="02020603050405020304" pitchFamily="18" charset="0"/>
                <a:cs typeface="Times New Roman" panose="02020603050405020304" pitchFamily="18" charset="0"/>
              </a:rPr>
              <a:t>Multer</a:t>
            </a:r>
            <a:r>
              <a:rPr lang="en-US" sz="1500" b="1" i="0" dirty="0">
                <a:solidFill>
                  <a:srgbClr val="374151"/>
                </a:solidFill>
                <a:effectLst/>
                <a:latin typeface="Times New Roman" panose="02020603050405020304" pitchFamily="18" charset="0"/>
                <a:cs typeface="Times New Roman" panose="02020603050405020304" pitchFamily="18" charset="0"/>
              </a:rPr>
              <a:t>, as described in the previous answer. Once you have the download route set up, you can create a button or link in your React component that triggers a download request to the server.</a:t>
            </a:r>
          </a:p>
          <a:p>
            <a:r>
              <a:rPr lang="en-IN" sz="1500" b="1" i="0" dirty="0">
                <a:solidFill>
                  <a:srgbClr val="374151"/>
                </a:solidFill>
                <a:effectLst/>
                <a:latin typeface="Times New Roman" panose="02020603050405020304" pitchFamily="18" charset="0"/>
                <a:cs typeface="Times New Roman" panose="02020603050405020304" pitchFamily="18" charset="0"/>
              </a:rPr>
              <a:t>You can use the</a:t>
            </a:r>
            <a:r>
              <a:rPr lang="en-US" sz="1500" b="1" dirty="0">
                <a:solidFill>
                  <a:srgbClr val="374151"/>
                </a:solidFill>
                <a:latin typeface="Times New Roman" panose="02020603050405020304" pitchFamily="18" charset="0"/>
                <a:cs typeface="Times New Roman" panose="02020603050405020304" pitchFamily="18" charset="0"/>
              </a:rPr>
              <a:t> </a:t>
            </a:r>
            <a:r>
              <a:rPr lang="en-IN" sz="1500" b="1" i="0" dirty="0">
                <a:solidFill>
                  <a:srgbClr val="111827"/>
                </a:solidFill>
                <a:effectLst/>
                <a:latin typeface="Times New Roman" panose="02020603050405020304" pitchFamily="18" charset="0"/>
                <a:cs typeface="Times New Roman" panose="02020603050405020304" pitchFamily="18" charset="0"/>
              </a:rPr>
              <a:t>fetch </a:t>
            </a:r>
            <a:r>
              <a:rPr lang="en-US" sz="1500" b="1" i="0" dirty="0">
                <a:solidFill>
                  <a:srgbClr val="374151"/>
                </a:solidFill>
                <a:effectLst/>
                <a:latin typeface="Times New Roman" panose="02020603050405020304" pitchFamily="18" charset="0"/>
                <a:cs typeface="Times New Roman" panose="02020603050405020304" pitchFamily="18" charset="0"/>
              </a:rPr>
              <a:t>API or </a:t>
            </a:r>
            <a:r>
              <a:rPr lang="en-US" sz="1500" b="1" i="0" dirty="0" err="1">
                <a:solidFill>
                  <a:srgbClr val="374151"/>
                </a:solidFill>
                <a:effectLst/>
                <a:latin typeface="Times New Roman" panose="02020603050405020304" pitchFamily="18" charset="0"/>
                <a:cs typeface="Times New Roman" panose="02020603050405020304" pitchFamily="18" charset="0"/>
              </a:rPr>
              <a:t>Axios</a:t>
            </a:r>
            <a:r>
              <a:rPr lang="en-US" sz="1500" b="1" i="0" dirty="0">
                <a:solidFill>
                  <a:srgbClr val="374151"/>
                </a:solidFill>
                <a:effectLst/>
                <a:latin typeface="Times New Roman" panose="02020603050405020304" pitchFamily="18" charset="0"/>
                <a:cs typeface="Times New Roman" panose="02020603050405020304" pitchFamily="18" charset="0"/>
              </a:rPr>
              <a:t> library to send a GET request to the download route and receive the file as a response. When the file is received, you can use the </a:t>
            </a:r>
            <a:r>
              <a:rPr lang="en-IN" sz="1500" b="1" i="0" dirty="0" err="1">
                <a:solidFill>
                  <a:srgbClr val="111827"/>
                </a:solidFill>
                <a:effectLst/>
                <a:latin typeface="Times New Roman" panose="02020603050405020304" pitchFamily="18" charset="0"/>
                <a:cs typeface="Times New Roman" panose="02020603050405020304" pitchFamily="18" charset="0"/>
              </a:rPr>
              <a:t>FileSaver</a:t>
            </a:r>
            <a:r>
              <a:rPr lang="en-IN" sz="1500" b="1" i="0" dirty="0">
                <a:solidFill>
                  <a:srgbClr val="111827"/>
                </a:solidFill>
                <a:effectLst/>
                <a:latin typeface="Times New Roman" panose="02020603050405020304" pitchFamily="18" charset="0"/>
                <a:cs typeface="Times New Roman" panose="02020603050405020304" pitchFamily="18" charset="0"/>
              </a:rPr>
              <a:t> </a:t>
            </a:r>
            <a:r>
              <a:rPr lang="en-US" sz="1500" b="1" i="0" dirty="0">
                <a:solidFill>
                  <a:srgbClr val="374151"/>
                </a:solidFill>
                <a:effectLst/>
                <a:latin typeface="Times New Roman" panose="02020603050405020304" pitchFamily="18" charset="0"/>
                <a:cs typeface="Times New Roman" panose="02020603050405020304" pitchFamily="18" charset="0"/>
              </a:rPr>
              <a:t>library or a similar library to save the file to the client's device.</a:t>
            </a:r>
          </a:p>
          <a:p>
            <a:r>
              <a:rPr lang="en-US" sz="1500" b="1" i="0" dirty="0">
                <a:solidFill>
                  <a:srgbClr val="374151"/>
                </a:solidFill>
                <a:effectLst/>
                <a:latin typeface="Times New Roman" panose="02020603050405020304" pitchFamily="18" charset="0"/>
                <a:cs typeface="Times New Roman" panose="02020603050405020304" pitchFamily="18" charset="0"/>
              </a:rPr>
              <a:t>You can also use React state to track the download progress and display a progress bar or spinner to the user. With the combination of </a:t>
            </a:r>
            <a:r>
              <a:rPr lang="en-US" sz="1500" b="1" i="0" dirty="0" err="1">
                <a:solidFill>
                  <a:srgbClr val="374151"/>
                </a:solidFill>
                <a:effectLst/>
                <a:latin typeface="Times New Roman" panose="02020603050405020304" pitchFamily="18" charset="0"/>
                <a:cs typeface="Times New Roman" panose="02020603050405020304" pitchFamily="18" charset="0"/>
              </a:rPr>
              <a:t>Multer</a:t>
            </a:r>
            <a:r>
              <a:rPr lang="en-US" sz="1500" b="1" i="0" dirty="0">
                <a:solidFill>
                  <a:srgbClr val="374151"/>
                </a:solidFill>
                <a:effectLst/>
                <a:latin typeface="Times New Roman" panose="02020603050405020304" pitchFamily="18" charset="0"/>
                <a:cs typeface="Times New Roman" panose="02020603050405020304" pitchFamily="18" charset="0"/>
              </a:rPr>
              <a:t> and React, you can enable file downloads in your application and provide a seamless user experience.</a:t>
            </a:r>
            <a:endParaRPr lang="en-IN"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3972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3692A-C429-9CCD-BC71-C7D857094058}"/>
              </a:ext>
            </a:extLst>
          </p:cNvPr>
          <p:cNvSpPr>
            <a:spLocks noGrp="1"/>
          </p:cNvSpPr>
          <p:nvPr>
            <p:ph type="title"/>
          </p:nvPr>
        </p:nvSpPr>
        <p:spPr/>
        <p:txBody>
          <a:bodyPr>
            <a:normAutofit/>
          </a:bodyPr>
          <a:lstStyle/>
          <a:p>
            <a:r>
              <a:rPr lang="en-US" sz="2900" u="sng" dirty="0">
                <a:latin typeface="Bodoni MT Black" panose="02070A03080606020203" pitchFamily="18" charset="0"/>
              </a:rPr>
              <a:t>ENCRYPTING THE USER PASSWORD AND SAVING IT IN DATABASE.</a:t>
            </a:r>
            <a:endParaRPr lang="en-IN" sz="2900" u="sng" dirty="0">
              <a:latin typeface="Bodoni MT Black" panose="02070A03080606020203" pitchFamily="18" charset="0"/>
            </a:endParaRPr>
          </a:p>
        </p:txBody>
      </p:sp>
      <p:sp>
        <p:nvSpPr>
          <p:cNvPr id="3" name="Content Placeholder 2">
            <a:extLst>
              <a:ext uri="{FF2B5EF4-FFF2-40B4-BE49-F238E27FC236}">
                <a16:creationId xmlns:a16="http://schemas.microsoft.com/office/drawing/2014/main" id="{79E39771-339D-9FB1-B962-CB7AE13372C5}"/>
              </a:ext>
            </a:extLst>
          </p:cNvPr>
          <p:cNvSpPr>
            <a:spLocks noGrp="1"/>
          </p:cNvSpPr>
          <p:nvPr>
            <p:ph idx="1"/>
          </p:nvPr>
        </p:nvSpPr>
        <p:spPr/>
        <p:txBody>
          <a:bodyPr>
            <a:noAutofit/>
          </a:bodyPr>
          <a:lstStyle/>
          <a:p>
            <a:r>
              <a:rPr lang="en-US" sz="1500" b="1" i="0" dirty="0">
                <a:solidFill>
                  <a:srgbClr val="374151"/>
                </a:solidFill>
                <a:effectLst/>
                <a:latin typeface="Times New Roman" panose="02020603050405020304" pitchFamily="18" charset="0"/>
                <a:cs typeface="Times New Roman" panose="02020603050405020304" pitchFamily="18" charset="0"/>
              </a:rPr>
              <a:t>Encrypting user passwords is a critical security consideration in web applications, and </a:t>
            </a:r>
            <a:r>
              <a:rPr lang="en-US" sz="1500" b="1" i="0" dirty="0" err="1">
                <a:solidFill>
                  <a:srgbClr val="374151"/>
                </a:solidFill>
                <a:effectLst/>
                <a:latin typeface="Times New Roman" panose="02020603050405020304" pitchFamily="18" charset="0"/>
                <a:cs typeface="Times New Roman" panose="02020603050405020304" pitchFamily="18" charset="0"/>
              </a:rPr>
              <a:t>bcrypt</a:t>
            </a:r>
            <a:r>
              <a:rPr lang="en-US" sz="1500" b="1" i="0" dirty="0">
                <a:solidFill>
                  <a:srgbClr val="374151"/>
                </a:solidFill>
                <a:effectLst/>
                <a:latin typeface="Times New Roman" panose="02020603050405020304" pitchFamily="18" charset="0"/>
                <a:cs typeface="Times New Roman" panose="02020603050405020304" pitchFamily="18" charset="0"/>
              </a:rPr>
              <a:t> is a popular module used for password encryption in Node.js. </a:t>
            </a:r>
            <a:r>
              <a:rPr lang="en-US" sz="1500" b="1" i="0" dirty="0" err="1">
                <a:solidFill>
                  <a:srgbClr val="374151"/>
                </a:solidFill>
                <a:effectLst/>
                <a:latin typeface="Times New Roman" panose="02020603050405020304" pitchFamily="18" charset="0"/>
                <a:cs typeface="Times New Roman" panose="02020603050405020304" pitchFamily="18" charset="0"/>
              </a:rPr>
              <a:t>Bcrypt</a:t>
            </a:r>
            <a:r>
              <a:rPr lang="en-US" sz="1500" b="1" i="0" dirty="0">
                <a:solidFill>
                  <a:srgbClr val="374151"/>
                </a:solidFill>
                <a:effectLst/>
                <a:latin typeface="Times New Roman" panose="02020603050405020304" pitchFamily="18" charset="0"/>
                <a:cs typeface="Times New Roman" panose="02020603050405020304" pitchFamily="18" charset="0"/>
              </a:rPr>
              <a:t> uses a salted hash function that is specifically designed for password storage.</a:t>
            </a:r>
          </a:p>
          <a:p>
            <a:r>
              <a:rPr lang="en-US" sz="1500" b="1" i="0" dirty="0">
                <a:solidFill>
                  <a:srgbClr val="374151"/>
                </a:solidFill>
                <a:effectLst/>
                <a:latin typeface="Times New Roman" panose="02020603050405020304" pitchFamily="18" charset="0"/>
                <a:cs typeface="Times New Roman" panose="02020603050405020304" pitchFamily="18" charset="0"/>
              </a:rPr>
              <a:t>When a user creates a new account or changes their password, the plaintext password is first salted and then hashed using a one-way hash function. The resulting hash is then stored in the database rather than the plaintext password.</a:t>
            </a:r>
            <a:endParaRPr lang="en-US" sz="1500" b="1" dirty="0">
              <a:solidFill>
                <a:srgbClr val="374151"/>
              </a:solidFill>
              <a:latin typeface="Times New Roman" panose="02020603050405020304" pitchFamily="18" charset="0"/>
              <a:cs typeface="Times New Roman" panose="02020603050405020304" pitchFamily="18" charset="0"/>
            </a:endParaRPr>
          </a:p>
          <a:p>
            <a:r>
              <a:rPr lang="en-US" sz="1500" b="1" i="0" dirty="0">
                <a:solidFill>
                  <a:srgbClr val="374151"/>
                </a:solidFill>
                <a:effectLst/>
                <a:latin typeface="Times New Roman" panose="02020603050405020304" pitchFamily="18" charset="0"/>
                <a:cs typeface="Times New Roman" panose="02020603050405020304" pitchFamily="18" charset="0"/>
              </a:rPr>
              <a:t>When the user logs in, their plaintext password is hashed using the same salt and hash function, and the resulting hash is compared to the stored hash. If the hashes match, the user is authenticated.</a:t>
            </a:r>
          </a:p>
          <a:p>
            <a:r>
              <a:rPr lang="en-US" sz="1500" b="1" i="0" dirty="0" err="1">
                <a:solidFill>
                  <a:srgbClr val="374151"/>
                </a:solidFill>
                <a:effectLst/>
                <a:latin typeface="Times New Roman" panose="02020603050405020304" pitchFamily="18" charset="0"/>
                <a:cs typeface="Times New Roman" panose="02020603050405020304" pitchFamily="18" charset="0"/>
              </a:rPr>
              <a:t>Bcrypt</a:t>
            </a:r>
            <a:r>
              <a:rPr lang="en-US" sz="1500" b="1" i="0" dirty="0">
                <a:solidFill>
                  <a:srgbClr val="374151"/>
                </a:solidFill>
                <a:effectLst/>
                <a:latin typeface="Times New Roman" panose="02020603050405020304" pitchFamily="18" charset="0"/>
                <a:cs typeface="Times New Roman" panose="02020603050405020304" pitchFamily="18" charset="0"/>
              </a:rPr>
              <a:t> also provides additional security features, such as the ability to configure the hashing algorithm and the number of rounds used for hashing. By using </a:t>
            </a:r>
            <a:r>
              <a:rPr lang="en-US" sz="1500" b="1" i="0" dirty="0" err="1">
                <a:solidFill>
                  <a:srgbClr val="374151"/>
                </a:solidFill>
                <a:effectLst/>
                <a:latin typeface="Times New Roman" panose="02020603050405020304" pitchFamily="18" charset="0"/>
                <a:cs typeface="Times New Roman" panose="02020603050405020304" pitchFamily="18" charset="0"/>
              </a:rPr>
              <a:t>bcrypt</a:t>
            </a:r>
            <a:r>
              <a:rPr lang="en-US" sz="1500" b="1" i="0" dirty="0">
                <a:solidFill>
                  <a:srgbClr val="374151"/>
                </a:solidFill>
                <a:effectLst/>
                <a:latin typeface="Times New Roman" panose="02020603050405020304" pitchFamily="18" charset="0"/>
                <a:cs typeface="Times New Roman" panose="02020603050405020304" pitchFamily="18" charset="0"/>
              </a:rPr>
              <a:t> to encrypt user passwords, you can greatly improve the security of your application and protect user data from unauthorized access.</a:t>
            </a:r>
            <a:endParaRPr lang="en-IN"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9146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5EFF-3C83-1C33-E9BF-EC93E93F9BDA}"/>
              </a:ext>
            </a:extLst>
          </p:cNvPr>
          <p:cNvSpPr>
            <a:spLocks noGrp="1"/>
          </p:cNvSpPr>
          <p:nvPr>
            <p:ph type="title"/>
          </p:nvPr>
        </p:nvSpPr>
        <p:spPr/>
        <p:txBody>
          <a:bodyPr>
            <a:normAutofit/>
          </a:bodyPr>
          <a:lstStyle/>
          <a:p>
            <a:r>
              <a:rPr lang="en-US" sz="2900" u="sng" dirty="0">
                <a:latin typeface="Bodoni MT Black" panose="02070A03080606020203" pitchFamily="18" charset="0"/>
              </a:rPr>
              <a:t>12 week work plan</a:t>
            </a:r>
            <a:br>
              <a:rPr lang="en-US" sz="2900" u="sng" dirty="0">
                <a:latin typeface="Bodoni MT Black" panose="02070A03080606020203" pitchFamily="18" charset="0"/>
              </a:rPr>
            </a:br>
            <a:r>
              <a:rPr lang="en-US" sz="2900" u="sng" dirty="0">
                <a:latin typeface="Bodoni MT Black" panose="02070A03080606020203" pitchFamily="18" charset="0"/>
              </a:rPr>
              <a:t>(from 10-12 week)</a:t>
            </a:r>
            <a:endParaRPr lang="en-IN" sz="2900" u="sng" dirty="0">
              <a:latin typeface="Bodoni MT Black" panose="02070A03080606020203" pitchFamily="18" charset="0"/>
            </a:endParaRPr>
          </a:p>
        </p:txBody>
      </p:sp>
      <p:sp>
        <p:nvSpPr>
          <p:cNvPr id="3" name="Content Placeholder 2">
            <a:extLst>
              <a:ext uri="{FF2B5EF4-FFF2-40B4-BE49-F238E27FC236}">
                <a16:creationId xmlns:a16="http://schemas.microsoft.com/office/drawing/2014/main" id="{C28FAD7F-A6E5-9D5C-14D0-08170B4B2846}"/>
              </a:ext>
            </a:extLst>
          </p:cNvPr>
          <p:cNvSpPr>
            <a:spLocks noGrp="1"/>
          </p:cNvSpPr>
          <p:nvPr>
            <p:ph idx="1"/>
          </p:nvPr>
        </p:nvSpPr>
        <p:spPr/>
        <p:txBody>
          <a:bodyPr>
            <a:normAutofit/>
          </a:bodyPr>
          <a:lstStyle/>
          <a:p>
            <a:r>
              <a:rPr lang="en-US" sz="1400" b="1" dirty="0">
                <a:latin typeface="Times New Roman" panose="02020603050405020304" pitchFamily="18" charset="0"/>
                <a:cs typeface="Times New Roman" panose="02020603050405020304" pitchFamily="18" charset="0"/>
              </a:rPr>
              <a:t>AUTHENTICATION OF USERS</a:t>
            </a:r>
          </a:p>
          <a:p>
            <a:r>
              <a:rPr lang="en-US" sz="1400" b="1" dirty="0">
                <a:latin typeface="Times New Roman" panose="02020603050405020304" pitchFamily="18" charset="0"/>
                <a:cs typeface="Times New Roman" panose="02020603050405020304" pitchFamily="18" charset="0"/>
              </a:rPr>
              <a:t>REGEX STRINGS</a:t>
            </a:r>
          </a:p>
          <a:p>
            <a:r>
              <a:rPr lang="en-US" sz="1400" b="1" dirty="0">
                <a:latin typeface="Times New Roman" panose="02020603050405020304" pitchFamily="18" charset="0"/>
                <a:cs typeface="Times New Roman" panose="02020603050405020304" pitchFamily="18" charset="0"/>
              </a:rPr>
              <a:t>REACT REDUX</a:t>
            </a:r>
          </a:p>
          <a:p>
            <a:r>
              <a:rPr lang="en-US" sz="1400" b="1" dirty="0">
                <a:latin typeface="Times New Roman" panose="02020603050405020304" pitchFamily="18" charset="0"/>
                <a:cs typeface="Times New Roman" panose="02020603050405020304" pitchFamily="18" charset="0"/>
              </a:rPr>
              <a:t>HOSTING FRONTEND</a:t>
            </a:r>
          </a:p>
          <a:p>
            <a:r>
              <a:rPr lang="en-US" sz="1400" b="1" dirty="0">
                <a:latin typeface="Times New Roman" panose="02020603050405020304" pitchFamily="18" charset="0"/>
                <a:cs typeface="Times New Roman" panose="02020603050405020304" pitchFamily="18" charset="0"/>
              </a:rPr>
              <a:t>HOSTING BACKEND</a:t>
            </a:r>
          </a:p>
          <a:p>
            <a:r>
              <a:rPr lang="en-US" sz="1400" b="1" dirty="0">
                <a:latin typeface="Times New Roman" panose="02020603050405020304" pitchFamily="18" charset="0"/>
                <a:cs typeface="Times New Roman" panose="02020603050405020304" pitchFamily="18" charset="0"/>
              </a:rPr>
              <a:t>MEGA DOUBT SESSION</a:t>
            </a:r>
          </a:p>
        </p:txBody>
      </p:sp>
    </p:spTree>
    <p:extLst>
      <p:ext uri="{BB962C8B-B14F-4D97-AF65-F5344CB8AC3E}">
        <p14:creationId xmlns:p14="http://schemas.microsoft.com/office/powerpoint/2010/main" val="2350965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C5CD3-A211-CBD1-6B32-A11246B2F595}"/>
              </a:ext>
            </a:extLst>
          </p:cNvPr>
          <p:cNvSpPr>
            <a:spLocks noGrp="1"/>
          </p:cNvSpPr>
          <p:nvPr>
            <p:ph type="title"/>
          </p:nvPr>
        </p:nvSpPr>
        <p:spPr/>
        <p:txBody>
          <a:bodyPr/>
          <a:lstStyle/>
          <a:p>
            <a:r>
              <a:rPr lang="en-US" b="1" u="sng" dirty="0">
                <a:latin typeface="Bodoni MT Black" panose="02070A03080606020203" pitchFamily="18" charset="0"/>
                <a:cs typeface="Times New Roman" panose="02020603050405020304" pitchFamily="18" charset="0"/>
              </a:rPr>
              <a:t>IMPLEMENTATION</a:t>
            </a:r>
            <a:r>
              <a:rPr lang="en-US" b="1" u="sng" dirty="0"/>
              <a:t> </a:t>
            </a:r>
            <a:r>
              <a:rPr lang="en-US" b="1" u="sng" dirty="0">
                <a:latin typeface="Bodoni MT Black" panose="02070A03080606020203" pitchFamily="18" charset="0"/>
                <a:cs typeface="Times New Roman" panose="02020603050405020304" pitchFamily="18" charset="0"/>
              </a:rPr>
              <a:t>STATUS</a:t>
            </a:r>
            <a:r>
              <a:rPr lang="en-US" b="1" u="sng" dirty="0"/>
              <a:t> </a:t>
            </a:r>
            <a:endParaRPr lang="en-IN" b="1" u="sng" dirty="0"/>
          </a:p>
        </p:txBody>
      </p:sp>
      <p:sp>
        <p:nvSpPr>
          <p:cNvPr id="3" name="Content Placeholder 2">
            <a:extLst>
              <a:ext uri="{FF2B5EF4-FFF2-40B4-BE49-F238E27FC236}">
                <a16:creationId xmlns:a16="http://schemas.microsoft.com/office/drawing/2014/main" id="{327974C8-D300-1768-D472-414AE006D6E2}"/>
              </a:ext>
            </a:extLst>
          </p:cNvPr>
          <p:cNvSpPr>
            <a:spLocks noGrp="1"/>
          </p:cNvSpPr>
          <p:nvPr>
            <p:ph idx="1"/>
          </p:nvPr>
        </p:nvSpPr>
        <p:spPr/>
        <p:txBody>
          <a:bodyPr/>
          <a:lstStyle/>
          <a:p>
            <a:pPr marL="0" indent="0">
              <a:buNone/>
            </a:pPr>
            <a:r>
              <a:rPr lang="en-US" sz="1800" b="1" dirty="0">
                <a:solidFill>
                  <a:srgbClr val="374151"/>
                </a:solidFill>
                <a:latin typeface="Times New Roman" panose="02020603050405020304" pitchFamily="18" charset="0"/>
                <a:cs typeface="Times New Roman" panose="02020603050405020304" pitchFamily="18" charset="0"/>
              </a:rPr>
              <a:t>	NODE JS					REACT JS</a:t>
            </a:r>
          </a:p>
          <a:p>
            <a:r>
              <a:rPr lang="en-US" sz="1800" b="1" dirty="0">
                <a:solidFill>
                  <a:srgbClr val="374151"/>
                </a:solidFill>
                <a:latin typeface="Times New Roman" panose="02020603050405020304" pitchFamily="18" charset="0"/>
                <a:cs typeface="Times New Roman" panose="02020603050405020304" pitchFamily="18" charset="0"/>
              </a:rPr>
              <a:t>User Module (approximately 90%)			User Login (approximately 90%)</a:t>
            </a:r>
          </a:p>
          <a:p>
            <a:r>
              <a:rPr lang="en-US" sz="1800" b="1" dirty="0">
                <a:solidFill>
                  <a:srgbClr val="374151"/>
                </a:solidFill>
                <a:latin typeface="Times New Roman" panose="02020603050405020304" pitchFamily="18" charset="0"/>
                <a:cs typeface="Times New Roman" panose="02020603050405020304" pitchFamily="18" charset="0"/>
              </a:rPr>
              <a:t>Product Module(approximately 60%)          Admin login with dashboard (approximately 50%)</a:t>
            </a:r>
          </a:p>
          <a:p>
            <a:r>
              <a:rPr lang="en-US" sz="1800" b="1" dirty="0">
                <a:solidFill>
                  <a:srgbClr val="374151"/>
                </a:solidFill>
                <a:latin typeface="Times New Roman" panose="02020603050405020304" pitchFamily="18" charset="0"/>
                <a:cs typeface="Times New Roman" panose="02020603050405020304" pitchFamily="18" charset="0"/>
              </a:rPr>
              <a:t>Role Module (approximately 90%)	              Vendor login with dashboard(approximately 50%)</a:t>
            </a:r>
          </a:p>
          <a:p>
            <a:r>
              <a:rPr lang="en-US" sz="1800" b="1" dirty="0">
                <a:solidFill>
                  <a:srgbClr val="374151"/>
                </a:solidFill>
                <a:latin typeface="Times New Roman" panose="02020603050405020304" pitchFamily="18" charset="0"/>
                <a:cs typeface="Times New Roman" panose="02020603050405020304" pitchFamily="18" charset="0"/>
              </a:rPr>
              <a:t>Cart Module (approximately 90%)			Home page(approximately 25%)</a:t>
            </a:r>
            <a:endParaRPr lang="en-US" sz="1600" b="1" dirty="0">
              <a:solidFill>
                <a:srgbClr val="374151"/>
              </a:solidFill>
              <a:latin typeface="Times New Roman" panose="02020603050405020304" pitchFamily="18" charset="0"/>
              <a:cs typeface="Times New Roman" panose="02020603050405020304" pitchFamily="18" charset="0"/>
            </a:endParaRPr>
          </a:p>
          <a:p>
            <a:r>
              <a:rPr lang="en-US" sz="1800" b="1" dirty="0">
                <a:solidFill>
                  <a:srgbClr val="374151"/>
                </a:solidFill>
                <a:latin typeface="Times New Roman" panose="02020603050405020304" pitchFamily="18" charset="0"/>
                <a:cs typeface="Times New Roman" panose="02020603050405020304" pitchFamily="18" charset="0"/>
              </a:rPr>
              <a:t>Vendor Module (approximately 90%)		Products(approximately 10%)</a:t>
            </a:r>
            <a:endParaRPr lang="en-IN" sz="1800" b="1"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5752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409A7-1A61-D528-84B9-1E85E76CD545}"/>
              </a:ext>
            </a:extLst>
          </p:cNvPr>
          <p:cNvSpPr>
            <a:spLocks noGrp="1"/>
          </p:cNvSpPr>
          <p:nvPr>
            <p:ph type="title"/>
          </p:nvPr>
        </p:nvSpPr>
        <p:spPr/>
        <p:txBody>
          <a:bodyPr/>
          <a:lstStyle/>
          <a:p>
            <a:r>
              <a:rPr lang="en-US" b="1" dirty="0">
                <a:latin typeface="Bodoni MT Black" panose="02070A03080606020203" pitchFamily="18" charset="0"/>
                <a:cs typeface="Times New Roman" panose="02020603050405020304" pitchFamily="18" charset="0"/>
              </a:rPr>
              <a:t>References</a:t>
            </a:r>
            <a:endParaRPr lang="en-IN" b="1" dirty="0">
              <a:latin typeface="Bodoni MT Black" panose="02070A03080606020203"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426308-804E-BFC4-93D5-B3997F7F06BF}"/>
              </a:ext>
            </a:extLst>
          </p:cNvPr>
          <p:cNvSpPr>
            <a:spLocks noGrp="1"/>
          </p:cNvSpPr>
          <p:nvPr>
            <p:ph idx="1"/>
          </p:nvPr>
        </p:nvSpPr>
        <p:spPr/>
        <p:txBody>
          <a:bodyPr/>
          <a:lstStyle/>
          <a:p>
            <a:r>
              <a:rPr lang="en-IN" dirty="0">
                <a:hlinkClick r:id="rId2"/>
              </a:rPr>
              <a:t>https://www.canva.com/</a:t>
            </a:r>
            <a:endParaRPr lang="en-IN" dirty="0"/>
          </a:p>
          <a:p>
            <a:r>
              <a:rPr lang="en-IN" dirty="0">
                <a:hlinkClick r:id="rId3"/>
              </a:rPr>
              <a:t>https://www.zazzle.com/</a:t>
            </a:r>
            <a:endParaRPr lang="en-IN" dirty="0"/>
          </a:p>
          <a:p>
            <a:r>
              <a:rPr lang="en-IN" dirty="0">
                <a:hlinkClick r:id="rId4"/>
              </a:rPr>
              <a:t>https://www.vistaprint.com/</a:t>
            </a:r>
            <a:endParaRPr lang="en-IN" dirty="0"/>
          </a:p>
          <a:p>
            <a:r>
              <a:rPr lang="en-IN" dirty="0">
                <a:hlinkClick r:id="rId5"/>
              </a:rPr>
              <a:t>https://www.shutterfly.com/</a:t>
            </a:r>
            <a:endParaRPr lang="en-IN" dirty="0"/>
          </a:p>
          <a:p>
            <a:r>
              <a:rPr lang="en-IN" dirty="0">
                <a:hlinkClick r:id="rId6"/>
              </a:rPr>
              <a:t>https://www.minted.com/</a:t>
            </a:r>
            <a:endParaRPr lang="en-IN" dirty="0"/>
          </a:p>
          <a:p>
            <a:pPr marL="0" indent="0">
              <a:buNone/>
            </a:pPr>
            <a:endParaRPr lang="en-IN" dirty="0"/>
          </a:p>
        </p:txBody>
      </p:sp>
    </p:spTree>
    <p:extLst>
      <p:ext uri="{BB962C8B-B14F-4D97-AF65-F5344CB8AC3E}">
        <p14:creationId xmlns:p14="http://schemas.microsoft.com/office/powerpoint/2010/main" val="3314684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8B93B-98DB-6374-AF43-ACAD32490DE1}"/>
              </a:ext>
            </a:extLst>
          </p:cNvPr>
          <p:cNvSpPr>
            <a:spLocks noGrp="1"/>
          </p:cNvSpPr>
          <p:nvPr>
            <p:ph type="title"/>
          </p:nvPr>
        </p:nvSpPr>
        <p:spPr>
          <a:xfrm>
            <a:off x="2151374" y="2643124"/>
            <a:ext cx="7468487" cy="1049235"/>
          </a:xfrm>
        </p:spPr>
        <p:txBody>
          <a:bodyPr>
            <a:noAutofit/>
          </a:bodyPr>
          <a:lstStyle/>
          <a:p>
            <a:r>
              <a:rPr lang="en-US" sz="8000" dirty="0">
                <a:latin typeface="Bodoni MT Black" panose="02070A03080606020203" pitchFamily="18" charset="0"/>
              </a:rPr>
              <a:t>THANK YOU</a:t>
            </a:r>
            <a:endParaRPr lang="en-IN" sz="8000" dirty="0">
              <a:latin typeface="Bodoni MT Black" panose="02070A03080606020203" pitchFamily="18" charset="0"/>
            </a:endParaRPr>
          </a:p>
        </p:txBody>
      </p:sp>
    </p:spTree>
    <p:extLst>
      <p:ext uri="{BB962C8B-B14F-4D97-AF65-F5344CB8AC3E}">
        <p14:creationId xmlns:p14="http://schemas.microsoft.com/office/powerpoint/2010/main" val="32807019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3700-C27D-D50B-9C76-210EE984A02D}"/>
              </a:ext>
            </a:extLst>
          </p:cNvPr>
          <p:cNvSpPr>
            <a:spLocks noGrp="1"/>
          </p:cNvSpPr>
          <p:nvPr>
            <p:ph type="title"/>
          </p:nvPr>
        </p:nvSpPr>
        <p:spPr/>
        <p:txBody>
          <a:bodyPr>
            <a:normAutofit fontScale="90000"/>
          </a:bodyPr>
          <a:lstStyle/>
          <a:p>
            <a:r>
              <a:rPr lang="en-US" sz="3600" b="1" u="sng" dirty="0">
                <a:latin typeface="Bodoni MT Black" panose="02070A03080606020203" pitchFamily="18" charset="0"/>
              </a:rPr>
              <a:t>CALCULATOR USING C PROGRAMMING LANGUAGE</a:t>
            </a:r>
            <a:br>
              <a:rPr lang="en-IN" sz="2800" b="1" dirty="0">
                <a:effectLst/>
                <a:latin typeface="Calibri" panose="020F0502020204030204" pitchFamily="34" charset="0"/>
                <a:ea typeface="Calibri" panose="020F0502020204030204" pitchFamily="34" charset="0"/>
                <a:cs typeface="Times New Roman" panose="02020603050405020304" pitchFamily="18" charset="0"/>
              </a:rPr>
            </a:br>
            <a:endParaRPr lang="en-IN" sz="2800" b="1" dirty="0"/>
          </a:p>
        </p:txBody>
      </p:sp>
      <p:sp>
        <p:nvSpPr>
          <p:cNvPr id="3" name="Content Placeholder 2">
            <a:extLst>
              <a:ext uri="{FF2B5EF4-FFF2-40B4-BE49-F238E27FC236}">
                <a16:creationId xmlns:a16="http://schemas.microsoft.com/office/drawing/2014/main" id="{1679B898-2971-BB21-559F-9E2C71CE4051}"/>
              </a:ext>
            </a:extLst>
          </p:cNvPr>
          <p:cNvSpPr>
            <a:spLocks noGrp="1"/>
          </p:cNvSpPr>
          <p:nvPr>
            <p:ph idx="1"/>
          </p:nvPr>
        </p:nvSpPr>
        <p:spPr/>
        <p:txBody>
          <a:bodyPr>
            <a:normAutofit/>
          </a:bodyPr>
          <a:lstStyle/>
          <a:p>
            <a:r>
              <a:rPr lang="en-US" sz="1400" b="1" dirty="0">
                <a:latin typeface="Times New Roman" panose="02020603050405020304" pitchFamily="18" charset="0"/>
                <a:cs typeface="Times New Roman" panose="02020603050405020304" pitchFamily="18" charset="0"/>
              </a:rPr>
              <a:t>Using functions , variable and basic programming fundamentals to create a calculator.</a:t>
            </a:r>
          </a:p>
          <a:p>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Using different files to import functions from different file in c</a:t>
            </a:r>
          </a:p>
          <a:p>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Learning different methods like getxy(), backgroundColor() etc</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181090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994C7-2A52-09C0-E6EE-C17F601EB8C7}"/>
              </a:ext>
            </a:extLst>
          </p:cNvPr>
          <p:cNvSpPr>
            <a:spLocks noGrp="1"/>
          </p:cNvSpPr>
          <p:nvPr>
            <p:ph type="title"/>
          </p:nvPr>
        </p:nvSpPr>
        <p:spPr/>
        <p:txBody>
          <a:bodyPr>
            <a:normAutofit fontScale="90000"/>
          </a:bodyPr>
          <a:lstStyle/>
          <a:p>
            <a:r>
              <a:rPr lang="en-US" sz="3600" b="1" u="sng" dirty="0">
                <a:effectLst/>
                <a:latin typeface="Bodoni MT Black" panose="02070A03080606020203" pitchFamily="18" charset="0"/>
                <a:ea typeface="Calibri" panose="020F0502020204030204" pitchFamily="34" charset="0"/>
                <a:cs typeface="Times New Roman" panose="02020603050405020304" pitchFamily="18" charset="0"/>
              </a:rPr>
              <a:t>CANDY GAME USING C PROGRAMMING LANGUAGE</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0AA84902-6188-A765-F043-C9C054606027}"/>
              </a:ext>
            </a:extLst>
          </p:cNvPr>
          <p:cNvSpPr>
            <a:spLocks noGrp="1"/>
          </p:cNvSpPr>
          <p:nvPr>
            <p:ph idx="1"/>
          </p:nvPr>
        </p:nvSpPr>
        <p:spPr/>
        <p:txBody>
          <a:bodyPr>
            <a:normAutofit/>
          </a:bodyPr>
          <a:lstStyle/>
          <a:p>
            <a:r>
              <a:rPr lang="en-US" sz="1400" b="1" i="0" dirty="0">
                <a:solidFill>
                  <a:srgbClr val="374151"/>
                </a:solidFill>
                <a:effectLst/>
                <a:latin typeface="Times New Roman" panose="02020603050405020304" pitchFamily="18" charset="0"/>
                <a:cs typeface="Times New Roman" panose="02020603050405020304" pitchFamily="18" charset="0"/>
              </a:rPr>
              <a:t>To implement this game in C, the program can use functions such as </a:t>
            </a:r>
            <a:r>
              <a:rPr lang="en-IN" sz="1400" b="1" i="0" dirty="0">
                <a:solidFill>
                  <a:srgbClr val="111827"/>
                </a:solidFill>
                <a:effectLst/>
                <a:latin typeface="Times New Roman" panose="02020603050405020304" pitchFamily="18" charset="0"/>
                <a:cs typeface="Times New Roman" panose="02020603050405020304" pitchFamily="18" charset="0"/>
              </a:rPr>
              <a:t>printf() </a:t>
            </a:r>
            <a:r>
              <a:rPr lang="en-IN" sz="1400" b="1" i="0" dirty="0">
                <a:solidFill>
                  <a:srgbClr val="374151"/>
                </a:solidFill>
                <a:effectLst/>
                <a:latin typeface="Times New Roman" panose="02020603050405020304" pitchFamily="18" charset="0"/>
                <a:cs typeface="Times New Roman" panose="02020603050405020304" pitchFamily="18" charset="0"/>
              </a:rPr>
              <a:t>and </a:t>
            </a:r>
            <a:r>
              <a:rPr lang="en-IN" sz="1400" b="1" i="0" dirty="0">
                <a:solidFill>
                  <a:srgbClr val="111827"/>
                </a:solidFill>
                <a:effectLst/>
                <a:latin typeface="Times New Roman" panose="02020603050405020304" pitchFamily="18" charset="0"/>
                <a:cs typeface="Times New Roman" panose="02020603050405020304" pitchFamily="18" charset="0"/>
              </a:rPr>
              <a:t>scanf() </a:t>
            </a:r>
            <a:r>
              <a:rPr lang="en-US" sz="1400" b="1" i="0" dirty="0">
                <a:solidFill>
                  <a:srgbClr val="374151"/>
                </a:solidFill>
                <a:effectLst/>
                <a:latin typeface="Times New Roman" panose="02020603050405020304" pitchFamily="18" charset="0"/>
                <a:cs typeface="Times New Roman" panose="02020603050405020304" pitchFamily="18" charset="0"/>
              </a:rPr>
              <a:t>to display output and collect input from the player, and can use a random number generator to generate a random number of candies for each game.</a:t>
            </a:r>
          </a:p>
          <a:p>
            <a:pPr marL="0" indent="0">
              <a:buNone/>
            </a:pPr>
            <a:endParaRPr lang="en-US" sz="1400" b="1" i="0" dirty="0">
              <a:solidFill>
                <a:srgbClr val="374151"/>
              </a:solidFill>
              <a:effectLst/>
              <a:latin typeface="Times New Roman" panose="02020603050405020304" pitchFamily="18" charset="0"/>
              <a:cs typeface="Times New Roman" panose="02020603050405020304" pitchFamily="18" charset="0"/>
            </a:endParaRPr>
          </a:p>
          <a:p>
            <a:r>
              <a:rPr lang="en-US" sz="1400" b="1" i="0" dirty="0">
                <a:solidFill>
                  <a:srgbClr val="374151"/>
                </a:solidFill>
                <a:effectLst/>
                <a:latin typeface="Times New Roman" panose="02020603050405020304" pitchFamily="18" charset="0"/>
                <a:cs typeface="Times New Roman" panose="02020603050405020304" pitchFamily="18" charset="0"/>
              </a:rPr>
              <a:t>The program can also use control structures such as </a:t>
            </a:r>
            <a:r>
              <a:rPr lang="en-IN" sz="1400" b="1" i="0" dirty="0">
                <a:solidFill>
                  <a:srgbClr val="111827"/>
                </a:solidFill>
                <a:effectLst/>
                <a:latin typeface="Times New Roman" panose="02020603050405020304" pitchFamily="18" charset="0"/>
                <a:cs typeface="Times New Roman" panose="02020603050405020304" pitchFamily="18" charset="0"/>
              </a:rPr>
              <a:t>if-else s</a:t>
            </a:r>
            <a:r>
              <a:rPr lang="en-US" sz="1400" b="1" i="0" dirty="0" err="1">
                <a:solidFill>
                  <a:srgbClr val="374151"/>
                </a:solidFill>
                <a:effectLst/>
                <a:latin typeface="Times New Roman" panose="02020603050405020304" pitchFamily="18" charset="0"/>
                <a:cs typeface="Times New Roman" panose="02020603050405020304" pitchFamily="18" charset="0"/>
              </a:rPr>
              <a:t>tatements</a:t>
            </a:r>
            <a:r>
              <a:rPr lang="en-US" sz="1400" b="1" i="0" dirty="0">
                <a:solidFill>
                  <a:srgbClr val="374151"/>
                </a:solidFill>
                <a:effectLst/>
                <a:latin typeface="Times New Roman" panose="02020603050405020304" pitchFamily="18" charset="0"/>
                <a:cs typeface="Times New Roman" panose="02020603050405020304" pitchFamily="18" charset="0"/>
              </a:rPr>
              <a:t> and loops to implement the game logic and flow.</a:t>
            </a:r>
          </a:p>
          <a:p>
            <a:endParaRPr lang="en-US" sz="1400" b="1" dirty="0">
              <a:solidFill>
                <a:srgbClr val="374151"/>
              </a:solidFill>
              <a:latin typeface="Times New Roman" panose="02020603050405020304" pitchFamily="18" charset="0"/>
              <a:cs typeface="Times New Roman" panose="02020603050405020304" pitchFamily="18" charset="0"/>
            </a:endParaRPr>
          </a:p>
          <a:p>
            <a:r>
              <a:rPr lang="en-US" sz="1400" b="1" i="0" dirty="0">
                <a:solidFill>
                  <a:srgbClr val="374151"/>
                </a:solidFill>
                <a:effectLst/>
                <a:latin typeface="Times New Roman" panose="02020603050405020304" pitchFamily="18" charset="0"/>
                <a:cs typeface="Times New Roman" panose="02020603050405020304" pitchFamily="18" charset="0"/>
              </a:rPr>
              <a:t>Overall, a candy game using C programming language can be a fun and engaging way to learn the basics of programming and to practice C programming concepts such as input/output, control structures, and functions.</a:t>
            </a:r>
          </a:p>
          <a:p>
            <a:endParaRPr lang="en-US" sz="1400" dirty="0">
              <a:solidFill>
                <a:srgbClr val="374151"/>
              </a:solidFill>
              <a:latin typeface="Söhne"/>
            </a:endParaRPr>
          </a:p>
        </p:txBody>
      </p:sp>
    </p:spTree>
    <p:extLst>
      <p:ext uri="{BB962C8B-B14F-4D97-AF65-F5344CB8AC3E}">
        <p14:creationId xmlns:p14="http://schemas.microsoft.com/office/powerpoint/2010/main" val="16291618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64294-6D28-4775-9DA9-B4C336D6D14E}"/>
              </a:ext>
            </a:extLst>
          </p:cNvPr>
          <p:cNvSpPr>
            <a:spLocks noGrp="1"/>
          </p:cNvSpPr>
          <p:nvPr>
            <p:ph type="title"/>
          </p:nvPr>
        </p:nvSpPr>
        <p:spPr>
          <a:xfrm>
            <a:off x="1294362" y="559837"/>
            <a:ext cx="9603275" cy="1049235"/>
          </a:xfrm>
        </p:spPr>
        <p:txBody>
          <a:bodyPr>
            <a:normAutofit/>
          </a:bodyPr>
          <a:lstStyle/>
          <a:p>
            <a:r>
              <a:rPr lang="en-US" b="1" u="sng" dirty="0">
                <a:latin typeface="Bodoni MT Black" panose="02070A03080606020203" pitchFamily="18" charset="0"/>
                <a:cs typeface="Times New Roman" panose="02020603050405020304" pitchFamily="18" charset="0"/>
              </a:rPr>
              <a:t>C MARKSHEET USING C PRORAMMING LANGUAGE</a:t>
            </a:r>
            <a:endParaRPr lang="en-IN" b="1" u="sng" dirty="0">
              <a:latin typeface="Bodoni MT Black" panose="02070A03080606020203"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DE1379-1531-56CC-93AF-57ABB3A6663D}"/>
              </a:ext>
            </a:extLst>
          </p:cNvPr>
          <p:cNvSpPr>
            <a:spLocks noGrp="1"/>
          </p:cNvSpPr>
          <p:nvPr>
            <p:ph idx="1"/>
          </p:nvPr>
        </p:nvSpPr>
        <p:spPr>
          <a:xfrm>
            <a:off x="1190322" y="1838449"/>
            <a:ext cx="10034405" cy="4459714"/>
          </a:xfrm>
        </p:spPr>
        <p:txBody>
          <a:bodyPr>
            <a:noAutofit/>
          </a:bodyPr>
          <a:lstStyle/>
          <a:p>
            <a:r>
              <a:rPr lang="en-US" sz="1400" b="1" i="0" dirty="0">
                <a:solidFill>
                  <a:srgbClr val="374151"/>
                </a:solidFill>
                <a:effectLst/>
                <a:latin typeface="Times New Roman" panose="02020603050405020304" pitchFamily="18" charset="0"/>
                <a:cs typeface="Times New Roman" panose="02020603050405020304" pitchFamily="18" charset="0"/>
              </a:rPr>
              <a:t>The program can begin by asking the student to enter their name and registration number. It can then prompt the student to enter their scores in various subjects such as Math, Physics, Chemistry, and English.</a:t>
            </a:r>
          </a:p>
          <a:p>
            <a:endParaRPr lang="en-US" sz="1400" b="1" dirty="0">
              <a:solidFill>
                <a:srgbClr val="374151"/>
              </a:solidFill>
              <a:latin typeface="Times New Roman" panose="02020603050405020304" pitchFamily="18" charset="0"/>
              <a:cs typeface="Times New Roman" panose="02020603050405020304" pitchFamily="18" charset="0"/>
            </a:endParaRPr>
          </a:p>
          <a:p>
            <a:r>
              <a:rPr lang="en-US" sz="1400" b="1" i="0" dirty="0">
                <a:solidFill>
                  <a:srgbClr val="374151"/>
                </a:solidFill>
                <a:effectLst/>
                <a:latin typeface="Times New Roman" panose="02020603050405020304" pitchFamily="18" charset="0"/>
                <a:cs typeface="Times New Roman" panose="02020603050405020304" pitchFamily="18" charset="0"/>
              </a:rPr>
              <a:t>The program can calculate the total marks, percentage, and grade of the student based on the scores entered by the student.</a:t>
            </a:r>
          </a:p>
          <a:p>
            <a:endParaRPr lang="en-US" sz="1400" b="1" dirty="0">
              <a:solidFill>
                <a:srgbClr val="374151"/>
              </a:solidFill>
              <a:latin typeface="Times New Roman" panose="02020603050405020304" pitchFamily="18" charset="0"/>
              <a:cs typeface="Times New Roman" panose="02020603050405020304" pitchFamily="18" charset="0"/>
            </a:endParaRPr>
          </a:p>
          <a:p>
            <a:r>
              <a:rPr lang="en-US" sz="1400" b="1" i="0" dirty="0">
                <a:solidFill>
                  <a:srgbClr val="374151"/>
                </a:solidFill>
                <a:effectLst/>
                <a:latin typeface="Times New Roman" panose="02020603050405020304" pitchFamily="18" charset="0"/>
                <a:cs typeface="Times New Roman" panose="02020603050405020304" pitchFamily="18" charset="0"/>
              </a:rPr>
              <a:t>It can then display the marksheet of the student, which includes their name, registration number, scores in each subject, total marks, percentage, and grade. To implement this program in C, the program can use functions such as </a:t>
            </a:r>
            <a:r>
              <a:rPr lang="en-IN" sz="1400" b="1" i="0" dirty="0">
                <a:solidFill>
                  <a:srgbClr val="111827"/>
                </a:solidFill>
                <a:effectLst/>
                <a:latin typeface="Times New Roman" panose="02020603050405020304" pitchFamily="18" charset="0"/>
                <a:cs typeface="Times New Roman" panose="02020603050405020304" pitchFamily="18" charset="0"/>
              </a:rPr>
              <a:t>printf() </a:t>
            </a:r>
            <a:r>
              <a:rPr lang="en-IN" sz="1400" b="1" i="0" dirty="0">
                <a:solidFill>
                  <a:srgbClr val="374151"/>
                </a:solidFill>
                <a:effectLst/>
                <a:latin typeface="Times New Roman" panose="02020603050405020304" pitchFamily="18" charset="0"/>
                <a:cs typeface="Times New Roman" panose="02020603050405020304" pitchFamily="18" charset="0"/>
              </a:rPr>
              <a:t>and </a:t>
            </a:r>
            <a:r>
              <a:rPr lang="en-IN" sz="1400" b="1" i="0" dirty="0">
                <a:solidFill>
                  <a:srgbClr val="111827"/>
                </a:solidFill>
                <a:effectLst/>
                <a:latin typeface="Times New Roman" panose="02020603050405020304" pitchFamily="18" charset="0"/>
                <a:cs typeface="Times New Roman" panose="02020603050405020304" pitchFamily="18" charset="0"/>
              </a:rPr>
              <a:t>scanf() </a:t>
            </a:r>
            <a:r>
              <a:rPr lang="en-US" sz="1400" b="1" i="0" dirty="0">
                <a:solidFill>
                  <a:srgbClr val="374151"/>
                </a:solidFill>
                <a:effectLst/>
                <a:latin typeface="Times New Roman" panose="02020603050405020304" pitchFamily="18" charset="0"/>
                <a:cs typeface="Times New Roman" panose="02020603050405020304" pitchFamily="18" charset="0"/>
              </a:rPr>
              <a:t>to display output and collect input from the user, and can use arithmetic operators to calculate the total marks, percentage, and grade of the student.</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66592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47DFB-E27F-697B-C252-D5A5BEF736DE}"/>
              </a:ext>
            </a:extLst>
          </p:cNvPr>
          <p:cNvSpPr>
            <a:spLocks noGrp="1"/>
          </p:cNvSpPr>
          <p:nvPr>
            <p:ph type="title"/>
          </p:nvPr>
        </p:nvSpPr>
        <p:spPr/>
        <p:txBody>
          <a:bodyPr>
            <a:normAutofit/>
          </a:bodyPr>
          <a:lstStyle/>
          <a:p>
            <a:r>
              <a:rPr lang="en-US" b="1" u="sng" dirty="0">
                <a:latin typeface="Bodoni MT Black" panose="02070A03080606020203" pitchFamily="18" charset="0"/>
                <a:cs typeface="Times New Roman" panose="02020603050405020304" pitchFamily="18" charset="0"/>
              </a:rPr>
              <a:t>HOTEL MENU IN JAVA PROGRAMMING LANGUAGE</a:t>
            </a:r>
            <a:endParaRPr lang="en-IN" b="1" u="sng" dirty="0">
              <a:latin typeface="Bodoni MT Black" panose="02070A03080606020203"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2FD446-4957-5163-22F0-22EF6541C4E8}"/>
              </a:ext>
            </a:extLst>
          </p:cNvPr>
          <p:cNvSpPr>
            <a:spLocks noGrp="1"/>
          </p:cNvSpPr>
          <p:nvPr>
            <p:ph idx="1"/>
          </p:nvPr>
        </p:nvSpPr>
        <p:spPr>
          <a:xfrm>
            <a:off x="1294362" y="2062385"/>
            <a:ext cx="9603275" cy="3450613"/>
          </a:xfrm>
        </p:spPr>
        <p:txBody>
          <a:bodyPr>
            <a:noAutofit/>
          </a:bodyPr>
          <a:lstStyle/>
          <a:p>
            <a:r>
              <a:rPr lang="en-US" sz="1400" b="1" i="0" dirty="0">
                <a:solidFill>
                  <a:srgbClr val="374151"/>
                </a:solidFill>
                <a:effectLst/>
                <a:latin typeface="Times New Roman" panose="02020603050405020304" pitchFamily="18" charset="0"/>
                <a:cs typeface="Times New Roman" panose="02020603050405020304" pitchFamily="18" charset="0"/>
              </a:rPr>
              <a:t>A hotel menu in Java programming language can be designed to provide an interface for a user to view and order items from a hotel's menu. The program can begin by displaying a list of menu items such as appetizers, main courses, desserts, and beverages.</a:t>
            </a:r>
          </a:p>
          <a:p>
            <a:endParaRPr lang="en-US" sz="1400" b="1" dirty="0">
              <a:solidFill>
                <a:srgbClr val="374151"/>
              </a:solidFill>
              <a:latin typeface="Times New Roman" panose="02020603050405020304" pitchFamily="18" charset="0"/>
              <a:cs typeface="Times New Roman" panose="02020603050405020304" pitchFamily="18" charset="0"/>
            </a:endParaRPr>
          </a:p>
          <a:p>
            <a:r>
              <a:rPr lang="en-US" sz="1400" b="1" i="0" dirty="0">
                <a:solidFill>
                  <a:srgbClr val="374151"/>
                </a:solidFill>
                <a:effectLst/>
                <a:latin typeface="Times New Roman" panose="02020603050405020304" pitchFamily="18" charset="0"/>
                <a:cs typeface="Times New Roman" panose="02020603050405020304" pitchFamily="18" charset="0"/>
              </a:rPr>
              <a:t>The user can then select a category and view a list of items along with their descriptions and prices. </a:t>
            </a:r>
          </a:p>
          <a:p>
            <a:endParaRPr lang="en-US" sz="1400" b="1" dirty="0">
              <a:solidFill>
                <a:srgbClr val="374151"/>
              </a:solidFill>
              <a:latin typeface="Times New Roman" panose="02020603050405020304" pitchFamily="18" charset="0"/>
              <a:cs typeface="Times New Roman" panose="02020603050405020304" pitchFamily="18" charset="0"/>
            </a:endParaRPr>
          </a:p>
          <a:p>
            <a:r>
              <a:rPr lang="en-US" sz="1400" b="1" i="0" dirty="0">
                <a:solidFill>
                  <a:srgbClr val="374151"/>
                </a:solidFill>
                <a:effectLst/>
                <a:latin typeface="Times New Roman" panose="02020603050405020304" pitchFamily="18" charset="0"/>
                <a:cs typeface="Times New Roman" panose="02020603050405020304" pitchFamily="18" charset="0"/>
              </a:rPr>
              <a:t>To implement this program in Java, the program can use classes and objects to represent menu items and orders, and can use graphical user interface (GUI) components such as buttons and text fields to provide an interactive interface for the user.</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24448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B4B0-3ACC-9D36-530E-FF61BBA1C0CF}"/>
              </a:ext>
            </a:extLst>
          </p:cNvPr>
          <p:cNvSpPr>
            <a:spLocks noGrp="1"/>
          </p:cNvSpPr>
          <p:nvPr>
            <p:ph type="title"/>
          </p:nvPr>
        </p:nvSpPr>
        <p:spPr>
          <a:xfrm>
            <a:off x="1294362" y="882522"/>
            <a:ext cx="9603275" cy="1049235"/>
          </a:xfrm>
        </p:spPr>
        <p:txBody>
          <a:bodyPr>
            <a:normAutofit/>
          </a:bodyPr>
          <a:lstStyle/>
          <a:p>
            <a:r>
              <a:rPr lang="en-US" b="1" u="sng" dirty="0">
                <a:latin typeface="Bodoni MT Black" panose="02070A03080606020203" pitchFamily="18" charset="0"/>
                <a:cs typeface="Times New Roman" panose="02020603050405020304" pitchFamily="18" charset="0"/>
              </a:rPr>
              <a:t>BANKING APP IN JAVA</a:t>
            </a:r>
            <a:endParaRPr lang="en-IN" b="1" u="sng" dirty="0">
              <a:latin typeface="Bodoni MT Black" panose="02070A03080606020203"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C9C9D3-E5D2-CA7E-6280-6EB284097E38}"/>
              </a:ext>
            </a:extLst>
          </p:cNvPr>
          <p:cNvSpPr>
            <a:spLocks noGrp="1"/>
          </p:cNvSpPr>
          <p:nvPr>
            <p:ph idx="1"/>
          </p:nvPr>
        </p:nvSpPr>
        <p:spPr>
          <a:xfrm>
            <a:off x="1294362" y="1931757"/>
            <a:ext cx="9603275" cy="3450613"/>
          </a:xfrm>
        </p:spPr>
        <p:txBody>
          <a:bodyPr>
            <a:noAutofit/>
          </a:bodyPr>
          <a:lstStyle/>
          <a:p>
            <a:r>
              <a:rPr lang="en-US" sz="1400" b="1" i="0" dirty="0">
                <a:solidFill>
                  <a:srgbClr val="374151"/>
                </a:solidFill>
                <a:effectLst/>
                <a:latin typeface="Times New Roman" panose="02020603050405020304" pitchFamily="18" charset="0"/>
                <a:cs typeface="Times New Roman" panose="02020603050405020304" pitchFamily="18" charset="0"/>
              </a:rPr>
              <a:t>A banking app in Java can be designed to provide a user with an interface to perform banking operations such as deposit, withdrawal, transfer, and balance inquiry.</a:t>
            </a:r>
          </a:p>
          <a:p>
            <a:endParaRPr lang="en-US" sz="1400" b="1" dirty="0">
              <a:solidFill>
                <a:srgbClr val="374151"/>
              </a:solidFill>
              <a:latin typeface="Times New Roman" panose="02020603050405020304" pitchFamily="18" charset="0"/>
              <a:cs typeface="Times New Roman" panose="02020603050405020304" pitchFamily="18" charset="0"/>
            </a:endParaRPr>
          </a:p>
          <a:p>
            <a:r>
              <a:rPr lang="en-US" sz="1400" b="1" i="0" dirty="0">
                <a:solidFill>
                  <a:srgbClr val="374151"/>
                </a:solidFill>
                <a:effectLst/>
                <a:latin typeface="Times New Roman" panose="02020603050405020304" pitchFamily="18" charset="0"/>
                <a:cs typeface="Times New Roman" panose="02020603050405020304" pitchFamily="18" charset="0"/>
              </a:rPr>
              <a:t>The app can begin by asking the user to enter their login credentials such as username and password. Once authenticated, the app can display the user's account information such as account number and balance. </a:t>
            </a:r>
          </a:p>
          <a:p>
            <a:endParaRPr lang="en-US" sz="1400" b="1" dirty="0">
              <a:solidFill>
                <a:srgbClr val="374151"/>
              </a:solidFill>
              <a:latin typeface="Times New Roman" panose="02020603050405020304" pitchFamily="18" charset="0"/>
              <a:cs typeface="Times New Roman" panose="02020603050405020304" pitchFamily="18" charset="0"/>
            </a:endParaRPr>
          </a:p>
          <a:p>
            <a:r>
              <a:rPr lang="en-US" sz="1400" b="1" i="0" dirty="0">
                <a:solidFill>
                  <a:srgbClr val="374151"/>
                </a:solidFill>
                <a:effectLst/>
                <a:latin typeface="Times New Roman" panose="02020603050405020304" pitchFamily="18" charset="0"/>
                <a:cs typeface="Times New Roman" panose="02020603050405020304" pitchFamily="18" charset="0"/>
              </a:rPr>
              <a:t>The user can then select a banking operation and enter the necessary details such as the amount to deposit, the account number for transfer, or the amount to withdraw. </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2803404"/>
      </p:ext>
    </p:extLst>
  </p:cSld>
  <p:clrMapOvr>
    <a:overrideClrMapping bg1="lt1" tx1="dk1" bg2="lt2" tx2="dk2" accent1="accent1" accent2="accent2" accent3="accent3" accent4="accent4" accent5="accent5" accent6="accent6" hlink="hlink" folHlink="folHlink"/>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C773-2A39-DC43-C9DC-64657F11D260}"/>
              </a:ext>
            </a:extLst>
          </p:cNvPr>
          <p:cNvSpPr>
            <a:spLocks noGrp="1"/>
          </p:cNvSpPr>
          <p:nvPr>
            <p:ph type="title"/>
          </p:nvPr>
        </p:nvSpPr>
        <p:spPr/>
        <p:txBody>
          <a:bodyPr>
            <a:normAutofit/>
          </a:bodyPr>
          <a:lstStyle/>
          <a:p>
            <a:r>
              <a:rPr lang="en-US" b="1" u="sng" dirty="0">
                <a:effectLst/>
                <a:latin typeface="Bodoni MT Black" panose="02070A03080606020203" pitchFamily="18" charset="0"/>
                <a:ea typeface="Calibri" panose="020F0502020204030204" pitchFamily="34" charset="0"/>
                <a:cs typeface="Times New Roman" panose="02020603050405020304" pitchFamily="18" charset="0"/>
              </a:rPr>
              <a:t>FILE CREATION IN C PROGRAMMING LANGUAGE</a:t>
            </a:r>
            <a:endParaRPr lang="en-IN" u="sng" dirty="0">
              <a:latin typeface="Bodoni MT Black" panose="02070A03080606020203" pitchFamily="18" charset="0"/>
            </a:endParaRPr>
          </a:p>
        </p:txBody>
      </p:sp>
      <p:sp>
        <p:nvSpPr>
          <p:cNvPr id="3" name="Content Placeholder 2">
            <a:extLst>
              <a:ext uri="{FF2B5EF4-FFF2-40B4-BE49-F238E27FC236}">
                <a16:creationId xmlns:a16="http://schemas.microsoft.com/office/drawing/2014/main" id="{F3A3B967-2296-D952-DD3E-6999542257A3}"/>
              </a:ext>
            </a:extLst>
          </p:cNvPr>
          <p:cNvSpPr>
            <a:spLocks noGrp="1"/>
          </p:cNvSpPr>
          <p:nvPr>
            <p:ph idx="1"/>
          </p:nvPr>
        </p:nvSpPr>
        <p:spPr>
          <a:xfrm>
            <a:off x="1451578" y="1969079"/>
            <a:ext cx="9603275" cy="3450613"/>
          </a:xfrm>
        </p:spPr>
        <p:txBody>
          <a:bodyPr>
            <a:noAutofit/>
          </a:bodyPr>
          <a:lstStyle/>
          <a:p>
            <a:r>
              <a:rPr lang="en-US" sz="1400" b="1" i="0" dirty="0">
                <a:solidFill>
                  <a:srgbClr val="374151"/>
                </a:solidFill>
                <a:effectLst/>
                <a:latin typeface="Times New Roman" panose="02020603050405020304" pitchFamily="18" charset="0"/>
                <a:cs typeface="Times New Roman" panose="02020603050405020304" pitchFamily="18" charset="0"/>
              </a:rPr>
              <a:t>File creation in C programming language involves creating a new file or opening an existing file for writing data. The program can start by using the </a:t>
            </a:r>
            <a:r>
              <a:rPr lang="en-IN" sz="1400" b="1" i="0" dirty="0">
                <a:solidFill>
                  <a:srgbClr val="111827"/>
                </a:solidFill>
                <a:effectLst/>
                <a:latin typeface="Times New Roman" panose="02020603050405020304" pitchFamily="18" charset="0"/>
                <a:cs typeface="Times New Roman" panose="02020603050405020304" pitchFamily="18" charset="0"/>
              </a:rPr>
              <a:t>fopen() </a:t>
            </a:r>
            <a:r>
              <a:rPr lang="en-US" sz="1400" b="1" i="0" dirty="0">
                <a:solidFill>
                  <a:srgbClr val="374151"/>
                </a:solidFill>
                <a:effectLst/>
                <a:latin typeface="Times New Roman" panose="02020603050405020304" pitchFamily="18" charset="0"/>
                <a:cs typeface="Times New Roman" panose="02020603050405020304" pitchFamily="18" charset="0"/>
              </a:rPr>
              <a:t>function to create a file or open an existing file in write mode.</a:t>
            </a:r>
          </a:p>
          <a:p>
            <a:endParaRPr lang="en-US" sz="1400" b="1" dirty="0">
              <a:solidFill>
                <a:srgbClr val="374151"/>
              </a:solidFill>
              <a:latin typeface="Times New Roman" panose="02020603050405020304" pitchFamily="18" charset="0"/>
              <a:cs typeface="Times New Roman" panose="02020603050405020304" pitchFamily="18" charset="0"/>
            </a:endParaRPr>
          </a:p>
          <a:p>
            <a:r>
              <a:rPr lang="en-US" sz="1400" b="1" i="0" dirty="0">
                <a:solidFill>
                  <a:srgbClr val="374151"/>
                </a:solidFill>
                <a:effectLst/>
                <a:latin typeface="Times New Roman" panose="02020603050405020304" pitchFamily="18" charset="0"/>
                <a:cs typeface="Times New Roman" panose="02020603050405020304" pitchFamily="18" charset="0"/>
              </a:rPr>
              <a:t>The function takes two arguments: the name of the file and the mode in which to open the file. The mode can be "w" for write mode or "a" for append mode, which adds data to the end of the file.</a:t>
            </a:r>
          </a:p>
          <a:p>
            <a:endParaRPr lang="en-US" sz="1400" b="1" dirty="0">
              <a:solidFill>
                <a:srgbClr val="374151"/>
              </a:solidFill>
              <a:latin typeface="Times New Roman" panose="02020603050405020304" pitchFamily="18" charset="0"/>
              <a:cs typeface="Times New Roman" panose="02020603050405020304" pitchFamily="18" charset="0"/>
            </a:endParaRPr>
          </a:p>
          <a:p>
            <a:r>
              <a:rPr lang="en-US" sz="1400" b="1" i="0" dirty="0">
                <a:solidFill>
                  <a:srgbClr val="374151"/>
                </a:solidFill>
                <a:effectLst/>
                <a:latin typeface="Times New Roman" panose="02020603050405020304" pitchFamily="18" charset="0"/>
                <a:cs typeface="Times New Roman" panose="02020603050405020304" pitchFamily="18" charset="0"/>
              </a:rPr>
              <a:t>Once the file is opened, the program can use the </a:t>
            </a:r>
            <a:r>
              <a:rPr lang="en-IN" sz="1400" b="1" i="0" dirty="0">
                <a:solidFill>
                  <a:srgbClr val="111827"/>
                </a:solidFill>
                <a:effectLst/>
                <a:latin typeface="Times New Roman" panose="02020603050405020304" pitchFamily="18" charset="0"/>
                <a:cs typeface="Times New Roman" panose="02020603050405020304" pitchFamily="18" charset="0"/>
              </a:rPr>
              <a:t>fprintf() </a:t>
            </a:r>
            <a:r>
              <a:rPr lang="en-US" sz="1400" b="1" i="0" dirty="0">
                <a:solidFill>
                  <a:srgbClr val="374151"/>
                </a:solidFill>
                <a:effectLst/>
                <a:latin typeface="Times New Roman" panose="02020603050405020304" pitchFamily="18" charset="0"/>
                <a:cs typeface="Times New Roman" panose="02020603050405020304" pitchFamily="18" charset="0"/>
              </a:rPr>
              <a:t>function to write data to the file. The function takes two arguments: the file pointer returned by the </a:t>
            </a:r>
            <a:r>
              <a:rPr lang="en-IN" sz="1400" b="1" i="0" dirty="0">
                <a:solidFill>
                  <a:srgbClr val="111827"/>
                </a:solidFill>
                <a:effectLst/>
                <a:latin typeface="Times New Roman" panose="02020603050405020304" pitchFamily="18" charset="0"/>
                <a:cs typeface="Times New Roman" panose="02020603050405020304" pitchFamily="18" charset="0"/>
              </a:rPr>
              <a:t>fopen() </a:t>
            </a:r>
            <a:r>
              <a:rPr lang="en-US" sz="1400" b="1" i="0" dirty="0">
                <a:solidFill>
                  <a:srgbClr val="374151"/>
                </a:solidFill>
                <a:effectLst/>
                <a:latin typeface="Times New Roman" panose="02020603050405020304" pitchFamily="18" charset="0"/>
                <a:cs typeface="Times New Roman" panose="02020603050405020304" pitchFamily="18" charset="0"/>
              </a:rPr>
              <a:t>function and the data to be written to the file.</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2085562"/>
      </p:ext>
    </p:extLst>
  </p:cSld>
  <p:clrMapOvr>
    <a:overrideClrMapping bg1="lt1" tx1="dk1" bg2="lt2" tx2="dk2" accent1="accent1" accent2="accent2" accent3="accent3" accent4="accent4" accent5="accent5" accent6="accent6" hlink="hlink" folHlink="folHlink"/>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E2D89-58CB-B3C7-9503-CEEF5DEC249C}"/>
              </a:ext>
            </a:extLst>
          </p:cNvPr>
          <p:cNvSpPr>
            <a:spLocks noGrp="1"/>
          </p:cNvSpPr>
          <p:nvPr>
            <p:ph type="title"/>
          </p:nvPr>
        </p:nvSpPr>
        <p:spPr/>
        <p:txBody>
          <a:bodyPr>
            <a:normAutofit/>
          </a:bodyPr>
          <a:lstStyle/>
          <a:p>
            <a:r>
              <a:rPr lang="en-US" b="1" u="sng" dirty="0">
                <a:latin typeface="Bodoni MT Black" panose="02070A03080606020203" pitchFamily="18" charset="0"/>
                <a:cs typeface="Times New Roman" panose="02020603050405020304" pitchFamily="18" charset="0"/>
              </a:rPr>
              <a:t>HTML COFFEE MENU</a:t>
            </a:r>
            <a:endParaRPr lang="en-IN" b="1" u="sng" dirty="0">
              <a:latin typeface="Bodoni MT Black" panose="02070A03080606020203"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A2CC97-F84D-C4DD-BF29-890BCF7AEB6B}"/>
              </a:ext>
            </a:extLst>
          </p:cNvPr>
          <p:cNvSpPr>
            <a:spLocks noGrp="1"/>
          </p:cNvSpPr>
          <p:nvPr>
            <p:ph idx="1"/>
          </p:nvPr>
        </p:nvSpPr>
        <p:spPr/>
        <p:txBody>
          <a:bodyPr>
            <a:noAutofit/>
          </a:bodyPr>
          <a:lstStyle/>
          <a:p>
            <a:r>
              <a:rPr lang="en-US" sz="1400" b="1" i="0" dirty="0">
                <a:solidFill>
                  <a:srgbClr val="374151"/>
                </a:solidFill>
                <a:effectLst/>
                <a:latin typeface="Times New Roman" panose="02020603050405020304" pitchFamily="18" charset="0"/>
                <a:cs typeface="Times New Roman" panose="02020603050405020304" pitchFamily="18" charset="0"/>
              </a:rPr>
              <a:t>An HTML coffee menu can be designed to showcase a coffee shop's menu items to customers in an interactive and visually appealing way. The menu can be organized into categories such as espresso, drip coffee, specialty drinks, and snacks. </a:t>
            </a:r>
          </a:p>
          <a:p>
            <a:endParaRPr lang="en-US" sz="1400" b="1" dirty="0">
              <a:solidFill>
                <a:srgbClr val="374151"/>
              </a:solidFill>
              <a:latin typeface="Times New Roman" panose="02020603050405020304" pitchFamily="18" charset="0"/>
              <a:cs typeface="Times New Roman" panose="02020603050405020304" pitchFamily="18" charset="0"/>
            </a:endParaRPr>
          </a:p>
          <a:p>
            <a:r>
              <a:rPr lang="en-US" sz="1400" b="1" i="0" dirty="0">
                <a:solidFill>
                  <a:srgbClr val="374151"/>
                </a:solidFill>
                <a:effectLst/>
                <a:latin typeface="Times New Roman" panose="02020603050405020304" pitchFamily="18" charset="0"/>
                <a:cs typeface="Times New Roman" panose="02020603050405020304" pitchFamily="18" charset="0"/>
              </a:rPr>
              <a:t>To implement this menu in HTML, the program can use tags such as &lt;h1&gt; </a:t>
            </a:r>
            <a:r>
              <a:rPr lang="en-IN" sz="1400" b="1" i="0" dirty="0">
                <a:solidFill>
                  <a:srgbClr val="374151"/>
                </a:solidFill>
                <a:effectLst/>
                <a:latin typeface="Times New Roman" panose="02020603050405020304" pitchFamily="18" charset="0"/>
                <a:cs typeface="Times New Roman" panose="02020603050405020304" pitchFamily="18" charset="0"/>
              </a:rPr>
              <a:t>for headings, &lt;</a:t>
            </a:r>
            <a:r>
              <a:rPr lang="en-IN" sz="1400" b="1" i="0" dirty="0" err="1">
                <a:solidFill>
                  <a:srgbClr val="374151"/>
                </a:solidFill>
                <a:effectLst/>
                <a:latin typeface="Times New Roman" panose="02020603050405020304" pitchFamily="18" charset="0"/>
                <a:cs typeface="Times New Roman" panose="02020603050405020304" pitchFamily="18" charset="0"/>
              </a:rPr>
              <a:t>ul</a:t>
            </a:r>
            <a:r>
              <a:rPr lang="en-IN" sz="1400" b="1" i="0" dirty="0">
                <a:solidFill>
                  <a:srgbClr val="374151"/>
                </a:solidFill>
                <a:effectLst/>
                <a:latin typeface="Times New Roman" panose="02020603050405020304" pitchFamily="18" charset="0"/>
                <a:cs typeface="Times New Roman" panose="02020603050405020304" pitchFamily="18" charset="0"/>
              </a:rPr>
              <a:t>&gt; and &lt;li&gt; for lists, &lt;img&gt; for images, and &lt;a&gt; for links.</a:t>
            </a:r>
          </a:p>
          <a:p>
            <a:endParaRPr lang="en-IN" sz="1400" b="1" dirty="0">
              <a:solidFill>
                <a:srgbClr val="374151"/>
              </a:solidFill>
              <a:latin typeface="Times New Roman" panose="02020603050405020304" pitchFamily="18" charset="0"/>
              <a:cs typeface="Times New Roman" panose="02020603050405020304" pitchFamily="18" charset="0"/>
            </a:endParaRPr>
          </a:p>
          <a:p>
            <a:r>
              <a:rPr lang="en-US" sz="1400" b="1" i="0" dirty="0">
                <a:solidFill>
                  <a:srgbClr val="374151"/>
                </a:solidFill>
                <a:effectLst/>
                <a:latin typeface="Times New Roman" panose="02020603050405020304" pitchFamily="18" charset="0"/>
                <a:cs typeface="Times New Roman" panose="02020603050405020304" pitchFamily="18" charset="0"/>
              </a:rPr>
              <a:t>The program can also use cascading style sheets (CSS) to enhance the visual design of the menu and make it more appealing to customers. Overall, an HTML coffee menu can be an effective way for coffee shops to showcase their menu items and attract customers.</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9111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Override1.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ppt/theme/themeOverride2.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docProps/app.xml><?xml version="1.0" encoding="utf-8"?>
<Properties xmlns="http://schemas.openxmlformats.org/officeDocument/2006/extended-properties" xmlns:vt="http://schemas.openxmlformats.org/officeDocument/2006/docPropsVTypes">
  <Template/>
  <TotalTime>2024</TotalTime>
  <Words>4410</Words>
  <Application>Microsoft Office PowerPoint</Application>
  <PresentationFormat>Widescreen</PresentationFormat>
  <Paragraphs>148</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Bodoni MT Black</vt:lpstr>
      <vt:lpstr>Calibri</vt:lpstr>
      <vt:lpstr>Gill Sans MT</vt:lpstr>
      <vt:lpstr>Söhne</vt:lpstr>
      <vt:lpstr>Times New Roman</vt:lpstr>
      <vt:lpstr>Gallery</vt:lpstr>
      <vt:lpstr>E-PRINT</vt:lpstr>
      <vt:lpstr>Abstract</vt:lpstr>
      <vt:lpstr>CALCULATOR USING C PROGRAMMING LANGUAGE </vt:lpstr>
      <vt:lpstr>CANDY GAME USING C PROGRAMMING LANGUAGE </vt:lpstr>
      <vt:lpstr>C MARKSHEET USING C PRORAMMING LANGUAGE</vt:lpstr>
      <vt:lpstr>HOTEL MENU IN JAVA PROGRAMMING LANGUAGE</vt:lpstr>
      <vt:lpstr>BANKING APP IN JAVA</vt:lpstr>
      <vt:lpstr>FILE CREATION IN C PROGRAMMING LANGUAGE</vt:lpstr>
      <vt:lpstr>HTML COFFEE MENU</vt:lpstr>
      <vt:lpstr>HTML ROUTINE TABLE</vt:lpstr>
      <vt:lpstr>FINDING ARMSTRONG NUMBER IN JAVASCRIPT</vt:lpstr>
      <vt:lpstr>CRUD OPERATIONS IN MONGO DB</vt:lpstr>
      <vt:lpstr>PERFORMING ARRAY METHODS ON JSON DATA</vt:lpstr>
      <vt:lpstr>Manipulation of HTML elements using JavaScript (DOM)</vt:lpstr>
      <vt:lpstr>Fetching and displaying data from MongoDB via Node.</vt:lpstr>
      <vt:lpstr>Creating a database schema and inserting data via Node.</vt:lpstr>
      <vt:lpstr>Fetching, updating and deleting the data via ‘ID’ using node.</vt:lpstr>
      <vt:lpstr>Implementing foreign key concept in MongoDB via Node using cart system.</vt:lpstr>
      <vt:lpstr>Sending data in the function using props and rendering it via useState( ) in React. </vt:lpstr>
      <vt:lpstr>Adding the user id to local storage of the browser and navigating user according to control statement</vt:lpstr>
      <vt:lpstr>Fetching the user details by _id attribute using useEffect() hook inside the getUser().</vt:lpstr>
      <vt:lpstr>Creating custom popups using react-toastify package.</vt:lpstr>
      <vt:lpstr>DOWNLOADING FILES USING MULTER PACKAGE IN NODE JS</vt:lpstr>
      <vt:lpstr>DOWNLOADING FILES USING MULTER PACKAGE IN REACT JS</vt:lpstr>
      <vt:lpstr>ENCRYPTING THE USER PASSWORD AND SAVING IT IN DATABASE.</vt:lpstr>
      <vt:lpstr>12 week work plan (from 10-12 week)</vt:lpstr>
      <vt:lpstr>IMPLEMENTATION STATUS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E-PRINT</dc:title>
  <dc:creator>PATHAN Azam</dc:creator>
  <cp:lastModifiedBy>PATHAN Azam</cp:lastModifiedBy>
  <cp:revision>39</cp:revision>
  <dcterms:created xsi:type="dcterms:W3CDTF">2023-03-10T10:13:36Z</dcterms:created>
  <dcterms:modified xsi:type="dcterms:W3CDTF">2023-03-30T11:59:19Z</dcterms:modified>
</cp:coreProperties>
</file>