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73" r:id="rId4"/>
    <p:sldId id="275" r:id="rId5"/>
    <p:sldId id="276" r:id="rId6"/>
    <p:sldId id="277" r:id="rId7"/>
    <p:sldId id="293" r:id="rId8"/>
    <p:sldId id="289" r:id="rId9"/>
    <p:sldId id="296" r:id="rId10"/>
    <p:sldId id="290" r:id="rId11"/>
    <p:sldId id="297" r:id="rId12"/>
    <p:sldId id="291" r:id="rId13"/>
    <p:sldId id="292" r:id="rId14"/>
    <p:sldId id="278" r:id="rId15"/>
    <p:sldId id="282" r:id="rId16"/>
    <p:sldId id="274" r:id="rId17"/>
    <p:sldId id="299" r:id="rId18"/>
    <p:sldId id="300" r:id="rId19"/>
    <p:sldId id="301" r:id="rId20"/>
    <p:sldId id="279" r:id="rId21"/>
    <p:sldId id="271" r:id="rId22"/>
    <p:sldId id="259" r:id="rId23"/>
  </p:sldIdLst>
  <p:sldSz cx="12192000" cy="6858000"/>
  <p:notesSz cx="6858000" cy="9144000"/>
  <p:embeddedFontLst>
    <p:embeddedFont>
      <p:font typeface="Lato Black" panose="020F0502020204030203" pitchFamily="34" charset="0"/>
      <p:bold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til-bharath-sai-b7065027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ATIL-BHARATH-SA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9427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3200" b="1" dirty="0"/>
              <a:t>Telangana Weather / Climate </a:t>
            </a:r>
          </a:p>
          <a:p>
            <a:pPr lvl="0" algn="ctr"/>
            <a:r>
              <a:rPr lang="en-IN" sz="3200" b="1" dirty="0"/>
              <a:t>Data Analysis On Power Bi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79D9D-8474-7066-64A3-29C9BAFFA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420-7E7B-6FC2-0EC3-7CD1BE6B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 Manipulation Steps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sz="3600" dirty="0"/>
              <a:t>After cleaning, we </a:t>
            </a:r>
            <a:r>
              <a:rPr lang="en-IN" sz="3600" b="1" dirty="0"/>
              <a:t>transform &amp; enrich data</a:t>
            </a:r>
            <a:r>
              <a:rPr lang="en-IN" sz="3600" dirty="0"/>
              <a:t> for analysis.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414EB-3645-E1F2-D9DC-1844D39D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Feature Engineering</a:t>
            </a:r>
            <a:endParaRPr lang="en-IN" dirty="0"/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b="1" dirty="0"/>
              <a:t>Temperature Range</a:t>
            </a:r>
            <a:r>
              <a:rPr lang="en-IN" dirty="0"/>
              <a:t> =             Max Temp − Min Temp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b="1" dirty="0"/>
              <a:t>Humidity Range</a:t>
            </a:r>
            <a:r>
              <a:rPr lang="en-IN" dirty="0"/>
              <a:t> =                    Max Humidity − Min Humidity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b="1" dirty="0"/>
              <a:t>Wind Range</a:t>
            </a:r>
            <a:r>
              <a:rPr lang="en-IN" dirty="0"/>
              <a:t> =                           Max Wind Speed − Min Wind Speed</a:t>
            </a:r>
          </a:p>
          <a:p>
            <a:r>
              <a:rPr lang="en-IN" b="1" dirty="0"/>
              <a:t>Time Features</a:t>
            </a:r>
            <a:endParaRPr lang="en-IN" dirty="0"/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Extract </a:t>
            </a:r>
            <a:r>
              <a:rPr lang="en-IN" b="1" dirty="0"/>
              <a:t>Year, Month, Quarter, Season</a:t>
            </a:r>
            <a:r>
              <a:rPr lang="en-IN" dirty="0"/>
              <a:t> from Date.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Useful for trend/seasonal analysis.</a:t>
            </a:r>
          </a:p>
          <a:p>
            <a:r>
              <a:rPr lang="en-IN" b="1" dirty="0"/>
              <a:t>Aggregations</a:t>
            </a:r>
            <a:endParaRPr lang="en-IN" dirty="0"/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District-level monthly/annual averages.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Example: </a:t>
            </a:r>
            <a:r>
              <a:rPr lang="en-IN" dirty="0" err="1"/>
              <a:t>GroupBy</a:t>
            </a:r>
            <a:r>
              <a:rPr lang="en-IN" dirty="0"/>
              <a:t> District, Year → </a:t>
            </a:r>
            <a:r>
              <a:rPr lang="en-IN" dirty="0" err="1"/>
              <a:t>Avg</a:t>
            </a:r>
            <a:r>
              <a:rPr lang="en-IN" dirty="0"/>
              <a:t> Temp, Total Rainfall.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95C7-3D52-ABA4-B850-458E0E9031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4404674" cy="333083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Normalization / Scaling</a:t>
            </a:r>
            <a:r>
              <a:rPr lang="en-IN" dirty="0"/>
              <a:t> Scale rainfall/temp values for fair comparison.</a:t>
            </a:r>
          </a:p>
          <a:p>
            <a:r>
              <a:rPr lang="en-IN" b="1" dirty="0"/>
              <a:t>Encoding categorical variables</a:t>
            </a:r>
            <a:endParaRPr lang="en-IN" dirty="0"/>
          </a:p>
          <a:p>
            <a:pPr lvl="1"/>
            <a:r>
              <a:rPr lang="en-IN" dirty="0"/>
              <a:t>Convert District/Mandal into labels.</a:t>
            </a:r>
          </a:p>
          <a:p>
            <a:r>
              <a:rPr lang="en-IN" b="1" dirty="0"/>
              <a:t>Joining with external datasets</a:t>
            </a:r>
            <a:r>
              <a:rPr lang="en-IN" dirty="0"/>
              <a:t> (if any)</a:t>
            </a:r>
          </a:p>
          <a:p>
            <a:pPr lvl="1"/>
            <a:r>
              <a:rPr lang="en-IN" dirty="0"/>
              <a:t>E.g., population data, disaster data, crop yield data.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24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90122-F808-26C3-0DE7-489DF2546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61974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9FF1BA-5075-54DC-A01F-EE88633E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740" y="343725"/>
            <a:ext cx="9572260" cy="3250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96F96-0E55-29A2-5A53-92AF691D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266" y="701896"/>
            <a:ext cx="9572259" cy="320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E2862E-699F-F415-85F5-5F4B85EF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741" y="3093103"/>
            <a:ext cx="9581784" cy="4659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ABBFF0-4067-827A-A16F-FEE1D086C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978" y="4280981"/>
            <a:ext cx="4496427" cy="219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EC5506-E105-E149-F9AE-C6CB5B3E65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4978" y="4545063"/>
            <a:ext cx="4686954" cy="247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93E63D-20B2-D5A7-7A71-24F7C47ADB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7777"/>
          <a:stretch>
            <a:fillRect/>
          </a:stretch>
        </p:blipFill>
        <p:spPr>
          <a:xfrm>
            <a:off x="2614978" y="4809245"/>
            <a:ext cx="4429743" cy="247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9CCC66-CA31-0F52-908F-C6C8415509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978" y="5395708"/>
            <a:ext cx="7430537" cy="190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395B9E-EF04-348C-8AA1-6A7CA8DD7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4978" y="5633866"/>
            <a:ext cx="6582694" cy="2381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4E223B-A7FF-FFE0-B6AE-32224930D7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9267" y="5951037"/>
            <a:ext cx="8421275" cy="2381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C5FBBE-02A2-45A8-8407-52E49B39F3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9267" y="1022682"/>
            <a:ext cx="4782217" cy="202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2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0E5F-FCEC-AE4E-53CC-7506746B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9186-1387-26F2-2B9A-2CCCF1FB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Univariate Analysis Steps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2758-2BA4-CBEF-7DD1-ECC660D5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818"/>
            <a:ext cx="10515600" cy="5236091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114300" indent="0">
              <a:buNone/>
            </a:pPr>
            <a:r>
              <a:rPr lang="en-IN" dirty="0"/>
              <a:t>✅</a:t>
            </a:r>
            <a:r>
              <a:rPr lang="en-IN" b="1" dirty="0"/>
              <a:t> </a:t>
            </a:r>
            <a:r>
              <a:rPr lang="en-IN" dirty="0"/>
              <a:t>Univariate =  Analysing </a:t>
            </a:r>
            <a:r>
              <a:rPr lang="en-IN" b="1" dirty="0"/>
              <a:t>one variable at a time</a:t>
            </a:r>
            <a:r>
              <a:rPr lang="en-IN" dirty="0"/>
              <a:t>.</a:t>
            </a:r>
          </a:p>
          <a:p>
            <a:pPr marL="114300" indent="0">
              <a:buNone/>
            </a:pPr>
            <a:br>
              <a:rPr lang="en-IN" dirty="0"/>
            </a:br>
            <a:r>
              <a:rPr lang="en-IN" dirty="0"/>
              <a:t>Helps understand </a:t>
            </a:r>
            <a:r>
              <a:rPr lang="en-IN" b="1" dirty="0"/>
              <a:t>distribution, central tendency, spread</a:t>
            </a:r>
            <a:r>
              <a:rPr lang="en-IN" dirty="0"/>
              <a:t>.</a:t>
            </a:r>
          </a:p>
          <a:p>
            <a:pPr marL="114300" indent="0">
              <a:buNone/>
            </a:pPr>
            <a:endParaRPr lang="en-IN" dirty="0"/>
          </a:p>
          <a:p>
            <a:r>
              <a:rPr lang="en-IN" b="1" dirty="0"/>
              <a:t>Categorical variables (District, Mandal)</a:t>
            </a:r>
            <a:endParaRPr lang="en-IN" dirty="0"/>
          </a:p>
          <a:p>
            <a:pPr lvl="1"/>
            <a:r>
              <a:rPr lang="en-IN" dirty="0"/>
              <a:t>Use </a:t>
            </a:r>
            <a:r>
              <a:rPr lang="en-IN" b="1" dirty="0"/>
              <a:t>Bar Charts</a:t>
            </a:r>
            <a:r>
              <a:rPr lang="en-IN" dirty="0"/>
              <a:t> → frequency/count.</a:t>
            </a:r>
          </a:p>
          <a:p>
            <a:r>
              <a:rPr lang="en-IN" b="1" dirty="0"/>
              <a:t>Numerical variables (Rainfall, Temp, Humidity, Wind)</a:t>
            </a:r>
            <a:endParaRPr lang="en-IN" dirty="0"/>
          </a:p>
          <a:p>
            <a:pPr marL="1028700" lvl="1" indent="-457200">
              <a:buFont typeface="+mj-lt"/>
              <a:buAutoNum type="arabicPeriod"/>
            </a:pPr>
            <a:r>
              <a:rPr lang="en-IN" b="1" dirty="0"/>
              <a:t>Histogram / Density Plot</a:t>
            </a:r>
            <a:r>
              <a:rPr lang="en-IN" dirty="0"/>
              <a:t> → distribution.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b="1" dirty="0"/>
              <a:t>Scatter chart </a:t>
            </a:r>
            <a:r>
              <a:rPr lang="en-IN" dirty="0"/>
              <a:t> → outliers &amp; spread.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b="1" dirty="0"/>
              <a:t>KPI Cards</a:t>
            </a:r>
            <a:r>
              <a:rPr lang="en-IN" dirty="0"/>
              <a:t> → mean, min, max.</a:t>
            </a:r>
          </a:p>
          <a:p>
            <a:r>
              <a:rPr lang="en-IN" b="1" dirty="0"/>
              <a:t>Summary statistics</a:t>
            </a:r>
            <a:endParaRPr lang="en-IN" dirty="0"/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Mean, Median, Mode.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Min, Max, Range.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IN" dirty="0"/>
              <a:t>Standard Deviation, Variance.</a:t>
            </a:r>
          </a:p>
        </p:txBody>
      </p:sp>
    </p:spTree>
    <p:extLst>
      <p:ext uri="{BB962C8B-B14F-4D97-AF65-F5344CB8AC3E}">
        <p14:creationId xmlns:p14="http://schemas.microsoft.com/office/powerpoint/2010/main" val="3116883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2AC3-0C22-3E15-02AF-B1884052F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AE5E-FBAA-6CD4-1543-5BD307B0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74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Bivariate Analysis Steps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sz="3600" b="1" dirty="0"/>
              <a:t>Analysing</a:t>
            </a:r>
            <a:r>
              <a:rPr lang="en-IN" sz="3600" dirty="0"/>
              <a:t> </a:t>
            </a:r>
            <a:r>
              <a:rPr lang="en-IN" sz="3600" b="1" dirty="0"/>
              <a:t>two variables together</a:t>
            </a:r>
            <a:r>
              <a:rPr lang="en-IN" sz="3600" dirty="0"/>
              <a:t>.</a:t>
            </a:r>
            <a:r>
              <a:rPr lang="en-IN" dirty="0"/>
              <a:t>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EC12-EE99-99DA-8DE2-6065FF3B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010" y="1621410"/>
            <a:ext cx="5312790" cy="4788817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dirty="0"/>
              <a:t>Helps find </a:t>
            </a:r>
            <a:r>
              <a:rPr lang="en-IN" b="1" dirty="0"/>
              <a:t>relationships &amp; correlations</a:t>
            </a:r>
            <a:r>
              <a:rPr lang="en-IN" dirty="0"/>
              <a:t>. </a:t>
            </a:r>
          </a:p>
          <a:p>
            <a:r>
              <a:rPr lang="en-IN" b="1" dirty="0"/>
              <a:t>Numerical vs Numerical</a:t>
            </a:r>
            <a:endParaRPr lang="en-IN" dirty="0"/>
          </a:p>
          <a:p>
            <a:pPr lvl="1"/>
            <a:r>
              <a:rPr lang="en-IN" b="1" dirty="0"/>
              <a:t>Scatter Plot</a:t>
            </a:r>
            <a:r>
              <a:rPr lang="en-IN" dirty="0"/>
              <a:t> → Rainfall vs Temperature.</a:t>
            </a:r>
          </a:p>
          <a:p>
            <a:pPr lvl="1"/>
            <a:r>
              <a:rPr lang="en-IN" b="1" dirty="0"/>
              <a:t>Column chart </a:t>
            </a:r>
            <a:r>
              <a:rPr lang="en-IN" dirty="0"/>
              <a:t>→ see relationships among Rain, Temp, Humidity, Wind.</a:t>
            </a:r>
          </a:p>
          <a:p>
            <a:r>
              <a:rPr lang="en-IN" b="1" dirty="0"/>
              <a:t>Categorical vs Numerical</a:t>
            </a:r>
            <a:endParaRPr lang="en-IN" dirty="0"/>
          </a:p>
          <a:p>
            <a:pPr lvl="1"/>
            <a:r>
              <a:rPr lang="en-IN" b="1" dirty="0"/>
              <a:t>Waterfall chart</a:t>
            </a:r>
            <a:r>
              <a:rPr lang="en-IN" dirty="0"/>
              <a:t>→ Rainfall by District.</a:t>
            </a:r>
          </a:p>
          <a:p>
            <a:pPr lvl="1"/>
            <a:r>
              <a:rPr lang="en-IN" b="1" dirty="0"/>
              <a:t>Clustered Bar Chart</a:t>
            </a:r>
            <a:r>
              <a:rPr lang="en-IN" dirty="0"/>
              <a:t> → </a:t>
            </a:r>
            <a:r>
              <a:rPr lang="en-IN" dirty="0" err="1"/>
              <a:t>Avg</a:t>
            </a:r>
            <a:r>
              <a:rPr lang="en-IN" dirty="0"/>
              <a:t> Temperature by District.</a:t>
            </a:r>
          </a:p>
          <a:p>
            <a:r>
              <a:rPr lang="en-IN" b="1" dirty="0"/>
              <a:t>Time-Series Relationships</a:t>
            </a:r>
            <a:endParaRPr lang="en-IN" dirty="0"/>
          </a:p>
          <a:p>
            <a:pPr lvl="1"/>
            <a:r>
              <a:rPr lang="en-IN" b="1" dirty="0"/>
              <a:t>Line Chart</a:t>
            </a:r>
            <a:r>
              <a:rPr lang="en-IN" dirty="0"/>
              <a:t> → Rainfall trends over years.</a:t>
            </a:r>
          </a:p>
          <a:p>
            <a:pPr lvl="1"/>
            <a:r>
              <a:rPr lang="en-IN" b="1" dirty="0"/>
              <a:t>Multiple Line Chart</a:t>
            </a:r>
            <a:r>
              <a:rPr lang="en-IN" dirty="0"/>
              <a:t> → compare districts.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D4FE7-EDFF-C4A2-6C7C-96E98FB950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621410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Seasonal Comparison</a:t>
            </a:r>
            <a:endParaRPr lang="en-IN" dirty="0"/>
          </a:p>
          <a:p>
            <a:pPr lvl="1"/>
            <a:r>
              <a:rPr lang="en-IN" b="1" dirty="0"/>
              <a:t>Grouped Bar Chart</a:t>
            </a:r>
            <a:r>
              <a:rPr lang="en-IN" dirty="0"/>
              <a:t> → Quarterly Rainfall by District.</a:t>
            </a:r>
          </a:p>
          <a:p>
            <a:r>
              <a:rPr lang="en-IN" b="1" dirty="0"/>
              <a:t>Extreme Events vs Districts</a:t>
            </a:r>
            <a:endParaRPr lang="en-IN" dirty="0"/>
          </a:p>
          <a:p>
            <a:pPr lvl="1"/>
            <a:r>
              <a:rPr lang="en-IN" dirty="0"/>
              <a:t>Compare number of anomaly days across districts.</a:t>
            </a:r>
          </a:p>
          <a:p>
            <a:pPr marL="114300" indent="0">
              <a:buNone/>
            </a:pPr>
            <a:r>
              <a:rPr lang="en-IN" dirty="0"/>
              <a:t>🔍 Example:</a:t>
            </a:r>
          </a:p>
          <a:p>
            <a:r>
              <a:rPr lang="en-IN" dirty="0"/>
              <a:t>High Rainfall days → correlated with High Humidity.</a:t>
            </a:r>
          </a:p>
          <a:p>
            <a:r>
              <a:rPr lang="en-IN" dirty="0"/>
              <a:t>High Temp districts → lower Rainfall.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24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B716-1F6D-3216-A158-2622150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559E-116A-5EB2-D66F-87C6ADC2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5. Key Business Questions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60C91-8562-5EF7-F1A9-E8EE6AC17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districts experience </a:t>
            </a:r>
            <a:r>
              <a:rPr lang="en-US" b="1" dirty="0"/>
              <a:t>highest/lowest rainfall</a:t>
            </a:r>
            <a:r>
              <a:rPr lang="en-US" dirty="0"/>
              <a:t>?</a:t>
            </a:r>
          </a:p>
          <a:p>
            <a:r>
              <a:rPr lang="en-US" dirty="0"/>
              <a:t>What are the </a:t>
            </a:r>
            <a:r>
              <a:rPr lang="en-US" b="1" dirty="0"/>
              <a:t>seasonal patterns</a:t>
            </a:r>
            <a:r>
              <a:rPr lang="en-US" dirty="0"/>
              <a:t> of weather metrics?</a:t>
            </a:r>
          </a:p>
          <a:p>
            <a:r>
              <a:rPr lang="en-US" dirty="0"/>
              <a:t>How do </a:t>
            </a:r>
            <a:r>
              <a:rPr lang="en-US" b="1" dirty="0"/>
              <a:t>rainfall, temperature, humidity, and wind</a:t>
            </a:r>
            <a:r>
              <a:rPr lang="en-US" dirty="0"/>
              <a:t> correlate?</a:t>
            </a:r>
          </a:p>
          <a:p>
            <a:r>
              <a:rPr lang="en-US" dirty="0"/>
              <a:t>Which districts face </a:t>
            </a:r>
            <a:r>
              <a:rPr lang="en-US" b="1" dirty="0"/>
              <a:t>extreme weather events</a:t>
            </a:r>
            <a:r>
              <a:rPr lang="en-US" dirty="0"/>
              <a:t>?</a:t>
            </a:r>
          </a:p>
          <a:p>
            <a:r>
              <a:rPr lang="en-US" dirty="0"/>
              <a:t>Are there </a:t>
            </a:r>
            <a:r>
              <a:rPr lang="en-US" b="1" dirty="0"/>
              <a:t>year-over-year trends</a:t>
            </a:r>
            <a:r>
              <a:rPr lang="en-US" dirty="0"/>
              <a:t> in rainfall and temperature?</a:t>
            </a:r>
          </a:p>
          <a:p>
            <a:r>
              <a:rPr lang="en-US" dirty="0"/>
              <a:t>Can anomalies (e.g., floods, droughts, heatwaves) be detected?</a:t>
            </a:r>
          </a:p>
          <a:p>
            <a:r>
              <a:rPr lang="en-US" dirty="0"/>
              <a:t>How do two districts compare in overall weather behavior?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74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367A0-DEDE-10EA-4184-BD58AF989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0509F-821A-662B-95E0-94E53894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Rainfall Analysis🌧</a:t>
            </a:r>
          </a:p>
          <a:p>
            <a:r>
              <a:rPr lang="en-US" sz="2800"/>
              <a:t>Telangana_Weather_Climate_Analysis</a:t>
            </a:r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33575346-0F2F-BB8C-8421-B487137FFC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40695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33575346-0F2F-BB8C-8421-B487137FFC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1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720-AFA0-6D82-F34E-DE62F9DB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Temperature Insight🌡</a:t>
            </a:r>
          </a:p>
          <a:p>
            <a:r>
              <a:rPr lang="en-IN" sz="2800"/>
              <a:t>Telangana_Weather_Climate_Analysis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00007-575E-0CDF-C5AC-7655D4F15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526CB38-9FE4-917F-1605-630F05DC32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778823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526CB38-9FE4-917F-1605-630F05DC32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41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B72287F9-9AFE-9B18-CEFF-24F3017C4E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5291862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B72287F9-9AFE-9B18-CEFF-24F3017C4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3090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D4D7529C-AC51-C5B0-9A04-A5D09E7A8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1833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D4D7529C-AC51-C5B0-9A04-A5D09E7A8D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582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2F112F5-E8EA-5360-DC93-DABB08D507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026626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2F112F5-E8EA-5360-DC93-DABB08D507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62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09474" y="779327"/>
            <a:ext cx="10197281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Background: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800" b="1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Name: Patil Bharath Sai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University : </a:t>
            </a: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Kalasalingam Academy of Research and Education, Virudhunagar, Tamil Nadu.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Education :</a:t>
            </a: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B-tech, Computer and Science Engineering in Artificial Intelligence and Machine Learning.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b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2000" b="1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Why I want to learn Data Science:</a:t>
            </a:r>
          </a:p>
          <a:p>
            <a:pPr lvl="1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</a:t>
            </a:r>
          </a:p>
          <a:p>
            <a:pPr marL="285750" lvl="1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highly motivated to understand how data-driven insights can solve real-world problems</a:t>
            </a:r>
            <a:endParaRPr lang="en-IN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lvl="1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high demand profession and have many career path opportunities  </a:t>
            </a:r>
          </a:p>
          <a:p>
            <a:pPr marL="285750" lvl="1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Influencing decision-making and driving innovation</a:t>
            </a:r>
            <a:endParaRPr lang="en-IN" sz="1800" b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sz="1800" b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Work Experience: </a:t>
            </a: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4 Internship – 3 months Experience in 2 intern</a:t>
            </a:r>
          </a:p>
          <a:p>
            <a:pPr lvl="3">
              <a:buClr>
                <a:schemeClr val="dk1"/>
              </a:buClr>
              <a:buSzPts val="1800"/>
            </a:pP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DevTown – Data Science Intern</a:t>
            </a:r>
          </a:p>
          <a:p>
            <a:pPr lvl="3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Bharat Intern – Machine Learning </a:t>
            </a:r>
          </a:p>
          <a:p>
            <a:pPr lvl="3">
              <a:buClr>
                <a:schemeClr val="dk1"/>
              </a:buClr>
              <a:buSzPts val="1800"/>
            </a:pP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My Company – Backend Developer </a:t>
            </a:r>
          </a:p>
          <a:p>
            <a:pPr lvl="3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Forage – Accenture Data Analyst</a:t>
            </a:r>
            <a:r>
              <a:rPr lang="en-IN" sz="1800" b="1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</a:p>
          <a:p>
            <a:pPr lvl="3">
              <a:buClr>
                <a:schemeClr val="dk1"/>
              </a:buClr>
              <a:buSzPts val="1800"/>
            </a:pPr>
            <a:endParaRPr lang="en-IN" sz="1800" b="1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lvl="3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LinkedIn : 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3"/>
              </a:rPr>
              <a:t>Patil-bharath-sai-b7065027a/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</a:p>
          <a:p>
            <a:pPr marL="285750" lvl="3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GitHub : 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  <a:hlinkClick r:id="rId4"/>
              </a:rPr>
              <a:t>https://github.com/PATIL-BHARATH-SAI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endParaRPr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95572" y="208006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 Black"/>
              </a:rPr>
              <a:t>About me</a:t>
            </a:r>
            <a:endParaRPr sz="1800" b="1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7011F-65B5-C789-93E2-B6328C6F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109B-7D46-D44A-AB35-CE6A45218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6. 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61B26-EC6B-59AE-30D8-2A6520B1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Rainfall</a:t>
            </a:r>
            <a:r>
              <a:rPr lang="en-US" dirty="0"/>
              <a:t>: Seasonal concentration (70% during monsoon months).</a:t>
            </a:r>
          </a:p>
          <a:p>
            <a:r>
              <a:rPr lang="en-US" b="1" dirty="0"/>
              <a:t>Temperature</a:t>
            </a:r>
            <a:r>
              <a:rPr lang="en-US" dirty="0"/>
              <a:t>: Rising yearly trend → possible climate change indicator.</a:t>
            </a:r>
          </a:p>
          <a:p>
            <a:r>
              <a:rPr lang="en-US" b="1" dirty="0"/>
              <a:t>Humidity</a:t>
            </a:r>
            <a:r>
              <a:rPr lang="en-US" dirty="0"/>
              <a:t>: Strongly linked with rainfall.</a:t>
            </a:r>
          </a:p>
          <a:p>
            <a:r>
              <a:rPr lang="en-US" b="1" dirty="0"/>
              <a:t>Wind Speed</a:t>
            </a:r>
            <a:r>
              <a:rPr lang="en-US" dirty="0"/>
              <a:t>: Extreme events in coastal districts.</a:t>
            </a:r>
          </a:p>
          <a:p>
            <a:r>
              <a:rPr lang="en-US" b="1" dirty="0"/>
              <a:t>Comparative Analysis</a:t>
            </a:r>
            <a:r>
              <a:rPr lang="en-US" dirty="0"/>
              <a:t>: District X is better but cooler than District Y.</a:t>
            </a:r>
          </a:p>
          <a:p>
            <a:r>
              <a:rPr lang="en-US" b="1" dirty="0"/>
              <a:t>Overall</a:t>
            </a:r>
            <a:r>
              <a:rPr lang="en-US" dirty="0"/>
              <a:t>: Clear evidence of </a:t>
            </a:r>
            <a:r>
              <a:rPr lang="en-US" b="1" dirty="0"/>
              <a:t>seasonality + anomalies + long-term trends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51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4F097-A782-E1ED-C775-2B7AD917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72" y="1216058"/>
            <a:ext cx="11197655" cy="46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0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622B-F0F3-172D-DD6E-1D547105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1. Business Problem &amp; Use Case / Domain Understanding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36319-C3DE-B123-3297-916BCE6E1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/>
              <a:t>What to include:</a:t>
            </a:r>
            <a:endParaRPr lang="en-IN" dirty="0"/>
          </a:p>
          <a:p>
            <a:pPr marL="114300" indent="0">
              <a:buNone/>
            </a:pPr>
            <a:r>
              <a:rPr lang="en-IN" b="1" dirty="0"/>
              <a:t>Domain</a:t>
            </a:r>
            <a:r>
              <a:rPr lang="en-IN" dirty="0"/>
              <a:t>: Telangana Weather / Climate Data Analysis.</a:t>
            </a:r>
          </a:p>
          <a:p>
            <a:pPr marL="114300" indent="0">
              <a:buNone/>
            </a:pPr>
            <a:r>
              <a:rPr lang="en-IN" b="1" dirty="0"/>
              <a:t>Business Problem</a:t>
            </a:r>
            <a:r>
              <a:rPr lang="en-IN" dirty="0"/>
              <a:t>: Weather fluctuations impact agriculture, health, energy, transport. Understanding weather trends helps in </a:t>
            </a:r>
            <a:r>
              <a:rPr lang="en-IN" b="1" dirty="0"/>
              <a:t>policy making, disaster management, and planning</a:t>
            </a:r>
            <a:r>
              <a:rPr lang="en-IN" dirty="0"/>
              <a:t>.</a:t>
            </a:r>
          </a:p>
          <a:p>
            <a:pPr marL="114300" indent="0">
              <a:buNone/>
            </a:pPr>
            <a:r>
              <a:rPr lang="en-IN" b="1" dirty="0"/>
              <a:t>Use Case Examples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Agriculture → Crop yield prediction, irrigation planning.</a:t>
            </a:r>
          </a:p>
          <a:p>
            <a:pPr lvl="1"/>
            <a:r>
              <a:rPr lang="en-IN" dirty="0"/>
              <a:t>Health → Heatwave/humidity-related illness tracking.</a:t>
            </a:r>
          </a:p>
          <a:p>
            <a:pPr lvl="1"/>
            <a:r>
              <a:rPr lang="en-IN" dirty="0"/>
              <a:t>Infrastructure → Flood risk analysis, Transport.</a:t>
            </a:r>
          </a:p>
          <a:p>
            <a:pPr lvl="1"/>
            <a:r>
              <a:rPr lang="en-IN" dirty="0"/>
              <a:t>Renewable Energy → Wind/solar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627F-6BFB-F3B0-4088-08375CD5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2. Objective of the Project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3932-1C9C-140B-B103-50A77BB72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Key goals:</a:t>
            </a:r>
            <a:endParaRPr lang="en-US" dirty="0"/>
          </a:p>
          <a:p>
            <a:r>
              <a:rPr lang="en-US" dirty="0"/>
              <a:t>To analyze </a:t>
            </a:r>
            <a:r>
              <a:rPr lang="en-US" b="1" dirty="0"/>
              <a:t>rainfall, temperature, humidity, wind</a:t>
            </a:r>
            <a:r>
              <a:rPr lang="en-US" dirty="0"/>
              <a:t> across districts/mandals.</a:t>
            </a:r>
          </a:p>
          <a:p>
            <a:r>
              <a:rPr lang="en-US" dirty="0"/>
              <a:t>Identify </a:t>
            </a:r>
            <a:r>
              <a:rPr lang="en-US" b="1" dirty="0"/>
              <a:t>extreme events, anomalies, seasonal &amp; long-term trends</a:t>
            </a:r>
            <a:r>
              <a:rPr lang="en-US" dirty="0"/>
              <a:t>.</a:t>
            </a:r>
          </a:p>
          <a:p>
            <a:r>
              <a:rPr lang="en-US" dirty="0"/>
              <a:t>Compare </a:t>
            </a:r>
            <a:r>
              <a:rPr lang="en-US" b="1" dirty="0"/>
              <a:t>district-level weather patterns</a:t>
            </a:r>
            <a:r>
              <a:rPr lang="en-US" dirty="0"/>
              <a:t>.</a:t>
            </a:r>
          </a:p>
          <a:p>
            <a:r>
              <a:rPr lang="en-US" dirty="0"/>
              <a:t>Provide </a:t>
            </a:r>
            <a:r>
              <a:rPr lang="en-US" b="1" dirty="0"/>
              <a:t>actionable insights</a:t>
            </a:r>
            <a:r>
              <a:rPr lang="en-US" dirty="0"/>
              <a:t> for agriculture, health, and government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79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22BD-C7BA-2F07-20D6-A9333162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BF97-0F56-2316-FEE9-E1FC413F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3. Data Importing– Details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92D8-FFDA-51F9-43E9-F3802D82A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/>
              <a:t>Scraped data (Dataset source): Weather Data (Given)</a:t>
            </a:r>
            <a:endParaRPr lang="en-IN" dirty="0"/>
          </a:p>
          <a:p>
            <a:pPr marL="114300" indent="0">
              <a:buNone/>
            </a:pPr>
            <a:r>
              <a:rPr lang="en-IN" b="1" dirty="0"/>
              <a:t>Websites that can be used</a:t>
            </a:r>
            <a:r>
              <a:rPr lang="en-IN" dirty="0"/>
              <a:t> → IMD (Indian Meteorological Department), Climate Data Online, etc.</a:t>
            </a:r>
          </a:p>
          <a:p>
            <a:r>
              <a:rPr lang="en-IN" b="1" dirty="0"/>
              <a:t>Process Followed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Identify pages (daily/weekly weather </a:t>
            </a:r>
            <a:r>
              <a:rPr lang="en-IN"/>
              <a:t>reports). </a:t>
            </a:r>
          </a:p>
          <a:p>
            <a:pPr lvl="1"/>
            <a:r>
              <a:rPr lang="en-IN"/>
              <a:t>Store </a:t>
            </a:r>
            <a:r>
              <a:rPr lang="en-IN" dirty="0"/>
              <a:t>into CSV/Excel.</a:t>
            </a:r>
          </a:p>
          <a:p>
            <a:pPr lvl="1"/>
            <a:r>
              <a:rPr lang="en-IN" dirty="0"/>
              <a:t>Data Cleaning (remove nulls, fix formats).</a:t>
            </a:r>
          </a:p>
          <a:p>
            <a:r>
              <a:rPr lang="en-IN" b="1" dirty="0"/>
              <a:t>Challenges Faced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Inconsistent formats.</a:t>
            </a:r>
          </a:p>
          <a:p>
            <a:pPr lvl="1"/>
            <a:r>
              <a:rPr lang="en-IN" dirty="0"/>
              <a:t>Missing data for some districts.</a:t>
            </a:r>
          </a:p>
          <a:p>
            <a:pPr lvl="1"/>
            <a:r>
              <a:rPr lang="en-IN" dirty="0"/>
              <a:t>Handling dynamic websites (needed Selenium).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397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32764-EF16-EFEF-BDE5-E0C887B8F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193-1D4E-4FF8-6406-43C5A7B3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4. Summary of the Data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73D4-6CB6-B567-1EB8-CE060349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4973" y="1816199"/>
            <a:ext cx="10966515" cy="4351338"/>
          </a:xfrm>
        </p:spPr>
        <p:txBody>
          <a:bodyPr/>
          <a:lstStyle/>
          <a:p>
            <a:r>
              <a:rPr lang="en-IN" b="1" dirty="0"/>
              <a:t>Columns</a:t>
            </a:r>
            <a:r>
              <a:rPr lang="en-IN" dirty="0"/>
              <a:t>: District, Mandal, Date, Rain (mm), Min Temp, Max Temp, Min Humidity, Max Humidity, Min Wind Speed, Max Wind Speed.</a:t>
            </a:r>
          </a:p>
          <a:p>
            <a:r>
              <a:rPr lang="en-IN" b="1" dirty="0"/>
              <a:t>Size</a:t>
            </a:r>
            <a:r>
              <a:rPr lang="en-IN" dirty="0"/>
              <a:t>: Rows = 6,51,366; Columns = 9.</a:t>
            </a:r>
          </a:p>
          <a:p>
            <a:r>
              <a:rPr lang="en-IN" b="1" dirty="0"/>
              <a:t>Date Range</a:t>
            </a:r>
            <a:r>
              <a:rPr lang="en-IN" dirty="0"/>
              <a:t>: 2010–2024.</a:t>
            </a:r>
          </a:p>
          <a:p>
            <a:r>
              <a:rPr lang="en-IN" b="1" dirty="0"/>
              <a:t>Granularity</a:t>
            </a:r>
            <a:r>
              <a:rPr lang="en-IN" dirty="0"/>
              <a:t>: Daily records → aggregated to monthly/seasonal/yearly.</a:t>
            </a:r>
          </a:p>
          <a:p>
            <a:r>
              <a:rPr lang="en-IN" b="1" dirty="0"/>
              <a:t>Issues</a:t>
            </a:r>
            <a:r>
              <a:rPr lang="en-IN" dirty="0"/>
              <a:t>: Missing values, outliers, inconsistent spellings (fixed during cleaning).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38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F6-E3E3-B21E-474E-7362A9FDC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DA2-4AD6-FF3B-2DBA-D9083E47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B4F9C-B2E9-8B8C-D1BA-3C94D1BAC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r>
              <a:rPr lang="en-IN" dirty="0"/>
              <a:t> → Remove errors &amp; prepare reliable dataset.</a:t>
            </a:r>
          </a:p>
          <a:p>
            <a:r>
              <a:rPr lang="en-IN" b="1" dirty="0"/>
              <a:t>Data Manipulation</a:t>
            </a:r>
            <a:r>
              <a:rPr lang="en-IN" dirty="0"/>
              <a:t> → Create new features &amp; restructure data.</a:t>
            </a:r>
          </a:p>
          <a:p>
            <a:r>
              <a:rPr lang="en-IN" b="1" dirty="0"/>
              <a:t>Univariate Analysis</a:t>
            </a:r>
            <a:r>
              <a:rPr lang="en-IN" dirty="0"/>
              <a:t> → Study each variable individually.</a:t>
            </a:r>
          </a:p>
          <a:p>
            <a:r>
              <a:rPr lang="en-IN" b="1" dirty="0"/>
              <a:t>Bivariate Analysis</a:t>
            </a:r>
            <a:r>
              <a:rPr lang="en-IN" dirty="0"/>
              <a:t> → Study relationships between two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4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67F9-673F-9B6B-B005-9577CE5A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Data Cleaning Steps 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sz="2200" dirty="0"/>
              <a:t>The goal is to make raw data usable and reliable.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828BF-4575-9365-3D91-0E87C1C5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Remove duplicates</a:t>
            </a:r>
            <a:endParaRPr lang="en-IN" dirty="0"/>
          </a:p>
          <a:p>
            <a:pPr lvl="1"/>
            <a:r>
              <a:rPr lang="en-IN" dirty="0"/>
              <a:t>Drop rows with same District + Date (or unique ID).</a:t>
            </a:r>
          </a:p>
          <a:p>
            <a:pPr lvl="1"/>
            <a:r>
              <a:rPr lang="en-IN" dirty="0"/>
              <a:t>Drop duplicates : Remove Duplicates in Power BI/Excel.</a:t>
            </a:r>
          </a:p>
          <a:p>
            <a:r>
              <a:rPr lang="en-IN" b="1" dirty="0"/>
              <a:t>Handle missing values (Nulls)</a:t>
            </a:r>
            <a:endParaRPr lang="en-IN" dirty="0"/>
          </a:p>
          <a:p>
            <a:pPr lvl="1"/>
            <a:r>
              <a:rPr lang="en-IN" b="1" dirty="0"/>
              <a:t>Rainfall</a:t>
            </a:r>
            <a:r>
              <a:rPr lang="en-IN" dirty="0"/>
              <a:t> → Replace null with 0.</a:t>
            </a:r>
          </a:p>
          <a:p>
            <a:pPr lvl="1"/>
            <a:r>
              <a:rPr lang="en-IN" b="1" dirty="0"/>
              <a:t>Temperature, Humidity, Wind</a:t>
            </a:r>
            <a:r>
              <a:rPr lang="en-IN" dirty="0"/>
              <a:t> → Fill using interpolation/forward-fill or mean.</a:t>
            </a:r>
          </a:p>
          <a:p>
            <a:pPr lvl="1"/>
            <a:r>
              <a:rPr lang="en-IN" dirty="0"/>
              <a:t>If too many nulls → drop column/rows.</a:t>
            </a:r>
          </a:p>
          <a:p>
            <a:r>
              <a:rPr lang="en-IN" b="1" dirty="0"/>
              <a:t>Fix data types</a:t>
            </a:r>
            <a:endParaRPr lang="en-IN" dirty="0"/>
          </a:p>
          <a:p>
            <a:pPr lvl="1"/>
            <a:r>
              <a:rPr lang="en-IN" b="1" dirty="0"/>
              <a:t>Dates</a:t>
            </a:r>
            <a:r>
              <a:rPr lang="en-IN" dirty="0"/>
              <a:t> → Convert to Date format.</a:t>
            </a:r>
          </a:p>
          <a:p>
            <a:pPr lvl="1"/>
            <a:r>
              <a:rPr lang="en-IN" dirty="0"/>
              <a:t>Numeric values → Convert to integer/float.</a:t>
            </a:r>
          </a:p>
          <a:p>
            <a:pPr lvl="1"/>
            <a:r>
              <a:rPr lang="en-IN" b="1" dirty="0"/>
              <a:t>Categorical</a:t>
            </a:r>
            <a:r>
              <a:rPr lang="en-IN" dirty="0"/>
              <a:t> → Ensure text format.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65898-6221-A69A-2066-DE4E2A6028D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199" y="1825624"/>
            <a:ext cx="5073977" cy="3839885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Standardize column names</a:t>
            </a:r>
            <a:endParaRPr lang="en-IN" dirty="0"/>
          </a:p>
          <a:p>
            <a:pPr lvl="1"/>
            <a:r>
              <a:rPr lang="en-IN" dirty="0"/>
              <a:t>Example: Rain (mm) → </a:t>
            </a:r>
            <a:r>
              <a:rPr lang="en-IN" dirty="0" err="1"/>
              <a:t>Rain_mm</a:t>
            </a:r>
            <a:r>
              <a:rPr lang="en-IN" dirty="0"/>
              <a:t>.</a:t>
            </a:r>
          </a:p>
          <a:p>
            <a:r>
              <a:rPr lang="en-IN" b="1" dirty="0"/>
              <a:t>Outlier detection &amp; treatment</a:t>
            </a:r>
            <a:endParaRPr lang="en-IN" dirty="0"/>
          </a:p>
          <a:p>
            <a:pPr lvl="1"/>
            <a:r>
              <a:rPr lang="en-IN" dirty="0"/>
              <a:t>Use boxplots or IQR method.</a:t>
            </a:r>
          </a:p>
          <a:p>
            <a:pPr lvl="1"/>
            <a:r>
              <a:rPr lang="en-IN" dirty="0"/>
              <a:t>Cap extreme values (</a:t>
            </a:r>
            <a:r>
              <a:rPr lang="en-US" b="1" dirty="0" err="1"/>
              <a:t>Winsorization</a:t>
            </a:r>
            <a:r>
              <a:rPr lang="en-US" dirty="0"/>
              <a:t> is a data transformation technique used to </a:t>
            </a:r>
            <a:r>
              <a:rPr lang="en-US" b="1" dirty="0"/>
              <a:t>limit extreme values (outliers)</a:t>
            </a:r>
            <a:r>
              <a:rPr lang="en-US" dirty="0"/>
              <a:t> in a dataset to reduce the effect of possible spurious outliers</a:t>
            </a:r>
            <a:r>
              <a:rPr lang="en-IN" dirty="0"/>
              <a:t>) or keep if meaningful.</a:t>
            </a:r>
          </a:p>
          <a:p>
            <a:r>
              <a:rPr lang="en-IN" b="1" dirty="0"/>
              <a:t>Consistency check</a:t>
            </a:r>
            <a:endParaRPr lang="en-IN" dirty="0"/>
          </a:p>
          <a:p>
            <a:pPr lvl="1"/>
            <a:r>
              <a:rPr lang="en-IN" dirty="0"/>
              <a:t>Units (°C, mm, kmph).</a:t>
            </a:r>
          </a:p>
          <a:p>
            <a:pPr lvl="1"/>
            <a:r>
              <a:rPr lang="en-IN" dirty="0"/>
              <a:t>Negative values in Rainfall, Temp, etc. → should not exist.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02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12A541-52CE-6D02-696F-F52F707A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152" y="4060414"/>
            <a:ext cx="4105848" cy="2797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8D77D9-9C62-26E0-A710-9CA14116D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8"/>
          <a:stretch>
            <a:fillRect/>
          </a:stretch>
        </p:blipFill>
        <p:spPr>
          <a:xfrm>
            <a:off x="0" y="0"/>
            <a:ext cx="12192000" cy="2086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0FB1F-60A4-202F-3E83-C3167E22A5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157"/>
          <a:stretch>
            <a:fillRect/>
          </a:stretch>
        </p:blipFill>
        <p:spPr>
          <a:xfrm>
            <a:off x="8086152" y="2043964"/>
            <a:ext cx="4161304" cy="2016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CA19BB-B949-46DD-C7AC-5BE28269B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86266"/>
            <a:ext cx="3924848" cy="4771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E9668-AA86-5CB3-0A37-25181975C9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153"/>
          <a:stretch>
            <a:fillRect/>
          </a:stretch>
        </p:blipFill>
        <p:spPr>
          <a:xfrm>
            <a:off x="3924848" y="2043964"/>
            <a:ext cx="4105848" cy="477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FA3D02F1-49AE-495B-9057-A7F5178FCACE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ce406e4-df44-4133-bea1-bb08137fb6bb/f6ad517ff2ffd297db56?bookmarkGuid=5a2d8b84-1d5e-4058-9b68-5911e3cab334&amp;bookmarkUsage=1&amp;ctid=6bf5e2ab-5c0e-45b8-ae04-88b4163bc24e&amp;fromEntryPoint=export&quot;"/>
    <we:property name="reportName" value="&quot;Telangana_Weather_Climate_Analysis&quot;"/>
    <we:property name="reportState" value="&quot;CONNECTED&quot;"/>
    <we:property name="embedUrl" value="&quot;/reportEmbed?reportId=dce406e4-df44-4133-bea1-bb08137fb6bb&amp;config=eyJjbHVzdGVyVXJsIjoiaHR0cHM6Ly9XQUJJLVVTLU5PUlRILUNFTlRSQUwtTC1QUklNQVJZLXJlZGlyZWN0LmFuYWx5c2lzLndpbmRvd3MubmV0IiwiZW1iZWRGZWF0dXJlcyI6eyJ1c2FnZU1ldHJpY3NWTmV4dCI6dHJ1ZX19&amp;disableSensitivityBanner=true&amp;storytellingChangeViewModeShortcutKeys=true&quot;"/>
    <we:property name="pageName" value="&quot;f6ad517ff2ffd297db56&quot;"/>
    <we:property name="pageDisplayName" value="&quot;Rainfall Analysis🌧&quot;"/>
    <we:property name="datasetId" value="&quot;a4e4550d-facc-4abe-b500-24a3301b88a2&quot;"/>
    <we:property name="backgroundColor" value="&quot;#FFFFFF&quot;"/>
    <we:property name="bookmark" value="&quot;H4sIAAAAAAAAA+1Z227bOBD9lUAv7QLGQvdL3ho7RQs0QRDvJlgUwWJIDmU1smRQVFI38L/viJKduvE6gdusnY39YEvD4XBu55Cy7iyRVZMcpqcwRuvQOirL6zGo6wPH6llFK5OQgA8xxziIZCDADxJJo+VEZ2VRWYd3lgaVor7IqhryxhAJP1/1LMjzM0ibOwl5hT1rgqoqC8izb9gq05BWNc56Fn6d5KWCxuRQg8bG7A2p0z254Pzu0YrAdXaDQ+S6lcoQROBEUrpSCjeJBAtCUqtaBePZSpXGtFm+XxYasoKWaWSxEyWe57AotLkQSSxtFhsbWa47FTY9/jpRFB3FPJ00yemTr2mpMg65ZaJQWLVO31n9Mq/H5up4ST4sa8XxHKUZKnSmp2TpEkGPUB0MQIM1o5ScqZISZsYGWaVpDW3ko/K2r0gZhXVoz65IUmVFmncpvY/uj9bDKs84qqZg7AtlxsQxRipYc5EiRd9Moogm7XoZVvdRL19dzAvi9qz3qhybaV3n3NIKq2PpWa0n5GvPuiQxmnmUfJHpLiWnpX6Yp48/5K7q5j0hq+2NcevfU0nuXEBem3Ylw58y3ebirhWT8psPUNRjuL4mX+GNmbJe8VG9S1BQpJA/SengvFZPVf1TMSiM6tWs+ZhvilA0JXhY3nEpTAOg6efVtgc0Q5S3xiolMas+FgRJ6rsh5i3GTh630uDbmns0xzDV48t3KF1U4Zkwc2X8lw5LXAglhkxGkZAx8wy+16JnQgR2CjdZCrpcBpGxmUgOtuMRK8rEjnxMkPmPcsY7cQMFJ/j+SBjv0lRhCnNQHD8Tm5wT5/39djz+zQy8r4uOUJ0N2IWDEstpoRslUB1NTciDTM35mkjjeMfCbXtSRD737UAkLhNSBjZjnvdii+i/riL6iyIG3ObctWNXOsBih/FI7v7u3dv5flpBCrvv9AoQ7I7Tg+Z4u+yvtwFoczq49keg9AtFrtOeT1YeCDpcTp/7SBCHPPCI+10Mbcd1BWDg7EljTxpP3znzuqJOQXEEag/GnwMjsyMW2olMItdFgBDsIHmxx7C1CFjHIB8yeoJSfDT9hDeYP3RxMf5waO7WBais/SelewreMMzuyX5hzlq9jX3nkREe3Aua4S4O66Qs9Ggtm22dWDffc7cEnN4r6JeWHNwIA0Ab3Di0mx8Ogu936m3t1P/bpvsLQW1CDEC6+/3/J/+fAwZenCRCRr7EMGGCu3uIb/Eo8utcGyJUNPclZu9Zngq2ijOP226Q8IR5jCWexxPfhV3HmfOft+wJFIIW+NUv3F7t65hFPtvXU7PV6SlrXU2A4xkUuCJNFBiZaeqwNkjzunkR5Wz2D7O1JmbmHgAA&quot;"/>
    <we:property name="initialStateBookmark" value="&quot;H4sIAAAAAAAAA+1ZbW/aSBD+K5G/9E5CJ79gG+dbAlStWtIoXBNVp6ia3Z2FbYyN1ktSGvHfb7w2pDQcydHmIBf4APbs7OzMM/PMrvGtI1QxTmF6AiN0Dp3jPL8agb468JyGk9WyDx/e9Y7O3n0+Oep1SZyPjcqzwjm8dQzoAZpzVUwgLS2Q8K/LhgNpegqD8k5CWmDDGaMu8gxS9Q0rZRoyeoKzhoNfx2muoTTZN2CwNHtN6nRPa3t/BLQicKOusY/cVFIZgQi9WEpfSuEnsWBhRGpFpWA9W6lSmrbLt/PMgMpomVLW8uIkCDwWRy4XImlJl7WsDZWaWoVNu1/HmqKjmKfjEpU2+TrIteKQOjYKjUXl9K3TztPJyF51l+T9fKI5nqG0Q5lRZkqWLhDMEPVBBww4M4LkVOcEmB3rqMLQGsbKh/lNW5MyCufQnV2SpFDZIK0hvYvuz8rDIlUcdZkw9oWQsXGMkBJWXgyQoi8nUUTjaj2FxV3Uy1fn84T4Dee1zkd2Wl0yN7TC6lgaTuUJ+dpwLkiMdh6BL5SpITnJzX2c3v6AXVHPewSq1Y1165+hJHfOIZ3YciXD75WpsLitxKT86g1kkxFcXZGv8MpOWa/4oN4FaMgGkD5K6eBsoh+r+lEzyKzq5az82G+KUJQpuJ/eUS5sAaCt59W2OzRD5DfWKoGoircZUZLqro9pxbHew1ZKfjtzj+Ycpnx8+Y6liyw8EWcurf/SY4kPkcSIyTgWssUCy++17BlTAzuBazUAky+TyNpMJAfXC0IBMnHjJibImg/2jCNxDRkn+v7YMI4GA40DmJOi+0Td5Ix63uffRqPf7cDrSVY3VG+D7sJBi2VY6EYL1MdTG3JH6Xm/pqbR3bFwq5oUcZM33VAkPhNShi5jQfBsk9h8WUlsLpIYcpdz32350gPW8hiP5e7v3o2dr6cVTWH3nV5Bgt1xulMeb5f9DTYgbUoH1/YQtHmmzPWq88nKA0HNy+lTHwlaEQ8D6v0+Rq7n+wIw9PZNY980Hr9zppOCKgXFMeg9GX+OjMyNWeQmMol9HwEicMPk2R7D1jJgXQd5o+gJSvPh9D1eY3rfxcX4/aG5W+egVfVPSv0UvGGY9ZP9wpyzehv7ziMrPLgTlMN1HE4vz8xwbTfbemPdfM/dEnEaL6BequbgxxgCuuC3Irf84SD4fqfe1k79vy26Twh6k8YApLvf/3/y/zlgELSSRMi4KTFKmOD+nuJbPIr8Otf6CAXNfY7oPclTwVZ5FnDXDxOesICxJAh40vRh13nm/ecl24NM0AK/+oXbi30ds8Czej01Ww1PPjHFGDieQoYrYKLAyEyZh7VB2tfNFUqUGcXSf4XKbPY3EV5mHw8fAAA=&quot;"/>
    <we:property name="isFiltersActionButtonVisible" value="true"/>
    <we:property name="isVisualContainerHeaderHidden" value="false"/>
    <we:property name="reportEmbeddedTime" value="&quot;2025-09-13T08:37:01.698Z&quot;"/>
    <we:property name="creatorTenantId" value="&quot;6bf5e2ab-5c0e-45b8-ae04-88b4163bc24e&quot;"/>
    <we:property name="creatorUserId" value="&quot;100320051928A357&quot;"/>
    <we:property name="creatorSessionId" value="&quot;62e74d1a-ed22-4f95-8c8b-fa18af2ecfc7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DE97F4E-0D49-49F3-BCED-0E924B81DCF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ce406e4-df44-4133-bea1-bb08137fb6bb/18075110dd74fb7ab49e?bookmarkGuid=1a013ff3-32fe-43f4-bf0f-6c0a8d3de8af&amp;bookmarkUsage=1&amp;ctid=6bf5e2ab-5c0e-45b8-ae04-88b4163bc24e&amp;fromEntryPoint=export&quot;"/>
    <we:property name="reportName" value="&quot;Telangana_Weather_Climate_Analysis&quot;"/>
    <we:property name="reportState" value="&quot;CONNECTED&quot;"/>
    <we:property name="embedUrl" value="&quot;/reportEmbed?reportId=dce406e4-df44-4133-bea1-bb08137fb6bb&amp;config=eyJjbHVzdGVyVXJsIjoiaHR0cHM6Ly9XQUJJLVVTLU5PUlRILUNFTlRSQUwtTC1QUklNQVJZLXJlZGlyZWN0LmFuYWx5c2lzLndpbmRvd3MubmV0IiwiZW1iZWRGZWF0dXJlcyI6eyJ1c2FnZU1ldHJpY3NWTmV4dCI6dHJ1ZX19&amp;disableSensitivityBanner=true&amp;storytellingChangeViewModeShortcutKeys=true&quot;"/>
    <we:property name="pageName" value="&quot;18075110dd74fb7ab49e&quot;"/>
    <we:property name="pageDisplayName" value="&quot;Temperature Insight🌡&quot;"/>
    <we:property name="datasetId" value="&quot;a4e4550d-facc-4abe-b500-24a3301b88a2&quot;"/>
    <we:property name="backgroundColor" value="&quot;#111111&quot;"/>
    <we:property name="bookmark" value="&quot;H4sIAAAAAAAAA+1abU/jRhD+K5G/XCtFlb1+59sRDt1JB70SCqoqVM16x8GHY6drO5Ci/Kf+hv6yzq6dQCAh4S2kNN/infHszDOvm/W1IZJikMLoEPpo7Bi7eX7RB3nRsoy2kdVrGLhmwAIvcDwLHebFNoREzQdlkmeFsXNtlCB7WJ4kRQWpEkSLv5+1DUjTb9BTTzGkBbaNAcoizyBN/sKamUilrHDcNvBqkOYSlMhuCSUqsUNip2dSwfrJph0hKpMhdjEqm9XA9F3LMoXwnZj7wJ0Qia2oGbRmc1mUaL19J89KSDLaRq2JyPGCgDEGXmT6phNaNlPrRZL10kbhm3ePRwMFzoAMPIRh0oMylwoV/p22V/LGYzLLQ9dhthlHzOWBH7sWs1wlI07SstmWjz5dDSQhRjjWMj+KIWQRCkPDIrGoUbg2PvZ6EntQNo+fZoidPK36c9a7eSUjPMJYk7IyKUe0xylCeY6ytQclGErTbzIn92jaAVy1jrE/aP3wz9+dHzV1v8oa1B31eJ5fdiRJIB13zPEZrTwIUgRSzGJDD1Kg3B1pu/cSOXEqa99Rf0NsJiNpKTYD3/V9jEwvZjFHjCzv6e48QCgqiS+h/hFkPfyjJAOMNfvntYyoARdWbAsQdsgtYbvc5m68HPAOGd7LZRKRqXcxf8mIyQRtcB/u9n8jka2N1jzJnqj5epzfpaind5+Sa2lVUOii2AXZOQdZrph41t3Ee4VIVjCuZ8spfuOzSV8n6vdbnbvxY43DK9h6pvtzwGwPbYz9ILacwMfQ88SG1Je9pChpj3JbYTaswizU/HOCEmR0PvqKQ0zvKzml3ydNFDsBmdRDsDboyYY24/xUnDEbWmrAVmy3NNKLrZsFRW7sMH5DkE+pdSnN1jTNRxcoasd18j7PN6Tq3cqvZXXvvTt23UX4FvR1GbYEcHQZ94VvC9sLgLnxtgxvy/Bz5qum4jyi2Gzk2dPagPRkrm9bIowd4IHv20w4dvgu0nNjTuD8cYeBNZ7C3zj0TMeLTJO5nuVFgQgsL+D20tDbTmibV+e3HWqS60C8z5qB33sUr1Z03jsKdf1zY9uLHCdgoUfNN2AscoPF9a+5sdnXRBCcW2hbiJEIzdCPTKZudZq0Os4Hh/RUy1FiTia3LdRc9mXe1wIby4qK/1khAX83FLsTAv3+ZfLjIUmXSsRcINtGnR+mcn8XU/L76s1l4kCSv7CjTP0UJ5gKQ23z89oGwcUKrjL9kbNIKx0QNUhMFcjHQXpKy9ggmolkYsuXO5oXLwu61h54iovfngbXeKz/9n+rYXEmeSIeh1ZgIhOh76OPjHHnJnneeLa1Nqk9PrKxL22PIs+qcntse4HZ2Q5BxLEHNrODAD3HDjxz849tSwOkSJMIZ+/ajT7Kni4xPcyo86XaokG9X4LFjdWzv16gUy0oq4d5eR+nNdTaE0gr/f0FCf6alDUW1/UyMX/4DFnVh4sL0hU+6FceZlzKdwqSDoyQrsTUOqrkqqy/Sg6ZZj1rGkOdUkK54L57+7nQAYA6nufL3qM3RH6ppRKISfElG5IEFPW4QbgfLJeiPliZtKrxggyfeuFV8xu559q2z0NTcNOMHc9kG/+3jLX2q9qF9/TPKzT/2zCcuUHVBsyDJ6/KYgARfoMM58BEhpEYFEuM1N+NGTfp/y/Ps4EdryYAAA==&quot;"/>
    <we:property name="initialStateBookmark" value="&quot;H4sIAAAAAAAAA+1a607rRhB+FeQ/p5Wiyl7f+QcBdI7O4VJCQVWFjma94+CDY6drm0tR3qnP0Cfr7NoJBBISbiGl+RfPjmdnvrlu1jeGSIp+Ctd70ENj3djM8/MeyPM1y2gZWUPb3/+6u3H49fvexu42kfN+meRZYazfGCXILpbHSVFBqiQQ8Y/TlgFpegBd9RRDWmDL6KMs8gzS5C+smWmplBUOWgZe9dNcghLZKaFEJfaC2OmZ9rZ+sWlHiMrkAjsYlQ01MH3XskwhfCfmPnAnRGIragat2UQWJVpv386zEpKMtlE0ETleEDDGwItM33RCy2aKXiRZN20Uvn336LqvUOmTgXtwkXShzKVChf+g7ZW8wYDM8tB1mG3GEXN54MeuxSxXyYiTtGy25dfbV31JiBGOtcwNcQFZhMLQsEgsahRujI1uV2IXyuZxe2yxnadVbwK9k1cywkOM9VJWJuU17XGCUJ6hXNuCEgyl6YHMyT16bReu1o6w11/76Z+/2z/r1Z0qa1B31ONZftmWJIF0XDcHp0R5FKQIpBjHhh6kQLl5re3eSuTQqax1T/0lsZmMJFJsBr7r+xiZXsxijhhZ3vPduYtQVBJfQ/1DyLr4vSQDjAX7562MqAEXVmwLEHbILWG73OZuPBvwNhnezWUSkan3MX/NiMkEbfAQ7tZ/I5GtpdY8yZ6p+WKc36Gop3efk2tpVVDootgE2T4DWc6ZeNb9xHuDSFYwLmbLEX6D02Ffp9Ufdzp348cahzew9VT354DZHtoY+0FsOYGPoeeJJakvW0lR0h7lqsIsWYWZqvnnBCXI6Oz6G15g+lDJ0frDpaFixyCTegjWBj3b0GaOH4kzxkNLDdiK7Y5Gmrh2S1DLjR3G7wjyObUupdmapvnoHEXtuHbe4/mSVL07+TWr7n10xy66CN+Bvi7DlgCOLuO+8G1hewEwN16V4VUZfsl81VScJxSbpTx7WkuQnsz1bUuEsQM88H2bCccOP0R6Ls0JnD/tMLDAU/g7h57peJFpMtezvCgQgeUF3J4ZeqsJbfnq/KpDDXMdiPdFM/BHj+L5is5HR6Guf25se5HjBCz0qPkGjEVuML3+NVc1O3oRBOcW2hZiJEIz9COTqeucJq2O8v4ePdVylJjj4W0LNZcdmfe0wMayouJ/VkjA3w/FznCBfv86/PGYpEslYiKQLaPOD1O5v4Mp+X3+5jJ0IMmf2lFGfooTTIWhttlf2CA4XcF5pj9yFmmlA6IGiakC+TRIT4iMDaKZSIa2fLmnefG6oGvtgac4/e1RcA0G+m//9xoWx5In4nFoBSYyEfo++sgYd26T551nW2uZ2uMTG/vM9ijyrCpXx7ZXmJ3tEEQce2AzOwjQc+zAM5f/2DYzQIo0iXD8rt3ooezqEtPFjDpfqi3q1/slWNxaPf7rFTrVlLK6l5cPcVpArT2GtNLfX5Dgb0lZY3FTk4n502fIqh6cn5Ou8Em/8jjjTL4TkHRghHQuprXDSs7L+pvkkGnW06Yx1CkllAseureXCx0AqON5suwtekPkl1oqgZgUX7ILkoCiHjcI993ZUtQHK8NWNZiS4SMvvGl+I/dc2/Z5aApumrHjmWzp/5axFn5VO/We/mWF5n8bhmM3qNqASfDkVVn0IcIDyHACTGQYiUExw0j93ViNEnkmacbIeVEZDP4FKRAKyNgmAAA=&quot;"/>
    <we:property name="isFiltersActionButtonVisible" value="true"/>
    <we:property name="isVisualContainerHeaderHidden" value="false"/>
    <we:property name="reportEmbeddedTime" value="&quot;2025-09-13T08:38:28.862Z&quot;"/>
    <we:property name="creatorTenantId" value="&quot;6bf5e2ab-5c0e-45b8-ae04-88b4163bc24e&quot;"/>
    <we:property name="creatorUserId" value="&quot;100320051928A357&quot;"/>
    <we:property name="creatorSessionId" value="&quot;631126e0-54c0-49da-87f5-88f9396f49e4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F0025B9-DF1D-4D01-AA7A-912C5A8E59E6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ce406e4-df44-4133-bea1-bb08137fb6bb/679ac931fde8d70844d2?bookmarkGuid=f1c1cce6-ac0b-490a-a030-1ce24e19dd57&amp;bookmarkUsage=1&amp;ctid=6bf5e2ab-5c0e-45b8-ae04-88b4163bc24e&amp;fromEntryPoint=export&quot;"/>
    <we:property name="reportName" value="&quot;Telangana_Weather_Climate_Analysis&quot;"/>
    <we:property name="reportState" value="&quot;CONNECTED&quot;"/>
    <we:property name="embedUrl" value="&quot;/reportEmbed?reportId=dce406e4-df44-4133-bea1-bb08137fb6bb&amp;config=eyJjbHVzdGVyVXJsIjoiaHR0cHM6Ly9XQUJJLVVTLU5PUlRILUNFTlRSQUwtTC1QUklNQVJZLXJlZGlyZWN0LmFuYWx5c2lzLndpbmRvd3MubmV0IiwiZW1iZWRGZWF0dXJlcyI6eyJ1c2FnZU1ldHJpY3NWTmV4dCI6dHJ1ZX19&amp;disableSensitivityBanner=true&amp;storytellingChangeViewModeShortcutKeys=true&quot;"/>
    <we:property name="pageName" value="&quot;679ac931fde8d70844d2&quot;"/>
    <we:property name="pageDisplayName" value="&quot;Humidity Pattern💧&quot;"/>
    <we:property name="datasetId" value="&quot;a4e4550d-facc-4abe-b500-24a3301b88a2&quot;"/>
    <we:property name="backgroundColor" value="&quot;#FFFFFF&quot;"/>
    <we:property name="bookmark" value="&quot;H4sIAAAAAAAAA+1Z62/bNhD/VwwBQzfAGPSyJeVbHi1SoMmyuE1QDMFwJE8KG1nyKMqJF/h/34mSnTqxo7zjpf1k8Xi8x+8ePFmXlpDFKIXJPgzR2rC28vxsCOqs41hdK6tpPTeOAUXfdULbjgWPQs+m3XykZZ4V1salpUElqI9kUUJaCSLiXyddC9L0AJJqFUNaYNcaoSryDFL5L9bMtKVVidOuhRejNFdQiRxo0FiJHRM7rckE53ePNALXcowD5Lqm9oMIeOQ5scBQBHbo+8IltqJmMJYtZalEG/XbeaZBZqSmotlRTyAwn0d+z44i7DMWVPRCZknaGHx19vNkVIEzIgf3YSwT0LmqUGHfSH0lbzolt+LYD0JgttO37SjkHvY841osU92oZZP3FyNFiBGOtcxNMYaMo7AMLAqLGoVLazNJFCagm+X7hc3tPC2HS+iDvFQcDzE2W5mWekI6jhH0KarODmiwKksPVE7hMXt7cNHZLYdSEGvn119+M/sfyqzB3amWp/n5tiIZZOWGPT0hyq0wcVBiER1aKIFqa2I835FqFla3e82BtfGa3CQS2IxhEHInRggwcITf5+sfUpn9iCFt9boOaRjHzO3ZMWdhGPY5Fz2vPaTbhFSSK8kJm+tRfToXdmShSYe2bkao255dewhFqfApDDmELMG/Z2guMac1YRio7VNQ+qFJ85zOTE9m1wtxffvuAmmiXFv3LGE9MReFh1GPi7jPIh7TD48Edx7eVXYlKlD8dPIJx5jeNHi+f3NrZuQRKFlfx8a5BzvdDBZzcdYiDtVVX7F9Z5Ehdq4I1Xbjh/UVQT2sFNbmFllj25/hkkjLgvIXxdb9it+5XvxvPaPv1oDeOgp1L/RpYmbMZpxGcRrfIegH3pu4jn/2oNfoQYUGfoZik448av5Ym+i9+rDC+jSg+J7jugF36Me3PbYmBboHmSAFbyvF18j2R7SWl0mAAb0l0NkH9An4vzSIO7zVvmyDmBdd3R7QjXvUH0BA7HseR/CZaG0Pn/PRPgFf81QsR7N//wjnDyofGuZm6ihK9k+J5Mf1EAxmG/T85+zhNknnlYilPnatOi/sCs0BpgTj3WGbDVckf2Uznc9QscRUWJWaP14s01Yb2FLidp1eFC6yy4S7hsmtKv1+oB4TGRtMM1LX2Pnxmu3F08JurAeW4urT8/SaTs1fRD/nyZaMuHevFXlW6qXN9lUHmzhywrCPvRgiJwKPC+7Bmgw2t2RK+wScSo6LXyesIarElECCGb2RpcajUa1PYnHl9eLTE/TSFWW/n+ubOL1ALziCtDRfrEjwJ6lrLC5rMjG/24WsHMLZGdkK78yR2xlb+Y5BQZZAeiemzmGp7sr6RTHIDOtJ07jqXi2qENwM7zAXJgHQ5PNy2Tt0QuTnRiqBKIuP2ZgkoKgvRMJ9r11K9Ylv1kpXVfg8Cs9a330MbETP9qEHMaPidkN33evbefEReuU71OMazQ+bhgvjsXFgGTx5qYsRcDyADJfARI6RGBQtTpov7dZV+f8HZ9+YouEfAAA=&quot;"/>
    <we:property name="initialStateBookmark" value="&quot;H4sIAAAAAAAAA+1Z62/aSBD/V5ClU+8kdLKxwXa+5VWlaklyoU1UnaJqdnfsbGNsbr0m4SL+9xuvDSkJBPLm0n7COzs7j988doyvLCHzQQKjfeijtWFtZdl5H9R5w7GaVlrTDg4+djePPn7b3+zuEjkbaJmlubVxZWlQMepjmReQlBKI+Pdp04IkOYS4XEWQ5Ni0BqjyLIVE/osVM21pVeC4aeHlIMkUlCJ7GjSWYofETmvS7fzpkkbgWg6xh1xX1I4fAg9dJxIYCN8OPE+0iC2vGIxlc1lK0Ub9dpZqkCmpKWl22BYIzOOh17bDEDuM+SU9l2mc1AZfn/08GpSoDMjBfRjKGHSmSlTYd1JfyhuPya0o8vwAmO10bDsMuItt17gWyUTXatlo93KgCDHCsZK5KYaQchSWgUVhXqFwZW3GscIYdL3cndnczpKiP4feywrF8Qgjs5VqqUek4wRBn6Fq7IAGq7T0UGUUHrPXhcvGXtGXglgbv//2h9l/X6Q17k65PMsuthXJICs37PEpUe6EiYMSs+jQQglUWyPj+Y5Uk7C2mjccWBuvyU0igc0Y+gF3IgQffUd4Hb7+IZXpzxjSpV5XIQ2iiLXadsRZEAQdzkXbXR7SbUIqzpTkhM3NqD6dCzsy16RDW7cj1FyeXV2EvFD4FIYcQRrjtwmac8xZmjAM1PYZKP3QpHlOZ8ank+uFuL7/cIHUUa6se5awnpqLwsWwzUXUYSGP6IeHgjsP7yp7EhUofjb6hENMbhs83b+9NTHyGJSsrmPj3IOdrieKqThrFofyqi/ZfrDIEBvXhHK79sP6iqAeVgprc4usse3PcEkkRU75i2LrfsXv3Cz+t57RqzWgt45C1Qs9mpgZsxmnUZzGd/A7vvsmruNfPeg1elCugZ+j2KQjj5o/1iZ6rz6ssA4NKJ7rtFo+d+jHs122JgXahVSQgreV4mtk+yNay8skQI/eEujsA/oE/F8axApvtS/bIKZFV7UHbEVt6g8gIPJclyN4TCxtD5+zwT4BX/GULMeTf/8I5/cq6xvmeurIC/ZPgeTHzRD0Jhv0/Nfk4S5JF6WIuT42rSov7BLNHiYE4+qwTYYrkr+wmU5nqEhiIqxSzcGLZdpiA5eUuF2lF4WL7DLhrmBqlZV+P1BPiIw1pimpq+38cMP2/GlhN9YDS3Dx6Wl6jcfmL6Jf8+SSjLh3rxVZWui5zfZVB5sodIKgg+0IQicElwvuwpoMNndkyvIJOJEcZ79OWH1UsSmBGFN6I0uMR4NKn8T82uvZpyfopQvKfj/Tt3F6gV5wDElhvliR4E9SV1hcVWRifrcHadGH83OyFd6ZI3czLuU7AQVpDMlKTI2jQq3K+kUxSA3rad24ql4tyhDcDm8/EyYB0OTzfNk7dEJkF0YqgSjzD+mQJKCoLkTCvbtcSvmJb9JKF1X4NArPWt8d9G1E1/agDRGj4m4FrXWvb+fFR+iF71CPazQ/bRrOjMfGgXnwZIXOB8DxEFKcAxM5RmJQLHHSfGmvUKLIyHrMWRWV8fg/q66BdQogAAA=&quot;"/>
    <we:property name="isFiltersActionButtonVisible" value="true"/>
    <we:property name="isVisualContainerHeaderHidden" value="false"/>
    <we:property name="reportEmbeddedTime" value="&quot;2025-09-13T08:39:26.426Z&quot;"/>
    <we:property name="creatorTenantId" value="&quot;6bf5e2ab-5c0e-45b8-ae04-88b4163bc24e&quot;"/>
    <we:property name="creatorUserId" value="&quot;100320051928A357&quot;"/>
    <we:property name="creatorSessionId" value="&quot;8ab603b8-0dd1-4be8-866a-871c8d13e3f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B42E089-23BE-4B73-9CCF-D15E3458414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ce406e4-df44-4133-bea1-bb08137fb6bb/2292cae7f921f4d5a68d?bookmarkGuid=f086de03-f63a-42ab-b5e0-2a40dbb0b181&amp;bookmarkUsage=1&amp;ctid=6bf5e2ab-5c0e-45b8-ae04-88b4163bc24e&amp;fromEntryPoint=export&quot;"/>
    <we:property name="reportName" value="&quot;Telangana_Weather_Climate_Analysis&quot;"/>
    <we:property name="reportState" value="&quot;CONNECTED&quot;"/>
    <we:property name="embedUrl" value="&quot;/reportEmbed?reportId=dce406e4-df44-4133-bea1-bb08137fb6bb&amp;config=eyJjbHVzdGVyVXJsIjoiaHR0cHM6Ly9XQUJJLVVTLU5PUlRILUNFTlRSQUwtTC1QUklNQVJZLXJlZGlyZWN0LmFuYWx5c2lzLndpbmRvd3MubmV0IiwiZW1iZWRGZWF0dXJlcyI6eyJ1c2FnZU1ldHJpY3NWTmV4dCI6dHJ1ZX19&amp;disableSensitivityBanner=true&amp;storytellingChangeViewModeShortcutKeys=true&quot;"/>
    <we:property name="pageName" value="&quot;2292cae7f921f4d5a68d&quot;"/>
    <we:property name="pageDisplayName" value="&quot;Wind-Speed Analysis🌬&quot;"/>
    <we:property name="datasetId" value="&quot;a4e4550d-facc-4abe-b500-24a3301b88a2&quot;"/>
    <we:property name="backgroundColor" value="&quot;#FFFFFF&quot;"/>
    <we:property name="bookmark" value="&quot;H4sIAAAAAAAAA+1abW/aSBD+K8hfeiehk21sbPdbS1K1uhJF4S650ymqxrtjs42xrfVCQiP++82ugYRAAk0uiUXuG54dz87LMy/r5drioiozmB7BCK331seiuBiBvGg5VtvKa1rXB8fzPWQ28LAbQOQHNq0WpRJFXlnvry0FMkV1KqoxZFoQEf85b1uQZceQ6qcEsgrbVomyKnLIxA+smWlJyTHO2hZelVkhQYscKFCoxU6InZ5JBee3Du0ITIkJDpCpmuq6kcsAgyRyncTjPnRDTmxVzWA028iiRZvte0WuQOS0jabFyMOIRQwYAiRh6MUxaHol8jSbK3zz7h/TUjunJAOPYCJSUIXUXom/0/Za3mxGZrmsw9FPmMs9t8MTr+s4rpaRiEwttp0eXpWSPEZ+rGX2yP60kILRfsYzEqvaEddWr8jGI/PrcIU+KMaS4QkmZilXQk1J0hmCGqJsHYACS+tzLAsKglk7EJWiPZShD4vLniRmJO/Ys/ZSlQ98AjlDvqbHhzSVmIKaPx4+k5J9uGqdiZy3BiUib/3y+6gc/mqYPo3zOQ6cRhsg8scYcE6UB3EHxNsbglSrmKMHyVF+nBo8HQi5SBa3fceUZgVwdr5Ib3r3+60EnudCbc+zgP/cJKrje5HjO1QrPOa5gRNEPGxIovYh57RBo1H+RtN0BwM+C5Qg2XD6FSeYreu6XF9fWuh3ClLUndHY9Wh75z1+Kc5aTQnddTXbLY0MsXVD0MtzO6y/EeQGUG6tXBk13H2pXPbLV65lNajrVujYUddL3BiCLg0tLEHYjwGjj1CN5ePBfkuRE8hT/KZj+a3SsXwMaplxy5Nw+7wWvXoHjSLf5tRD4zj0eWxztIFtReKr1/2nNq4GpdJDquxtF+rTEW74n7ahV0qi9hsIUl0ofD8KYkx8z+2io2ftMNk+ar96odhhQLQbPeHuNs78P+E+fcL92bO5c3dS2HeP7jar7LsX6mrIu4xzh7t2aAfdIHYdYEnzq+GbP+83aO6715cvEe+fLI0VA0Ww3n3w+svAvlmwpur1bIf7zQrUpcLuIrqu0wnCIInRc0MGvPln/e2YyATD1bsTa4QyNeU6xZxKaGYsKuv9BFY3Vq/+Ol3cGNHh+5MsRua1efG+pB0229K2ak1sHdkzIuM8rDkXC8gdFWrdT1/u+K7aHQ6LhkRqPXCwblPLycbmPo0EfxWq9sV1TSbmd58hH4/g4oJ0hXfmlYcZt/KdgYQ8hWwnptbJWO7K+qeMITesGs01prWFXIdgPbyjghsAoMHzZtkH9AYvLo1UcqKovuQTkoB8gFldQ/rbpegLSGuh0T1VaBmFZ/2CwuwkonNRp+OEIXMT3nHdTtPz23nxnnjvdcjTCs2bheHKB2VjwCb3FGNVlcDwGHLc4CYyjMQg32Kk+R+AdZP+/wLaj24wfyAAAA==&quot;"/>
    <we:property name="initialStateBookmark" value="&quot;H4sIAAAAAAAAA+1abU/bSBD+K5G/tCdFJ9txErvfaKBqRUMRuYOeTgiNd8fOFse21ptADuW/3+w6CYQEEuACVrhveHY8r8+8bMyNxUWRJzA+ggFan6zPWXY5AHlZc6y6lU5pP34cdvdODi+O9roHRM5yJbK0sD7dWApkjOpUFENItAQi/n1etyBJjiHWTxEkBdatHGWRpZCIf7BkpiMlhzipW3idJ5kELbKnQKEWOyJ2eibdzu8N0ghMiRH2kKmS6rqBywDbUeA6kceb0PI5sRUlg7FsJYsWbdR3slSBSEmNpoXI/YAFDBgCRL7vhSFoeiHSOJkafPvuH+NcRyUnB49gJGJQmdRRCX+Rei1vMiG3XNbg2IyYyz23wSOv5TiulhGJRM3Ujg+uc0kRoziWMjvkf5xJwUifiYzEogzEjdXJkuHA/HWwQO9lQ8nwBCNzlCqhxiTpDEH1Udb2QYGl7TmWGSXBnO2LQpEOZej97KojiRkpOvakPjdlj48gZciX7NiLY4kxqOnjwZaM7MJ17UykvNbLEXnt4+Eg7/9mmL4M0ykOnEo7INLnOHBOlEdxB8Tb6YNUi5ijB8lRfh4bPO0LOSsWt37PlWolcHI+K29699edAp7WQunPVsB/bgrVaXqB03SoV3jMc9tOO+B+RQq1CyknBZVG+Tst0w0c+CpQgmT98XccYbJs6/x8+Whm3ylIUU5G49ez/Z0O97k4a7Ek9NTVbHcsMsTaLUEfT/2w/kKQK0C5tnMlNHB3pXPZr9+55t2g7Fu+YwctL3JDaLdoaWERwm4sGF2EYiifD/Y7hpxAGuOFzuVFoXP5HNQyE5YX4Xa7Hr35BA2Cps1phoah3+ShzdEGthaJb973Xzq4KlRKj5mys1OoS1e4/n86ht6oiOrvIEllo2g2g3aIUdNzW+joXduP1q/ab94oNlgQ7UpvuJutM/9vuC/fcJ96N3fubwq7HtHNdpVdj0LZDXmLce5w1/btdqsdug6wqPrd8N3f9yu09z0Yy9fI9xNbY8FAEaw3X7x+GthXC9bUvbZ2uV9tQNkq7Bai6zqNtt+OQvRcnwGv/l1/PSYSwXDx24k1QBmbdh1jSi00MR7lpT6Bxa3Xi3+dzr4Y0eX7i8wG5rVp874iDat9qVulJbbO7BmRcZrWlIsZ5I4ytRynb/diV2wOh9lAIrMeuVjXaeQkQ/M9jQR/F6qMxU1JJuYPXyEdDuDykmyFD+aVxxnX8p2BhDSGZCOm2slQbsr6pwwhNawazSWmtYdcp2A5vYOMGwCgwfNq2fv0Bs+ujFQKoii+pSOSgLyHSdlDuuul6A+Q1syiB7rQPAtb/QWF2VFA96JGw/F95ka84bqNqte38+oz8cHPIS9rNO8Whgs/KBsHVoUnG6oiB4bHkOKKMJFjJAb5GifN/wGUUaLMiDB5UlQmk38B7SnnBKggAAA=&quot;"/>
    <we:property name="isFiltersActionButtonVisible" value="true"/>
    <we:property name="isVisualContainerHeaderHidden" value="false"/>
    <we:property name="reportEmbeddedTime" value="&quot;2025-09-13T08:40:23.005Z&quot;"/>
    <we:property name="creatorTenantId" value="&quot;6bf5e2ab-5c0e-45b8-ae04-88b4163bc24e&quot;"/>
    <we:property name="creatorUserId" value="&quot;100320051928A357&quot;"/>
    <we:property name="creatorSessionId" value="&quot;9cdc4e1e-3ffb-492b-b2f5-3e7c6fa0a14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BAD16FD1-7615-4409-BB59-49D4A7A3AD55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dce406e4-df44-4133-bea1-bb08137fb6bb/7916a3df6de8d19d47ab?bookmarkGuid=8b3c6805-1e27-45ef-9d0d-4decfdb6bf48&amp;bookmarkUsage=1&amp;ctid=6bf5e2ab-5c0e-45b8-ae04-88b4163bc24e&amp;fromEntryPoint=export&quot;"/>
    <we:property name="reportName" value="&quot;Telangana_Weather_Climate_Analysis&quot;"/>
    <we:property name="reportState" value="&quot;CONNECTED&quot;"/>
    <we:property name="embedUrl" value="&quot;/reportEmbed?reportId=dce406e4-df44-4133-bea1-bb08137fb6bb&amp;config=eyJjbHVzdGVyVXJsIjoiaHR0cHM6Ly9XQUJJLVVTLU5PUlRILUNFTlRSQUwtTC1QUklNQVJZLXJlZGlyZWN0LmFuYWx5c2lzLndpbmRvd3MubmV0IiwiZW1iZWRGZWF0dXJlcyI6eyJ1c2FnZU1ldHJpY3NWTmV4dCI6dHJ1ZX19&amp;disableSensitivityBanner=true&amp;storytellingChangeViewModeShortcutKeys=true&quot;"/>
    <we:property name="pageName" value="&quot;7916a3df6de8d19d47ab&quot;"/>
    <we:property name="pageDisplayName" value="&quot;Comprehensive Insights 🖥&quot;"/>
    <we:property name="datasetId" value="&quot;a4e4550d-facc-4abe-b500-24a3301b88a2&quot;"/>
    <we:property name="backgroundColor" value="&quot;#FFFFFF&quot;"/>
    <we:property name="bookmark" value="&quot;H4sIAAAAAAAAA+1b6W7bRhB+FYFAERcQAl7ikX+J5CBBHTexUrtFYBSz3KHEmFd5KFEMvVOfoU/W2aUkW5Ysyo5jU4r8S9wd7s49387SlwoP8jSE8TFEqLxQXiXJRQTZRUtT2kpcjek6d32umuh0dMvQTWapJs0maREkca68uFQKyAZYnAZ5CaFYiAY/nbcVCMP3MBBPPoQ5tpUUszyJIQy+YUVMU0VW4qSt4Nc0TDIQS/YLKFAsOyJyeiYWtOcG7QheEYywj15RjdquZoHBfYujwzWXmzYwIssrAsnZShKxtNy+m8QFBDFtI8YsW2Poc0PVuK2DYTOmumLcD8JiSsLGh1/TjKQjmcepUE6XeB0kWeBBqEgpMswrpi+VbhKWkfx1uDDeT8rMwxP05VRcBMWYVjpDKIaYtXpQgDIhlbzPElKYnOsFeUF7FHJ8mHzpZkSMXHmhTtpzVl7yEcQejd7k4+VgkOEAiunj4Q9i8oRU+fdBFP0qJ16X8dROapOZfgdfWx8xSlsH//3bvcm51mTOeyJKFvntLPN7TiN5EA/CacRdOf/HSozcg4LcuzuErBBRzT5T+Ahnn8wCjvb8fC2k/pTu//Q+dT4RQwY30UXuWMxGzpmm845dG7TXTFfRCbLTWbbRaaMsieQL07T4hShX89tWKj2SptvKGQ2jfI8yCw+KuTqiFLIgv/n0WxCTjbS2coR+8TCeUz1IjjfUpCkeT4LBUHJwFJA2Ki85hbAUK2mqekTvTCbSlxqVWcwN4/MxjPxS2PJybsr1Njcex+Zrk9vmhr9G1ghX/j6xzJk7P6FD10uw5NVTMKZyX0PbZq6u29xGzfdtnfxzi9DIm4AsknnD8RGOMFzmZz6/PDXj4ZScroKKUx+5p0zTwJ8vp6wusNc4koOtqwExPZVD+QshW6uSddbZWa28I4w93HvKgk56MG40khfp6U0ZBVTdxq2DX+5bdp+M9zOqRq1+ishbB79F6XADAWpxsheWOdUS5BWrK/FyknHMXo0lOOgF2eygSljjsGGwSQCZleh+mqPGU4DzI0rGDgf2rATssIjzfL7DMlb5uTpguh3L8RkajqOaHvcNdD1ee8BsEA7bg47Glqk1JXZ7e2aN57wOHDRagD6COHvXtv2aw/EdusK1GCwMYuzewGFJxJJlMKZEmA1kNvqWTLs8acVTgHJ+JLoB5A7iN8rsvboH0lNkFZDk/eAb1tCbum46z22943Z0R7UMqzdrnd3WTt0DrodI9FWtZryj+j4zDbOjmqpl2WDA7bV62lF5LSeBM6ahoSF63FVd21N17aqv8jFJjzfuI+Yl+6dEsuhN2N+fTdDvD7MfD9CR7GNIDrW5A93eWbvymrmh/ABDrohtfn+00809W39ada4hYxFX0iEqJekiBB6kyfv2Buf5wypdcg8sxNvfnjvXLQ3Mx0KXC8HjMd/VHBV17to22qjrzGxMU1JrUDGsQX2Nvm/c3pvSTVBfowV4GgzVvIZWffg8YV+rgiAOB8OHjmqpaod5mscdQ78dgvy0HfD9XckqrXwoKQZxr5j9JdLuXyI1uuDusc5OYB0g2s0/bFuACDubNhY7Jg7zVJ+pmmX7zLHpj+GajkkzDnTb4K2NvyLf5sy81fntrpcnO32ga+YXClVqRLQZZUUEFUwPNC6+tWt6atQ2PCg8pDvHnDa4h9/mYeDRWWf1rQ0XWy3f2kQJr7uBedajN3jyJX5W3dwE+dt4RCsgr9rkJOm7+lXEf6XU3dxI2jt0gO+mz8oJPcdwbY0ZOtPRsVVVN2AL6vP32X6AcWWOJfNf3b88xhfdx0mxrKdHuAGY+9Wn1Q7+BuIygosL4hWeyVfWE9bSnUEG8QDCjYhaJ2W2KekfGQMZh+fns1iSEv600b1UZAzP8Lnna2D5um4x17EcU6y2NnpSGOAxjAKqz8liEFWfta8Oq6Qs8hQ8fA8xrlA+qYtSD/Ia1cn/5FOurPk/BKQvnUE4AAA=&quot;"/>
    <we:property name="initialStateBookmark" value="&quot;H4sIAAAAAAAAA+1b6W7bOBB+FUPAolnAKHRZR/+ldooucrSNu8kuiqAgxZHNRtfqcOsGfqd9hn2yHVKyE8eO5aRpIrvOL4sckcM5P84oVwrjWRKQ8QkJQXmlvI7jy5Ckly1NaStRNfbu3eHx/unh55P94wMcjpOcx1GmvLpScpIOID/jWUECsQIOfrpoKyQI3pOBePJJkEFbSSDN4ogE/DuUxDiVpwVM2gp8S4I4JWLJfk5yEMuOkByfcW/tpYE7Ei/nI+iDl5ejtqtZxGC+xcBhmstMm1Aky0oCydlSErG03L4bRznhEW4jxixbo+AzQ9WYrRPDplR1xbjPg7wioeODb0mKp8MzjxMhlS7yOohT7pFAkadIISuZvlK6cVCE8tfB3Hg/LlIPTsGXU1HO8zGudA4kH0La6pGcKBMUyfs0RoHJuR7Pctwjl+PD+Gs3RWJgyit10p6xss9GJPJw9DYf+4NBCgOSV48HP4nJUxTl570w/F1OvCmiSk9qk5k+Jt9aHyFMWnv//du9zbnWZM57wkvm+e0s8nuBIxmPBkHlcdfG/7E8RuaRHM27OyRpLryafkH3EcY+mToc7vnlhkv9Jc3/+W3qYiKGDGaCC8yxqA2MUU1nHbvWaW+orqQTZGfTaKPjRmkcyheqePgVKZfz21ZKOaKk28o5DoN8DyML4/lMHGFCUp7dfjrkEepIaytH4OePYznlg+R4TUma4vGUD4aSgyOO0iit5IwEhVhJU9UjfGcykbbUqMhirumfT6HkfaHLq5kqV+vceBqdrwxu6yv+BlkjTPnHjmVOzfkZDbr+BAtWXaEwlfka2DZ1dd1mNmi+b+tonxuERt5y1EjqDcdHMIJgkZ/Z/OLUlIczNLoSKlY28sAzVY4/W05ZnmBvcCQHW9cDYro6h/I3kHSlSFZpZ2ulcowYe7izlDmZ9Mi40UhehKe3Rcgxu41be789NO0+G+/nmI1a/QSAtfYOw2S4xgFqcbIXFBnmEmAlq0vxcpwySF+PJTjo8XR6UUWscdAw2CSAzFJ0X8WocQVwfkbK2GLHnqaALT7iLJ5v8RnL+FxeMN2O5fgUDMdRTY/5Brgeq71gNgiH7UBHY9PUihS7uTWzxnNeBw4afYA+EHH3ri37NYfje1SFazFYwCPo3sJhcUjjRTCmhJAOZDT6HldVnqTkiYOcH4lqAJqD+A0yei+vgfQUmQUkeZ9/hxp6U9dN56Wtd9yO7qiWYfWmpbO7yqk7wPUYgb7M1ZR1VN+npmF2VFO1LJsY5O5cXVVU3shJwijVwNAAPOaqru2punZdV/kYJydr1xGzgv5TAGr0NuzvTyfw94fpj0eoSPYhQINa34DurqxdW81MUT6HgClim3dPdrt5YOlPK+81qCzkShpEKSRduMCjFHn/uMV59rhCl9wTGsDdb8+M644C5lOhyznn8ajvao4KOnNtG2zQdWo2piipNSgZ1qC+RvcbN7dTug7qa/QBngdDNa+gVe8+z1jXKiGIw4jhk45qqWqHeprHHEO/G4L8shXwXa9kmVQ+FOiDsBPMrom0/U2kRifcHdbZCqxDkHb9D9vmIMLWho35iolDPdWnqmbZPnVs/KOwomLSjAvdJlhr41vkmxyZNzq+3bd5stUXumZ+oVCGRgCbYlQEohLTIxoT39o1PTRqa14UHtOcI4YbPMBus4B7eNdZ3rVhYqvFrk0Ys7oOzIsevsHir9GLsnPDsz+iEa4ArCyT40mP61cR/5VS17mRtPeoAN9PnqUReo7h2ho1dKqDY6uqbpANyM8/pvsBRKU6FtR/3X95ii+6T+J8UU5P0AGY2dWn5Qb+lkRFSC4vkVfyQr6ymrCW7pykJBqQYC2i1mmRrkv6Z0qJ9MOLi6kvyRP+st69kGQMz/CZ52vE8nXdoq5jOaZYbaX3JGQAJ2TEMT/H805Ufta+3K3iIs8S4sF7EsES4aO4MPQAqxGd/E++qifOM171qtaV9WTyP3JRMVtqOAAA&quot;"/>
    <we:property name="isFiltersActionButtonVisible" value="true"/>
    <we:property name="isVisualContainerHeaderHidden" value="false"/>
    <we:property name="reportEmbeddedTime" value="&quot;2025-09-13T08:40:58.050Z&quot;"/>
    <we:property name="creatorTenantId" value="&quot;6bf5e2ab-5c0e-45b8-ae04-88b4163bc24e&quot;"/>
    <we:property name="creatorUserId" value="&quot;100320051928A357&quot;"/>
    <we:property name="creatorSessionId" value="&quot;ef07e6b8-f2ef-46c8-a309-4f2050fb8f04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1161</Words>
  <Application>Microsoft Office PowerPoint</Application>
  <PresentationFormat>Widescreen</PresentationFormat>
  <Paragraphs>149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Libre Baskerville</vt:lpstr>
      <vt:lpstr>Lato Black</vt:lpstr>
      <vt:lpstr>Calibri</vt:lpstr>
      <vt:lpstr>Arial</vt:lpstr>
      <vt:lpstr>Office Theme</vt:lpstr>
      <vt:lpstr>PowerPoint Presentation</vt:lpstr>
      <vt:lpstr>PowerPoint Presentation</vt:lpstr>
      <vt:lpstr>1. Business Problem &amp; Use Case / Domain Understanding </vt:lpstr>
      <vt:lpstr>2. Objective of the Project </vt:lpstr>
      <vt:lpstr>3. Data Importing– Details </vt:lpstr>
      <vt:lpstr>4. Summary of the Data </vt:lpstr>
      <vt:lpstr>Exploratory Data Analysis:  </vt:lpstr>
      <vt:lpstr>Data Cleaning Steps  The goal is to make raw data usable and reliable. </vt:lpstr>
      <vt:lpstr>PowerPoint Presentation</vt:lpstr>
      <vt:lpstr>Data Manipulation Steps  After cleaning, we transform &amp; enrich data for analysis. </vt:lpstr>
      <vt:lpstr>PowerPoint Presentation</vt:lpstr>
      <vt:lpstr>Univariate Analysis Steps </vt:lpstr>
      <vt:lpstr>Bivariate Analysis Steps  Analysing two variables together. </vt:lpstr>
      <vt:lpstr>5. Key Business Questions </vt:lpstr>
      <vt:lpstr>Rainfall Analysis🌧 Telangana_Weather_Climate_Analysis</vt:lpstr>
      <vt:lpstr>Temperature Insight🌡 Telangana_Weather_Climate_Analysis</vt:lpstr>
      <vt:lpstr>PowerPoint Presentation</vt:lpstr>
      <vt:lpstr>PowerPoint Presentation</vt:lpstr>
      <vt:lpstr>PowerPoint Presentation</vt:lpstr>
      <vt:lpstr>6.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sai ram</cp:lastModifiedBy>
  <cp:revision>8</cp:revision>
  <dcterms:created xsi:type="dcterms:W3CDTF">2021-02-16T05:19:01Z</dcterms:created>
  <dcterms:modified xsi:type="dcterms:W3CDTF">2025-09-13T08:52:29Z</dcterms:modified>
</cp:coreProperties>
</file>