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277204A-5727-4131-92C7-64E6607AC1BF}">
  <a:tblStyle styleId="{1277204A-5727-4131-92C7-64E6607AC1B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84" autoAdjust="0"/>
    <p:restoredTop sz="94660"/>
  </p:normalViewPr>
  <p:slideViewPr>
    <p:cSldViewPr snapToGrid="0">
      <p:cViewPr varScale="1">
        <p:scale>
          <a:sx n="88" d="100"/>
          <a:sy n="88" d="100"/>
        </p:scale>
        <p:origin x="-175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1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1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19</a:t>
            </a:fld>
            <a:endParaRPr sz="1200">
              <a:solidFill>
                <a:schemeClr val="dk1"/>
              </a:solidFill>
              <a:latin typeface="Times New Roman"/>
              <a:ea typeface="Times New Roman"/>
              <a:cs typeface="Times New Roman"/>
              <a:sym typeface="Times New Roman"/>
            </a:endParaRPr>
          </a:p>
        </p:txBody>
      </p:sp>
      <p:sp>
        <p:nvSpPr>
          <p:cNvPr id="262" name="Google Shape;262;p1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3" name="Google Shape;263;p1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 name="Google Shape;53;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p2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p2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2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2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p2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2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2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2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 name="Google Shape;60;p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p3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228465" y="5334"/>
            <a:ext cx="4864100" cy="3308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112268" y="1281175"/>
            <a:ext cx="8919463" cy="294259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228465" y="5334"/>
            <a:ext cx="4864100" cy="3308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2"/>
        <p:cNvGrpSpPr/>
        <p:nvPr/>
      </p:nvGrpSpPr>
      <p:grpSpPr>
        <a:xfrm>
          <a:off x="0" y="0"/>
          <a:ext cx="0" cy="0"/>
          <a:chOff x="0" y="0"/>
          <a:chExt cx="0" cy="0"/>
        </a:xfrm>
      </p:grpSpPr>
      <p:sp>
        <p:nvSpPr>
          <p:cNvPr id="33" name="Google Shape;33;p5"/>
          <p:cNvSpPr txBox="1">
            <a:spLocks noGrp="1"/>
          </p:cNvSpPr>
          <p:nvPr>
            <p:ph type="ctrTitle"/>
          </p:nvPr>
        </p:nvSpPr>
        <p:spPr>
          <a:xfrm>
            <a:off x="77215" y="257047"/>
            <a:ext cx="8989568" cy="5137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228465" y="5334"/>
            <a:ext cx="4864100" cy="3308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71627" y="836675"/>
            <a:ext cx="8964295" cy="1905"/>
          </a:xfrm>
          <a:custGeom>
            <a:avLst/>
            <a:gdLst/>
            <a:ahLst/>
            <a:cxnLst/>
            <a:rect l="l" t="t" r="r" b="b"/>
            <a:pathLst>
              <a:path w="8964295" h="1905" extrusionOk="0">
                <a:moveTo>
                  <a:pt x="0" y="0"/>
                </a:moveTo>
                <a:lnTo>
                  <a:pt x="8964168" y="1524"/>
                </a:lnTo>
              </a:path>
            </a:pathLst>
          </a:custGeom>
          <a:noFill/>
          <a:ln w="9525" cap="flat" cmpd="sng">
            <a:solidFill>
              <a:srgbClr val="00808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
          <p:cNvSpPr/>
          <p:nvPr/>
        </p:nvSpPr>
        <p:spPr>
          <a:xfrm>
            <a:off x="71627" y="6524243"/>
            <a:ext cx="8964295" cy="1905"/>
          </a:xfrm>
          <a:custGeom>
            <a:avLst/>
            <a:gdLst/>
            <a:ahLst/>
            <a:cxnLst/>
            <a:rect l="l" t="t" r="r" b="b"/>
            <a:pathLst>
              <a:path w="8964295" h="1904" extrusionOk="0">
                <a:moveTo>
                  <a:pt x="0" y="0"/>
                </a:moveTo>
                <a:lnTo>
                  <a:pt x="8964168" y="1523"/>
                </a:lnTo>
              </a:path>
            </a:pathLst>
          </a:custGeom>
          <a:noFill/>
          <a:ln w="9525" cap="flat" cmpd="sng">
            <a:solidFill>
              <a:srgbClr val="00808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txBox="1">
            <a:spLocks noGrp="1"/>
          </p:cNvSpPr>
          <p:nvPr>
            <p:ph type="title"/>
          </p:nvPr>
        </p:nvSpPr>
        <p:spPr>
          <a:xfrm>
            <a:off x="4228465" y="5334"/>
            <a:ext cx="4864100" cy="33083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112268" y="1281175"/>
            <a:ext cx="8919463" cy="294259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16.xml"/><Relationship Id="rId16"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7"/>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a:t>
            </a:r>
            <a:endParaRPr sz="1200" b="0" i="0" u="none" strike="noStrike" cap="none">
              <a:solidFill>
                <a:schemeClr val="dk1"/>
              </a:solidFill>
              <a:latin typeface="Times New Roman"/>
              <a:ea typeface="Times New Roman"/>
              <a:cs typeface="Times New Roman"/>
              <a:sym typeface="Times New Roman"/>
            </a:endParaRPr>
          </a:p>
        </p:txBody>
      </p:sp>
      <p:sp>
        <p:nvSpPr>
          <p:cNvPr id="50" name="Google Shape;50;p7"/>
          <p:cNvSpPr txBox="1">
            <a:spLocks noGrp="1"/>
          </p:cNvSpPr>
          <p:nvPr>
            <p:ph type="title"/>
          </p:nvPr>
        </p:nvSpPr>
        <p:spPr>
          <a:xfrm>
            <a:off x="1400936" y="2497658"/>
            <a:ext cx="6342380" cy="7575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800">
                <a:solidFill>
                  <a:srgbClr val="660033"/>
                </a:solidFill>
              </a:rPr>
              <a:t>Search</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14</a:t>
            </a:r>
            <a:endParaRPr sz="1200" b="0" i="0" u="none" strike="noStrike" cap="none">
              <a:solidFill>
                <a:schemeClr val="dk1"/>
              </a:solidFill>
              <a:latin typeface="Times New Roman"/>
              <a:ea typeface="Times New Roman"/>
              <a:cs typeface="Times New Roman"/>
              <a:sym typeface="Times New Roman"/>
            </a:endParaRPr>
          </a:p>
        </p:txBody>
      </p:sp>
      <p:sp>
        <p:nvSpPr>
          <p:cNvPr id="115" name="Google Shape;115;p16"/>
          <p:cNvSpPr txBox="1">
            <a:spLocks noGrp="1"/>
          </p:cNvSpPr>
          <p:nvPr>
            <p:ph type="title"/>
          </p:nvPr>
        </p:nvSpPr>
        <p:spPr>
          <a:xfrm>
            <a:off x="77215" y="257047"/>
            <a:ext cx="3815079"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Example: The 8-puzzle</a:t>
            </a:r>
            <a:endParaRPr sz="3200"/>
          </a:p>
        </p:txBody>
      </p:sp>
      <p:sp>
        <p:nvSpPr>
          <p:cNvPr id="116" name="Google Shape;116;p16"/>
          <p:cNvSpPr txBox="1"/>
          <p:nvPr/>
        </p:nvSpPr>
        <p:spPr>
          <a:xfrm>
            <a:off x="113792" y="2993516"/>
            <a:ext cx="5584190" cy="2341667"/>
          </a:xfrm>
          <a:prstGeom prst="rect">
            <a:avLst/>
          </a:prstGeom>
          <a:noFill/>
          <a:ln>
            <a:noFill/>
          </a:ln>
        </p:spPr>
        <p:txBody>
          <a:bodyPr spcFirstLastPara="1" wrap="square" lIns="0" tIns="12700" rIns="0" bIns="0" anchor="t" anchorCtr="0">
            <a:spAutoFit/>
          </a:bodyPr>
          <a:lstStyle/>
          <a:p>
            <a:pPr marL="340360" marR="0" lvl="0" indent="-327660" algn="l" rtl="0">
              <a:lnSpc>
                <a:spcPct val="100000"/>
              </a:lnSpc>
              <a:spcBef>
                <a:spcPts val="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states:</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locations of tiles</a:t>
            </a:r>
            <a:endParaRPr sz="1400" b="0" i="0" u="none" strike="noStrike" cap="none">
              <a:solidFill>
                <a:srgbClr val="000000"/>
              </a:solidFill>
              <a:latin typeface="Arial"/>
              <a:ea typeface="Arial"/>
              <a:cs typeface="Arial"/>
              <a:sym typeface="Arial"/>
            </a:endParaRPr>
          </a:p>
          <a:p>
            <a:pPr marL="340360" marR="0" lvl="0" indent="-327660" algn="l" rtl="0">
              <a:lnSpc>
                <a:spcPct val="100000"/>
              </a:lnSpc>
              <a:spcBef>
                <a:spcPts val="12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Initial state:</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any state</a:t>
            </a:r>
            <a:endParaRPr sz="1400" b="0" i="0" u="none" strike="noStrike" cap="none">
              <a:solidFill>
                <a:srgbClr val="000000"/>
              </a:solidFill>
              <a:latin typeface="Arial"/>
              <a:ea typeface="Arial"/>
              <a:cs typeface="Arial"/>
              <a:sym typeface="Arial"/>
            </a:endParaRPr>
          </a:p>
          <a:p>
            <a:pPr marL="340360" marR="0" lvl="0" indent="-327660" algn="l" rtl="0">
              <a:lnSpc>
                <a:spcPct val="100000"/>
              </a:lnSpc>
              <a:spcBef>
                <a:spcPts val="135"/>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actions:</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move blank left, right, up, down</a:t>
            </a:r>
            <a:endParaRPr sz="1400" b="0" i="0" u="none" strike="noStrike" cap="none">
              <a:solidFill>
                <a:srgbClr val="000000"/>
              </a:solidFill>
              <a:latin typeface="Arial"/>
              <a:ea typeface="Arial"/>
              <a:cs typeface="Arial"/>
              <a:sym typeface="Arial"/>
            </a:endParaRPr>
          </a:p>
          <a:p>
            <a:pPr marL="340360" marR="0" lvl="0" indent="-327660" algn="l" rtl="0">
              <a:lnSpc>
                <a:spcPct val="100000"/>
              </a:lnSpc>
              <a:spcBef>
                <a:spcPts val="12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goal test:</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goal state (given)</a:t>
            </a:r>
            <a:endParaRPr sz="1400" b="0" i="0" u="none" strike="noStrike" cap="none">
              <a:solidFill>
                <a:srgbClr val="000000"/>
              </a:solidFill>
              <a:latin typeface="Arial"/>
              <a:ea typeface="Arial"/>
              <a:cs typeface="Arial"/>
              <a:sym typeface="Arial"/>
            </a:endParaRPr>
          </a:p>
          <a:p>
            <a:pPr marL="340360" marR="0" lvl="0" indent="-327660" algn="l" rtl="0">
              <a:lnSpc>
                <a:spcPct val="100000"/>
              </a:lnSpc>
              <a:spcBef>
                <a:spcPts val="12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path cost:</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1 per move</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117" name="Google Shape;117;p16"/>
          <p:cNvSpPr/>
          <p:nvPr/>
        </p:nvSpPr>
        <p:spPr>
          <a:xfrm>
            <a:off x="2371725" y="878206"/>
            <a:ext cx="4248530" cy="208634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8" name="Google Shape;118;p16" descr="sol_b0.gif"/>
          <p:cNvPicPr preferRelativeResize="0"/>
          <p:nvPr/>
        </p:nvPicPr>
        <p:blipFill rotWithShape="1">
          <a:blip r:embed="rId4">
            <a:alphaModFix/>
          </a:blip>
          <a:srcRect/>
          <a:stretch/>
        </p:blipFill>
        <p:spPr>
          <a:xfrm>
            <a:off x="5486400" y="3733800"/>
            <a:ext cx="2740025" cy="2740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15</a:t>
            </a:r>
            <a:endParaRPr sz="1200" b="0" i="0" u="none" strike="noStrike" cap="none">
              <a:solidFill>
                <a:schemeClr val="dk1"/>
              </a:solidFill>
              <a:latin typeface="Times New Roman"/>
              <a:ea typeface="Times New Roman"/>
              <a:cs typeface="Times New Roman"/>
              <a:sym typeface="Times New Roman"/>
            </a:endParaRPr>
          </a:p>
        </p:txBody>
      </p:sp>
      <p:sp>
        <p:nvSpPr>
          <p:cNvPr id="124" name="Google Shape;124;p17"/>
          <p:cNvSpPr txBox="1">
            <a:spLocks noGrp="1"/>
          </p:cNvSpPr>
          <p:nvPr>
            <p:ph type="title"/>
          </p:nvPr>
        </p:nvSpPr>
        <p:spPr>
          <a:xfrm>
            <a:off x="77215" y="257047"/>
            <a:ext cx="4615180"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Example: 8-queens problem</a:t>
            </a:r>
            <a:endParaRPr sz="3200"/>
          </a:p>
        </p:txBody>
      </p:sp>
      <p:sp>
        <p:nvSpPr>
          <p:cNvPr id="125" name="Google Shape;125;p17"/>
          <p:cNvSpPr txBox="1"/>
          <p:nvPr/>
        </p:nvSpPr>
        <p:spPr>
          <a:xfrm>
            <a:off x="47040" y="3379089"/>
            <a:ext cx="7178675" cy="2546350"/>
          </a:xfrm>
          <a:prstGeom prst="rect">
            <a:avLst/>
          </a:prstGeom>
          <a:noFill/>
          <a:ln>
            <a:noFill/>
          </a:ln>
        </p:spPr>
        <p:txBody>
          <a:bodyPr spcFirstLastPara="1" wrap="square" lIns="0" tIns="85725" rIns="0" bIns="0" anchor="t" anchorCtr="0">
            <a:spAutoFit/>
          </a:bodyPr>
          <a:lstStyle/>
          <a:p>
            <a:pPr marL="377825" marR="17780" lvl="0" indent="-327660" algn="l" rtl="0">
              <a:lnSpc>
                <a:spcPct val="80000"/>
              </a:lnSpc>
              <a:spcBef>
                <a:spcPts val="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states:</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any arrangement of	0-8 queens on the board is a  state</a:t>
            </a:r>
            <a:endParaRPr sz="2400" b="0" i="0" u="none" strike="noStrike" cap="none">
              <a:solidFill>
                <a:schemeClr val="dk1"/>
              </a:solidFill>
              <a:latin typeface="Times New Roman"/>
              <a:ea typeface="Times New Roman"/>
              <a:cs typeface="Times New Roman"/>
              <a:sym typeface="Times New Roman"/>
            </a:endParaRPr>
          </a:p>
          <a:p>
            <a:pPr marL="378460" marR="0" lvl="0" indent="-327660" algn="l" rtl="0">
              <a:lnSpc>
                <a:spcPct val="100000"/>
              </a:lnSpc>
              <a:spcBef>
                <a:spcPts val="12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Initial state:</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no queens on the board</a:t>
            </a:r>
            <a:endParaRPr sz="2400" b="0" i="0" u="none" strike="noStrike" cap="none">
              <a:solidFill>
                <a:schemeClr val="dk1"/>
              </a:solidFill>
              <a:latin typeface="Times New Roman"/>
              <a:ea typeface="Times New Roman"/>
              <a:cs typeface="Times New Roman"/>
              <a:sym typeface="Times New Roman"/>
            </a:endParaRPr>
          </a:p>
          <a:p>
            <a:pPr marL="378460" marR="0" lvl="0" indent="-327660" algn="l" rtl="0">
              <a:lnSpc>
                <a:spcPct val="100000"/>
              </a:lnSpc>
              <a:spcBef>
                <a:spcPts val="135"/>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actions:</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add a queen to any empty square</a:t>
            </a:r>
            <a:endParaRPr sz="2400" b="0" i="0" u="none" strike="noStrike" cap="none">
              <a:solidFill>
                <a:schemeClr val="dk1"/>
              </a:solidFill>
              <a:latin typeface="Times New Roman"/>
              <a:ea typeface="Times New Roman"/>
              <a:cs typeface="Times New Roman"/>
              <a:sym typeface="Times New Roman"/>
            </a:endParaRPr>
          </a:p>
          <a:p>
            <a:pPr marL="378460" marR="0" lvl="0" indent="-327660" algn="l" rtl="0">
              <a:lnSpc>
                <a:spcPct val="100000"/>
              </a:lnSpc>
              <a:spcBef>
                <a:spcPts val="12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goal test:</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8 queens are on the board, none attacked</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a:p>
            <a:pPr marL="508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64.63...57 = 1.8x10</a:t>
            </a:r>
            <a:r>
              <a:rPr lang="en-US" sz="1950" b="0" i="0" u="none" strike="noStrike" cap="none" baseline="30000">
                <a:solidFill>
                  <a:schemeClr val="dk1"/>
                </a:solidFill>
                <a:latin typeface="Times New Roman"/>
                <a:ea typeface="Times New Roman"/>
                <a:cs typeface="Times New Roman"/>
                <a:sym typeface="Times New Roman"/>
              </a:rPr>
              <a:t>14 </a:t>
            </a:r>
            <a:r>
              <a:rPr lang="en-US" sz="2000" b="0" i="0" u="none" strike="noStrike" cap="none">
                <a:solidFill>
                  <a:schemeClr val="dk1"/>
                </a:solidFill>
                <a:latin typeface="Times New Roman"/>
                <a:ea typeface="Times New Roman"/>
                <a:cs typeface="Times New Roman"/>
                <a:sym typeface="Times New Roman"/>
              </a:rPr>
              <a:t>possible sequences</a:t>
            </a:r>
            <a:endParaRPr sz="2000" b="0" i="0" u="none" strike="noStrike" cap="none">
              <a:solidFill>
                <a:schemeClr val="dk1"/>
              </a:solidFill>
              <a:latin typeface="Times New Roman"/>
              <a:ea typeface="Times New Roman"/>
              <a:cs typeface="Times New Roman"/>
              <a:sym typeface="Times New Roman"/>
            </a:endParaRPr>
          </a:p>
        </p:txBody>
      </p:sp>
      <p:sp>
        <p:nvSpPr>
          <p:cNvPr id="126" name="Google Shape;126;p17"/>
          <p:cNvSpPr/>
          <p:nvPr/>
        </p:nvSpPr>
        <p:spPr>
          <a:xfrm>
            <a:off x="2743200" y="914400"/>
            <a:ext cx="2362576" cy="23439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16</a:t>
            </a:r>
            <a:endParaRPr sz="1200" b="0" i="0" u="none" strike="noStrike" cap="none">
              <a:solidFill>
                <a:schemeClr val="dk1"/>
              </a:solidFill>
              <a:latin typeface="Times New Roman"/>
              <a:ea typeface="Times New Roman"/>
              <a:cs typeface="Times New Roman"/>
              <a:sym typeface="Times New Roman"/>
            </a:endParaRPr>
          </a:p>
        </p:txBody>
      </p:sp>
      <p:sp>
        <p:nvSpPr>
          <p:cNvPr id="132" name="Google Shape;132;p18"/>
          <p:cNvSpPr txBox="1">
            <a:spLocks noGrp="1"/>
          </p:cNvSpPr>
          <p:nvPr>
            <p:ph type="title"/>
          </p:nvPr>
        </p:nvSpPr>
        <p:spPr>
          <a:xfrm>
            <a:off x="77215" y="257047"/>
            <a:ext cx="5387975"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Example: Route finding problem</a:t>
            </a:r>
            <a:endParaRPr sz="3200"/>
          </a:p>
        </p:txBody>
      </p:sp>
      <p:sp>
        <p:nvSpPr>
          <p:cNvPr id="133" name="Google Shape;133;p18"/>
          <p:cNvSpPr txBox="1"/>
          <p:nvPr/>
        </p:nvSpPr>
        <p:spPr>
          <a:xfrm>
            <a:off x="85140" y="1092453"/>
            <a:ext cx="8526780" cy="4730115"/>
          </a:xfrm>
          <a:prstGeom prst="rect">
            <a:avLst/>
          </a:prstGeom>
          <a:noFill/>
          <a:ln>
            <a:noFill/>
          </a:ln>
        </p:spPr>
        <p:txBody>
          <a:bodyPr spcFirstLastPara="1" wrap="square" lIns="0" tIns="83800" rIns="0" bIns="0" anchor="t" anchorCtr="0">
            <a:spAutoFit/>
          </a:bodyPr>
          <a:lstStyle/>
          <a:p>
            <a:pPr marL="339725" marR="377190" lvl="0" indent="-327660" algn="l" rtl="0">
              <a:lnSpc>
                <a:spcPct val="95833"/>
              </a:lnSpc>
              <a:spcBef>
                <a:spcPts val="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states:</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each is represented by a location (e.g. An airport) and the  current time</a:t>
            </a:r>
            <a:endParaRPr sz="24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0000"/>
              </a:lnSpc>
              <a:spcBef>
                <a:spcPts val="145"/>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Initial state:</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specified by the problem</a:t>
            </a:r>
            <a:endParaRPr sz="2400" b="0" i="0" u="none" strike="noStrike" cap="none">
              <a:solidFill>
                <a:schemeClr val="dk1"/>
              </a:solidFill>
              <a:latin typeface="Times New Roman"/>
              <a:ea typeface="Times New Roman"/>
              <a:cs typeface="Times New Roman"/>
              <a:sym typeface="Times New Roman"/>
            </a:endParaRPr>
          </a:p>
          <a:p>
            <a:pPr marL="339725" marR="74295" lvl="0" indent="-327660" algn="l" rtl="0">
              <a:lnSpc>
                <a:spcPct val="95833"/>
              </a:lnSpc>
              <a:spcBef>
                <a:spcPts val="695"/>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Successor function:</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returns the states resulting from taking any  scheduled flight, leaving later than the current time plus the within  airport transit time, from the current airport to another</a:t>
            </a:r>
            <a:endParaRPr sz="24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0000"/>
              </a:lnSpc>
              <a:spcBef>
                <a:spcPts val="15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goal test:</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are we at the destination by some pre-specified time</a:t>
            </a:r>
            <a:endParaRPr sz="2400" b="0" i="0" u="none" strike="noStrike" cap="none">
              <a:solidFill>
                <a:schemeClr val="dk1"/>
              </a:solidFill>
              <a:latin typeface="Times New Roman"/>
              <a:ea typeface="Times New Roman"/>
              <a:cs typeface="Times New Roman"/>
              <a:sym typeface="Times New Roman"/>
            </a:endParaRPr>
          </a:p>
          <a:p>
            <a:pPr marL="339725" marR="76835" lvl="0" indent="-327660" algn="l" rtl="0">
              <a:lnSpc>
                <a:spcPct val="80100"/>
              </a:lnSpc>
              <a:spcBef>
                <a:spcPts val="69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Path cost:</a:t>
            </a:r>
            <a:r>
              <a:rPr lang="en-US" sz="2400" b="0" i="0" u="none" strike="noStrike" cap="none">
                <a:solidFill>
                  <a:schemeClr val="dk1"/>
                </a:solidFill>
                <a:latin typeface="Times New Roman"/>
                <a:ea typeface="Times New Roman"/>
                <a:cs typeface="Times New Roman"/>
                <a:sym typeface="Times New Roman"/>
              </a:rPr>
              <a:t>monetary cost, waiting time, flight time, customs and  immigration procedures, seat quality, time of day, type of airplane,  frequent-flyer mileage awards, etc</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5"/>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39725" marR="5080" lvl="0" indent="-327660" algn="l" rtl="0">
              <a:lnSpc>
                <a:spcPct val="9625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Route finding algorithms are used in a variety of applications, such  as routing in computer networks, military operations planning,  airline travel planning systems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19</a:t>
            </a:r>
            <a:endParaRPr sz="1200" b="0" i="0" u="none" strike="noStrike" cap="none">
              <a:solidFill>
                <a:schemeClr val="dk1"/>
              </a:solidFill>
              <a:latin typeface="Times New Roman"/>
              <a:ea typeface="Times New Roman"/>
              <a:cs typeface="Times New Roman"/>
              <a:sym typeface="Times New Roman"/>
            </a:endParaRPr>
          </a:p>
        </p:txBody>
      </p:sp>
      <p:sp>
        <p:nvSpPr>
          <p:cNvPr id="139" name="Google Shape;139;p19"/>
          <p:cNvSpPr txBox="1">
            <a:spLocks noGrp="1"/>
          </p:cNvSpPr>
          <p:nvPr>
            <p:ph type="title"/>
          </p:nvPr>
        </p:nvSpPr>
        <p:spPr>
          <a:xfrm>
            <a:off x="77215" y="225044"/>
            <a:ext cx="1202690"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Graphs</a:t>
            </a:r>
            <a:endParaRPr sz="3200"/>
          </a:p>
        </p:txBody>
      </p:sp>
      <p:sp>
        <p:nvSpPr>
          <p:cNvPr id="140" name="Google Shape;140;p19"/>
          <p:cNvSpPr/>
          <p:nvPr/>
        </p:nvSpPr>
        <p:spPr>
          <a:xfrm>
            <a:off x="404863" y="1106679"/>
            <a:ext cx="7624828" cy="519103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26" name="Picture 2"/>
          <p:cNvPicPr>
            <a:picLocks noChangeAspect="1" noChangeArrowheads="1"/>
          </p:cNvPicPr>
          <p:nvPr/>
        </p:nvPicPr>
        <p:blipFill>
          <a:blip r:embed="rId4"/>
          <a:srcRect/>
          <a:stretch>
            <a:fillRect/>
          </a:stretch>
        </p:blipFill>
        <p:spPr bwMode="auto">
          <a:xfrm>
            <a:off x="150621" y="873579"/>
            <a:ext cx="4015206" cy="24356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p:nvPr/>
        </p:nvSpPr>
        <p:spPr>
          <a:xfrm>
            <a:off x="5058156" y="3657598"/>
            <a:ext cx="4085843" cy="3200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6" name="Google Shape;146;p20"/>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20</a:t>
            </a:r>
            <a:endParaRPr sz="1200" b="0" i="0" u="none" strike="noStrike" cap="none">
              <a:solidFill>
                <a:schemeClr val="dk1"/>
              </a:solidFill>
              <a:latin typeface="Times New Roman"/>
              <a:ea typeface="Times New Roman"/>
              <a:cs typeface="Times New Roman"/>
              <a:sym typeface="Times New Roman"/>
            </a:endParaRPr>
          </a:p>
        </p:txBody>
      </p:sp>
      <p:sp>
        <p:nvSpPr>
          <p:cNvPr id="147" name="Google Shape;147;p20"/>
          <p:cNvSpPr/>
          <p:nvPr/>
        </p:nvSpPr>
        <p:spPr>
          <a:xfrm>
            <a:off x="323400" y="990600"/>
            <a:ext cx="4681537" cy="289236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p:nvPr/>
        </p:nvSpPr>
        <p:spPr>
          <a:xfrm>
            <a:off x="8755063" y="6465888"/>
            <a:ext cx="158750" cy="239712"/>
          </a:xfrm>
          <a:prstGeom prst="rect">
            <a:avLst/>
          </a:prstGeom>
          <a:noFill/>
          <a:ln>
            <a:noFill/>
          </a:ln>
        </p:spPr>
        <p:txBody>
          <a:bodyPr spcFirstLastPara="1" wrap="square" lIns="0" tIns="24025" rIns="0" bIns="0" anchor="t" anchorCtr="0">
            <a:spAutoFit/>
          </a:bodyPr>
          <a:lstStyle/>
          <a:p>
            <a:pPr marL="25306" marR="0" lvl="0" indent="0" algn="l" rtl="0">
              <a:lnSpc>
                <a:spcPct val="100000"/>
              </a:lnSpc>
              <a:spcBef>
                <a:spcPts val="0"/>
              </a:spcBef>
              <a:spcAft>
                <a:spcPts val="0"/>
              </a:spcAft>
              <a:buClr>
                <a:srgbClr val="000000"/>
              </a:buClr>
              <a:buSzPts val="1395"/>
              <a:buFont typeface="Arial"/>
              <a:buNone/>
            </a:pPr>
            <a:r>
              <a:rPr lang="en-US" sz="1395" b="0" i="0" u="none" strike="noStrike" cap="none">
                <a:solidFill>
                  <a:schemeClr val="dk1"/>
                </a:solidFill>
                <a:latin typeface="Comic Sans MS"/>
                <a:ea typeface="Comic Sans MS"/>
                <a:cs typeface="Comic Sans MS"/>
                <a:sym typeface="Comic Sans MS"/>
              </a:rPr>
              <a:t>6</a:t>
            </a:r>
            <a:endParaRPr sz="1395" b="0" i="0" u="none" strike="noStrike" cap="none">
              <a:solidFill>
                <a:schemeClr val="dk1"/>
              </a:solidFill>
              <a:latin typeface="Comic Sans MS"/>
              <a:ea typeface="Comic Sans MS"/>
              <a:cs typeface="Comic Sans MS"/>
              <a:sym typeface="Comic Sans MS"/>
            </a:endParaRPr>
          </a:p>
        </p:txBody>
      </p:sp>
      <p:sp>
        <p:nvSpPr>
          <p:cNvPr id="153" name="Google Shape;153;p21"/>
          <p:cNvSpPr/>
          <p:nvPr/>
        </p:nvSpPr>
        <p:spPr>
          <a:xfrm>
            <a:off x="2093913" y="509588"/>
            <a:ext cx="5026025" cy="3746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Google Shape;154;p21"/>
          <p:cNvSpPr txBox="1"/>
          <p:nvPr/>
        </p:nvSpPr>
        <p:spPr>
          <a:xfrm>
            <a:off x="311150" y="1498600"/>
            <a:ext cx="8156575" cy="4646613"/>
          </a:xfrm>
          <a:prstGeom prst="rect">
            <a:avLst/>
          </a:prstGeom>
          <a:noFill/>
          <a:ln>
            <a:noFill/>
          </a:ln>
        </p:spPr>
        <p:txBody>
          <a:bodyPr spcFirstLastPara="1" wrap="square" lIns="0" tIns="97425" rIns="0" bIns="0" anchor="t" anchorCtr="0">
            <a:spAutoFit/>
          </a:bodyPr>
          <a:lstStyle/>
          <a:p>
            <a:pPr marL="23813" marR="0" lvl="0" indent="0" algn="l" rtl="0">
              <a:lnSpc>
                <a:spcPct val="100000"/>
              </a:lnSpc>
              <a:spcBef>
                <a:spcPts val="0"/>
              </a:spcBef>
              <a:spcAft>
                <a:spcPts val="0"/>
              </a:spcAft>
              <a:buClr>
                <a:srgbClr val="000000"/>
              </a:buClr>
              <a:buSzPts val="2300"/>
              <a:buFont typeface="Arial"/>
              <a:buNone/>
            </a:pPr>
            <a:r>
              <a:rPr lang="en-US" sz="2300" b="1" i="0" u="none" strike="noStrike" cap="none">
                <a:solidFill>
                  <a:schemeClr val="dk1"/>
                </a:solidFill>
                <a:latin typeface="Times New Roman"/>
                <a:ea typeface="Times New Roman"/>
                <a:cs typeface="Times New Roman"/>
                <a:sym typeface="Times New Roman"/>
              </a:rPr>
              <a:t>General problem:</a:t>
            </a:r>
            <a:endParaRPr sz="2300" b="0" i="0" u="none" strike="noStrike" cap="none">
              <a:solidFill>
                <a:schemeClr val="dk1"/>
              </a:solidFill>
              <a:latin typeface="Times New Roman"/>
              <a:ea typeface="Times New Roman"/>
              <a:cs typeface="Times New Roman"/>
              <a:sym typeface="Times New Roman"/>
            </a:endParaRPr>
          </a:p>
          <a:p>
            <a:pPr marL="23813" marR="0" lvl="0" indent="0" algn="l" rtl="0">
              <a:lnSpc>
                <a:spcPct val="100000"/>
              </a:lnSpc>
              <a:spcBef>
                <a:spcPts val="575"/>
              </a:spcBef>
              <a:spcAft>
                <a:spcPts val="0"/>
              </a:spcAft>
              <a:buClr>
                <a:srgbClr val="000000"/>
              </a:buClr>
              <a:buSzPts val="2300"/>
              <a:buFont typeface="Arial"/>
              <a:buNone/>
            </a:pPr>
            <a:r>
              <a:rPr lang="en-US" sz="2300" b="1" i="0" u="none" strike="noStrike" cap="none">
                <a:solidFill>
                  <a:srgbClr val="053CE8"/>
                </a:solidFill>
                <a:latin typeface="Times New Roman"/>
                <a:ea typeface="Times New Roman"/>
                <a:cs typeface="Times New Roman"/>
                <a:sym typeface="Times New Roman"/>
              </a:rPr>
              <a:t>Find a path from a </a:t>
            </a:r>
            <a:r>
              <a:rPr lang="en-US" sz="2300" b="1" i="1" u="none" strike="noStrike" cap="none">
                <a:solidFill>
                  <a:srgbClr val="FB0028"/>
                </a:solidFill>
                <a:latin typeface="Times New Roman"/>
                <a:ea typeface="Times New Roman"/>
                <a:cs typeface="Times New Roman"/>
                <a:sym typeface="Times New Roman"/>
              </a:rPr>
              <a:t>start state </a:t>
            </a:r>
            <a:r>
              <a:rPr lang="en-US" sz="2300" b="1" i="0" u="none" strike="noStrike" cap="none">
                <a:solidFill>
                  <a:srgbClr val="053CE8"/>
                </a:solidFill>
                <a:latin typeface="Times New Roman"/>
                <a:ea typeface="Times New Roman"/>
                <a:cs typeface="Times New Roman"/>
                <a:sym typeface="Times New Roman"/>
              </a:rPr>
              <a:t>to a </a:t>
            </a:r>
            <a:r>
              <a:rPr lang="en-US" sz="2300" b="1" i="1" u="none" strike="noStrike" cap="none">
                <a:solidFill>
                  <a:srgbClr val="FB0028"/>
                </a:solidFill>
                <a:latin typeface="Times New Roman"/>
                <a:ea typeface="Times New Roman"/>
                <a:cs typeface="Times New Roman"/>
                <a:sym typeface="Times New Roman"/>
              </a:rPr>
              <a:t>goal state </a:t>
            </a:r>
            <a:r>
              <a:rPr lang="en-US" sz="2300" b="1" i="0" u="none" strike="noStrike" cap="none">
                <a:solidFill>
                  <a:srgbClr val="053CE8"/>
                </a:solidFill>
                <a:latin typeface="Times New Roman"/>
                <a:ea typeface="Times New Roman"/>
                <a:cs typeface="Times New Roman"/>
                <a:sym typeface="Times New Roman"/>
              </a:rPr>
              <a:t>given:</a:t>
            </a:r>
            <a:endParaRPr sz="2300" b="0" i="0" u="none" strike="noStrike" cap="none">
              <a:solidFill>
                <a:schemeClr val="dk1"/>
              </a:solidFill>
              <a:latin typeface="Times New Roman"/>
              <a:ea typeface="Times New Roman"/>
              <a:cs typeface="Times New Roman"/>
              <a:sym typeface="Times New Roman"/>
            </a:endParaRPr>
          </a:p>
          <a:p>
            <a:pPr marL="23813" marR="0" lvl="0" indent="-146050" algn="l" rtl="0">
              <a:lnSpc>
                <a:spcPct val="100000"/>
              </a:lnSpc>
              <a:spcBef>
                <a:spcPts val="575"/>
              </a:spcBef>
              <a:spcAft>
                <a:spcPts val="0"/>
              </a:spcAft>
              <a:buClr>
                <a:srgbClr val="FF0000"/>
              </a:buClr>
              <a:buSzPts val="2300"/>
              <a:buFont typeface="Times New Roman"/>
              <a:buChar char="•"/>
            </a:pPr>
            <a:r>
              <a:rPr lang="en-US" sz="2300" b="1" i="0" u="none" strike="noStrike" cap="none">
                <a:solidFill>
                  <a:srgbClr val="FF0000"/>
                </a:solidFill>
                <a:latin typeface="Times New Roman"/>
                <a:ea typeface="Times New Roman"/>
                <a:cs typeface="Times New Roman"/>
                <a:sym typeface="Times New Roman"/>
              </a:rPr>
              <a:t>A goal test</a:t>
            </a:r>
            <a:r>
              <a:rPr lang="en-US" sz="2300" b="1" i="0" u="none" strike="noStrike" cap="none">
                <a:solidFill>
                  <a:srgbClr val="053CE8"/>
                </a:solidFill>
                <a:latin typeface="Times New Roman"/>
                <a:ea typeface="Times New Roman"/>
                <a:cs typeface="Times New Roman"/>
                <a:sym typeface="Times New Roman"/>
              </a:rPr>
              <a:t>: Tests if a given state is a goal state</a:t>
            </a:r>
            <a:endParaRPr sz="2300" b="0" i="0" u="none" strike="noStrike" cap="none">
              <a:solidFill>
                <a:schemeClr val="dk1"/>
              </a:solidFill>
              <a:latin typeface="Times New Roman"/>
              <a:ea typeface="Times New Roman"/>
              <a:cs typeface="Times New Roman"/>
              <a:sym typeface="Times New Roman"/>
            </a:endParaRPr>
          </a:p>
          <a:p>
            <a:pPr marL="23813" marR="0" lvl="0" indent="-146050" algn="l" rtl="0">
              <a:lnSpc>
                <a:spcPct val="112521"/>
              </a:lnSpc>
              <a:spcBef>
                <a:spcPts val="900"/>
              </a:spcBef>
              <a:spcAft>
                <a:spcPts val="0"/>
              </a:spcAft>
              <a:buClr>
                <a:srgbClr val="FF0000"/>
              </a:buClr>
              <a:buSzPts val="2300"/>
              <a:buFont typeface="Times New Roman"/>
              <a:buChar char="•"/>
            </a:pPr>
            <a:r>
              <a:rPr lang="en-US" sz="2300" b="1" i="0" u="none" strike="noStrike" cap="none">
                <a:solidFill>
                  <a:srgbClr val="FF0000"/>
                </a:solidFill>
                <a:latin typeface="Times New Roman"/>
                <a:ea typeface="Times New Roman"/>
                <a:cs typeface="Times New Roman"/>
                <a:sym typeface="Times New Roman"/>
              </a:rPr>
              <a:t>A successor function (transition model)</a:t>
            </a:r>
            <a:r>
              <a:rPr lang="en-US" sz="2300" b="1" i="0" u="none" strike="noStrike" cap="none">
                <a:solidFill>
                  <a:srgbClr val="053CE8"/>
                </a:solidFill>
                <a:latin typeface="Times New Roman"/>
                <a:ea typeface="Times New Roman"/>
                <a:cs typeface="Times New Roman"/>
                <a:sym typeface="Times New Roman"/>
              </a:rPr>
              <a:t>: Given a state,  generates its </a:t>
            </a:r>
            <a:r>
              <a:rPr lang="en-US" sz="2300" b="1" i="1" u="none" strike="noStrike" cap="none">
                <a:solidFill>
                  <a:srgbClr val="FB0028"/>
                </a:solidFill>
                <a:latin typeface="Times New Roman"/>
                <a:ea typeface="Times New Roman"/>
                <a:cs typeface="Times New Roman"/>
                <a:sym typeface="Times New Roman"/>
              </a:rPr>
              <a:t>successor </a:t>
            </a:r>
            <a:r>
              <a:rPr lang="en-US" sz="2300" b="1" i="0" u="none" strike="noStrike" cap="none">
                <a:solidFill>
                  <a:srgbClr val="053CE8"/>
                </a:solidFill>
                <a:latin typeface="Times New Roman"/>
                <a:ea typeface="Times New Roman"/>
                <a:cs typeface="Times New Roman"/>
                <a:sym typeface="Times New Roman"/>
              </a:rPr>
              <a:t>states</a:t>
            </a:r>
            <a:endParaRPr sz="2300" b="0" i="0" u="none" strike="noStrike" cap="none">
              <a:solidFill>
                <a:schemeClr val="dk1"/>
              </a:solidFill>
              <a:latin typeface="Times New Roman"/>
              <a:ea typeface="Times New Roman"/>
              <a:cs typeface="Times New Roman"/>
              <a:sym typeface="Times New Roman"/>
            </a:endParaRPr>
          </a:p>
          <a:p>
            <a:pPr marL="23813" marR="0" lvl="0" indent="0" algn="l" rtl="0">
              <a:lnSpc>
                <a:spcPct val="100000"/>
              </a:lnSpc>
              <a:spcBef>
                <a:spcPts val="513"/>
              </a:spcBef>
              <a:spcAft>
                <a:spcPts val="0"/>
              </a:spcAft>
              <a:buClr>
                <a:srgbClr val="000000"/>
              </a:buClr>
              <a:buSzPts val="2300"/>
              <a:buFont typeface="Arial"/>
              <a:buNone/>
            </a:pPr>
            <a:r>
              <a:rPr lang="en-US" sz="2300" b="1" i="0" u="none" strike="noStrike" cap="none">
                <a:solidFill>
                  <a:schemeClr val="dk1"/>
                </a:solidFill>
                <a:latin typeface="Times New Roman"/>
                <a:ea typeface="Times New Roman"/>
                <a:cs typeface="Times New Roman"/>
                <a:sym typeface="Times New Roman"/>
              </a:rPr>
              <a:t>Variants:</a:t>
            </a:r>
            <a:endParaRPr sz="2300" b="0" i="0" u="none" strike="noStrike" cap="none">
              <a:solidFill>
                <a:schemeClr val="dk1"/>
              </a:solidFill>
              <a:latin typeface="Times New Roman"/>
              <a:ea typeface="Times New Roman"/>
              <a:cs typeface="Times New Roman"/>
              <a:sym typeface="Times New Roman"/>
            </a:endParaRPr>
          </a:p>
          <a:p>
            <a:pPr marL="23813" marR="0" lvl="0" indent="-146050" algn="l" rtl="0">
              <a:lnSpc>
                <a:spcPct val="100000"/>
              </a:lnSpc>
              <a:spcBef>
                <a:spcPts val="575"/>
              </a:spcBef>
              <a:spcAft>
                <a:spcPts val="0"/>
              </a:spcAft>
              <a:buClr>
                <a:srgbClr val="053CE8"/>
              </a:buClr>
              <a:buSzPts val="2300"/>
              <a:buFont typeface="Times New Roman"/>
              <a:buChar char="•"/>
            </a:pPr>
            <a:r>
              <a:rPr lang="en-US" sz="2300" b="1" i="0" u="none" strike="noStrike" cap="none">
                <a:solidFill>
                  <a:srgbClr val="053CE8"/>
                </a:solidFill>
                <a:latin typeface="Times New Roman"/>
                <a:ea typeface="Times New Roman"/>
                <a:cs typeface="Times New Roman"/>
                <a:sym typeface="Times New Roman"/>
              </a:rPr>
              <a:t>Find any path </a:t>
            </a:r>
            <a:r>
              <a:rPr lang="en-US" sz="2300" b="1" i="1" u="none" strike="noStrike" cap="none">
                <a:solidFill>
                  <a:srgbClr val="053CE8"/>
                </a:solidFill>
                <a:latin typeface="Times New Roman"/>
                <a:ea typeface="Times New Roman"/>
                <a:cs typeface="Times New Roman"/>
                <a:sym typeface="Times New Roman"/>
              </a:rPr>
              <a:t>vs. </a:t>
            </a:r>
            <a:r>
              <a:rPr lang="en-US" sz="2300" b="1" i="0" u="none" strike="noStrike" cap="none">
                <a:solidFill>
                  <a:srgbClr val="053CE8"/>
                </a:solidFill>
                <a:latin typeface="Times New Roman"/>
                <a:ea typeface="Times New Roman"/>
                <a:cs typeface="Times New Roman"/>
                <a:sym typeface="Times New Roman"/>
              </a:rPr>
              <a:t>a least-cost path</a:t>
            </a:r>
            <a:endParaRPr sz="2300" b="0" i="0" u="none" strike="noStrike" cap="none">
              <a:solidFill>
                <a:schemeClr val="dk1"/>
              </a:solidFill>
              <a:latin typeface="Times New Roman"/>
              <a:ea typeface="Times New Roman"/>
              <a:cs typeface="Times New Roman"/>
              <a:sym typeface="Times New Roman"/>
            </a:endParaRPr>
          </a:p>
          <a:p>
            <a:pPr marL="23813" marR="0" lvl="0" indent="-146050" algn="l" rtl="0">
              <a:lnSpc>
                <a:spcPct val="100000"/>
              </a:lnSpc>
              <a:spcBef>
                <a:spcPts val="575"/>
              </a:spcBef>
              <a:spcAft>
                <a:spcPts val="0"/>
              </a:spcAft>
              <a:buClr>
                <a:srgbClr val="053CE8"/>
              </a:buClr>
              <a:buSzPts val="2300"/>
              <a:buFont typeface="Times New Roman"/>
              <a:buChar char="•"/>
            </a:pPr>
            <a:r>
              <a:rPr lang="en-US" sz="2300" b="1" i="0" u="none" strike="noStrike" cap="none">
                <a:solidFill>
                  <a:srgbClr val="053CE8"/>
                </a:solidFill>
                <a:latin typeface="Times New Roman"/>
                <a:ea typeface="Times New Roman"/>
                <a:cs typeface="Times New Roman"/>
                <a:sym typeface="Times New Roman"/>
              </a:rPr>
              <a:t>Goal is completely specified, task is just to find the path</a:t>
            </a:r>
            <a:endParaRPr sz="2300" b="0" i="0" u="none" strike="noStrike" cap="none">
              <a:solidFill>
                <a:schemeClr val="dk1"/>
              </a:solidFill>
              <a:latin typeface="Times New Roman"/>
              <a:ea typeface="Times New Roman"/>
              <a:cs typeface="Times New Roman"/>
              <a:sym typeface="Times New Roman"/>
            </a:endParaRPr>
          </a:p>
          <a:p>
            <a:pPr marL="1282700" marR="0" lvl="1" indent="-228600" algn="l" rtl="0">
              <a:lnSpc>
                <a:spcPct val="100000"/>
              </a:lnSpc>
              <a:spcBef>
                <a:spcPts val="463"/>
              </a:spcBef>
              <a:spcAft>
                <a:spcPts val="0"/>
              </a:spcAft>
              <a:buClr>
                <a:srgbClr val="FB0028"/>
              </a:buClr>
              <a:buSzPts val="1900"/>
              <a:buFont typeface="Times New Roman"/>
              <a:buChar char="–"/>
            </a:pPr>
            <a:r>
              <a:rPr lang="en-US" sz="1900" b="1" i="0" u="none" strike="noStrike" cap="none">
                <a:solidFill>
                  <a:srgbClr val="FB0028"/>
                </a:solidFill>
                <a:latin typeface="Times New Roman"/>
                <a:ea typeface="Times New Roman"/>
                <a:cs typeface="Times New Roman"/>
                <a:sym typeface="Times New Roman"/>
              </a:rPr>
              <a:t>Route planning</a:t>
            </a:r>
            <a:endParaRPr sz="1900" b="0" i="0" u="none" strike="noStrike" cap="none">
              <a:solidFill>
                <a:schemeClr val="dk1"/>
              </a:solidFill>
              <a:latin typeface="Times New Roman"/>
              <a:ea typeface="Times New Roman"/>
              <a:cs typeface="Times New Roman"/>
              <a:sym typeface="Times New Roman"/>
            </a:endParaRPr>
          </a:p>
          <a:p>
            <a:pPr marL="23813" marR="0" lvl="0" indent="-146050" algn="l" rtl="0">
              <a:lnSpc>
                <a:spcPct val="100000"/>
              </a:lnSpc>
              <a:spcBef>
                <a:spcPts val="575"/>
              </a:spcBef>
              <a:spcAft>
                <a:spcPts val="0"/>
              </a:spcAft>
              <a:buClr>
                <a:srgbClr val="053CE8"/>
              </a:buClr>
              <a:buSzPts val="2300"/>
              <a:buFont typeface="Times New Roman"/>
              <a:buChar char="•"/>
            </a:pPr>
            <a:r>
              <a:rPr lang="en-US" sz="2300" b="1" i="0" u="none" strike="noStrike" cap="none">
                <a:solidFill>
                  <a:srgbClr val="053CE8"/>
                </a:solidFill>
                <a:latin typeface="Times New Roman"/>
                <a:ea typeface="Times New Roman"/>
                <a:cs typeface="Times New Roman"/>
                <a:sym typeface="Times New Roman"/>
              </a:rPr>
              <a:t>Path doesn’t matter, only finding the goal state</a:t>
            </a:r>
            <a:endParaRPr sz="2300" b="0" i="0" u="none" strike="noStrike" cap="none">
              <a:solidFill>
                <a:schemeClr val="dk1"/>
              </a:solidFill>
              <a:latin typeface="Times New Roman"/>
              <a:ea typeface="Times New Roman"/>
              <a:cs typeface="Times New Roman"/>
              <a:sym typeface="Times New Roman"/>
            </a:endParaRPr>
          </a:p>
          <a:p>
            <a:pPr marL="1282700" marR="0" lvl="1" indent="-228600" algn="l" rtl="0">
              <a:lnSpc>
                <a:spcPct val="100000"/>
              </a:lnSpc>
              <a:spcBef>
                <a:spcPts val="463"/>
              </a:spcBef>
              <a:spcAft>
                <a:spcPts val="0"/>
              </a:spcAft>
              <a:buClr>
                <a:srgbClr val="FB0028"/>
              </a:buClr>
              <a:buSzPts val="1900"/>
              <a:buFont typeface="Times New Roman"/>
              <a:buChar char="–"/>
            </a:pPr>
            <a:r>
              <a:rPr lang="en-US" sz="1900" b="1" i="0" u="none" strike="noStrike" cap="none">
                <a:solidFill>
                  <a:srgbClr val="FB0028"/>
                </a:solidFill>
                <a:latin typeface="Times New Roman"/>
                <a:ea typeface="Times New Roman"/>
                <a:cs typeface="Times New Roman"/>
                <a:sym typeface="Times New Roman"/>
              </a:rPr>
              <a:t>8 puzzle, N queens, Rubik’s cube</a:t>
            </a:r>
            <a:endParaRPr sz="19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59" name="Google Shape;159;p22"/>
          <p:cNvGrpSpPr/>
          <p:nvPr/>
        </p:nvGrpSpPr>
        <p:grpSpPr>
          <a:xfrm>
            <a:off x="460375" y="222250"/>
            <a:ext cx="8326185" cy="1088455"/>
            <a:chOff x="222504" y="111251"/>
            <a:chExt cx="4178808" cy="546449"/>
          </a:xfrm>
        </p:grpSpPr>
        <p:sp>
          <p:nvSpPr>
            <p:cNvPr id="160" name="Google Shape;160;p22"/>
            <p:cNvSpPr/>
            <p:nvPr/>
          </p:nvSpPr>
          <p:spPr>
            <a:xfrm>
              <a:off x="228600" y="617219"/>
              <a:ext cx="4114800" cy="38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22"/>
            <p:cNvSpPr/>
            <p:nvPr/>
          </p:nvSpPr>
          <p:spPr>
            <a:xfrm>
              <a:off x="222504" y="111251"/>
              <a:ext cx="4178808" cy="5464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62" name="Google Shape;162;p22"/>
          <p:cNvSpPr/>
          <p:nvPr/>
        </p:nvSpPr>
        <p:spPr>
          <a:xfrm>
            <a:off x="2265363" y="4306888"/>
            <a:ext cx="434975" cy="441325"/>
          </a:xfrm>
          <a:custGeom>
            <a:avLst/>
            <a:gdLst/>
            <a:ahLst/>
            <a:cxnLst/>
            <a:rect l="l" t="t" r="r" b="b"/>
            <a:pathLst>
              <a:path w="218440" h="221614" extrusionOk="0">
                <a:moveTo>
                  <a:pt x="109219" y="0"/>
                </a:moveTo>
                <a:lnTo>
                  <a:pt x="66704" y="8695"/>
                </a:lnTo>
                <a:lnTo>
                  <a:pt x="31988" y="32416"/>
                </a:lnTo>
                <a:lnTo>
                  <a:pt x="8582" y="67615"/>
                </a:lnTo>
                <a:lnTo>
                  <a:pt x="0" y="110744"/>
                </a:lnTo>
                <a:lnTo>
                  <a:pt x="8582" y="153892"/>
                </a:lnTo>
                <a:lnTo>
                  <a:pt x="31988" y="189134"/>
                </a:lnTo>
                <a:lnTo>
                  <a:pt x="66704" y="212899"/>
                </a:lnTo>
                <a:lnTo>
                  <a:pt x="109219" y="221614"/>
                </a:lnTo>
                <a:lnTo>
                  <a:pt x="151735" y="212899"/>
                </a:lnTo>
                <a:lnTo>
                  <a:pt x="186451" y="189134"/>
                </a:lnTo>
                <a:lnTo>
                  <a:pt x="209857" y="153892"/>
                </a:lnTo>
                <a:lnTo>
                  <a:pt x="218439" y="110744"/>
                </a:lnTo>
                <a:lnTo>
                  <a:pt x="209857" y="67615"/>
                </a:lnTo>
                <a:lnTo>
                  <a:pt x="186451" y="32416"/>
                </a:lnTo>
                <a:lnTo>
                  <a:pt x="151735" y="8695"/>
                </a:lnTo>
                <a:lnTo>
                  <a:pt x="109219"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p22"/>
          <p:cNvSpPr txBox="1"/>
          <p:nvPr/>
        </p:nvSpPr>
        <p:spPr>
          <a:xfrm>
            <a:off x="2338388" y="4310063"/>
            <a:ext cx="255587"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0" u="none" strike="noStrike" cap="none">
                <a:solidFill>
                  <a:srgbClr val="FF0000"/>
                </a:solidFill>
                <a:latin typeface="Arial"/>
                <a:ea typeface="Arial"/>
                <a:cs typeface="Arial"/>
                <a:sym typeface="Arial"/>
              </a:rPr>
              <a:t>S</a:t>
            </a:r>
            <a:endParaRPr sz="2391" b="0" i="0" u="none" strike="noStrike" cap="none">
              <a:solidFill>
                <a:schemeClr val="dk1"/>
              </a:solidFill>
              <a:latin typeface="Arial"/>
              <a:ea typeface="Arial"/>
              <a:cs typeface="Arial"/>
              <a:sym typeface="Arial"/>
            </a:endParaRPr>
          </a:p>
        </p:txBody>
      </p:sp>
      <p:sp>
        <p:nvSpPr>
          <p:cNvPr id="164" name="Google Shape;164;p22"/>
          <p:cNvSpPr/>
          <p:nvPr/>
        </p:nvSpPr>
        <p:spPr>
          <a:xfrm>
            <a:off x="6227763" y="2797175"/>
            <a:ext cx="447675" cy="45402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 name="Google Shape;165;p22"/>
          <p:cNvSpPr txBox="1"/>
          <p:nvPr/>
        </p:nvSpPr>
        <p:spPr>
          <a:xfrm>
            <a:off x="6291263" y="2808288"/>
            <a:ext cx="287337"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0" u="none" strike="noStrike" cap="none">
                <a:solidFill>
                  <a:srgbClr val="032FD7"/>
                </a:solidFill>
                <a:latin typeface="Arial"/>
                <a:ea typeface="Arial"/>
                <a:cs typeface="Arial"/>
                <a:sym typeface="Arial"/>
              </a:rPr>
              <a:t>G</a:t>
            </a:r>
            <a:endParaRPr sz="2391" b="0" i="0" u="none" strike="noStrike" cap="none">
              <a:solidFill>
                <a:schemeClr val="dk1"/>
              </a:solidFill>
              <a:latin typeface="Arial"/>
              <a:ea typeface="Arial"/>
              <a:cs typeface="Arial"/>
              <a:sym typeface="Arial"/>
            </a:endParaRPr>
          </a:p>
        </p:txBody>
      </p:sp>
      <p:sp>
        <p:nvSpPr>
          <p:cNvPr id="166" name="Google Shape;166;p22"/>
          <p:cNvSpPr/>
          <p:nvPr/>
        </p:nvSpPr>
        <p:spPr>
          <a:xfrm>
            <a:off x="3524250" y="3902075"/>
            <a:ext cx="449263" cy="45561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 name="Google Shape;167;p22"/>
          <p:cNvSpPr txBox="1"/>
          <p:nvPr/>
        </p:nvSpPr>
        <p:spPr>
          <a:xfrm>
            <a:off x="3619500" y="3913188"/>
            <a:ext cx="220663"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d</a:t>
            </a:r>
            <a:endParaRPr sz="2391" b="0" i="0" u="none" strike="noStrike" cap="none">
              <a:solidFill>
                <a:schemeClr val="dk1"/>
              </a:solidFill>
              <a:latin typeface="Arial"/>
              <a:ea typeface="Arial"/>
              <a:cs typeface="Arial"/>
              <a:sym typeface="Arial"/>
            </a:endParaRPr>
          </a:p>
        </p:txBody>
      </p:sp>
      <p:sp>
        <p:nvSpPr>
          <p:cNvPr id="168" name="Google Shape;168;p22"/>
          <p:cNvSpPr/>
          <p:nvPr/>
        </p:nvSpPr>
        <p:spPr>
          <a:xfrm>
            <a:off x="2608263" y="3238500"/>
            <a:ext cx="449262" cy="45402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 name="Google Shape;169;p22"/>
          <p:cNvSpPr txBox="1"/>
          <p:nvPr/>
        </p:nvSpPr>
        <p:spPr>
          <a:xfrm>
            <a:off x="2703513" y="3249613"/>
            <a:ext cx="220662"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b</a:t>
            </a:r>
            <a:endParaRPr sz="2391" b="0" i="0" u="none" strike="noStrike" cap="none">
              <a:solidFill>
                <a:schemeClr val="dk1"/>
              </a:solidFill>
              <a:latin typeface="Arial"/>
              <a:ea typeface="Arial"/>
              <a:cs typeface="Arial"/>
              <a:sym typeface="Arial"/>
            </a:endParaRPr>
          </a:p>
        </p:txBody>
      </p:sp>
      <p:sp>
        <p:nvSpPr>
          <p:cNvPr id="170" name="Google Shape;170;p22"/>
          <p:cNvSpPr/>
          <p:nvPr/>
        </p:nvSpPr>
        <p:spPr>
          <a:xfrm>
            <a:off x="3051175" y="4792663"/>
            <a:ext cx="434975" cy="444500"/>
          </a:xfrm>
          <a:custGeom>
            <a:avLst/>
            <a:gdLst/>
            <a:ahLst/>
            <a:cxnLst/>
            <a:rect l="l" t="t" r="r" b="b"/>
            <a:pathLst>
              <a:path w="218439" h="222885" extrusionOk="0">
                <a:moveTo>
                  <a:pt x="109093" y="0"/>
                </a:moveTo>
                <a:lnTo>
                  <a:pt x="66597" y="8737"/>
                </a:lnTo>
                <a:lnTo>
                  <a:pt x="31924" y="32559"/>
                </a:lnTo>
                <a:lnTo>
                  <a:pt x="8562" y="67883"/>
                </a:lnTo>
                <a:lnTo>
                  <a:pt x="0" y="111125"/>
                </a:lnTo>
                <a:lnTo>
                  <a:pt x="8562" y="154439"/>
                </a:lnTo>
                <a:lnTo>
                  <a:pt x="31924" y="189801"/>
                </a:lnTo>
                <a:lnTo>
                  <a:pt x="66597" y="213637"/>
                </a:lnTo>
                <a:lnTo>
                  <a:pt x="109093" y="222377"/>
                </a:lnTo>
                <a:lnTo>
                  <a:pt x="151608" y="213637"/>
                </a:lnTo>
                <a:lnTo>
                  <a:pt x="186324" y="189801"/>
                </a:lnTo>
                <a:lnTo>
                  <a:pt x="209730" y="154439"/>
                </a:lnTo>
                <a:lnTo>
                  <a:pt x="218313" y="111125"/>
                </a:lnTo>
                <a:lnTo>
                  <a:pt x="209730" y="67883"/>
                </a:lnTo>
                <a:lnTo>
                  <a:pt x="186324" y="32559"/>
                </a:lnTo>
                <a:lnTo>
                  <a:pt x="151608" y="8737"/>
                </a:lnTo>
                <a:lnTo>
                  <a:pt x="109093"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22"/>
          <p:cNvSpPr txBox="1"/>
          <p:nvPr/>
        </p:nvSpPr>
        <p:spPr>
          <a:xfrm>
            <a:off x="3140075" y="4799013"/>
            <a:ext cx="220663" cy="392112"/>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p</a:t>
            </a:r>
            <a:endParaRPr sz="2391" b="0" i="0" u="none" strike="noStrike" cap="none">
              <a:solidFill>
                <a:schemeClr val="dk1"/>
              </a:solidFill>
              <a:latin typeface="Arial"/>
              <a:ea typeface="Arial"/>
              <a:cs typeface="Arial"/>
              <a:sym typeface="Arial"/>
            </a:endParaRPr>
          </a:p>
        </p:txBody>
      </p:sp>
      <p:sp>
        <p:nvSpPr>
          <p:cNvPr id="172" name="Google Shape;172;p22"/>
          <p:cNvSpPr/>
          <p:nvPr/>
        </p:nvSpPr>
        <p:spPr>
          <a:xfrm>
            <a:off x="4089400" y="4919663"/>
            <a:ext cx="450850" cy="45402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 name="Google Shape;173;p22"/>
          <p:cNvSpPr txBox="1"/>
          <p:nvPr/>
        </p:nvSpPr>
        <p:spPr>
          <a:xfrm>
            <a:off x="4186238" y="4930775"/>
            <a:ext cx="220662" cy="392113"/>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q</a:t>
            </a:r>
            <a:endParaRPr sz="2391" b="0" i="0" u="none" strike="noStrike" cap="none">
              <a:solidFill>
                <a:schemeClr val="dk1"/>
              </a:solidFill>
              <a:latin typeface="Arial"/>
              <a:ea typeface="Arial"/>
              <a:cs typeface="Arial"/>
              <a:sym typeface="Arial"/>
            </a:endParaRPr>
          </a:p>
        </p:txBody>
      </p:sp>
      <p:sp>
        <p:nvSpPr>
          <p:cNvPr id="174" name="Google Shape;174;p22"/>
          <p:cNvSpPr/>
          <p:nvPr/>
        </p:nvSpPr>
        <p:spPr>
          <a:xfrm>
            <a:off x="4570413" y="3194050"/>
            <a:ext cx="449262" cy="455613"/>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4675188" y="3205163"/>
            <a:ext cx="203200"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c</a:t>
            </a:r>
            <a:endParaRPr sz="2391" b="0" i="0" u="none" strike="noStrike" cap="none">
              <a:solidFill>
                <a:schemeClr val="dk1"/>
              </a:solidFill>
              <a:latin typeface="Arial"/>
              <a:ea typeface="Arial"/>
              <a:cs typeface="Arial"/>
              <a:sym typeface="Arial"/>
            </a:endParaRPr>
          </a:p>
        </p:txBody>
      </p:sp>
      <p:sp>
        <p:nvSpPr>
          <p:cNvPr id="176" name="Google Shape;176;p22"/>
          <p:cNvSpPr/>
          <p:nvPr/>
        </p:nvSpPr>
        <p:spPr>
          <a:xfrm>
            <a:off x="5180013" y="3724275"/>
            <a:ext cx="449262" cy="455613"/>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 name="Google Shape;177;p22"/>
          <p:cNvSpPr txBox="1"/>
          <p:nvPr/>
        </p:nvSpPr>
        <p:spPr>
          <a:xfrm>
            <a:off x="5276850" y="3735388"/>
            <a:ext cx="220663"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e</a:t>
            </a:r>
            <a:endParaRPr sz="2391" b="0" i="0" u="none" strike="noStrike" cap="none">
              <a:solidFill>
                <a:schemeClr val="dk1"/>
              </a:solidFill>
              <a:latin typeface="Arial"/>
              <a:ea typeface="Arial"/>
              <a:cs typeface="Arial"/>
              <a:sym typeface="Arial"/>
            </a:endParaRPr>
          </a:p>
        </p:txBody>
      </p:sp>
      <p:sp>
        <p:nvSpPr>
          <p:cNvPr id="178" name="Google Shape;178;p22"/>
          <p:cNvSpPr/>
          <p:nvPr/>
        </p:nvSpPr>
        <p:spPr>
          <a:xfrm>
            <a:off x="4832350" y="4344988"/>
            <a:ext cx="447675" cy="454025"/>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 name="Google Shape;179;p22"/>
          <p:cNvSpPr txBox="1"/>
          <p:nvPr/>
        </p:nvSpPr>
        <p:spPr>
          <a:xfrm>
            <a:off x="4929188" y="4356100"/>
            <a:ext cx="219075" cy="392113"/>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h</a:t>
            </a:r>
            <a:endParaRPr sz="2391" b="0" i="0" u="none" strike="noStrike" cap="none">
              <a:solidFill>
                <a:schemeClr val="dk1"/>
              </a:solidFill>
              <a:latin typeface="Arial"/>
              <a:ea typeface="Arial"/>
              <a:cs typeface="Arial"/>
              <a:sym typeface="Arial"/>
            </a:endParaRPr>
          </a:p>
        </p:txBody>
      </p:sp>
      <p:sp>
        <p:nvSpPr>
          <p:cNvPr id="180" name="Google Shape;180;p22"/>
          <p:cNvSpPr/>
          <p:nvPr/>
        </p:nvSpPr>
        <p:spPr>
          <a:xfrm>
            <a:off x="3392488" y="2840038"/>
            <a:ext cx="449262" cy="455612"/>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22"/>
          <p:cNvSpPr txBox="1"/>
          <p:nvPr/>
        </p:nvSpPr>
        <p:spPr>
          <a:xfrm>
            <a:off x="3489325" y="2851150"/>
            <a:ext cx="219075"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a</a:t>
            </a:r>
            <a:endParaRPr sz="2391" b="0" i="0" u="none" strike="noStrike" cap="none">
              <a:solidFill>
                <a:schemeClr val="dk1"/>
              </a:solidFill>
              <a:latin typeface="Arial"/>
              <a:ea typeface="Arial"/>
              <a:cs typeface="Arial"/>
              <a:sym typeface="Arial"/>
            </a:endParaRPr>
          </a:p>
        </p:txBody>
      </p:sp>
      <p:sp>
        <p:nvSpPr>
          <p:cNvPr id="182" name="Google Shape;182;p22"/>
          <p:cNvSpPr/>
          <p:nvPr/>
        </p:nvSpPr>
        <p:spPr>
          <a:xfrm>
            <a:off x="6096000" y="3990975"/>
            <a:ext cx="449263" cy="455613"/>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 name="Google Shape;183;p22"/>
          <p:cNvSpPr txBox="1"/>
          <p:nvPr/>
        </p:nvSpPr>
        <p:spPr>
          <a:xfrm>
            <a:off x="6237288" y="4002088"/>
            <a:ext cx="134937"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f</a:t>
            </a:r>
            <a:endParaRPr sz="2391" b="0" i="0" u="none" strike="noStrike" cap="none">
              <a:solidFill>
                <a:schemeClr val="dk1"/>
              </a:solidFill>
              <a:latin typeface="Arial"/>
              <a:ea typeface="Arial"/>
              <a:cs typeface="Arial"/>
              <a:sym typeface="Arial"/>
            </a:endParaRPr>
          </a:p>
        </p:txBody>
      </p:sp>
      <p:sp>
        <p:nvSpPr>
          <p:cNvPr id="184" name="Google Shape;184;p22"/>
          <p:cNvSpPr/>
          <p:nvPr/>
        </p:nvSpPr>
        <p:spPr>
          <a:xfrm>
            <a:off x="5922963" y="4786313"/>
            <a:ext cx="449262" cy="455612"/>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 name="Google Shape;185;p22"/>
          <p:cNvSpPr txBox="1"/>
          <p:nvPr/>
        </p:nvSpPr>
        <p:spPr>
          <a:xfrm>
            <a:off x="6053138" y="4799013"/>
            <a:ext cx="152400" cy="392112"/>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r</a:t>
            </a:r>
            <a:endParaRPr sz="2391" b="0" i="0" u="none" strike="noStrike" cap="none">
              <a:solidFill>
                <a:schemeClr val="dk1"/>
              </a:solidFill>
              <a:latin typeface="Arial"/>
              <a:ea typeface="Arial"/>
              <a:cs typeface="Arial"/>
              <a:sym typeface="Arial"/>
            </a:endParaRPr>
          </a:p>
        </p:txBody>
      </p:sp>
      <p:grpSp>
        <p:nvGrpSpPr>
          <p:cNvPr id="186" name="Google Shape;186;p22"/>
          <p:cNvGrpSpPr/>
          <p:nvPr/>
        </p:nvGrpSpPr>
        <p:grpSpPr>
          <a:xfrm>
            <a:off x="2632075" y="3065463"/>
            <a:ext cx="3860545" cy="2149475"/>
            <a:chOff x="1312291" y="1538477"/>
            <a:chExt cx="1937892" cy="1078865"/>
          </a:xfrm>
        </p:grpSpPr>
        <p:sp>
          <p:nvSpPr>
            <p:cNvPr id="187" name="Google Shape;187;p22"/>
            <p:cNvSpPr/>
            <p:nvPr/>
          </p:nvSpPr>
          <p:spPr>
            <a:xfrm>
              <a:off x="1312291" y="2346832"/>
              <a:ext cx="735330" cy="270510"/>
            </a:xfrm>
            <a:custGeom>
              <a:avLst/>
              <a:gdLst/>
              <a:ahLst/>
              <a:cxnLst/>
              <a:rect l="l" t="t" r="r" b="b"/>
              <a:pathLst>
                <a:path w="735330" h="270510" extrusionOk="0">
                  <a:moveTo>
                    <a:pt x="210312" y="169672"/>
                  </a:moveTo>
                  <a:lnTo>
                    <a:pt x="195529" y="137668"/>
                  </a:lnTo>
                  <a:lnTo>
                    <a:pt x="180594" y="105283"/>
                  </a:lnTo>
                  <a:lnTo>
                    <a:pt x="163690" y="126339"/>
                  </a:lnTo>
                  <a:lnTo>
                    <a:pt x="5969" y="0"/>
                  </a:lnTo>
                  <a:lnTo>
                    <a:pt x="0" y="7493"/>
                  </a:lnTo>
                  <a:lnTo>
                    <a:pt x="157759" y="133731"/>
                  </a:lnTo>
                  <a:lnTo>
                    <a:pt x="140843" y="154813"/>
                  </a:lnTo>
                  <a:lnTo>
                    <a:pt x="210312" y="169672"/>
                  </a:lnTo>
                  <a:close/>
                </a:path>
                <a:path w="735330" h="270510" extrusionOk="0">
                  <a:moveTo>
                    <a:pt x="735076" y="236474"/>
                  </a:moveTo>
                  <a:lnTo>
                    <a:pt x="728980" y="233680"/>
                  </a:lnTo>
                  <a:lnTo>
                    <a:pt x="670560" y="206883"/>
                  </a:lnTo>
                  <a:lnTo>
                    <a:pt x="671474" y="233908"/>
                  </a:lnTo>
                  <a:lnTo>
                    <a:pt x="396748" y="243586"/>
                  </a:lnTo>
                  <a:lnTo>
                    <a:pt x="397002" y="253111"/>
                  </a:lnTo>
                  <a:lnTo>
                    <a:pt x="671791" y="243433"/>
                  </a:lnTo>
                  <a:lnTo>
                    <a:pt x="672719" y="270383"/>
                  </a:lnTo>
                  <a:lnTo>
                    <a:pt x="735076" y="236474"/>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8" name="Google Shape;188;p22"/>
            <p:cNvSpPr/>
            <p:nvPr/>
          </p:nvSpPr>
          <p:spPr>
            <a:xfrm>
              <a:off x="2234819" y="2368676"/>
              <a:ext cx="219201" cy="136017"/>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 name="Google Shape;189;p22"/>
            <p:cNvSpPr/>
            <p:nvPr/>
          </p:nvSpPr>
          <p:spPr>
            <a:xfrm>
              <a:off x="1740916" y="2289682"/>
              <a:ext cx="680720" cy="237490"/>
            </a:xfrm>
            <a:custGeom>
              <a:avLst/>
              <a:gdLst/>
              <a:ahLst/>
              <a:cxnLst/>
              <a:rect l="l" t="t" r="r" b="b"/>
              <a:pathLst>
                <a:path w="680719" h="237489" extrusionOk="0">
                  <a:moveTo>
                    <a:pt x="50418" y="176911"/>
                  </a:moveTo>
                  <a:lnTo>
                    <a:pt x="0" y="226821"/>
                  </a:lnTo>
                  <a:lnTo>
                    <a:pt x="70231" y="237236"/>
                  </a:lnTo>
                  <a:lnTo>
                    <a:pt x="62473" y="213613"/>
                  </a:lnTo>
                  <a:lnTo>
                    <a:pt x="55752" y="213613"/>
                  </a:lnTo>
                  <a:lnTo>
                    <a:pt x="52831" y="204596"/>
                  </a:lnTo>
                  <a:lnTo>
                    <a:pt x="58862" y="202621"/>
                  </a:lnTo>
                  <a:lnTo>
                    <a:pt x="50418" y="176911"/>
                  </a:lnTo>
                  <a:close/>
                </a:path>
                <a:path w="680719" h="237489" extrusionOk="0">
                  <a:moveTo>
                    <a:pt x="58862" y="202621"/>
                  </a:moveTo>
                  <a:lnTo>
                    <a:pt x="52831" y="204596"/>
                  </a:lnTo>
                  <a:lnTo>
                    <a:pt x="55752" y="213613"/>
                  </a:lnTo>
                  <a:lnTo>
                    <a:pt x="61820" y="211626"/>
                  </a:lnTo>
                  <a:lnTo>
                    <a:pt x="58862" y="202621"/>
                  </a:lnTo>
                  <a:close/>
                </a:path>
                <a:path w="680719" h="237489" extrusionOk="0">
                  <a:moveTo>
                    <a:pt x="61820" y="211626"/>
                  </a:moveTo>
                  <a:lnTo>
                    <a:pt x="55752" y="213613"/>
                  </a:lnTo>
                  <a:lnTo>
                    <a:pt x="62473" y="213613"/>
                  </a:lnTo>
                  <a:lnTo>
                    <a:pt x="61820" y="211626"/>
                  </a:lnTo>
                  <a:close/>
                </a:path>
                <a:path w="680719" h="237489" extrusionOk="0">
                  <a:moveTo>
                    <a:pt x="677418" y="0"/>
                  </a:moveTo>
                  <a:lnTo>
                    <a:pt x="58862" y="202621"/>
                  </a:lnTo>
                  <a:lnTo>
                    <a:pt x="61820" y="211626"/>
                  </a:lnTo>
                  <a:lnTo>
                    <a:pt x="680338" y="9016"/>
                  </a:lnTo>
                  <a:lnTo>
                    <a:pt x="67741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0" name="Google Shape;190;p22"/>
            <p:cNvSpPr/>
            <p:nvPr/>
          </p:nvSpPr>
          <p:spPr>
            <a:xfrm>
              <a:off x="2606421" y="2091816"/>
              <a:ext cx="101345" cy="123697"/>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 name="Google Shape;191;p22"/>
            <p:cNvSpPr/>
            <p:nvPr/>
          </p:nvSpPr>
          <p:spPr>
            <a:xfrm>
              <a:off x="2777744" y="2059812"/>
              <a:ext cx="220979" cy="378460"/>
            </a:xfrm>
            <a:custGeom>
              <a:avLst/>
              <a:gdLst/>
              <a:ahLst/>
              <a:cxnLst/>
              <a:rect l="l" t="t" r="r" b="b"/>
              <a:pathLst>
                <a:path w="220980" h="378460" extrusionOk="0">
                  <a:moveTo>
                    <a:pt x="185043" y="325468"/>
                  </a:moveTo>
                  <a:lnTo>
                    <a:pt x="161670" y="338962"/>
                  </a:lnTo>
                  <a:lnTo>
                    <a:pt x="220979" y="378078"/>
                  </a:lnTo>
                  <a:lnTo>
                    <a:pt x="218109" y="330961"/>
                  </a:lnTo>
                  <a:lnTo>
                    <a:pt x="188213" y="330961"/>
                  </a:lnTo>
                  <a:lnTo>
                    <a:pt x="185043" y="325468"/>
                  </a:lnTo>
                  <a:close/>
                </a:path>
                <a:path w="220980" h="378460" extrusionOk="0">
                  <a:moveTo>
                    <a:pt x="193270" y="320718"/>
                  </a:moveTo>
                  <a:lnTo>
                    <a:pt x="185043" y="325468"/>
                  </a:lnTo>
                  <a:lnTo>
                    <a:pt x="188213" y="330961"/>
                  </a:lnTo>
                  <a:lnTo>
                    <a:pt x="196468" y="326262"/>
                  </a:lnTo>
                  <a:lnTo>
                    <a:pt x="193270" y="320718"/>
                  </a:lnTo>
                  <a:close/>
                </a:path>
                <a:path w="220980" h="378460" extrusionOk="0">
                  <a:moveTo>
                    <a:pt x="216661" y="307212"/>
                  </a:moveTo>
                  <a:lnTo>
                    <a:pt x="193270" y="320718"/>
                  </a:lnTo>
                  <a:lnTo>
                    <a:pt x="196468" y="326262"/>
                  </a:lnTo>
                  <a:lnTo>
                    <a:pt x="188213" y="330961"/>
                  </a:lnTo>
                  <a:lnTo>
                    <a:pt x="218109" y="330961"/>
                  </a:lnTo>
                  <a:lnTo>
                    <a:pt x="216661" y="307212"/>
                  </a:lnTo>
                  <a:close/>
                </a:path>
                <a:path w="220980" h="378460" extrusionOk="0">
                  <a:moveTo>
                    <a:pt x="8254" y="0"/>
                  </a:moveTo>
                  <a:lnTo>
                    <a:pt x="0" y="4825"/>
                  </a:lnTo>
                  <a:lnTo>
                    <a:pt x="185043" y="325468"/>
                  </a:lnTo>
                  <a:lnTo>
                    <a:pt x="193270" y="320718"/>
                  </a:lnTo>
                  <a:lnTo>
                    <a:pt x="8254"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2" name="Google Shape;192;p22"/>
            <p:cNvSpPr/>
            <p:nvPr/>
          </p:nvSpPr>
          <p:spPr>
            <a:xfrm>
              <a:off x="3072257" y="2228214"/>
              <a:ext cx="91947" cy="179197"/>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 name="Google Shape;193;p22"/>
            <p:cNvSpPr/>
            <p:nvPr/>
          </p:nvSpPr>
          <p:spPr>
            <a:xfrm>
              <a:off x="1314069" y="1628647"/>
              <a:ext cx="1936114" cy="569595"/>
            </a:xfrm>
            <a:custGeom>
              <a:avLst/>
              <a:gdLst/>
              <a:ahLst/>
              <a:cxnLst/>
              <a:rect l="l" t="t" r="r" b="b"/>
              <a:pathLst>
                <a:path w="1936114" h="569594" extrusionOk="0">
                  <a:moveTo>
                    <a:pt x="449072" y="443877"/>
                  </a:moveTo>
                  <a:lnTo>
                    <a:pt x="379476" y="429780"/>
                  </a:lnTo>
                  <a:lnTo>
                    <a:pt x="386486" y="455828"/>
                  </a:lnTo>
                  <a:lnTo>
                    <a:pt x="0" y="560070"/>
                  </a:lnTo>
                  <a:lnTo>
                    <a:pt x="2540" y="569214"/>
                  </a:lnTo>
                  <a:lnTo>
                    <a:pt x="388975" y="465074"/>
                  </a:lnTo>
                  <a:lnTo>
                    <a:pt x="395986" y="491109"/>
                  </a:lnTo>
                  <a:lnTo>
                    <a:pt x="437502" y="454152"/>
                  </a:lnTo>
                  <a:lnTo>
                    <a:pt x="449072" y="443877"/>
                  </a:lnTo>
                  <a:close/>
                </a:path>
                <a:path w="1936114" h="569594" extrusionOk="0">
                  <a:moveTo>
                    <a:pt x="483235" y="361188"/>
                  </a:moveTo>
                  <a:lnTo>
                    <a:pt x="233324" y="217297"/>
                  </a:lnTo>
                  <a:lnTo>
                    <a:pt x="235140" y="214122"/>
                  </a:lnTo>
                  <a:lnTo>
                    <a:pt x="246761" y="193929"/>
                  </a:lnTo>
                  <a:lnTo>
                    <a:pt x="175895" y="189738"/>
                  </a:lnTo>
                  <a:lnTo>
                    <a:pt x="215138" y="248920"/>
                  </a:lnTo>
                  <a:lnTo>
                    <a:pt x="228587" y="225526"/>
                  </a:lnTo>
                  <a:lnTo>
                    <a:pt x="478409" y="369455"/>
                  </a:lnTo>
                  <a:lnTo>
                    <a:pt x="483235" y="361188"/>
                  </a:lnTo>
                  <a:close/>
                </a:path>
                <a:path w="1936114" h="569594" extrusionOk="0">
                  <a:moveTo>
                    <a:pt x="1935988" y="67945"/>
                  </a:moveTo>
                  <a:lnTo>
                    <a:pt x="1932216" y="55372"/>
                  </a:lnTo>
                  <a:lnTo>
                    <a:pt x="1915668" y="0"/>
                  </a:lnTo>
                  <a:lnTo>
                    <a:pt x="1873504" y="57023"/>
                  </a:lnTo>
                  <a:lnTo>
                    <a:pt x="1900085" y="61671"/>
                  </a:lnTo>
                  <a:lnTo>
                    <a:pt x="1845056" y="376428"/>
                  </a:lnTo>
                  <a:lnTo>
                    <a:pt x="1854454" y="378079"/>
                  </a:lnTo>
                  <a:lnTo>
                    <a:pt x="1909356" y="63296"/>
                  </a:lnTo>
                  <a:lnTo>
                    <a:pt x="1935988" y="67945"/>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4" name="Google Shape;194;p22"/>
            <p:cNvSpPr/>
            <p:nvPr/>
          </p:nvSpPr>
          <p:spPr>
            <a:xfrm>
              <a:off x="1497838" y="1539620"/>
              <a:ext cx="199389" cy="125602"/>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Google Shape;195;p22"/>
            <p:cNvSpPr/>
            <p:nvPr/>
          </p:nvSpPr>
          <p:spPr>
            <a:xfrm>
              <a:off x="1347089" y="1538477"/>
              <a:ext cx="1744345" cy="738505"/>
            </a:xfrm>
            <a:custGeom>
              <a:avLst/>
              <a:gdLst/>
              <a:ahLst/>
              <a:cxnLst/>
              <a:rect l="l" t="t" r="r" b="b"/>
              <a:pathLst>
                <a:path w="1744345" h="738505" extrusionOk="0">
                  <a:moveTo>
                    <a:pt x="942975" y="174752"/>
                  </a:moveTo>
                  <a:lnTo>
                    <a:pt x="628675" y="24345"/>
                  </a:lnTo>
                  <a:lnTo>
                    <a:pt x="629983" y="21590"/>
                  </a:lnTo>
                  <a:lnTo>
                    <a:pt x="640334" y="0"/>
                  </a:lnTo>
                  <a:lnTo>
                    <a:pt x="569328" y="1143"/>
                  </a:lnTo>
                  <a:lnTo>
                    <a:pt x="612902" y="57277"/>
                  </a:lnTo>
                  <a:lnTo>
                    <a:pt x="624573" y="32905"/>
                  </a:lnTo>
                  <a:lnTo>
                    <a:pt x="938911" y="183388"/>
                  </a:lnTo>
                  <a:lnTo>
                    <a:pt x="942975" y="174752"/>
                  </a:lnTo>
                  <a:close/>
                </a:path>
                <a:path w="1744345" h="738505" extrusionOk="0">
                  <a:moveTo>
                    <a:pt x="973455" y="257683"/>
                  </a:moveTo>
                  <a:lnTo>
                    <a:pt x="902462" y="259588"/>
                  </a:lnTo>
                  <a:lnTo>
                    <a:pt x="915187" y="283387"/>
                  </a:lnTo>
                  <a:lnTo>
                    <a:pt x="600456" y="451231"/>
                  </a:lnTo>
                  <a:lnTo>
                    <a:pt x="604901" y="459625"/>
                  </a:lnTo>
                  <a:lnTo>
                    <a:pt x="919695" y="291807"/>
                  </a:lnTo>
                  <a:lnTo>
                    <a:pt x="932434" y="315595"/>
                  </a:lnTo>
                  <a:lnTo>
                    <a:pt x="957351" y="280416"/>
                  </a:lnTo>
                  <a:lnTo>
                    <a:pt x="973455" y="257683"/>
                  </a:lnTo>
                  <a:close/>
                </a:path>
                <a:path w="1744345" h="738505" extrusionOk="0">
                  <a:moveTo>
                    <a:pt x="1247394" y="445147"/>
                  </a:moveTo>
                  <a:lnTo>
                    <a:pt x="1179957" y="422922"/>
                  </a:lnTo>
                  <a:lnTo>
                    <a:pt x="1183843" y="449605"/>
                  </a:lnTo>
                  <a:lnTo>
                    <a:pt x="634492" y="529348"/>
                  </a:lnTo>
                  <a:lnTo>
                    <a:pt x="635889" y="538873"/>
                  </a:lnTo>
                  <a:lnTo>
                    <a:pt x="1185214" y="459016"/>
                  </a:lnTo>
                  <a:lnTo>
                    <a:pt x="1189101" y="485648"/>
                  </a:lnTo>
                  <a:lnTo>
                    <a:pt x="1242275" y="448691"/>
                  </a:lnTo>
                  <a:lnTo>
                    <a:pt x="1247394" y="445147"/>
                  </a:lnTo>
                  <a:close/>
                </a:path>
                <a:path w="1744345" h="738505" extrusionOk="0">
                  <a:moveTo>
                    <a:pt x="1280033" y="523748"/>
                  </a:moveTo>
                  <a:lnTo>
                    <a:pt x="1214120" y="550176"/>
                  </a:lnTo>
                  <a:lnTo>
                    <a:pt x="1233779" y="567677"/>
                  </a:lnTo>
                  <a:lnTo>
                    <a:pt x="1232814" y="568579"/>
                  </a:lnTo>
                  <a:lnTo>
                    <a:pt x="1193165" y="587121"/>
                  </a:lnTo>
                  <a:lnTo>
                    <a:pt x="1155065" y="600837"/>
                  </a:lnTo>
                  <a:lnTo>
                    <a:pt x="1094740" y="618744"/>
                  </a:lnTo>
                  <a:lnTo>
                    <a:pt x="1024255" y="635762"/>
                  </a:lnTo>
                  <a:lnTo>
                    <a:pt x="965200" y="647954"/>
                  </a:lnTo>
                  <a:lnTo>
                    <a:pt x="923290" y="655828"/>
                  </a:lnTo>
                  <a:lnTo>
                    <a:pt x="879348" y="663321"/>
                  </a:lnTo>
                  <a:lnTo>
                    <a:pt x="833501" y="670560"/>
                  </a:lnTo>
                  <a:lnTo>
                    <a:pt x="785749" y="677418"/>
                  </a:lnTo>
                  <a:lnTo>
                    <a:pt x="685800" y="690118"/>
                  </a:lnTo>
                  <a:lnTo>
                    <a:pt x="580009" y="701294"/>
                  </a:lnTo>
                  <a:lnTo>
                    <a:pt x="469646" y="710819"/>
                  </a:lnTo>
                  <a:lnTo>
                    <a:pt x="355473" y="718439"/>
                  </a:lnTo>
                  <a:lnTo>
                    <a:pt x="238633" y="724154"/>
                  </a:lnTo>
                  <a:lnTo>
                    <a:pt x="119761" y="727583"/>
                  </a:lnTo>
                  <a:lnTo>
                    <a:pt x="60071" y="728472"/>
                  </a:lnTo>
                  <a:lnTo>
                    <a:pt x="0" y="728726"/>
                  </a:lnTo>
                  <a:lnTo>
                    <a:pt x="0" y="738251"/>
                  </a:lnTo>
                  <a:lnTo>
                    <a:pt x="60071" y="737997"/>
                  </a:lnTo>
                  <a:lnTo>
                    <a:pt x="179578" y="735584"/>
                  </a:lnTo>
                  <a:lnTo>
                    <a:pt x="297815" y="731012"/>
                  </a:lnTo>
                  <a:lnTo>
                    <a:pt x="413639" y="724281"/>
                  </a:lnTo>
                  <a:lnTo>
                    <a:pt x="470281" y="720217"/>
                  </a:lnTo>
                  <a:lnTo>
                    <a:pt x="580898" y="710692"/>
                  </a:lnTo>
                  <a:lnTo>
                    <a:pt x="686816" y="699643"/>
                  </a:lnTo>
                  <a:lnTo>
                    <a:pt x="737616" y="693420"/>
                  </a:lnTo>
                  <a:lnTo>
                    <a:pt x="834771" y="679958"/>
                  </a:lnTo>
                  <a:lnTo>
                    <a:pt x="880745" y="672719"/>
                  </a:lnTo>
                  <a:lnTo>
                    <a:pt x="924814" y="665099"/>
                  </a:lnTo>
                  <a:lnTo>
                    <a:pt x="966978" y="657352"/>
                  </a:lnTo>
                  <a:lnTo>
                    <a:pt x="1026160" y="645160"/>
                  </a:lnTo>
                  <a:lnTo>
                    <a:pt x="1080262" y="632333"/>
                  </a:lnTo>
                  <a:lnTo>
                    <a:pt x="1128776" y="618998"/>
                  </a:lnTo>
                  <a:lnTo>
                    <a:pt x="1171575" y="605282"/>
                  </a:lnTo>
                  <a:lnTo>
                    <a:pt x="1207897" y="591185"/>
                  </a:lnTo>
                  <a:lnTo>
                    <a:pt x="1237742" y="576707"/>
                  </a:lnTo>
                  <a:lnTo>
                    <a:pt x="1238123" y="576580"/>
                  </a:lnTo>
                  <a:lnTo>
                    <a:pt x="1238504" y="576326"/>
                  </a:lnTo>
                  <a:lnTo>
                    <a:pt x="1240929" y="574040"/>
                  </a:lnTo>
                  <a:lnTo>
                    <a:pt x="1261491" y="592328"/>
                  </a:lnTo>
                  <a:lnTo>
                    <a:pt x="1269415" y="562991"/>
                  </a:lnTo>
                  <a:lnTo>
                    <a:pt x="1280033" y="523748"/>
                  </a:lnTo>
                  <a:close/>
                </a:path>
                <a:path w="1744345" h="738505" extrusionOk="0">
                  <a:moveTo>
                    <a:pt x="1744091" y="498602"/>
                  </a:moveTo>
                  <a:lnTo>
                    <a:pt x="1736598" y="452628"/>
                  </a:lnTo>
                  <a:lnTo>
                    <a:pt x="1714881" y="407162"/>
                  </a:lnTo>
                  <a:lnTo>
                    <a:pt x="1680591" y="363855"/>
                  </a:lnTo>
                  <a:lnTo>
                    <a:pt x="1651762" y="336296"/>
                  </a:lnTo>
                  <a:lnTo>
                    <a:pt x="1618361" y="310261"/>
                  </a:lnTo>
                  <a:lnTo>
                    <a:pt x="1581023" y="285623"/>
                  </a:lnTo>
                  <a:lnTo>
                    <a:pt x="1540002" y="263017"/>
                  </a:lnTo>
                  <a:lnTo>
                    <a:pt x="1495806" y="242316"/>
                  </a:lnTo>
                  <a:lnTo>
                    <a:pt x="1448816" y="223901"/>
                  </a:lnTo>
                  <a:lnTo>
                    <a:pt x="1399667" y="207899"/>
                  </a:lnTo>
                  <a:lnTo>
                    <a:pt x="1348486" y="194691"/>
                  </a:lnTo>
                  <a:lnTo>
                    <a:pt x="1295908" y="184404"/>
                  </a:lnTo>
                  <a:lnTo>
                    <a:pt x="1242187" y="177292"/>
                  </a:lnTo>
                  <a:lnTo>
                    <a:pt x="1224076" y="175971"/>
                  </a:lnTo>
                  <a:lnTo>
                    <a:pt x="1224089" y="175514"/>
                  </a:lnTo>
                  <a:lnTo>
                    <a:pt x="1225169" y="148844"/>
                  </a:lnTo>
                  <a:lnTo>
                    <a:pt x="1160526" y="177927"/>
                  </a:lnTo>
                  <a:lnTo>
                    <a:pt x="1222629" y="212217"/>
                  </a:lnTo>
                  <a:lnTo>
                    <a:pt x="1223695" y="185534"/>
                  </a:lnTo>
                  <a:lnTo>
                    <a:pt x="1241044" y="186817"/>
                  </a:lnTo>
                  <a:lnTo>
                    <a:pt x="1294257" y="193802"/>
                  </a:lnTo>
                  <a:lnTo>
                    <a:pt x="1346200" y="203835"/>
                  </a:lnTo>
                  <a:lnTo>
                    <a:pt x="1396746" y="216916"/>
                  </a:lnTo>
                  <a:lnTo>
                    <a:pt x="1445514" y="232791"/>
                  </a:lnTo>
                  <a:lnTo>
                    <a:pt x="1491869" y="250952"/>
                  </a:lnTo>
                  <a:lnTo>
                    <a:pt x="1535557" y="271399"/>
                  </a:lnTo>
                  <a:lnTo>
                    <a:pt x="1575816" y="293624"/>
                  </a:lnTo>
                  <a:lnTo>
                    <a:pt x="1612646" y="317881"/>
                  </a:lnTo>
                  <a:lnTo>
                    <a:pt x="1645285" y="343408"/>
                  </a:lnTo>
                  <a:lnTo>
                    <a:pt x="1673606" y="370205"/>
                  </a:lnTo>
                  <a:lnTo>
                    <a:pt x="1706753" y="411988"/>
                  </a:lnTo>
                  <a:lnTo>
                    <a:pt x="1727327" y="455168"/>
                  </a:lnTo>
                  <a:lnTo>
                    <a:pt x="1734693" y="499122"/>
                  </a:lnTo>
                  <a:lnTo>
                    <a:pt x="1744091" y="49860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6" name="Google Shape;196;p22"/>
          <p:cNvSpPr txBox="1"/>
          <p:nvPr/>
        </p:nvSpPr>
        <p:spPr>
          <a:xfrm>
            <a:off x="930275" y="1316038"/>
            <a:ext cx="6970713" cy="1136650"/>
          </a:xfrm>
          <a:prstGeom prst="rect">
            <a:avLst/>
          </a:prstGeom>
          <a:noFill/>
          <a:ln>
            <a:noFill/>
          </a:ln>
        </p:spPr>
        <p:txBody>
          <a:bodyPr spcFirstLastPara="1" wrap="square" lIns="0" tIns="199900" rIns="0" bIns="0"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Arial"/>
                <a:ea typeface="Arial"/>
                <a:cs typeface="Arial"/>
                <a:sym typeface="Arial"/>
              </a:rPr>
              <a:t>State Space Graph</a:t>
            </a:r>
            <a:endParaRPr sz="2600" b="0" i="0" u="none" strike="noStrike" cap="none">
              <a:solidFill>
                <a:schemeClr val="dk1"/>
              </a:solidFill>
              <a:latin typeface="Arial"/>
              <a:ea typeface="Arial"/>
              <a:cs typeface="Arial"/>
              <a:sym typeface="Arial"/>
            </a:endParaRPr>
          </a:p>
          <a:p>
            <a:pPr marL="0" marR="0" lvl="0" indent="0" algn="ctr" rtl="0">
              <a:lnSpc>
                <a:spcPct val="100000"/>
              </a:lnSpc>
              <a:spcBef>
                <a:spcPts val="1200"/>
              </a:spcBef>
              <a:spcAft>
                <a:spcPts val="0"/>
              </a:spcAft>
              <a:buClr>
                <a:srgbClr val="000000"/>
              </a:buClr>
              <a:buSzPts val="2300"/>
              <a:buFont typeface="Arial"/>
              <a:buNone/>
            </a:pPr>
            <a:r>
              <a:rPr lang="en-US" sz="2300" b="0" i="0" u="none" strike="noStrike" cap="none">
                <a:solidFill>
                  <a:schemeClr val="dk1"/>
                </a:solidFill>
                <a:latin typeface="Arial"/>
                <a:ea typeface="Arial"/>
                <a:cs typeface="Arial"/>
                <a:sym typeface="Arial"/>
              </a:rPr>
              <a:t>(graph of states with arrows pointing to successors)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p:nvPr/>
        </p:nvSpPr>
        <p:spPr>
          <a:xfrm>
            <a:off x="6078538" y="3213100"/>
            <a:ext cx="254000"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0" u="none" strike="noStrike" cap="none">
                <a:solidFill>
                  <a:srgbClr val="FF0000"/>
                </a:solidFill>
                <a:latin typeface="Arial"/>
                <a:ea typeface="Arial"/>
                <a:cs typeface="Arial"/>
                <a:sym typeface="Arial"/>
              </a:rPr>
              <a:t>S</a:t>
            </a:r>
            <a:endParaRPr sz="2391" b="0" i="0" u="none" strike="noStrike" cap="none">
              <a:solidFill>
                <a:schemeClr val="dk1"/>
              </a:solidFill>
              <a:latin typeface="Arial"/>
              <a:ea typeface="Arial"/>
              <a:cs typeface="Arial"/>
              <a:sym typeface="Arial"/>
            </a:endParaRPr>
          </a:p>
        </p:txBody>
      </p:sp>
      <p:sp>
        <p:nvSpPr>
          <p:cNvPr id="202" name="Google Shape;202;p23"/>
          <p:cNvSpPr/>
          <p:nvPr/>
        </p:nvSpPr>
        <p:spPr>
          <a:xfrm>
            <a:off x="3236913" y="4129088"/>
            <a:ext cx="685800" cy="693737"/>
          </a:xfrm>
          <a:custGeom>
            <a:avLst/>
            <a:gdLst/>
            <a:ahLst/>
            <a:cxnLst/>
            <a:rect l="l" t="t" r="r" b="b"/>
            <a:pathLst>
              <a:path w="344169" h="347980" extrusionOk="0">
                <a:moveTo>
                  <a:pt x="266700" y="0"/>
                </a:moveTo>
                <a:lnTo>
                  <a:pt x="0" y="79375"/>
                </a:lnTo>
              </a:path>
              <a:path w="344169" h="347980" extrusionOk="0">
                <a:moveTo>
                  <a:pt x="266700" y="0"/>
                </a:moveTo>
                <a:lnTo>
                  <a:pt x="342900" y="79375"/>
                </a:lnTo>
              </a:path>
              <a:path w="344169" h="347980" extrusionOk="0">
                <a:moveTo>
                  <a:pt x="0" y="240411"/>
                </a:moveTo>
                <a:lnTo>
                  <a:pt x="762" y="347599"/>
                </a:lnTo>
              </a:path>
              <a:path w="344169" h="347980" extrusionOk="0">
                <a:moveTo>
                  <a:pt x="342900" y="240411"/>
                </a:moveTo>
                <a:lnTo>
                  <a:pt x="343662" y="3475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23"/>
          <p:cNvSpPr txBox="1"/>
          <p:nvPr/>
        </p:nvSpPr>
        <p:spPr>
          <a:xfrm>
            <a:off x="6473825" y="3709988"/>
            <a:ext cx="220663"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e</a:t>
            </a:r>
            <a:endParaRPr sz="2391" b="0" i="0" u="none" strike="noStrike" cap="none">
              <a:solidFill>
                <a:schemeClr val="dk1"/>
              </a:solidFill>
              <a:latin typeface="Arial"/>
              <a:ea typeface="Arial"/>
              <a:cs typeface="Arial"/>
              <a:sym typeface="Arial"/>
            </a:endParaRPr>
          </a:p>
        </p:txBody>
      </p:sp>
      <p:sp>
        <p:nvSpPr>
          <p:cNvPr id="204" name="Google Shape;204;p23"/>
          <p:cNvSpPr txBox="1"/>
          <p:nvPr/>
        </p:nvSpPr>
        <p:spPr>
          <a:xfrm>
            <a:off x="5865813" y="4073525"/>
            <a:ext cx="1096962" cy="2052638"/>
          </a:xfrm>
          <a:prstGeom prst="rect">
            <a:avLst/>
          </a:prstGeom>
          <a:noFill/>
          <a:ln>
            <a:noFill/>
          </a:ln>
        </p:spPr>
        <p:txBody>
          <a:bodyPr spcFirstLastPara="1" wrap="square" lIns="0" tIns="193575" rIns="0" bIns="0" anchor="t" anchorCtr="0">
            <a:spAutoFit/>
          </a:bodyPr>
          <a:lstStyle/>
          <a:p>
            <a:pPr marL="0" marR="0" lvl="0" indent="0" algn="r" rtl="0">
              <a:lnSpc>
                <a:spcPct val="100000"/>
              </a:lnSpc>
              <a:spcBef>
                <a:spcPts val="0"/>
              </a:spcBef>
              <a:spcAft>
                <a:spcPts val="0"/>
              </a:spcAft>
              <a:buClr>
                <a:srgbClr val="000000"/>
              </a:buClr>
              <a:buSzPts val="2300"/>
              <a:buFont typeface="Arial"/>
              <a:buNone/>
            </a:pPr>
            <a:r>
              <a:rPr lang="en-US" sz="2300" b="1" i="1" u="none" strike="noStrike" cap="none">
                <a:solidFill>
                  <a:schemeClr val="dk1"/>
                </a:solidFill>
                <a:latin typeface="Arial"/>
                <a:ea typeface="Arial"/>
                <a:cs typeface="Arial"/>
                <a:sym typeface="Arial"/>
              </a:rPr>
              <a:t>h	r</a:t>
            </a:r>
            <a:endParaRPr sz="2300" b="0" i="0" u="none" strike="noStrike" cap="none">
              <a:solidFill>
                <a:schemeClr val="dk1"/>
              </a:solidFill>
              <a:latin typeface="Arial"/>
              <a:ea typeface="Arial"/>
              <a:cs typeface="Arial"/>
              <a:sym typeface="Arial"/>
            </a:endParaRPr>
          </a:p>
          <a:p>
            <a:pPr marL="0" marR="0" lvl="0" indent="-146050" algn="r" rtl="0">
              <a:lnSpc>
                <a:spcPct val="100000"/>
              </a:lnSpc>
              <a:spcBef>
                <a:spcPts val="1325"/>
              </a:spcBef>
              <a:spcAft>
                <a:spcPts val="0"/>
              </a:spcAft>
              <a:buClr>
                <a:schemeClr val="dk1"/>
              </a:buClr>
              <a:buSzPts val="2300"/>
              <a:buFont typeface="Arial"/>
              <a:buAutoNum type="alphaLcPeriod" startAt="16"/>
            </a:pPr>
            <a:r>
              <a:rPr lang="en-US" sz="2300" b="1" i="1" u="none" strike="noStrike" cap="none">
                <a:solidFill>
                  <a:schemeClr val="dk1"/>
                </a:solidFill>
                <a:latin typeface="Arial"/>
                <a:ea typeface="Arial"/>
                <a:cs typeface="Arial"/>
                <a:sym typeface="Arial"/>
              </a:rPr>
              <a:t>q	f</a:t>
            </a:r>
            <a:endParaRPr sz="2300" b="0" i="0" u="none" strike="noStrike" cap="none">
              <a:solidFill>
                <a:schemeClr val="dk1"/>
              </a:solidFill>
              <a:latin typeface="Arial"/>
              <a:ea typeface="Arial"/>
              <a:cs typeface="Arial"/>
              <a:sym typeface="Arial"/>
            </a:endParaRPr>
          </a:p>
          <a:p>
            <a:pPr marL="0" marR="0" lvl="0" indent="-146050" algn="r" rtl="0">
              <a:lnSpc>
                <a:spcPct val="100000"/>
              </a:lnSpc>
              <a:spcBef>
                <a:spcPts val="913"/>
              </a:spcBef>
              <a:spcAft>
                <a:spcPts val="0"/>
              </a:spcAft>
              <a:buClr>
                <a:schemeClr val="dk1"/>
              </a:buClr>
              <a:buSzPts val="2300"/>
              <a:buFont typeface="Arial"/>
              <a:buAutoNum type="alphaLcPeriod" startAt="16"/>
            </a:pPr>
            <a:r>
              <a:rPr lang="en-US" sz="2300" b="1" i="1" u="none" strike="noStrike" cap="none">
                <a:solidFill>
                  <a:schemeClr val="dk1"/>
                </a:solidFill>
                <a:latin typeface="Arial"/>
                <a:ea typeface="Arial"/>
                <a:cs typeface="Arial"/>
                <a:sym typeface="Arial"/>
              </a:rPr>
              <a:t>c</a:t>
            </a:r>
            <a:endParaRPr sz="2300" b="0" i="0" u="none" strike="noStrike" cap="none">
              <a:solidFill>
                <a:schemeClr val="dk1"/>
              </a:solidFill>
              <a:latin typeface="Arial"/>
              <a:ea typeface="Arial"/>
              <a:cs typeface="Arial"/>
              <a:sym typeface="Arial"/>
            </a:endParaRPr>
          </a:p>
          <a:p>
            <a:pPr marL="0" marR="0" lvl="0" indent="0" algn="r" rtl="0">
              <a:lnSpc>
                <a:spcPct val="100000"/>
              </a:lnSpc>
              <a:spcBef>
                <a:spcPts val="813"/>
              </a:spcBef>
              <a:spcAft>
                <a:spcPts val="0"/>
              </a:spcAft>
              <a:buClr>
                <a:srgbClr val="000000"/>
              </a:buClr>
              <a:buSzPts val="2300"/>
              <a:buFont typeface="Arial"/>
              <a:buNone/>
            </a:pPr>
            <a:r>
              <a:rPr lang="en-US" sz="2300" b="1" i="1" u="none" strike="noStrike" cap="none">
                <a:solidFill>
                  <a:schemeClr val="dk1"/>
                </a:solidFill>
                <a:latin typeface="Arial"/>
                <a:ea typeface="Arial"/>
                <a:cs typeface="Arial"/>
                <a:sym typeface="Arial"/>
              </a:rPr>
              <a:t>a</a:t>
            </a:r>
            <a:endParaRPr sz="2300" b="0" i="0" u="none" strike="noStrike" cap="none">
              <a:solidFill>
                <a:schemeClr val="dk1"/>
              </a:solidFill>
              <a:latin typeface="Arial"/>
              <a:ea typeface="Arial"/>
              <a:cs typeface="Arial"/>
              <a:sym typeface="Arial"/>
            </a:endParaRPr>
          </a:p>
        </p:txBody>
      </p:sp>
      <p:sp>
        <p:nvSpPr>
          <p:cNvPr id="205" name="Google Shape;205;p23"/>
          <p:cNvSpPr/>
          <p:nvPr/>
        </p:nvSpPr>
        <p:spPr>
          <a:xfrm>
            <a:off x="5970588" y="4062413"/>
            <a:ext cx="1176337" cy="1693862"/>
          </a:xfrm>
          <a:custGeom>
            <a:avLst/>
            <a:gdLst/>
            <a:ahLst/>
            <a:cxnLst/>
            <a:rect l="l" t="t" r="r" b="b"/>
            <a:pathLst>
              <a:path w="590550" h="850264" extrusionOk="0">
                <a:moveTo>
                  <a:pt x="304800" y="0"/>
                </a:moveTo>
                <a:lnTo>
                  <a:pt x="114300" y="107187"/>
                </a:lnTo>
              </a:path>
              <a:path w="590550" h="850264" extrusionOk="0">
                <a:moveTo>
                  <a:pt x="304800" y="0"/>
                </a:moveTo>
                <a:lnTo>
                  <a:pt x="457200" y="107187"/>
                </a:lnTo>
              </a:path>
              <a:path w="590550" h="850264" extrusionOk="0">
                <a:moveTo>
                  <a:pt x="114300" y="268478"/>
                </a:moveTo>
                <a:lnTo>
                  <a:pt x="0" y="374904"/>
                </a:lnTo>
              </a:path>
              <a:path w="590550" h="850264" extrusionOk="0">
                <a:moveTo>
                  <a:pt x="114300" y="268478"/>
                </a:moveTo>
                <a:lnTo>
                  <a:pt x="228600" y="374904"/>
                </a:lnTo>
              </a:path>
              <a:path w="590550" h="850264" extrusionOk="0">
                <a:moveTo>
                  <a:pt x="457200" y="268478"/>
                </a:moveTo>
                <a:lnTo>
                  <a:pt x="457962" y="374904"/>
                </a:lnTo>
              </a:path>
              <a:path w="590550" h="850264" extrusionOk="0">
                <a:moveTo>
                  <a:pt x="0" y="536067"/>
                </a:moveTo>
                <a:lnTo>
                  <a:pt x="762" y="615569"/>
                </a:lnTo>
              </a:path>
              <a:path w="590550" h="850264" extrusionOk="0">
                <a:moveTo>
                  <a:pt x="457200" y="536067"/>
                </a:moveTo>
                <a:lnTo>
                  <a:pt x="342900" y="615569"/>
                </a:lnTo>
              </a:path>
              <a:path w="590550" h="850264" extrusionOk="0">
                <a:moveTo>
                  <a:pt x="457200" y="536067"/>
                </a:moveTo>
                <a:lnTo>
                  <a:pt x="590550" y="643382"/>
                </a:lnTo>
              </a:path>
              <a:path w="590550" h="850264" extrusionOk="0">
                <a:moveTo>
                  <a:pt x="342900" y="776732"/>
                </a:moveTo>
                <a:lnTo>
                  <a:pt x="343662" y="84988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Google Shape;206;p23"/>
          <p:cNvSpPr txBox="1"/>
          <p:nvPr/>
        </p:nvSpPr>
        <p:spPr>
          <a:xfrm>
            <a:off x="8220075" y="3582988"/>
            <a:ext cx="220663" cy="1017587"/>
          </a:xfrm>
          <a:prstGeom prst="rect">
            <a:avLst/>
          </a:prstGeom>
          <a:noFill/>
          <a:ln>
            <a:noFill/>
          </a:ln>
        </p:spPr>
        <p:txBody>
          <a:bodyPr spcFirstLastPara="1" wrap="square" lIns="0" tIns="25300" rIns="0" bIns="0" anchor="t" anchorCtr="0">
            <a:spAutoFit/>
          </a:bodyPr>
          <a:lstStyle/>
          <a:p>
            <a:pPr marL="23813" marR="0" lvl="0" indent="0" algn="l" rtl="0">
              <a:lnSpc>
                <a:spcPct val="135000"/>
              </a:lnSpc>
              <a:spcBef>
                <a:spcPts val="0"/>
              </a:spcBef>
              <a:spcAft>
                <a:spcPts val="0"/>
              </a:spcAft>
              <a:buClr>
                <a:srgbClr val="000000"/>
              </a:buClr>
              <a:buSzPts val="2300"/>
              <a:buFont typeface="Arial"/>
              <a:buNone/>
            </a:pPr>
            <a:r>
              <a:rPr lang="en-US" sz="2300" b="1" i="1" u="none" strike="noStrike" cap="none">
                <a:solidFill>
                  <a:schemeClr val="dk1"/>
                </a:solidFill>
                <a:latin typeface="Arial"/>
                <a:ea typeface="Arial"/>
                <a:cs typeface="Arial"/>
                <a:sym typeface="Arial"/>
              </a:rPr>
              <a:t>p  q</a:t>
            </a:r>
            <a:endParaRPr sz="2300" b="0" i="0" u="none" strike="noStrike" cap="none">
              <a:solidFill>
                <a:schemeClr val="dk1"/>
              </a:solidFill>
              <a:latin typeface="Arial"/>
              <a:ea typeface="Arial"/>
              <a:cs typeface="Arial"/>
              <a:sym typeface="Arial"/>
            </a:endParaRPr>
          </a:p>
        </p:txBody>
      </p:sp>
      <p:sp>
        <p:nvSpPr>
          <p:cNvPr id="207" name="Google Shape;207;p23"/>
          <p:cNvSpPr/>
          <p:nvPr/>
        </p:nvSpPr>
        <p:spPr>
          <a:xfrm>
            <a:off x="8323263" y="4062413"/>
            <a:ext cx="3175" cy="171450"/>
          </a:xfrm>
          <a:custGeom>
            <a:avLst/>
            <a:gdLst/>
            <a:ahLst/>
            <a:cxnLst/>
            <a:rect l="l" t="t" r="r" b="b"/>
            <a:pathLst>
              <a:path w="1270" h="85725" extrusionOk="0">
                <a:moveTo>
                  <a:pt x="0" y="0"/>
                </a:moveTo>
                <a:lnTo>
                  <a:pt x="762" y="8572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Google Shape;208;p23"/>
          <p:cNvSpPr txBox="1"/>
          <p:nvPr/>
        </p:nvSpPr>
        <p:spPr>
          <a:xfrm>
            <a:off x="4651375" y="4241800"/>
            <a:ext cx="220663"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e</a:t>
            </a:r>
            <a:endParaRPr sz="2391" b="0" i="0" u="none" strike="noStrike" cap="none">
              <a:solidFill>
                <a:schemeClr val="dk1"/>
              </a:solidFill>
              <a:latin typeface="Arial"/>
              <a:ea typeface="Arial"/>
              <a:cs typeface="Arial"/>
              <a:sym typeface="Arial"/>
            </a:endParaRPr>
          </a:p>
        </p:txBody>
      </p:sp>
      <p:sp>
        <p:nvSpPr>
          <p:cNvPr id="209" name="Google Shape;209;p23"/>
          <p:cNvSpPr txBox="1"/>
          <p:nvPr/>
        </p:nvSpPr>
        <p:spPr>
          <a:xfrm>
            <a:off x="5189538" y="5845175"/>
            <a:ext cx="287337"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0" u="none" strike="noStrike" cap="none">
                <a:solidFill>
                  <a:srgbClr val="032FD7"/>
                </a:solidFill>
                <a:latin typeface="Arial"/>
                <a:ea typeface="Arial"/>
                <a:cs typeface="Arial"/>
                <a:sym typeface="Arial"/>
              </a:rPr>
              <a:t>G</a:t>
            </a:r>
            <a:endParaRPr sz="2391" b="0" i="0" u="none" strike="noStrike" cap="none">
              <a:solidFill>
                <a:schemeClr val="dk1"/>
              </a:solidFill>
              <a:latin typeface="Arial"/>
              <a:ea typeface="Arial"/>
              <a:cs typeface="Arial"/>
              <a:sym typeface="Arial"/>
            </a:endParaRPr>
          </a:p>
        </p:txBody>
      </p:sp>
      <p:sp>
        <p:nvSpPr>
          <p:cNvPr id="210" name="Google Shape;210;p23"/>
          <p:cNvSpPr txBox="1"/>
          <p:nvPr/>
        </p:nvSpPr>
        <p:spPr>
          <a:xfrm>
            <a:off x="3132138" y="3660775"/>
            <a:ext cx="2008187" cy="3003550"/>
          </a:xfrm>
          <a:prstGeom prst="rect">
            <a:avLst/>
          </a:prstGeom>
          <a:noFill/>
          <a:ln>
            <a:noFill/>
          </a:ln>
        </p:spPr>
        <p:txBody>
          <a:bodyPr spcFirstLastPara="1" wrap="square" lIns="0" tIns="139175" rIns="0" bIns="0" anchor="t" anchorCtr="0">
            <a:spAutoFit/>
          </a:bodyPr>
          <a:lstStyle/>
          <a:p>
            <a:pPr marL="556732" marR="0" lvl="0" indent="0" algn="l" rtl="0">
              <a:lnSpc>
                <a:spcPct val="100000"/>
              </a:lnSpc>
              <a:spcBef>
                <a:spcPts val="0"/>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d</a:t>
            </a:r>
            <a:endParaRPr sz="2391" b="0" i="0" u="none" strike="noStrike" cap="none">
              <a:solidFill>
                <a:schemeClr val="dk1"/>
              </a:solidFill>
              <a:latin typeface="Arial"/>
              <a:ea typeface="Arial"/>
              <a:cs typeface="Arial"/>
              <a:sym typeface="Arial"/>
            </a:endParaRPr>
          </a:p>
          <a:p>
            <a:pPr marL="25306" marR="0" lvl="0" indent="0" algn="l" rtl="0">
              <a:lnSpc>
                <a:spcPct val="100000"/>
              </a:lnSpc>
              <a:spcBef>
                <a:spcPts val="907"/>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b	c</a:t>
            </a:r>
            <a:endParaRPr sz="2391" b="0" i="0" u="none" strike="noStrike" cap="none">
              <a:solidFill>
                <a:schemeClr val="dk1"/>
              </a:solidFill>
              <a:latin typeface="Arial"/>
              <a:ea typeface="Arial"/>
              <a:cs typeface="Arial"/>
              <a:sym typeface="Arial"/>
            </a:endParaRPr>
          </a:p>
          <a:p>
            <a:pPr marL="25306" marR="0" lvl="0" indent="0" algn="l" rtl="0">
              <a:lnSpc>
                <a:spcPct val="100000"/>
              </a:lnSpc>
              <a:spcBef>
                <a:spcPts val="1345"/>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a	a	</a:t>
            </a:r>
            <a:r>
              <a:rPr lang="en-US" sz="3587" b="1" i="1" u="none" strike="noStrike" cap="none" baseline="30000">
                <a:solidFill>
                  <a:schemeClr val="dk1"/>
                </a:solidFill>
                <a:latin typeface="Arial"/>
                <a:ea typeface="Arial"/>
                <a:cs typeface="Arial"/>
                <a:sym typeface="Arial"/>
              </a:rPr>
              <a:t>h	r</a:t>
            </a:r>
            <a:endParaRPr sz="3587" b="0" i="0" u="none" strike="noStrike" cap="none" baseline="30000">
              <a:solidFill>
                <a:schemeClr val="dk1"/>
              </a:solidFill>
              <a:latin typeface="Arial"/>
              <a:ea typeface="Arial"/>
              <a:cs typeface="Arial"/>
              <a:sym typeface="Arial"/>
            </a:endParaRPr>
          </a:p>
          <a:p>
            <a:pPr marL="1391831" marR="0" lvl="0" indent="-456774" algn="l" rtl="0">
              <a:lnSpc>
                <a:spcPct val="100000"/>
              </a:lnSpc>
              <a:spcBef>
                <a:spcPts val="1215"/>
              </a:spcBef>
              <a:spcAft>
                <a:spcPts val="0"/>
              </a:spcAft>
              <a:buClr>
                <a:schemeClr val="dk1"/>
              </a:buClr>
              <a:buSzPts val="2391"/>
              <a:buFont typeface="Arial"/>
              <a:buAutoNum type="alphaLcPeriod" startAt="16"/>
            </a:pPr>
            <a:r>
              <a:rPr lang="en-US" sz="2391" b="1" i="1" u="none" strike="noStrike" cap="none">
                <a:solidFill>
                  <a:schemeClr val="dk1"/>
                </a:solidFill>
                <a:latin typeface="Arial"/>
                <a:ea typeface="Arial"/>
                <a:cs typeface="Arial"/>
                <a:sym typeface="Arial"/>
              </a:rPr>
              <a:t>q	f</a:t>
            </a:r>
            <a:endParaRPr sz="2391" b="0" i="0" u="none" strike="noStrike" cap="none">
              <a:solidFill>
                <a:schemeClr val="dk1"/>
              </a:solidFill>
              <a:latin typeface="Arial"/>
              <a:ea typeface="Arial"/>
              <a:cs typeface="Arial"/>
              <a:sym typeface="Arial"/>
            </a:endParaRPr>
          </a:p>
          <a:p>
            <a:pPr marL="1628440" marR="0" lvl="0" indent="-693383" algn="l" rtl="0">
              <a:lnSpc>
                <a:spcPct val="100000"/>
              </a:lnSpc>
              <a:spcBef>
                <a:spcPts val="915"/>
              </a:spcBef>
              <a:spcAft>
                <a:spcPts val="0"/>
              </a:spcAft>
              <a:buClr>
                <a:schemeClr val="dk1"/>
              </a:buClr>
              <a:buSzPts val="2391"/>
              <a:buFont typeface="Arial"/>
              <a:buAutoNum type="alphaLcPeriod" startAt="16"/>
            </a:pPr>
            <a:r>
              <a:rPr lang="en-US" sz="2391" b="1" i="1" u="none" strike="noStrike" cap="none">
                <a:solidFill>
                  <a:schemeClr val="dk1"/>
                </a:solidFill>
                <a:latin typeface="Arial"/>
                <a:ea typeface="Arial"/>
                <a:cs typeface="Arial"/>
                <a:sym typeface="Arial"/>
              </a:rPr>
              <a:t>c</a:t>
            </a:r>
            <a:endParaRPr sz="2391" b="0" i="0" u="none" strike="noStrike" cap="none">
              <a:solidFill>
                <a:schemeClr val="dk1"/>
              </a:solidFill>
              <a:latin typeface="Arial"/>
              <a:ea typeface="Arial"/>
              <a:cs typeface="Arial"/>
              <a:sym typeface="Arial"/>
            </a:endParaRPr>
          </a:p>
          <a:p>
            <a:pPr marL="1619585" marR="0" lvl="0" indent="0" algn="l" rtl="0">
              <a:lnSpc>
                <a:spcPct val="100000"/>
              </a:lnSpc>
              <a:spcBef>
                <a:spcPts val="807"/>
              </a:spcBef>
              <a:spcAft>
                <a:spcPts val="0"/>
              </a:spcAft>
              <a:buClr>
                <a:srgbClr val="000000"/>
              </a:buClr>
              <a:buSzPts val="2391"/>
              <a:buFont typeface="Arial"/>
              <a:buNone/>
            </a:pPr>
            <a:r>
              <a:rPr lang="en-US" sz="2391" b="1" i="1" u="none" strike="noStrike" cap="none">
                <a:solidFill>
                  <a:schemeClr val="dk1"/>
                </a:solidFill>
                <a:latin typeface="Arial"/>
                <a:ea typeface="Arial"/>
                <a:cs typeface="Arial"/>
                <a:sym typeface="Arial"/>
              </a:rPr>
              <a:t>a</a:t>
            </a:r>
            <a:endParaRPr sz="2391" b="0" i="0" u="none" strike="noStrike" cap="none">
              <a:solidFill>
                <a:schemeClr val="dk1"/>
              </a:solidFill>
              <a:latin typeface="Arial"/>
              <a:ea typeface="Arial"/>
              <a:cs typeface="Arial"/>
              <a:sym typeface="Arial"/>
            </a:endParaRPr>
          </a:p>
        </p:txBody>
      </p:sp>
      <p:grpSp>
        <p:nvGrpSpPr>
          <p:cNvPr id="211" name="Google Shape;211;p23"/>
          <p:cNvGrpSpPr/>
          <p:nvPr/>
        </p:nvGrpSpPr>
        <p:grpSpPr>
          <a:xfrm>
            <a:off x="1330301" y="2686028"/>
            <a:ext cx="6993492" cy="3603600"/>
            <a:chOff x="658876" y="1348232"/>
            <a:chExt cx="3509899" cy="1807972"/>
          </a:xfrm>
        </p:grpSpPr>
        <p:sp>
          <p:nvSpPr>
            <p:cNvPr id="212" name="Google Shape;212;p23"/>
            <p:cNvSpPr/>
            <p:nvPr/>
          </p:nvSpPr>
          <p:spPr>
            <a:xfrm>
              <a:off x="1882775" y="1811274"/>
              <a:ext cx="2286000" cy="1344930"/>
            </a:xfrm>
            <a:custGeom>
              <a:avLst/>
              <a:gdLst/>
              <a:ahLst/>
              <a:cxnLst/>
              <a:rect l="l" t="t" r="r" b="b"/>
              <a:pathLst>
                <a:path w="2286000" h="1344930" extrusionOk="0">
                  <a:moveTo>
                    <a:pt x="0" y="261238"/>
                  </a:moveTo>
                  <a:lnTo>
                    <a:pt x="495300" y="334263"/>
                  </a:lnTo>
                </a:path>
                <a:path w="2286000" h="1344930" extrusionOk="0">
                  <a:moveTo>
                    <a:pt x="495300" y="494664"/>
                  </a:moveTo>
                  <a:lnTo>
                    <a:pt x="304800" y="601852"/>
                  </a:lnTo>
                </a:path>
                <a:path w="2286000" h="1344930" extrusionOk="0">
                  <a:moveTo>
                    <a:pt x="495300" y="494664"/>
                  </a:moveTo>
                  <a:lnTo>
                    <a:pt x="647700" y="601852"/>
                  </a:lnTo>
                </a:path>
                <a:path w="2286000" h="1344930" extrusionOk="0">
                  <a:moveTo>
                    <a:pt x="304800" y="763143"/>
                  </a:moveTo>
                  <a:lnTo>
                    <a:pt x="190500" y="869569"/>
                  </a:lnTo>
                </a:path>
                <a:path w="2286000" h="1344930" extrusionOk="0">
                  <a:moveTo>
                    <a:pt x="304800" y="763143"/>
                  </a:moveTo>
                  <a:lnTo>
                    <a:pt x="419100" y="869569"/>
                  </a:lnTo>
                </a:path>
                <a:path w="2286000" h="1344930" extrusionOk="0">
                  <a:moveTo>
                    <a:pt x="647700" y="763143"/>
                  </a:moveTo>
                  <a:lnTo>
                    <a:pt x="648462" y="869569"/>
                  </a:lnTo>
                </a:path>
                <a:path w="2286000" h="1344930" extrusionOk="0">
                  <a:moveTo>
                    <a:pt x="190500" y="1030858"/>
                  </a:moveTo>
                  <a:lnTo>
                    <a:pt x="191262" y="1110233"/>
                  </a:lnTo>
                </a:path>
                <a:path w="2286000" h="1344930" extrusionOk="0">
                  <a:moveTo>
                    <a:pt x="647700" y="1030858"/>
                  </a:moveTo>
                  <a:lnTo>
                    <a:pt x="533400" y="1110233"/>
                  </a:lnTo>
                </a:path>
                <a:path w="2286000" h="1344930" extrusionOk="0">
                  <a:moveTo>
                    <a:pt x="647700" y="1030858"/>
                  </a:moveTo>
                  <a:lnTo>
                    <a:pt x="781050" y="1138046"/>
                  </a:lnTo>
                </a:path>
                <a:path w="2286000" h="1344930" extrusionOk="0">
                  <a:moveTo>
                    <a:pt x="533400" y="1271523"/>
                  </a:moveTo>
                  <a:lnTo>
                    <a:pt x="534162" y="1344548"/>
                  </a:lnTo>
                </a:path>
                <a:path w="2286000" h="1344930" extrusionOk="0">
                  <a:moveTo>
                    <a:pt x="1219200" y="0"/>
                  </a:moveTo>
                  <a:lnTo>
                    <a:pt x="0" y="100075"/>
                  </a:lnTo>
                </a:path>
                <a:path w="2286000" h="1344930" extrusionOk="0">
                  <a:moveTo>
                    <a:pt x="1219200" y="0"/>
                  </a:moveTo>
                  <a:lnTo>
                    <a:pt x="1409700" y="66675"/>
                  </a:lnTo>
                </a:path>
                <a:path w="2286000" h="1344930" extrusionOk="0">
                  <a:moveTo>
                    <a:pt x="1219200" y="0"/>
                  </a:moveTo>
                  <a:lnTo>
                    <a:pt x="2286000" y="6667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Google Shape;213;p23"/>
            <p:cNvSpPr/>
            <p:nvPr/>
          </p:nvSpPr>
          <p:spPr>
            <a:xfrm>
              <a:off x="658876" y="1348232"/>
              <a:ext cx="158115" cy="153670"/>
            </a:xfrm>
            <a:custGeom>
              <a:avLst/>
              <a:gdLst/>
              <a:ahLst/>
              <a:cxnLst/>
              <a:rect l="l" t="t" r="r" b="b"/>
              <a:pathLst>
                <a:path w="158115" h="153669" extrusionOk="0">
                  <a:moveTo>
                    <a:pt x="78993" y="0"/>
                  </a:moveTo>
                  <a:lnTo>
                    <a:pt x="48220" y="6020"/>
                  </a:lnTo>
                  <a:lnTo>
                    <a:pt x="23113" y="22447"/>
                  </a:lnTo>
                  <a:lnTo>
                    <a:pt x="6199" y="46827"/>
                  </a:lnTo>
                  <a:lnTo>
                    <a:pt x="0" y="76707"/>
                  </a:lnTo>
                  <a:lnTo>
                    <a:pt x="6199" y="106535"/>
                  </a:lnTo>
                  <a:lnTo>
                    <a:pt x="23113" y="130921"/>
                  </a:lnTo>
                  <a:lnTo>
                    <a:pt x="48220" y="147377"/>
                  </a:lnTo>
                  <a:lnTo>
                    <a:pt x="78993" y="153415"/>
                  </a:lnTo>
                  <a:lnTo>
                    <a:pt x="109714" y="147377"/>
                  </a:lnTo>
                  <a:lnTo>
                    <a:pt x="134826" y="130921"/>
                  </a:lnTo>
                  <a:lnTo>
                    <a:pt x="151770" y="106535"/>
                  </a:lnTo>
                  <a:lnTo>
                    <a:pt x="157987" y="76707"/>
                  </a:lnTo>
                  <a:lnTo>
                    <a:pt x="151770" y="46827"/>
                  </a:lnTo>
                  <a:lnTo>
                    <a:pt x="134826" y="22447"/>
                  </a:lnTo>
                  <a:lnTo>
                    <a:pt x="109714" y="6020"/>
                  </a:lnTo>
                  <a:lnTo>
                    <a:pt x="78993"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14" name="Google Shape;214;p23"/>
          <p:cNvSpPr txBox="1"/>
          <p:nvPr/>
        </p:nvSpPr>
        <p:spPr>
          <a:xfrm>
            <a:off x="1343025" y="2625725"/>
            <a:ext cx="254000"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0" u="none" strike="noStrike" cap="none">
                <a:solidFill>
                  <a:srgbClr val="FF0000"/>
                </a:solidFill>
                <a:latin typeface="Arial"/>
                <a:ea typeface="Arial"/>
                <a:cs typeface="Arial"/>
                <a:sym typeface="Arial"/>
              </a:rPr>
              <a:t>S</a:t>
            </a:r>
            <a:endParaRPr sz="2391" b="0" i="0" u="none" strike="noStrike" cap="none">
              <a:solidFill>
                <a:schemeClr val="dk1"/>
              </a:solidFill>
              <a:latin typeface="Arial"/>
              <a:ea typeface="Arial"/>
              <a:cs typeface="Arial"/>
              <a:sym typeface="Arial"/>
            </a:endParaRPr>
          </a:p>
        </p:txBody>
      </p:sp>
      <p:sp>
        <p:nvSpPr>
          <p:cNvPr id="215" name="Google Shape;215;p23"/>
          <p:cNvSpPr/>
          <p:nvPr/>
        </p:nvSpPr>
        <p:spPr>
          <a:xfrm>
            <a:off x="4202113" y="1646238"/>
            <a:ext cx="327025" cy="3190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Google Shape;216;p23"/>
          <p:cNvSpPr txBox="1"/>
          <p:nvPr/>
        </p:nvSpPr>
        <p:spPr>
          <a:xfrm>
            <a:off x="4205288" y="1592263"/>
            <a:ext cx="287337"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0" u="none" strike="noStrike" cap="none">
                <a:solidFill>
                  <a:srgbClr val="032FD7"/>
                </a:solidFill>
                <a:latin typeface="Arial"/>
                <a:ea typeface="Arial"/>
                <a:cs typeface="Arial"/>
                <a:sym typeface="Arial"/>
              </a:rPr>
              <a:t>G</a:t>
            </a:r>
            <a:endParaRPr sz="2391" b="0" i="0" u="none" strike="noStrike" cap="none">
              <a:solidFill>
                <a:schemeClr val="dk1"/>
              </a:solidFill>
              <a:latin typeface="Arial"/>
              <a:ea typeface="Arial"/>
              <a:cs typeface="Arial"/>
              <a:sym typeface="Arial"/>
            </a:endParaRPr>
          </a:p>
        </p:txBody>
      </p:sp>
      <p:grpSp>
        <p:nvGrpSpPr>
          <p:cNvPr id="217" name="Google Shape;217;p23"/>
          <p:cNvGrpSpPr/>
          <p:nvPr/>
        </p:nvGrpSpPr>
        <p:grpSpPr>
          <a:xfrm>
            <a:off x="1574800" y="1952625"/>
            <a:ext cx="994603" cy="772352"/>
            <a:chOff x="781938" y="979678"/>
            <a:chExt cx="498728" cy="387603"/>
          </a:xfrm>
        </p:grpSpPr>
        <p:sp>
          <p:nvSpPr>
            <p:cNvPr id="218" name="Google Shape;218;p23"/>
            <p:cNvSpPr/>
            <p:nvPr/>
          </p:nvSpPr>
          <p:spPr>
            <a:xfrm>
              <a:off x="1115440" y="1208405"/>
              <a:ext cx="165226" cy="15887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 name="Google Shape;219;p23"/>
            <p:cNvSpPr/>
            <p:nvPr/>
          </p:nvSpPr>
          <p:spPr>
            <a:xfrm>
              <a:off x="781938" y="979678"/>
              <a:ext cx="165100" cy="15887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20" name="Google Shape;220;p23"/>
          <p:cNvSpPr txBox="1"/>
          <p:nvPr/>
        </p:nvSpPr>
        <p:spPr>
          <a:xfrm>
            <a:off x="2309813" y="2433638"/>
            <a:ext cx="149225" cy="238125"/>
          </a:xfrm>
          <a:prstGeom prst="rect">
            <a:avLst/>
          </a:prstGeom>
          <a:noFill/>
          <a:ln>
            <a:noFill/>
          </a:ln>
        </p:spPr>
        <p:txBody>
          <a:bodyPr spcFirstLastPara="1" wrap="square" lIns="0" tIns="24025" rIns="0" bIns="0" anchor="t" anchorCtr="0">
            <a:spAutoFit/>
          </a:bodyPr>
          <a:lstStyle/>
          <a:p>
            <a:pPr marL="25306" marR="0" lvl="0" indent="0" algn="l" rtl="0">
              <a:lnSpc>
                <a:spcPct val="100000"/>
              </a:lnSpc>
              <a:spcBef>
                <a:spcPts val="0"/>
              </a:spcBef>
              <a:spcAft>
                <a:spcPts val="0"/>
              </a:spcAft>
              <a:buClr>
                <a:srgbClr val="000000"/>
              </a:buClr>
              <a:buSzPts val="1395"/>
              <a:buFont typeface="Arial"/>
              <a:buNone/>
            </a:pPr>
            <a:r>
              <a:rPr lang="en-US" sz="1395" b="1" i="1" u="none" strike="noStrike" cap="none">
                <a:solidFill>
                  <a:schemeClr val="dk1"/>
                </a:solidFill>
                <a:latin typeface="Arial"/>
                <a:ea typeface="Arial"/>
                <a:cs typeface="Arial"/>
                <a:sym typeface="Arial"/>
              </a:rPr>
              <a:t>d</a:t>
            </a:r>
            <a:endParaRPr sz="1395" b="0" i="0" u="none" strike="noStrike" cap="none">
              <a:solidFill>
                <a:schemeClr val="dk1"/>
              </a:solidFill>
              <a:latin typeface="Arial"/>
              <a:ea typeface="Arial"/>
              <a:cs typeface="Arial"/>
              <a:sym typeface="Arial"/>
            </a:endParaRPr>
          </a:p>
        </p:txBody>
      </p:sp>
      <p:sp>
        <p:nvSpPr>
          <p:cNvPr id="221" name="Google Shape;221;p23"/>
          <p:cNvSpPr txBox="1"/>
          <p:nvPr/>
        </p:nvSpPr>
        <p:spPr>
          <a:xfrm>
            <a:off x="1646238" y="1978025"/>
            <a:ext cx="149225" cy="238125"/>
          </a:xfrm>
          <a:prstGeom prst="rect">
            <a:avLst/>
          </a:prstGeom>
          <a:noFill/>
          <a:ln>
            <a:noFill/>
          </a:ln>
        </p:spPr>
        <p:txBody>
          <a:bodyPr spcFirstLastPara="1" wrap="square" lIns="0" tIns="24025" rIns="0" bIns="0" anchor="t" anchorCtr="0">
            <a:spAutoFit/>
          </a:bodyPr>
          <a:lstStyle/>
          <a:p>
            <a:pPr marL="25306" marR="0" lvl="0" indent="0" algn="l" rtl="0">
              <a:lnSpc>
                <a:spcPct val="100000"/>
              </a:lnSpc>
              <a:spcBef>
                <a:spcPts val="0"/>
              </a:spcBef>
              <a:spcAft>
                <a:spcPts val="0"/>
              </a:spcAft>
              <a:buClr>
                <a:srgbClr val="000000"/>
              </a:buClr>
              <a:buSzPts val="1395"/>
              <a:buFont typeface="Arial"/>
              <a:buNone/>
            </a:pPr>
            <a:r>
              <a:rPr lang="en-US" sz="1395" b="1" i="1" u="none" strike="noStrike" cap="none">
                <a:solidFill>
                  <a:schemeClr val="dk1"/>
                </a:solidFill>
                <a:latin typeface="Arial"/>
                <a:ea typeface="Arial"/>
                <a:cs typeface="Arial"/>
                <a:sym typeface="Arial"/>
              </a:rPr>
              <a:t>b</a:t>
            </a:r>
            <a:endParaRPr sz="1395" b="0" i="0" u="none" strike="noStrike" cap="none">
              <a:solidFill>
                <a:schemeClr val="dk1"/>
              </a:solidFill>
              <a:latin typeface="Arial"/>
              <a:ea typeface="Arial"/>
              <a:cs typeface="Arial"/>
              <a:sym typeface="Arial"/>
            </a:endParaRPr>
          </a:p>
        </p:txBody>
      </p:sp>
      <p:sp>
        <p:nvSpPr>
          <p:cNvPr id="222" name="Google Shape;222;p23"/>
          <p:cNvSpPr/>
          <p:nvPr/>
        </p:nvSpPr>
        <p:spPr>
          <a:xfrm>
            <a:off x="1897063" y="3022600"/>
            <a:ext cx="317500" cy="304800"/>
          </a:xfrm>
          <a:custGeom>
            <a:avLst/>
            <a:gdLst/>
            <a:ahLst/>
            <a:cxnLst/>
            <a:rect l="l" t="t" r="r" b="b"/>
            <a:pathLst>
              <a:path w="159384" h="153035" extrusionOk="0">
                <a:moveTo>
                  <a:pt x="79502" y="0"/>
                </a:moveTo>
                <a:lnTo>
                  <a:pt x="48541" y="5996"/>
                </a:lnTo>
                <a:lnTo>
                  <a:pt x="23272" y="22351"/>
                </a:lnTo>
                <a:lnTo>
                  <a:pt x="6242" y="46612"/>
                </a:lnTo>
                <a:lnTo>
                  <a:pt x="0" y="76327"/>
                </a:lnTo>
                <a:lnTo>
                  <a:pt x="6242" y="106021"/>
                </a:lnTo>
                <a:lnTo>
                  <a:pt x="23272" y="130238"/>
                </a:lnTo>
                <a:lnTo>
                  <a:pt x="48541" y="146550"/>
                </a:lnTo>
                <a:lnTo>
                  <a:pt x="79502" y="152527"/>
                </a:lnTo>
                <a:lnTo>
                  <a:pt x="110388" y="146550"/>
                </a:lnTo>
                <a:lnTo>
                  <a:pt x="135620" y="130238"/>
                </a:lnTo>
                <a:lnTo>
                  <a:pt x="152636" y="106021"/>
                </a:lnTo>
                <a:lnTo>
                  <a:pt x="158877" y="76327"/>
                </a:lnTo>
                <a:lnTo>
                  <a:pt x="152636" y="46612"/>
                </a:lnTo>
                <a:lnTo>
                  <a:pt x="135620" y="22351"/>
                </a:lnTo>
                <a:lnTo>
                  <a:pt x="110388" y="5996"/>
                </a:lnTo>
                <a:lnTo>
                  <a:pt x="79502"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23"/>
          <p:cNvSpPr txBox="1"/>
          <p:nvPr/>
        </p:nvSpPr>
        <p:spPr>
          <a:xfrm>
            <a:off x="1962150" y="3041650"/>
            <a:ext cx="149225" cy="238125"/>
          </a:xfrm>
          <a:prstGeom prst="rect">
            <a:avLst/>
          </a:prstGeom>
          <a:noFill/>
          <a:ln>
            <a:noFill/>
          </a:ln>
        </p:spPr>
        <p:txBody>
          <a:bodyPr spcFirstLastPara="1" wrap="square" lIns="0" tIns="24025" rIns="0" bIns="0" anchor="t" anchorCtr="0">
            <a:spAutoFit/>
          </a:bodyPr>
          <a:lstStyle/>
          <a:p>
            <a:pPr marL="25306" marR="0" lvl="0" indent="0" algn="l" rtl="0">
              <a:lnSpc>
                <a:spcPct val="100000"/>
              </a:lnSpc>
              <a:spcBef>
                <a:spcPts val="0"/>
              </a:spcBef>
              <a:spcAft>
                <a:spcPts val="0"/>
              </a:spcAft>
              <a:buClr>
                <a:srgbClr val="000000"/>
              </a:buClr>
              <a:buSzPts val="1395"/>
              <a:buFont typeface="Arial"/>
              <a:buNone/>
            </a:pPr>
            <a:r>
              <a:rPr lang="en-US" sz="1395" b="1" i="1" u="none" strike="noStrike" cap="none">
                <a:solidFill>
                  <a:schemeClr val="dk1"/>
                </a:solidFill>
                <a:latin typeface="Arial"/>
                <a:ea typeface="Arial"/>
                <a:cs typeface="Arial"/>
                <a:sym typeface="Arial"/>
              </a:rPr>
              <a:t>p</a:t>
            </a:r>
            <a:endParaRPr sz="1395" b="0" i="0" u="none" strike="noStrike" cap="none">
              <a:solidFill>
                <a:schemeClr val="dk1"/>
              </a:solidFill>
              <a:latin typeface="Arial"/>
              <a:ea typeface="Arial"/>
              <a:cs typeface="Arial"/>
              <a:sym typeface="Arial"/>
            </a:endParaRPr>
          </a:p>
        </p:txBody>
      </p:sp>
      <p:sp>
        <p:nvSpPr>
          <p:cNvPr id="224" name="Google Shape;224;p23"/>
          <p:cNvSpPr/>
          <p:nvPr/>
        </p:nvSpPr>
        <p:spPr>
          <a:xfrm>
            <a:off x="2657475" y="3113088"/>
            <a:ext cx="315913" cy="304800"/>
          </a:xfrm>
          <a:custGeom>
            <a:avLst/>
            <a:gdLst/>
            <a:ahLst/>
            <a:cxnLst/>
            <a:rect l="l" t="t" r="r" b="b"/>
            <a:pathLst>
              <a:path w="158750" h="153035" extrusionOk="0">
                <a:moveTo>
                  <a:pt x="79375" y="0"/>
                </a:moveTo>
                <a:lnTo>
                  <a:pt x="48488" y="5994"/>
                </a:lnTo>
                <a:lnTo>
                  <a:pt x="23256" y="22336"/>
                </a:lnTo>
                <a:lnTo>
                  <a:pt x="6240" y="46559"/>
                </a:lnTo>
                <a:lnTo>
                  <a:pt x="0" y="76200"/>
                </a:lnTo>
                <a:lnTo>
                  <a:pt x="6240" y="105914"/>
                </a:lnTo>
                <a:lnTo>
                  <a:pt x="23256" y="130175"/>
                </a:lnTo>
                <a:lnTo>
                  <a:pt x="48488" y="146530"/>
                </a:lnTo>
                <a:lnTo>
                  <a:pt x="79375" y="152527"/>
                </a:lnTo>
                <a:lnTo>
                  <a:pt x="110315" y="146530"/>
                </a:lnTo>
                <a:lnTo>
                  <a:pt x="135540" y="130175"/>
                </a:lnTo>
                <a:lnTo>
                  <a:pt x="152527" y="105914"/>
                </a:lnTo>
                <a:lnTo>
                  <a:pt x="158750" y="76200"/>
                </a:lnTo>
                <a:lnTo>
                  <a:pt x="152526" y="46559"/>
                </a:lnTo>
                <a:lnTo>
                  <a:pt x="135540" y="22336"/>
                </a:lnTo>
                <a:lnTo>
                  <a:pt x="110315" y="5994"/>
                </a:lnTo>
                <a:lnTo>
                  <a:pt x="79375"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Google Shape;225;p23"/>
          <p:cNvSpPr txBox="1"/>
          <p:nvPr/>
        </p:nvSpPr>
        <p:spPr>
          <a:xfrm>
            <a:off x="2722563" y="3132138"/>
            <a:ext cx="149225" cy="238125"/>
          </a:xfrm>
          <a:prstGeom prst="rect">
            <a:avLst/>
          </a:prstGeom>
          <a:noFill/>
          <a:ln>
            <a:noFill/>
          </a:ln>
        </p:spPr>
        <p:txBody>
          <a:bodyPr spcFirstLastPara="1" wrap="square" lIns="0" tIns="24025" rIns="0" bIns="0" anchor="t" anchorCtr="0">
            <a:spAutoFit/>
          </a:bodyPr>
          <a:lstStyle/>
          <a:p>
            <a:pPr marL="25306" marR="0" lvl="0" indent="0" algn="l" rtl="0">
              <a:lnSpc>
                <a:spcPct val="100000"/>
              </a:lnSpc>
              <a:spcBef>
                <a:spcPts val="0"/>
              </a:spcBef>
              <a:spcAft>
                <a:spcPts val="0"/>
              </a:spcAft>
              <a:buClr>
                <a:srgbClr val="000000"/>
              </a:buClr>
              <a:buSzPts val="1395"/>
              <a:buFont typeface="Arial"/>
              <a:buNone/>
            </a:pPr>
            <a:r>
              <a:rPr lang="en-US" sz="1395" b="1" i="1" u="none" strike="noStrike" cap="none">
                <a:solidFill>
                  <a:schemeClr val="dk1"/>
                </a:solidFill>
                <a:latin typeface="Arial"/>
                <a:ea typeface="Arial"/>
                <a:cs typeface="Arial"/>
                <a:sym typeface="Arial"/>
              </a:rPr>
              <a:t>q</a:t>
            </a:r>
            <a:endParaRPr sz="1395" b="0" i="0" u="none" strike="noStrike" cap="none">
              <a:solidFill>
                <a:schemeClr val="dk1"/>
              </a:solidFill>
              <a:latin typeface="Arial"/>
              <a:ea typeface="Arial"/>
              <a:cs typeface="Arial"/>
              <a:sym typeface="Arial"/>
            </a:endParaRPr>
          </a:p>
        </p:txBody>
      </p:sp>
      <p:sp>
        <p:nvSpPr>
          <p:cNvPr id="226" name="Google Shape;226;p23"/>
          <p:cNvSpPr/>
          <p:nvPr/>
        </p:nvSpPr>
        <p:spPr>
          <a:xfrm>
            <a:off x="2998788" y="1920875"/>
            <a:ext cx="330200" cy="31591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Google Shape;227;p23"/>
          <p:cNvSpPr txBox="1"/>
          <p:nvPr/>
        </p:nvSpPr>
        <p:spPr>
          <a:xfrm>
            <a:off x="3074988" y="1946275"/>
            <a:ext cx="139700" cy="238125"/>
          </a:xfrm>
          <a:prstGeom prst="rect">
            <a:avLst/>
          </a:prstGeom>
          <a:noFill/>
          <a:ln>
            <a:noFill/>
          </a:ln>
        </p:spPr>
        <p:txBody>
          <a:bodyPr spcFirstLastPara="1" wrap="square" lIns="0" tIns="24025" rIns="0" bIns="0" anchor="t" anchorCtr="0">
            <a:spAutoFit/>
          </a:bodyPr>
          <a:lstStyle/>
          <a:p>
            <a:pPr marL="25306" marR="0" lvl="0" indent="0" algn="l" rtl="0">
              <a:lnSpc>
                <a:spcPct val="100000"/>
              </a:lnSpc>
              <a:spcBef>
                <a:spcPts val="0"/>
              </a:spcBef>
              <a:spcAft>
                <a:spcPts val="0"/>
              </a:spcAft>
              <a:buClr>
                <a:srgbClr val="000000"/>
              </a:buClr>
              <a:buSzPts val="1395"/>
              <a:buFont typeface="Arial"/>
              <a:buNone/>
            </a:pPr>
            <a:r>
              <a:rPr lang="en-US" sz="1395" b="1" i="1" u="none" strike="noStrike" cap="none">
                <a:solidFill>
                  <a:schemeClr val="dk1"/>
                </a:solidFill>
                <a:latin typeface="Arial"/>
                <a:ea typeface="Arial"/>
                <a:cs typeface="Arial"/>
                <a:sym typeface="Arial"/>
              </a:rPr>
              <a:t>c</a:t>
            </a:r>
            <a:endParaRPr sz="1395" b="0" i="0" u="none" strike="noStrike" cap="none">
              <a:solidFill>
                <a:schemeClr val="dk1"/>
              </a:solidFill>
              <a:latin typeface="Arial"/>
              <a:ea typeface="Arial"/>
              <a:cs typeface="Arial"/>
              <a:sym typeface="Arial"/>
            </a:endParaRPr>
          </a:p>
        </p:txBody>
      </p:sp>
      <p:grpSp>
        <p:nvGrpSpPr>
          <p:cNvPr id="228" name="Google Shape;228;p23"/>
          <p:cNvGrpSpPr/>
          <p:nvPr/>
        </p:nvGrpSpPr>
        <p:grpSpPr>
          <a:xfrm>
            <a:off x="3195607" y="2286000"/>
            <a:ext cx="575282" cy="737128"/>
            <a:chOff x="1595119" y="1147318"/>
            <a:chExt cx="289052" cy="369824"/>
          </a:xfrm>
        </p:grpSpPr>
        <p:sp>
          <p:nvSpPr>
            <p:cNvPr id="229" name="Google Shape;229;p23"/>
            <p:cNvSpPr/>
            <p:nvPr/>
          </p:nvSpPr>
          <p:spPr>
            <a:xfrm>
              <a:off x="1595119" y="1364107"/>
              <a:ext cx="158750" cy="153035"/>
            </a:xfrm>
            <a:custGeom>
              <a:avLst/>
              <a:gdLst/>
              <a:ahLst/>
              <a:cxnLst/>
              <a:rect l="l" t="t" r="r" b="b"/>
              <a:pathLst>
                <a:path w="158750" h="153034" extrusionOk="0">
                  <a:moveTo>
                    <a:pt x="79375" y="0"/>
                  </a:moveTo>
                  <a:lnTo>
                    <a:pt x="48488" y="5996"/>
                  </a:lnTo>
                  <a:lnTo>
                    <a:pt x="23256" y="22351"/>
                  </a:lnTo>
                  <a:lnTo>
                    <a:pt x="6240" y="46612"/>
                  </a:lnTo>
                  <a:lnTo>
                    <a:pt x="0" y="76326"/>
                  </a:lnTo>
                  <a:lnTo>
                    <a:pt x="6240" y="106021"/>
                  </a:lnTo>
                  <a:lnTo>
                    <a:pt x="23256" y="130238"/>
                  </a:lnTo>
                  <a:lnTo>
                    <a:pt x="48488" y="146550"/>
                  </a:lnTo>
                  <a:lnTo>
                    <a:pt x="79375" y="152526"/>
                  </a:lnTo>
                  <a:lnTo>
                    <a:pt x="110315" y="146550"/>
                  </a:lnTo>
                  <a:lnTo>
                    <a:pt x="135540" y="130238"/>
                  </a:lnTo>
                  <a:lnTo>
                    <a:pt x="152527" y="106021"/>
                  </a:lnTo>
                  <a:lnTo>
                    <a:pt x="158750" y="76326"/>
                  </a:lnTo>
                  <a:lnTo>
                    <a:pt x="152526" y="46612"/>
                  </a:lnTo>
                  <a:lnTo>
                    <a:pt x="135540" y="22351"/>
                  </a:lnTo>
                  <a:lnTo>
                    <a:pt x="110315" y="5996"/>
                  </a:lnTo>
                  <a:lnTo>
                    <a:pt x="79375"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Google Shape;230;p23"/>
            <p:cNvSpPr/>
            <p:nvPr/>
          </p:nvSpPr>
          <p:spPr>
            <a:xfrm>
              <a:off x="1718944" y="1147318"/>
              <a:ext cx="165227" cy="15887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31" name="Google Shape;231;p23"/>
          <p:cNvSpPr txBox="1"/>
          <p:nvPr/>
        </p:nvSpPr>
        <p:spPr>
          <a:xfrm>
            <a:off x="3260725" y="2311400"/>
            <a:ext cx="401638" cy="681038"/>
          </a:xfrm>
          <a:prstGeom prst="rect">
            <a:avLst/>
          </a:prstGeom>
          <a:noFill/>
          <a:ln>
            <a:noFill/>
          </a:ln>
        </p:spPr>
        <p:txBody>
          <a:bodyPr spcFirstLastPara="1" wrap="square" lIns="0" tIns="24025" rIns="0" bIns="0" anchor="t" anchorCtr="0">
            <a:spAutoFit/>
          </a:bodyPr>
          <a:lstStyle/>
          <a:p>
            <a:pPr marL="0" marR="0" lvl="0" indent="0" algn="r" rtl="0">
              <a:lnSpc>
                <a:spcPct val="100000"/>
              </a:lnSpc>
              <a:spcBef>
                <a:spcPts val="0"/>
              </a:spcBef>
              <a:spcAft>
                <a:spcPts val="0"/>
              </a:spcAft>
              <a:buClr>
                <a:srgbClr val="000000"/>
              </a:buClr>
              <a:buSzPts val="1300"/>
              <a:buFont typeface="Arial"/>
              <a:buNone/>
            </a:pPr>
            <a:r>
              <a:rPr lang="en-US" sz="1300" b="1" i="1" u="none" strike="noStrike" cap="none">
                <a:solidFill>
                  <a:schemeClr val="dk1"/>
                </a:solidFill>
                <a:latin typeface="Arial"/>
                <a:ea typeface="Arial"/>
                <a:cs typeface="Arial"/>
                <a:sym typeface="Arial"/>
              </a:rPr>
              <a:t>e</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75"/>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13"/>
              </a:spcBef>
              <a:spcAft>
                <a:spcPts val="0"/>
              </a:spcAft>
              <a:buClr>
                <a:srgbClr val="000000"/>
              </a:buClr>
              <a:buSzPts val="1300"/>
              <a:buFont typeface="Arial"/>
              <a:buNone/>
            </a:pPr>
            <a:r>
              <a:rPr lang="en-US" sz="1300" b="1" i="1" u="none" strike="noStrike" cap="none">
                <a:solidFill>
                  <a:schemeClr val="dk1"/>
                </a:solidFill>
                <a:latin typeface="Arial"/>
                <a:ea typeface="Arial"/>
                <a:cs typeface="Arial"/>
                <a:sym typeface="Arial"/>
              </a:rPr>
              <a:t>h</a:t>
            </a:r>
            <a:endParaRPr sz="1300" b="0" i="0" u="none" strike="noStrike" cap="none">
              <a:solidFill>
                <a:schemeClr val="dk1"/>
              </a:solidFill>
              <a:latin typeface="Arial"/>
              <a:ea typeface="Arial"/>
              <a:cs typeface="Arial"/>
              <a:sym typeface="Arial"/>
            </a:endParaRPr>
          </a:p>
        </p:txBody>
      </p:sp>
      <p:sp>
        <p:nvSpPr>
          <p:cNvPr id="232" name="Google Shape;232;p23"/>
          <p:cNvSpPr/>
          <p:nvPr/>
        </p:nvSpPr>
        <p:spPr>
          <a:xfrm>
            <a:off x="2144713" y="1677988"/>
            <a:ext cx="328612" cy="3175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 name="Google Shape;233;p23"/>
          <p:cNvSpPr txBox="1"/>
          <p:nvPr/>
        </p:nvSpPr>
        <p:spPr>
          <a:xfrm>
            <a:off x="2216150" y="1703388"/>
            <a:ext cx="149225" cy="239712"/>
          </a:xfrm>
          <a:prstGeom prst="rect">
            <a:avLst/>
          </a:prstGeom>
          <a:noFill/>
          <a:ln>
            <a:noFill/>
          </a:ln>
        </p:spPr>
        <p:txBody>
          <a:bodyPr spcFirstLastPara="1" wrap="square" lIns="0" tIns="24025" rIns="0" bIns="0" anchor="t" anchorCtr="0">
            <a:spAutoFit/>
          </a:bodyPr>
          <a:lstStyle/>
          <a:p>
            <a:pPr marL="25306" marR="0" lvl="0" indent="0" algn="l" rtl="0">
              <a:lnSpc>
                <a:spcPct val="100000"/>
              </a:lnSpc>
              <a:spcBef>
                <a:spcPts val="0"/>
              </a:spcBef>
              <a:spcAft>
                <a:spcPts val="0"/>
              </a:spcAft>
              <a:buClr>
                <a:srgbClr val="000000"/>
              </a:buClr>
              <a:buSzPts val="1395"/>
              <a:buFont typeface="Arial"/>
              <a:buNone/>
            </a:pPr>
            <a:r>
              <a:rPr lang="en-US" sz="1395" b="1" i="1" u="none" strike="noStrike" cap="none">
                <a:solidFill>
                  <a:schemeClr val="dk1"/>
                </a:solidFill>
                <a:latin typeface="Arial"/>
                <a:ea typeface="Arial"/>
                <a:cs typeface="Arial"/>
                <a:sym typeface="Arial"/>
              </a:rPr>
              <a:t>a</a:t>
            </a:r>
            <a:endParaRPr sz="1395" b="0" i="0" u="none" strike="noStrike" cap="none">
              <a:solidFill>
                <a:schemeClr val="dk1"/>
              </a:solidFill>
              <a:latin typeface="Arial"/>
              <a:ea typeface="Arial"/>
              <a:cs typeface="Arial"/>
              <a:sym typeface="Arial"/>
            </a:endParaRPr>
          </a:p>
        </p:txBody>
      </p:sp>
      <p:sp>
        <p:nvSpPr>
          <p:cNvPr id="234" name="Google Shape;234;p23"/>
          <p:cNvSpPr/>
          <p:nvPr/>
        </p:nvSpPr>
        <p:spPr>
          <a:xfrm>
            <a:off x="4106863" y="2468563"/>
            <a:ext cx="328612" cy="31591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 name="Google Shape;235;p23"/>
          <p:cNvSpPr txBox="1"/>
          <p:nvPr/>
        </p:nvSpPr>
        <p:spPr>
          <a:xfrm>
            <a:off x="4202113" y="2493963"/>
            <a:ext cx="100012" cy="238125"/>
          </a:xfrm>
          <a:prstGeom prst="rect">
            <a:avLst/>
          </a:prstGeom>
          <a:noFill/>
          <a:ln>
            <a:noFill/>
          </a:ln>
        </p:spPr>
        <p:txBody>
          <a:bodyPr spcFirstLastPara="1" wrap="square" lIns="0" tIns="24025" rIns="0" bIns="0" anchor="t" anchorCtr="0">
            <a:spAutoFit/>
          </a:bodyPr>
          <a:lstStyle/>
          <a:p>
            <a:pPr marL="25306" marR="0" lvl="0" indent="0" algn="l" rtl="0">
              <a:lnSpc>
                <a:spcPct val="100000"/>
              </a:lnSpc>
              <a:spcBef>
                <a:spcPts val="0"/>
              </a:spcBef>
              <a:spcAft>
                <a:spcPts val="0"/>
              </a:spcAft>
              <a:buClr>
                <a:srgbClr val="000000"/>
              </a:buClr>
              <a:buSzPts val="1395"/>
              <a:buFont typeface="Arial"/>
              <a:buNone/>
            </a:pPr>
            <a:r>
              <a:rPr lang="en-US" sz="1395" b="1" i="1" u="none" strike="noStrike" cap="none">
                <a:solidFill>
                  <a:schemeClr val="dk1"/>
                </a:solidFill>
                <a:latin typeface="Arial"/>
                <a:ea typeface="Arial"/>
                <a:cs typeface="Arial"/>
                <a:sym typeface="Arial"/>
              </a:rPr>
              <a:t>f</a:t>
            </a:r>
            <a:endParaRPr sz="1395" b="0" i="0" u="none" strike="noStrike" cap="none">
              <a:solidFill>
                <a:schemeClr val="dk1"/>
              </a:solidFill>
              <a:latin typeface="Arial"/>
              <a:ea typeface="Arial"/>
              <a:cs typeface="Arial"/>
              <a:sym typeface="Arial"/>
            </a:endParaRPr>
          </a:p>
        </p:txBody>
      </p:sp>
      <p:sp>
        <p:nvSpPr>
          <p:cNvPr id="236" name="Google Shape;236;p23"/>
          <p:cNvSpPr/>
          <p:nvPr/>
        </p:nvSpPr>
        <p:spPr>
          <a:xfrm>
            <a:off x="3979863" y="3016250"/>
            <a:ext cx="330200" cy="315913"/>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 name="Google Shape;237;p23"/>
          <p:cNvSpPr txBox="1"/>
          <p:nvPr/>
        </p:nvSpPr>
        <p:spPr>
          <a:xfrm>
            <a:off x="4070350" y="3041650"/>
            <a:ext cx="109538" cy="238125"/>
          </a:xfrm>
          <a:prstGeom prst="rect">
            <a:avLst/>
          </a:prstGeom>
          <a:noFill/>
          <a:ln>
            <a:noFill/>
          </a:ln>
        </p:spPr>
        <p:txBody>
          <a:bodyPr spcFirstLastPara="1" wrap="square" lIns="0" tIns="24025" rIns="0" bIns="0" anchor="t" anchorCtr="0">
            <a:spAutoFit/>
          </a:bodyPr>
          <a:lstStyle/>
          <a:p>
            <a:pPr marL="25306" marR="0" lvl="0" indent="0" algn="l" rtl="0">
              <a:lnSpc>
                <a:spcPct val="100000"/>
              </a:lnSpc>
              <a:spcBef>
                <a:spcPts val="0"/>
              </a:spcBef>
              <a:spcAft>
                <a:spcPts val="0"/>
              </a:spcAft>
              <a:buClr>
                <a:srgbClr val="000000"/>
              </a:buClr>
              <a:buSzPts val="1395"/>
              <a:buFont typeface="Arial"/>
              <a:buNone/>
            </a:pPr>
            <a:r>
              <a:rPr lang="en-US" sz="1395" b="1" i="1" u="none" strike="noStrike" cap="none">
                <a:solidFill>
                  <a:schemeClr val="dk1"/>
                </a:solidFill>
                <a:latin typeface="Arial"/>
                <a:ea typeface="Arial"/>
                <a:cs typeface="Arial"/>
                <a:sym typeface="Arial"/>
              </a:rPr>
              <a:t>r</a:t>
            </a:r>
            <a:endParaRPr sz="1395" b="0" i="0" u="none" strike="noStrike" cap="none">
              <a:solidFill>
                <a:schemeClr val="dk1"/>
              </a:solidFill>
              <a:latin typeface="Arial"/>
              <a:ea typeface="Arial"/>
              <a:cs typeface="Arial"/>
              <a:sym typeface="Arial"/>
            </a:endParaRPr>
          </a:p>
        </p:txBody>
      </p:sp>
      <p:grpSp>
        <p:nvGrpSpPr>
          <p:cNvPr id="238" name="Google Shape;238;p23"/>
          <p:cNvGrpSpPr/>
          <p:nvPr/>
        </p:nvGrpSpPr>
        <p:grpSpPr>
          <a:xfrm>
            <a:off x="460375" y="225425"/>
            <a:ext cx="8326185" cy="3079748"/>
            <a:chOff x="222504" y="112776"/>
            <a:chExt cx="4178808" cy="1546224"/>
          </a:xfrm>
        </p:grpSpPr>
        <p:sp>
          <p:nvSpPr>
            <p:cNvPr id="239" name="Google Shape;239;p23"/>
            <p:cNvSpPr/>
            <p:nvPr/>
          </p:nvSpPr>
          <p:spPr>
            <a:xfrm>
              <a:off x="222504" y="112776"/>
              <a:ext cx="4178808" cy="537305"/>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 name="Google Shape;240;p23"/>
            <p:cNvSpPr/>
            <p:nvPr/>
          </p:nvSpPr>
          <p:spPr>
            <a:xfrm>
              <a:off x="791845" y="1437385"/>
              <a:ext cx="828040" cy="221615"/>
            </a:xfrm>
            <a:custGeom>
              <a:avLst/>
              <a:gdLst/>
              <a:ahLst/>
              <a:cxnLst/>
              <a:rect l="l" t="t" r="r" b="b"/>
              <a:pathLst>
                <a:path w="828040" h="221614" extrusionOk="0">
                  <a:moveTo>
                    <a:pt x="152019" y="155575"/>
                  </a:moveTo>
                  <a:lnTo>
                    <a:pt x="143827" y="138938"/>
                  </a:lnTo>
                  <a:lnTo>
                    <a:pt x="133223" y="117348"/>
                  </a:lnTo>
                  <a:lnTo>
                    <a:pt x="123609" y="130048"/>
                  </a:lnTo>
                  <a:lnTo>
                    <a:pt x="3937" y="39370"/>
                  </a:lnTo>
                  <a:lnTo>
                    <a:pt x="0" y="44450"/>
                  </a:lnTo>
                  <a:lnTo>
                    <a:pt x="119773" y="135115"/>
                  </a:lnTo>
                  <a:lnTo>
                    <a:pt x="110236" y="147701"/>
                  </a:lnTo>
                  <a:lnTo>
                    <a:pt x="152019" y="155575"/>
                  </a:lnTo>
                  <a:close/>
                </a:path>
                <a:path w="828040" h="221614" extrusionOk="0">
                  <a:moveTo>
                    <a:pt x="533273" y="200787"/>
                  </a:moveTo>
                  <a:lnTo>
                    <a:pt x="528802" y="198755"/>
                  </a:lnTo>
                  <a:lnTo>
                    <a:pt x="494538" y="183134"/>
                  </a:lnTo>
                  <a:lnTo>
                    <a:pt x="495058" y="198983"/>
                  </a:lnTo>
                  <a:lnTo>
                    <a:pt x="287782" y="206375"/>
                  </a:lnTo>
                  <a:lnTo>
                    <a:pt x="288036" y="212725"/>
                  </a:lnTo>
                  <a:lnTo>
                    <a:pt x="495274" y="205333"/>
                  </a:lnTo>
                  <a:lnTo>
                    <a:pt x="495808" y="221234"/>
                  </a:lnTo>
                  <a:lnTo>
                    <a:pt x="533273" y="200787"/>
                  </a:lnTo>
                  <a:close/>
                </a:path>
                <a:path w="828040" h="221614" extrusionOk="0">
                  <a:moveTo>
                    <a:pt x="804164" y="6096"/>
                  </a:moveTo>
                  <a:lnTo>
                    <a:pt x="802259" y="0"/>
                  </a:lnTo>
                  <a:lnTo>
                    <a:pt x="346329" y="141249"/>
                  </a:lnTo>
                  <a:lnTo>
                    <a:pt x="341630" y="126111"/>
                  </a:lnTo>
                  <a:lnTo>
                    <a:pt x="310896" y="155575"/>
                  </a:lnTo>
                  <a:lnTo>
                    <a:pt x="352933" y="162433"/>
                  </a:lnTo>
                  <a:lnTo>
                    <a:pt x="348818" y="149225"/>
                  </a:lnTo>
                  <a:lnTo>
                    <a:pt x="348234" y="147345"/>
                  </a:lnTo>
                  <a:lnTo>
                    <a:pt x="804164" y="6096"/>
                  </a:lnTo>
                  <a:close/>
                </a:path>
                <a:path w="828040" h="221614" extrusionOk="0">
                  <a:moveTo>
                    <a:pt x="827913" y="59817"/>
                  </a:moveTo>
                  <a:lnTo>
                    <a:pt x="824738" y="54356"/>
                  </a:lnTo>
                  <a:lnTo>
                    <a:pt x="700519" y="125171"/>
                  </a:lnTo>
                  <a:lnTo>
                    <a:pt x="692658" y="111379"/>
                  </a:lnTo>
                  <a:lnTo>
                    <a:pt x="669036" y="146812"/>
                  </a:lnTo>
                  <a:lnTo>
                    <a:pt x="711581" y="144526"/>
                  </a:lnTo>
                  <a:lnTo>
                    <a:pt x="705485" y="133858"/>
                  </a:lnTo>
                  <a:lnTo>
                    <a:pt x="703707" y="130746"/>
                  </a:lnTo>
                  <a:lnTo>
                    <a:pt x="827913" y="59817"/>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1" name="Google Shape;241;p23"/>
            <p:cNvSpPr/>
            <p:nvPr/>
          </p:nvSpPr>
          <p:spPr>
            <a:xfrm>
              <a:off x="1730882" y="1300988"/>
              <a:ext cx="73152" cy="8547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 name="Google Shape;242;p23"/>
            <p:cNvSpPr/>
            <p:nvPr/>
          </p:nvSpPr>
          <p:spPr>
            <a:xfrm>
              <a:off x="1849881" y="1275842"/>
              <a:ext cx="165735" cy="263525"/>
            </a:xfrm>
            <a:custGeom>
              <a:avLst/>
              <a:gdLst/>
              <a:ahLst/>
              <a:cxnLst/>
              <a:rect l="l" t="t" r="r" b="b"/>
              <a:pathLst>
                <a:path w="165735" h="263525" extrusionOk="0">
                  <a:moveTo>
                    <a:pt x="127508" y="219201"/>
                  </a:moveTo>
                  <a:lnTo>
                    <a:pt x="111252" y="229107"/>
                  </a:lnTo>
                  <a:lnTo>
                    <a:pt x="165354" y="263144"/>
                  </a:lnTo>
                  <a:lnTo>
                    <a:pt x="162357" y="227329"/>
                  </a:lnTo>
                  <a:lnTo>
                    <a:pt x="132460" y="227329"/>
                  </a:lnTo>
                  <a:lnTo>
                    <a:pt x="127508" y="219201"/>
                  </a:lnTo>
                  <a:close/>
                </a:path>
                <a:path w="165735" h="263525" extrusionOk="0">
                  <a:moveTo>
                    <a:pt x="143764" y="209295"/>
                  </a:moveTo>
                  <a:lnTo>
                    <a:pt x="127508" y="219201"/>
                  </a:lnTo>
                  <a:lnTo>
                    <a:pt x="132460" y="227329"/>
                  </a:lnTo>
                  <a:lnTo>
                    <a:pt x="148717" y="217423"/>
                  </a:lnTo>
                  <a:lnTo>
                    <a:pt x="143764" y="209295"/>
                  </a:lnTo>
                  <a:close/>
                </a:path>
                <a:path w="165735" h="263525" extrusionOk="0">
                  <a:moveTo>
                    <a:pt x="160019" y="199389"/>
                  </a:moveTo>
                  <a:lnTo>
                    <a:pt x="143764" y="209295"/>
                  </a:lnTo>
                  <a:lnTo>
                    <a:pt x="148717" y="217423"/>
                  </a:lnTo>
                  <a:lnTo>
                    <a:pt x="132460" y="227329"/>
                  </a:lnTo>
                  <a:lnTo>
                    <a:pt x="162357" y="227329"/>
                  </a:lnTo>
                  <a:lnTo>
                    <a:pt x="160019" y="199389"/>
                  </a:lnTo>
                  <a:close/>
                </a:path>
                <a:path w="165735" h="263525" extrusionOk="0">
                  <a:moveTo>
                    <a:pt x="16256" y="0"/>
                  </a:moveTo>
                  <a:lnTo>
                    <a:pt x="0" y="9905"/>
                  </a:lnTo>
                  <a:lnTo>
                    <a:pt x="127508" y="219201"/>
                  </a:lnTo>
                  <a:lnTo>
                    <a:pt x="143764" y="209295"/>
                  </a:lnTo>
                  <a:lnTo>
                    <a:pt x="16256" y="0"/>
                  </a:lnTo>
                  <a:close/>
                </a:path>
              </a:pathLst>
            </a:custGeom>
            <a:solidFill>
              <a:srgbClr val="CC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3" name="Google Shape;243;p23"/>
            <p:cNvSpPr/>
            <p:nvPr/>
          </p:nvSpPr>
          <p:spPr>
            <a:xfrm>
              <a:off x="2063114" y="1394333"/>
              <a:ext cx="72009" cy="126745"/>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 name="Google Shape;244;p23"/>
            <p:cNvSpPr/>
            <p:nvPr/>
          </p:nvSpPr>
          <p:spPr>
            <a:xfrm>
              <a:off x="791464" y="982852"/>
              <a:ext cx="1409065" cy="398145"/>
            </a:xfrm>
            <a:custGeom>
              <a:avLst/>
              <a:gdLst/>
              <a:ahLst/>
              <a:cxnLst/>
              <a:rect l="l" t="t" r="r" b="b"/>
              <a:pathLst>
                <a:path w="1409064" h="398144" extrusionOk="0">
                  <a:moveTo>
                    <a:pt x="327152" y="305054"/>
                  </a:moveTo>
                  <a:lnTo>
                    <a:pt x="264668" y="291592"/>
                  </a:lnTo>
                  <a:lnTo>
                    <a:pt x="269379" y="309981"/>
                  </a:lnTo>
                  <a:lnTo>
                    <a:pt x="0" y="379222"/>
                  </a:lnTo>
                  <a:lnTo>
                    <a:pt x="4699" y="397637"/>
                  </a:lnTo>
                  <a:lnTo>
                    <a:pt x="274142" y="328498"/>
                  </a:lnTo>
                  <a:lnTo>
                    <a:pt x="278892" y="346964"/>
                  </a:lnTo>
                  <a:lnTo>
                    <a:pt x="324218" y="307594"/>
                  </a:lnTo>
                  <a:lnTo>
                    <a:pt x="327152" y="305054"/>
                  </a:lnTo>
                  <a:close/>
                </a:path>
                <a:path w="1409064" h="398144" extrusionOk="0">
                  <a:moveTo>
                    <a:pt x="1409065" y="61341"/>
                  </a:moveTo>
                  <a:lnTo>
                    <a:pt x="1404340" y="45085"/>
                  </a:lnTo>
                  <a:lnTo>
                    <a:pt x="1391285" y="0"/>
                  </a:lnTo>
                  <a:lnTo>
                    <a:pt x="1352804" y="51054"/>
                  </a:lnTo>
                  <a:lnTo>
                    <a:pt x="1371638" y="54508"/>
                  </a:lnTo>
                  <a:lnTo>
                    <a:pt x="1334262" y="257175"/>
                  </a:lnTo>
                  <a:lnTo>
                    <a:pt x="1353058" y="260731"/>
                  </a:lnTo>
                  <a:lnTo>
                    <a:pt x="1390319" y="57924"/>
                  </a:lnTo>
                  <a:lnTo>
                    <a:pt x="1409065" y="61341"/>
                  </a:lnTo>
                  <a:close/>
                </a:path>
              </a:pathLst>
            </a:custGeom>
            <a:solidFill>
              <a:srgbClr val="CC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5" name="Google Shape;245;p23"/>
            <p:cNvSpPr/>
            <p:nvPr/>
          </p:nvSpPr>
          <p:spPr>
            <a:xfrm>
              <a:off x="920877" y="1113155"/>
              <a:ext cx="222250" cy="123443"/>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 name="Google Shape;246;p23"/>
            <p:cNvSpPr/>
            <p:nvPr/>
          </p:nvSpPr>
          <p:spPr>
            <a:xfrm>
              <a:off x="926465" y="921639"/>
              <a:ext cx="144526" cy="86232"/>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 name="Google Shape;247;p23"/>
            <p:cNvSpPr/>
            <p:nvPr/>
          </p:nvSpPr>
          <p:spPr>
            <a:xfrm>
              <a:off x="1229741" y="919860"/>
              <a:ext cx="293370" cy="316865"/>
            </a:xfrm>
            <a:custGeom>
              <a:avLst/>
              <a:gdLst/>
              <a:ahLst/>
              <a:cxnLst/>
              <a:rect l="l" t="t" r="r" b="b"/>
              <a:pathLst>
                <a:path w="293369" h="316865" extrusionOk="0">
                  <a:moveTo>
                    <a:pt x="271399" y="120396"/>
                  </a:moveTo>
                  <a:lnTo>
                    <a:pt x="36093" y="14528"/>
                  </a:lnTo>
                  <a:lnTo>
                    <a:pt x="37261" y="11938"/>
                  </a:lnTo>
                  <a:lnTo>
                    <a:pt x="42672" y="0"/>
                  </a:lnTo>
                  <a:lnTo>
                    <a:pt x="0" y="1778"/>
                  </a:lnTo>
                  <a:lnTo>
                    <a:pt x="26924" y="34798"/>
                  </a:lnTo>
                  <a:lnTo>
                    <a:pt x="33439" y="20383"/>
                  </a:lnTo>
                  <a:lnTo>
                    <a:pt x="268732" y="126238"/>
                  </a:lnTo>
                  <a:lnTo>
                    <a:pt x="271399" y="120396"/>
                  </a:lnTo>
                  <a:close/>
                </a:path>
                <a:path w="293369" h="316865" extrusionOk="0">
                  <a:moveTo>
                    <a:pt x="293116" y="177419"/>
                  </a:moveTo>
                  <a:lnTo>
                    <a:pt x="250444" y="177673"/>
                  </a:lnTo>
                  <a:lnTo>
                    <a:pt x="257721" y="191871"/>
                  </a:lnTo>
                  <a:lnTo>
                    <a:pt x="23241" y="311150"/>
                  </a:lnTo>
                  <a:lnTo>
                    <a:pt x="26162" y="316865"/>
                  </a:lnTo>
                  <a:lnTo>
                    <a:pt x="260565" y="197434"/>
                  </a:lnTo>
                  <a:lnTo>
                    <a:pt x="267843" y="211582"/>
                  </a:lnTo>
                  <a:lnTo>
                    <a:pt x="284556" y="188976"/>
                  </a:lnTo>
                  <a:lnTo>
                    <a:pt x="293116" y="177419"/>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8" name="Google Shape;248;p23"/>
            <p:cNvSpPr/>
            <p:nvPr/>
          </p:nvSpPr>
          <p:spPr>
            <a:xfrm>
              <a:off x="1276095" y="1206246"/>
              <a:ext cx="446405" cy="91440"/>
            </a:xfrm>
            <a:custGeom>
              <a:avLst/>
              <a:gdLst/>
              <a:ahLst/>
              <a:cxnLst/>
              <a:rect l="l" t="t" r="r" b="b"/>
              <a:pathLst>
                <a:path w="446405" h="91440" extrusionOk="0">
                  <a:moveTo>
                    <a:pt x="388153" y="18831"/>
                  </a:moveTo>
                  <a:lnTo>
                    <a:pt x="0" y="72262"/>
                  </a:lnTo>
                  <a:lnTo>
                    <a:pt x="2667" y="91059"/>
                  </a:lnTo>
                  <a:lnTo>
                    <a:pt x="390745" y="37744"/>
                  </a:lnTo>
                  <a:lnTo>
                    <a:pt x="388153" y="18831"/>
                  </a:lnTo>
                  <a:close/>
                </a:path>
                <a:path w="446405" h="91440" extrusionOk="0">
                  <a:moveTo>
                    <a:pt x="437387" y="17525"/>
                  </a:moveTo>
                  <a:lnTo>
                    <a:pt x="397637" y="17525"/>
                  </a:lnTo>
                  <a:lnTo>
                    <a:pt x="400177" y="36449"/>
                  </a:lnTo>
                  <a:lnTo>
                    <a:pt x="390745" y="37744"/>
                  </a:lnTo>
                  <a:lnTo>
                    <a:pt x="393319" y="56515"/>
                  </a:lnTo>
                  <a:lnTo>
                    <a:pt x="446024" y="20447"/>
                  </a:lnTo>
                  <a:lnTo>
                    <a:pt x="437387" y="17525"/>
                  </a:lnTo>
                  <a:close/>
                </a:path>
                <a:path w="446405" h="91440" extrusionOk="0">
                  <a:moveTo>
                    <a:pt x="397637" y="17525"/>
                  </a:moveTo>
                  <a:lnTo>
                    <a:pt x="388153" y="18831"/>
                  </a:lnTo>
                  <a:lnTo>
                    <a:pt x="390745" y="37744"/>
                  </a:lnTo>
                  <a:lnTo>
                    <a:pt x="400177" y="36449"/>
                  </a:lnTo>
                  <a:lnTo>
                    <a:pt x="397637" y="17525"/>
                  </a:lnTo>
                  <a:close/>
                </a:path>
                <a:path w="446405" h="91440" extrusionOk="0">
                  <a:moveTo>
                    <a:pt x="385572" y="0"/>
                  </a:moveTo>
                  <a:lnTo>
                    <a:pt x="388153" y="18831"/>
                  </a:lnTo>
                  <a:lnTo>
                    <a:pt x="397637" y="17525"/>
                  </a:lnTo>
                  <a:lnTo>
                    <a:pt x="437387" y="17525"/>
                  </a:lnTo>
                  <a:lnTo>
                    <a:pt x="385572" y="0"/>
                  </a:lnTo>
                  <a:close/>
                </a:path>
              </a:pathLst>
            </a:custGeom>
            <a:solidFill>
              <a:srgbClr val="CC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9" name="Google Shape;249;p23"/>
            <p:cNvSpPr/>
            <p:nvPr/>
          </p:nvSpPr>
          <p:spPr>
            <a:xfrm>
              <a:off x="816864" y="1025016"/>
              <a:ext cx="1264920" cy="403860"/>
            </a:xfrm>
            <a:custGeom>
              <a:avLst/>
              <a:gdLst/>
              <a:ahLst/>
              <a:cxnLst/>
              <a:rect l="l" t="t" r="r" b="b"/>
              <a:pathLst>
                <a:path w="1264920" h="403859" extrusionOk="0">
                  <a:moveTo>
                    <a:pt x="928370" y="255778"/>
                  </a:moveTo>
                  <a:lnTo>
                    <a:pt x="889254" y="272796"/>
                  </a:lnTo>
                  <a:lnTo>
                    <a:pt x="901014" y="282625"/>
                  </a:lnTo>
                  <a:lnTo>
                    <a:pt x="899947" y="283692"/>
                  </a:lnTo>
                  <a:lnTo>
                    <a:pt x="899668" y="283845"/>
                  </a:lnTo>
                  <a:lnTo>
                    <a:pt x="894842" y="286639"/>
                  </a:lnTo>
                  <a:lnTo>
                    <a:pt x="881253" y="293116"/>
                  </a:lnTo>
                  <a:lnTo>
                    <a:pt x="827659" y="312039"/>
                  </a:lnTo>
                  <a:lnTo>
                    <a:pt x="781939" y="324358"/>
                  </a:lnTo>
                  <a:lnTo>
                    <a:pt x="729107" y="335915"/>
                  </a:lnTo>
                  <a:lnTo>
                    <a:pt x="637794" y="352171"/>
                  </a:lnTo>
                  <a:lnTo>
                    <a:pt x="570103" y="361823"/>
                  </a:lnTo>
                  <a:lnTo>
                    <a:pt x="497459" y="370586"/>
                  </a:lnTo>
                  <a:lnTo>
                    <a:pt x="420751" y="378333"/>
                  </a:lnTo>
                  <a:lnTo>
                    <a:pt x="381127" y="381762"/>
                  </a:lnTo>
                  <a:lnTo>
                    <a:pt x="340741" y="384810"/>
                  </a:lnTo>
                  <a:lnTo>
                    <a:pt x="257937" y="390144"/>
                  </a:lnTo>
                  <a:lnTo>
                    <a:pt x="173101" y="393954"/>
                  </a:lnTo>
                  <a:lnTo>
                    <a:pt x="86868" y="396367"/>
                  </a:lnTo>
                  <a:lnTo>
                    <a:pt x="0" y="397256"/>
                  </a:lnTo>
                  <a:lnTo>
                    <a:pt x="0" y="403606"/>
                  </a:lnTo>
                  <a:lnTo>
                    <a:pt x="86995" y="402717"/>
                  </a:lnTo>
                  <a:lnTo>
                    <a:pt x="173228" y="400304"/>
                  </a:lnTo>
                  <a:lnTo>
                    <a:pt x="258191" y="396367"/>
                  </a:lnTo>
                  <a:lnTo>
                    <a:pt x="299974" y="393954"/>
                  </a:lnTo>
                  <a:lnTo>
                    <a:pt x="341122" y="391160"/>
                  </a:lnTo>
                  <a:lnTo>
                    <a:pt x="421259" y="384556"/>
                  </a:lnTo>
                  <a:lnTo>
                    <a:pt x="498094" y="376936"/>
                  </a:lnTo>
                  <a:lnTo>
                    <a:pt x="570865" y="368173"/>
                  </a:lnTo>
                  <a:lnTo>
                    <a:pt x="638683" y="358394"/>
                  </a:lnTo>
                  <a:lnTo>
                    <a:pt x="701294" y="347853"/>
                  </a:lnTo>
                  <a:lnTo>
                    <a:pt x="757682" y="336423"/>
                  </a:lnTo>
                  <a:lnTo>
                    <a:pt x="807339" y="324358"/>
                  </a:lnTo>
                  <a:lnTo>
                    <a:pt x="849503" y="311912"/>
                  </a:lnTo>
                  <a:lnTo>
                    <a:pt x="891032" y="295529"/>
                  </a:lnTo>
                  <a:lnTo>
                    <a:pt x="905903" y="286702"/>
                  </a:lnTo>
                  <a:lnTo>
                    <a:pt x="918464" y="297180"/>
                  </a:lnTo>
                  <a:lnTo>
                    <a:pt x="923074" y="277876"/>
                  </a:lnTo>
                  <a:lnTo>
                    <a:pt x="928370" y="255778"/>
                  </a:lnTo>
                  <a:close/>
                </a:path>
                <a:path w="1264920" h="403859" extrusionOk="0">
                  <a:moveTo>
                    <a:pt x="1264666" y="238506"/>
                  </a:moveTo>
                  <a:lnTo>
                    <a:pt x="1255014" y="196342"/>
                  </a:lnTo>
                  <a:lnTo>
                    <a:pt x="1227836" y="155575"/>
                  </a:lnTo>
                  <a:lnTo>
                    <a:pt x="1197610" y="126885"/>
                  </a:lnTo>
                  <a:lnTo>
                    <a:pt x="1160145" y="100330"/>
                  </a:lnTo>
                  <a:lnTo>
                    <a:pt x="1116584" y="76454"/>
                  </a:lnTo>
                  <a:lnTo>
                    <a:pt x="1067803" y="55753"/>
                  </a:lnTo>
                  <a:lnTo>
                    <a:pt x="996442" y="33782"/>
                  </a:lnTo>
                  <a:lnTo>
                    <a:pt x="958850" y="25654"/>
                  </a:lnTo>
                  <a:lnTo>
                    <a:pt x="920242" y="19685"/>
                  </a:lnTo>
                  <a:lnTo>
                    <a:pt x="880999" y="16002"/>
                  </a:lnTo>
                  <a:lnTo>
                    <a:pt x="879627" y="15938"/>
                  </a:lnTo>
                  <a:lnTo>
                    <a:pt x="879640" y="15621"/>
                  </a:lnTo>
                  <a:lnTo>
                    <a:pt x="880110" y="0"/>
                  </a:lnTo>
                  <a:lnTo>
                    <a:pt x="841502" y="17907"/>
                  </a:lnTo>
                  <a:lnTo>
                    <a:pt x="878967" y="38100"/>
                  </a:lnTo>
                  <a:lnTo>
                    <a:pt x="879436" y="22199"/>
                  </a:lnTo>
                  <a:lnTo>
                    <a:pt x="880491" y="22225"/>
                  </a:lnTo>
                  <a:lnTo>
                    <a:pt x="919226" y="25908"/>
                  </a:lnTo>
                  <a:lnTo>
                    <a:pt x="957580" y="31877"/>
                  </a:lnTo>
                  <a:lnTo>
                    <a:pt x="1030859" y="49784"/>
                  </a:lnTo>
                  <a:lnTo>
                    <a:pt x="1098169" y="74803"/>
                  </a:lnTo>
                  <a:lnTo>
                    <a:pt x="1143127" y="97409"/>
                  </a:lnTo>
                  <a:lnTo>
                    <a:pt x="1181989" y="122809"/>
                  </a:lnTo>
                  <a:lnTo>
                    <a:pt x="1213993" y="150114"/>
                  </a:lnTo>
                  <a:lnTo>
                    <a:pt x="1244092" y="188722"/>
                  </a:lnTo>
                  <a:lnTo>
                    <a:pt x="1257808" y="228473"/>
                  </a:lnTo>
                  <a:lnTo>
                    <a:pt x="1258316" y="238887"/>
                  </a:lnTo>
                  <a:lnTo>
                    <a:pt x="1264666" y="23850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0" name="Google Shape;250;p23"/>
            <p:cNvSpPr/>
            <p:nvPr/>
          </p:nvSpPr>
          <p:spPr>
            <a:xfrm>
              <a:off x="1483614" y="1577467"/>
              <a:ext cx="508634" cy="64769"/>
            </a:xfrm>
            <a:custGeom>
              <a:avLst/>
              <a:gdLst/>
              <a:ahLst/>
              <a:cxnLst/>
              <a:rect l="l" t="t" r="r" b="b"/>
              <a:pathLst>
                <a:path w="508635" h="64769" extrusionOk="0">
                  <a:moveTo>
                    <a:pt x="470316" y="15812"/>
                  </a:moveTo>
                  <a:lnTo>
                    <a:pt x="0" y="58419"/>
                  </a:lnTo>
                  <a:lnTo>
                    <a:pt x="635" y="64769"/>
                  </a:lnTo>
                  <a:lnTo>
                    <a:pt x="470881" y="22043"/>
                  </a:lnTo>
                  <a:lnTo>
                    <a:pt x="470316" y="15812"/>
                  </a:lnTo>
                  <a:close/>
                </a:path>
                <a:path w="508635" h="64769" extrusionOk="0">
                  <a:moveTo>
                    <a:pt x="507858" y="15239"/>
                  </a:moveTo>
                  <a:lnTo>
                    <a:pt x="476631" y="15239"/>
                  </a:lnTo>
                  <a:lnTo>
                    <a:pt x="477265" y="21462"/>
                  </a:lnTo>
                  <a:lnTo>
                    <a:pt x="470881" y="22043"/>
                  </a:lnTo>
                  <a:lnTo>
                    <a:pt x="472313" y="37845"/>
                  </a:lnTo>
                  <a:lnTo>
                    <a:pt x="508508" y="15493"/>
                  </a:lnTo>
                  <a:lnTo>
                    <a:pt x="507858" y="15239"/>
                  </a:lnTo>
                  <a:close/>
                </a:path>
                <a:path w="508635" h="64769" extrusionOk="0">
                  <a:moveTo>
                    <a:pt x="476631" y="15239"/>
                  </a:moveTo>
                  <a:lnTo>
                    <a:pt x="470316" y="15812"/>
                  </a:lnTo>
                  <a:lnTo>
                    <a:pt x="470881" y="22043"/>
                  </a:lnTo>
                  <a:lnTo>
                    <a:pt x="477265" y="21462"/>
                  </a:lnTo>
                  <a:lnTo>
                    <a:pt x="476631" y="15239"/>
                  </a:lnTo>
                  <a:close/>
                </a:path>
                <a:path w="508635" h="64769" extrusionOk="0">
                  <a:moveTo>
                    <a:pt x="468884" y="0"/>
                  </a:moveTo>
                  <a:lnTo>
                    <a:pt x="470316" y="15812"/>
                  </a:lnTo>
                  <a:lnTo>
                    <a:pt x="476631" y="15239"/>
                  </a:lnTo>
                  <a:lnTo>
                    <a:pt x="507858" y="15239"/>
                  </a:lnTo>
                  <a:lnTo>
                    <a:pt x="46888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1" name="Google Shape;251;p23"/>
          <p:cNvSpPr txBox="1"/>
          <p:nvPr/>
        </p:nvSpPr>
        <p:spPr>
          <a:xfrm>
            <a:off x="825500" y="4375150"/>
            <a:ext cx="1846263" cy="457200"/>
          </a:xfrm>
          <a:prstGeom prst="rect">
            <a:avLst/>
          </a:prstGeom>
          <a:noFill/>
          <a:ln>
            <a:noFill/>
          </a:ln>
        </p:spPr>
        <p:txBody>
          <a:bodyPr spcFirstLastPara="1" wrap="square" lIns="0" tIns="26550" rIns="0" bIns="0" anchor="t" anchorCtr="0">
            <a:spAutoFit/>
          </a:bodyPr>
          <a:lstStyle/>
          <a:p>
            <a:pPr marL="25306" marR="0" lvl="0" indent="0" algn="l" rtl="0">
              <a:lnSpc>
                <a:spcPct val="100000"/>
              </a:lnSpc>
              <a:spcBef>
                <a:spcPts val="0"/>
              </a:spcBef>
              <a:spcAft>
                <a:spcPts val="0"/>
              </a:spcAft>
              <a:buClr>
                <a:srgbClr val="000000"/>
              </a:buClr>
              <a:buSzPts val="2790"/>
              <a:buFont typeface="Arial"/>
              <a:buNone/>
            </a:pPr>
            <a:r>
              <a:rPr lang="en-US" sz="2790" b="1" i="0" u="none" strike="noStrike" cap="none">
                <a:solidFill>
                  <a:srgbClr val="CC0000"/>
                </a:solidFill>
                <a:latin typeface="Times New Roman"/>
                <a:ea typeface="Times New Roman"/>
                <a:cs typeface="Times New Roman"/>
                <a:sym typeface="Times New Roman"/>
              </a:rPr>
              <a:t>Search Tree</a:t>
            </a:r>
            <a:endParaRPr sz="2790" b="0" i="0" u="none" strike="noStrike" cap="none">
              <a:solidFill>
                <a:schemeClr val="dk1"/>
              </a:solidFill>
              <a:latin typeface="Times New Roman"/>
              <a:ea typeface="Times New Roman"/>
              <a:cs typeface="Times New Roman"/>
              <a:sym typeface="Times New Roman"/>
            </a:endParaRPr>
          </a:p>
        </p:txBody>
      </p:sp>
      <p:sp>
        <p:nvSpPr>
          <p:cNvPr id="252" name="Google Shape;252;p23"/>
          <p:cNvSpPr txBox="1"/>
          <p:nvPr/>
        </p:nvSpPr>
        <p:spPr>
          <a:xfrm>
            <a:off x="7048500" y="5345113"/>
            <a:ext cx="285750" cy="393700"/>
          </a:xfrm>
          <a:prstGeom prst="rect">
            <a:avLst/>
          </a:prstGeom>
          <a:noFill/>
          <a:ln>
            <a:noFill/>
          </a:ln>
        </p:spPr>
        <p:txBody>
          <a:bodyPr spcFirstLastPara="1" wrap="square" lIns="0" tIns="25300" rIns="0" bIns="0" anchor="t" anchorCtr="0">
            <a:spAutoFit/>
          </a:bodyPr>
          <a:lstStyle/>
          <a:p>
            <a:pPr marL="25306" marR="0" lvl="0" indent="0" algn="l" rtl="0">
              <a:lnSpc>
                <a:spcPct val="100000"/>
              </a:lnSpc>
              <a:spcBef>
                <a:spcPts val="0"/>
              </a:spcBef>
              <a:spcAft>
                <a:spcPts val="0"/>
              </a:spcAft>
              <a:buClr>
                <a:srgbClr val="000000"/>
              </a:buClr>
              <a:buSzPts val="2391"/>
              <a:buFont typeface="Arial"/>
              <a:buNone/>
            </a:pPr>
            <a:r>
              <a:rPr lang="en-US" sz="2391" b="1" i="0" u="none" strike="noStrike" cap="none">
                <a:solidFill>
                  <a:srgbClr val="032FD7"/>
                </a:solidFill>
                <a:latin typeface="Arial"/>
                <a:ea typeface="Arial"/>
                <a:cs typeface="Arial"/>
                <a:sym typeface="Arial"/>
              </a:rPr>
              <a:t>G</a:t>
            </a:r>
            <a:endParaRPr sz="2391"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txBox="1"/>
          <p:nvPr/>
        </p:nvSpPr>
        <p:spPr>
          <a:xfrm>
            <a:off x="8704263" y="6480175"/>
            <a:ext cx="207962" cy="239713"/>
          </a:xfrm>
          <a:prstGeom prst="rect">
            <a:avLst/>
          </a:prstGeom>
          <a:noFill/>
          <a:ln>
            <a:noFill/>
          </a:ln>
        </p:spPr>
        <p:txBody>
          <a:bodyPr spcFirstLastPara="1" wrap="square" lIns="0" tIns="24025" rIns="0" bIns="0" anchor="t" anchorCtr="0">
            <a:spAutoFit/>
          </a:bodyPr>
          <a:lstStyle/>
          <a:p>
            <a:pPr marL="25306" marR="0" lvl="0" indent="0" algn="l" rtl="0">
              <a:lnSpc>
                <a:spcPct val="100000"/>
              </a:lnSpc>
              <a:spcBef>
                <a:spcPts val="0"/>
              </a:spcBef>
              <a:spcAft>
                <a:spcPts val="0"/>
              </a:spcAft>
              <a:buClr>
                <a:srgbClr val="000000"/>
              </a:buClr>
              <a:buSzPts val="1395"/>
              <a:buFont typeface="Arial"/>
              <a:buNone/>
            </a:pPr>
            <a:r>
              <a:rPr lang="en-US" sz="1395" b="0" i="0" u="none" strike="noStrike" cap="none">
                <a:solidFill>
                  <a:schemeClr val="dk1"/>
                </a:solidFill>
                <a:latin typeface="Comic Sans MS"/>
                <a:ea typeface="Comic Sans MS"/>
                <a:cs typeface="Comic Sans MS"/>
                <a:sym typeface="Comic Sans MS"/>
              </a:rPr>
              <a:t>11</a:t>
            </a:r>
            <a:endParaRPr sz="1395" b="0" i="0" u="none" strike="noStrike" cap="none">
              <a:solidFill>
                <a:schemeClr val="dk1"/>
              </a:solidFill>
              <a:latin typeface="Comic Sans MS"/>
              <a:ea typeface="Comic Sans MS"/>
              <a:cs typeface="Comic Sans MS"/>
              <a:sym typeface="Comic Sans MS"/>
            </a:endParaRPr>
          </a:p>
        </p:txBody>
      </p:sp>
      <p:sp>
        <p:nvSpPr>
          <p:cNvPr id="258" name="Google Shape;258;p24"/>
          <p:cNvSpPr/>
          <p:nvPr/>
        </p:nvSpPr>
        <p:spPr>
          <a:xfrm>
            <a:off x="2463800" y="255588"/>
            <a:ext cx="4252913" cy="2905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 name="Google Shape;259;p24"/>
          <p:cNvSpPr/>
          <p:nvPr/>
        </p:nvSpPr>
        <p:spPr>
          <a:xfrm>
            <a:off x="614363" y="1006475"/>
            <a:ext cx="7834312" cy="48037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5"/>
          <p:cNvSpPr txBox="1">
            <a:spLocks noGrp="1"/>
          </p:cNvSpPr>
          <p:nvPr>
            <p:ph type="title"/>
          </p:nvPr>
        </p:nvSpPr>
        <p:spPr>
          <a:xfrm>
            <a:off x="685800" y="609600"/>
            <a:ext cx="7772400" cy="838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Evaluating Search Strategies</a:t>
            </a:r>
            <a:endParaRPr/>
          </a:p>
        </p:txBody>
      </p:sp>
      <p:sp>
        <p:nvSpPr>
          <p:cNvPr id="266" name="Google Shape;266;p25"/>
          <p:cNvSpPr txBox="1">
            <a:spLocks noGrp="1"/>
          </p:cNvSpPr>
          <p:nvPr>
            <p:ph type="body" idx="1"/>
          </p:nvPr>
        </p:nvSpPr>
        <p:spPr>
          <a:xfrm>
            <a:off x="685800" y="1600200"/>
            <a:ext cx="7772400" cy="4495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000" b="1"/>
              <a:t>Completeness</a:t>
            </a:r>
            <a:endParaRPr/>
          </a:p>
          <a:p>
            <a:pPr marL="457200" lvl="1" indent="0" algn="l" rtl="0">
              <a:lnSpc>
                <a:spcPct val="100000"/>
              </a:lnSpc>
              <a:spcBef>
                <a:spcPts val="0"/>
              </a:spcBef>
              <a:spcAft>
                <a:spcPts val="0"/>
              </a:spcAft>
              <a:buSzPts val="1400"/>
              <a:buNone/>
            </a:pPr>
            <a:r>
              <a:rPr lang="en-US" sz="2000"/>
              <a:t>Guarantees finding a solution whenever one exists</a:t>
            </a:r>
            <a:endParaRPr/>
          </a:p>
          <a:p>
            <a:pPr marL="0" lvl="0" indent="0" algn="l" rtl="0">
              <a:lnSpc>
                <a:spcPct val="100000"/>
              </a:lnSpc>
              <a:spcBef>
                <a:spcPts val="0"/>
              </a:spcBef>
              <a:spcAft>
                <a:spcPts val="0"/>
              </a:spcAft>
              <a:buSzPts val="1400"/>
              <a:buNone/>
            </a:pPr>
            <a:r>
              <a:rPr lang="en-US" sz="2000" b="1"/>
              <a:t>Time Complexity</a:t>
            </a:r>
            <a:endParaRPr sz="2000"/>
          </a:p>
          <a:p>
            <a:pPr marL="457200" lvl="1" indent="0" algn="l" rtl="0">
              <a:lnSpc>
                <a:spcPct val="100000"/>
              </a:lnSpc>
              <a:spcBef>
                <a:spcPts val="0"/>
              </a:spcBef>
              <a:spcAft>
                <a:spcPts val="0"/>
              </a:spcAft>
              <a:buSzPts val="1400"/>
              <a:buNone/>
            </a:pPr>
            <a:r>
              <a:rPr lang="en-US" sz="2000"/>
              <a:t>How long (worst or average case) does it take to find a solution? Usually measured in terms of the</a:t>
            </a:r>
            <a:r>
              <a:rPr lang="en-US" sz="2000" b="1"/>
              <a:t> number of nodes expanded</a:t>
            </a:r>
            <a:endParaRPr/>
          </a:p>
          <a:p>
            <a:pPr marL="0" lvl="0" indent="0" algn="l" rtl="0">
              <a:lnSpc>
                <a:spcPct val="100000"/>
              </a:lnSpc>
              <a:spcBef>
                <a:spcPts val="0"/>
              </a:spcBef>
              <a:spcAft>
                <a:spcPts val="0"/>
              </a:spcAft>
              <a:buSzPts val="1400"/>
              <a:buNone/>
            </a:pPr>
            <a:r>
              <a:rPr lang="en-US" sz="2000" b="1"/>
              <a:t>Space Complexity</a:t>
            </a:r>
            <a:endParaRPr sz="2000"/>
          </a:p>
          <a:p>
            <a:pPr marL="457200" lvl="1" indent="0" algn="l" rtl="0">
              <a:lnSpc>
                <a:spcPct val="100000"/>
              </a:lnSpc>
              <a:spcBef>
                <a:spcPts val="0"/>
              </a:spcBef>
              <a:spcAft>
                <a:spcPts val="0"/>
              </a:spcAft>
              <a:buSzPts val="1400"/>
              <a:buNone/>
            </a:pPr>
            <a:r>
              <a:rPr lang="en-US" sz="2000"/>
              <a:t>How much space is used by the algorithm? Usually measured in terms of the </a:t>
            </a:r>
            <a:r>
              <a:rPr lang="en-US" sz="2000" b="1"/>
              <a:t>maximum size that the “OPEN" list</a:t>
            </a:r>
            <a:r>
              <a:rPr lang="en-US" sz="2000"/>
              <a:t> becomes during the search</a:t>
            </a:r>
            <a:endParaRPr/>
          </a:p>
          <a:p>
            <a:pPr marL="0" lvl="0" indent="0" algn="l" rtl="0">
              <a:lnSpc>
                <a:spcPct val="100000"/>
              </a:lnSpc>
              <a:spcBef>
                <a:spcPts val="0"/>
              </a:spcBef>
              <a:spcAft>
                <a:spcPts val="0"/>
              </a:spcAft>
              <a:buSzPts val="1400"/>
              <a:buNone/>
            </a:pPr>
            <a:r>
              <a:rPr lang="en-US" sz="2000" b="1"/>
              <a:t>Optimality/Admissibility</a:t>
            </a:r>
            <a:endParaRPr sz="2000"/>
          </a:p>
          <a:p>
            <a:pPr marL="457200" lvl="1" indent="0" algn="l" rtl="0">
              <a:lnSpc>
                <a:spcPct val="100000"/>
              </a:lnSpc>
              <a:spcBef>
                <a:spcPts val="0"/>
              </a:spcBef>
              <a:spcAft>
                <a:spcPts val="0"/>
              </a:spcAft>
              <a:buSzPts val="1400"/>
              <a:buNone/>
            </a:pPr>
            <a:r>
              <a:rPr lang="en-US" sz="2000"/>
              <a:t>If a solution is found, is it guaranteed to be an optimal one? For example, is it the one with minimum cost?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8"/>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2</a:t>
            </a:r>
            <a:endParaRPr sz="1200" b="0" i="0" u="none" strike="noStrike" cap="none">
              <a:solidFill>
                <a:schemeClr val="dk1"/>
              </a:solidFill>
              <a:latin typeface="Times New Roman"/>
              <a:ea typeface="Times New Roman"/>
              <a:cs typeface="Times New Roman"/>
              <a:sym typeface="Times New Roman"/>
            </a:endParaRPr>
          </a:p>
        </p:txBody>
      </p:sp>
      <p:sp>
        <p:nvSpPr>
          <p:cNvPr id="56" name="Google Shape;56;p8"/>
          <p:cNvSpPr txBox="1">
            <a:spLocks noGrp="1"/>
          </p:cNvSpPr>
          <p:nvPr>
            <p:ph type="title"/>
          </p:nvPr>
        </p:nvSpPr>
        <p:spPr>
          <a:xfrm>
            <a:off x="77215" y="257047"/>
            <a:ext cx="2038350"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Introduction</a:t>
            </a:r>
            <a:endParaRPr sz="3200"/>
          </a:p>
        </p:txBody>
      </p:sp>
      <p:sp>
        <p:nvSpPr>
          <p:cNvPr id="57" name="Google Shape;57;p8"/>
          <p:cNvSpPr txBox="1"/>
          <p:nvPr/>
        </p:nvSpPr>
        <p:spPr>
          <a:xfrm>
            <a:off x="112268" y="1116355"/>
            <a:ext cx="8651240" cy="3836035"/>
          </a:xfrm>
          <a:prstGeom prst="rect">
            <a:avLst/>
          </a:prstGeom>
          <a:noFill/>
          <a:ln>
            <a:noFill/>
          </a:ln>
        </p:spPr>
        <p:txBody>
          <a:bodyPr spcFirstLastPara="1" wrap="square" lIns="0" tIns="100325" rIns="0" bIns="0" anchor="t" anchorCtr="0">
            <a:spAutoFit/>
          </a:bodyPr>
          <a:lstStyle/>
          <a:p>
            <a:pPr marL="340360" marR="0" lvl="0" indent="-327660" algn="just"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Simple-reflex agents directly maps states to actions.</a:t>
            </a:r>
            <a:endParaRPr sz="2800" b="0" i="0" u="none" strike="noStrike" cap="none">
              <a:solidFill>
                <a:schemeClr val="dk1"/>
              </a:solidFill>
              <a:latin typeface="Times New Roman"/>
              <a:ea typeface="Times New Roman"/>
              <a:cs typeface="Times New Roman"/>
              <a:sym typeface="Times New Roman"/>
            </a:endParaRPr>
          </a:p>
          <a:p>
            <a:pPr marL="340360" marR="6985" lvl="0" indent="-327660" algn="just" rtl="0">
              <a:lnSpc>
                <a:spcPct val="82000"/>
              </a:lnSpc>
              <a:spcBef>
                <a:spcPts val="130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Therefore, they cannot operate well in environments  where the mapping is too large to store or takes too much  to learn</a:t>
            </a:r>
            <a:endParaRPr sz="2800" b="0" i="0" u="none" strike="noStrike" cap="none">
              <a:solidFill>
                <a:schemeClr val="dk1"/>
              </a:solidFill>
              <a:latin typeface="Times New Roman"/>
              <a:ea typeface="Times New Roman"/>
              <a:cs typeface="Times New Roman"/>
              <a:sym typeface="Times New Roman"/>
            </a:endParaRPr>
          </a:p>
          <a:p>
            <a:pPr marL="340360" marR="5080" lvl="0" indent="-327660" algn="just" rtl="0">
              <a:lnSpc>
                <a:spcPct val="98571"/>
              </a:lnSpc>
              <a:spcBef>
                <a:spcPts val="128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Goal-based agents can succeed by considering future  actions and desirability of their outcomes</a:t>
            </a:r>
            <a:endParaRPr sz="2800" b="0" i="0" u="none" strike="noStrike" cap="none">
              <a:solidFill>
                <a:schemeClr val="dk1"/>
              </a:solidFill>
              <a:latin typeface="Times New Roman"/>
              <a:ea typeface="Times New Roman"/>
              <a:cs typeface="Times New Roman"/>
              <a:sym typeface="Times New Roman"/>
            </a:endParaRPr>
          </a:p>
          <a:p>
            <a:pPr marL="340360" marR="5080" lvl="0" indent="-327660" algn="just" rtl="0">
              <a:lnSpc>
                <a:spcPct val="82200"/>
              </a:lnSpc>
              <a:spcBef>
                <a:spcPts val="12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Problem solving agent is a goal-based agent that decides  what to do by finding sequences of actions that lead to  desirable states</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6"/>
          <p:cNvSpPr txBox="1">
            <a:spLocks noGrp="1"/>
          </p:cNvSpPr>
          <p:nvPr>
            <p:ph type="title" idx="4294967295"/>
          </p:nvPr>
        </p:nvSpPr>
        <p:spPr>
          <a:xfrm>
            <a:off x="525463" y="220663"/>
            <a:ext cx="7772400" cy="914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a:t>8-PUZZLE PROBLEM SOLVING</a:t>
            </a:r>
            <a:endParaRPr/>
          </a:p>
        </p:txBody>
      </p:sp>
      <p:graphicFrame>
        <p:nvGraphicFramePr>
          <p:cNvPr id="272" name="Google Shape;272;p26"/>
          <p:cNvGraphicFramePr/>
          <p:nvPr/>
        </p:nvGraphicFramePr>
        <p:xfrm>
          <a:off x="3144838" y="1189038"/>
          <a:ext cx="1350975" cy="1249410"/>
        </p:xfrm>
        <a:graphic>
          <a:graphicData uri="http://schemas.openxmlformats.org/drawingml/2006/table">
            <a:tbl>
              <a:tblPr firstRow="1" bandRow="1">
                <a:noFill/>
                <a:tableStyleId>{1277204A-5727-4131-92C7-64E6607AC1BF}</a:tableStyleId>
              </a:tblPr>
              <a:tblGrid>
                <a:gridCol w="450325"/>
                <a:gridCol w="450325"/>
                <a:gridCol w="450325"/>
              </a:tblGrid>
              <a:tr h="3656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a:t>
                      </a:r>
                      <a:endParaRPr sz="14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2</a:t>
                      </a:r>
                      <a:endParaRPr sz="14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675" marB="45675"/>
                </a:tc>
              </a:tr>
              <a:tr h="3656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4</a:t>
                      </a:r>
                      <a:endParaRPr sz="14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5</a:t>
                      </a:r>
                      <a:endParaRPr sz="14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3</a:t>
                      </a:r>
                      <a:endParaRPr sz="1400" u="none" strike="noStrike" cap="none"/>
                    </a:p>
                  </a:txBody>
                  <a:tcPr marL="91450" marR="91450" marT="45675" marB="45675"/>
                </a:tc>
              </a:tr>
              <a:tr h="5180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7</a:t>
                      </a:r>
                      <a:endParaRPr sz="18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8</a:t>
                      </a:r>
                      <a:endParaRPr sz="1400" u="none" strike="noStrike" cap="none"/>
                    </a:p>
                  </a:txBody>
                  <a:tcPr marL="91450" marR="91450" marT="45675" marB="45675"/>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6</a:t>
                      </a:r>
                      <a:endParaRPr sz="1400" u="none" strike="noStrike" cap="none"/>
                    </a:p>
                    <a:p>
                      <a:pPr marL="0" marR="0" lvl="0" indent="0" algn="ctr" rtl="0">
                        <a:lnSpc>
                          <a:spcPct val="100000"/>
                        </a:lnSpc>
                        <a:spcBef>
                          <a:spcPts val="0"/>
                        </a:spcBef>
                        <a:spcAft>
                          <a:spcPts val="0"/>
                        </a:spcAft>
                        <a:buClr>
                          <a:srgbClr val="000000"/>
                        </a:buClr>
                        <a:buSzPts val="1000"/>
                        <a:buFont typeface="Arial"/>
                        <a:buNone/>
                      </a:pPr>
                      <a:endParaRPr sz="1000" u="none" strike="noStrike" cap="none"/>
                    </a:p>
                  </a:txBody>
                  <a:tcPr marL="91450" marR="91450" marT="45675" marB="45675"/>
                </a:tc>
              </a:tr>
            </a:tbl>
          </a:graphicData>
        </a:graphic>
      </p:graphicFrame>
      <p:sp>
        <p:nvSpPr>
          <p:cNvPr id="273" name="Google Shape;273;p26"/>
          <p:cNvSpPr txBox="1"/>
          <p:nvPr/>
        </p:nvSpPr>
        <p:spPr>
          <a:xfrm>
            <a:off x="2122488" y="1379538"/>
            <a:ext cx="7493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1" u="none" strike="noStrike" cap="none">
                <a:solidFill>
                  <a:schemeClr val="dk1"/>
                </a:solidFill>
                <a:latin typeface="Times New Roman"/>
                <a:ea typeface="Times New Roman"/>
                <a:cs typeface="Times New Roman"/>
                <a:sym typeface="Times New Roman"/>
              </a:rPr>
              <a:t>Input:</a:t>
            </a:r>
            <a:endParaRPr sz="1400" b="0" i="0" u="none" strike="noStrike" cap="none">
              <a:solidFill>
                <a:srgbClr val="000000"/>
              </a:solidFill>
              <a:latin typeface="Arial"/>
              <a:ea typeface="Arial"/>
              <a:cs typeface="Arial"/>
              <a:sym typeface="Arial"/>
            </a:endParaRPr>
          </a:p>
        </p:txBody>
      </p:sp>
      <p:sp>
        <p:nvSpPr>
          <p:cNvPr id="274" name="Google Shape;274;p26"/>
          <p:cNvSpPr txBox="1"/>
          <p:nvPr/>
        </p:nvSpPr>
        <p:spPr>
          <a:xfrm>
            <a:off x="6684963" y="6024563"/>
            <a:ext cx="8001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Noto Sans Symbols"/>
              <a:buNone/>
            </a:pPr>
            <a:r>
              <a:rPr lang="en-US" sz="2400" b="0" i="1" u="none" strike="noStrike" cap="none">
                <a:solidFill>
                  <a:schemeClr val="dk1"/>
                </a:solidFill>
                <a:latin typeface="Times New Roman"/>
                <a:ea typeface="Times New Roman"/>
                <a:cs typeface="Times New Roman"/>
                <a:sym typeface="Times New Roman"/>
              </a:rPr>
              <a:t>Goal</a:t>
            </a:r>
            <a:endParaRPr sz="1400" b="0" i="0" u="none" strike="noStrike" cap="none">
              <a:solidFill>
                <a:srgbClr val="000000"/>
              </a:solidFill>
              <a:latin typeface="Arial"/>
              <a:ea typeface="Arial"/>
              <a:cs typeface="Arial"/>
              <a:sym typeface="Arial"/>
            </a:endParaRPr>
          </a:p>
        </p:txBody>
      </p:sp>
      <p:graphicFrame>
        <p:nvGraphicFramePr>
          <p:cNvPr id="275" name="Google Shape;275;p26"/>
          <p:cNvGraphicFramePr/>
          <p:nvPr/>
        </p:nvGraphicFramePr>
        <p:xfrm>
          <a:off x="4267200" y="2890838"/>
          <a:ext cx="1447800" cy="1295400"/>
        </p:xfrm>
        <a:graphic>
          <a:graphicData uri="http://schemas.openxmlformats.org/drawingml/2006/table">
            <a:tbl>
              <a:tblPr firstRow="1" bandRow="1">
                <a:noFill/>
                <a:tableStyleId>{1277204A-5727-4131-92C7-64E6607AC1BF}</a:tableStyleId>
              </a:tblPr>
              <a:tblGrid>
                <a:gridCol w="482600"/>
                <a:gridCol w="482600"/>
                <a:gridCol w="482600"/>
              </a:tblGrid>
              <a:tr h="431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2</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3</a:t>
                      </a:r>
                      <a:endParaRPr sz="1400" u="none" strike="noStrike" cap="none"/>
                    </a:p>
                  </a:txBody>
                  <a:tcPr marL="91425" marR="91425" marT="45750" marB="45750"/>
                </a:tc>
              </a:tr>
              <a:tr h="431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4</a:t>
                      </a: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5</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a:txBody>
                  <a:tcPr marL="91425" marR="91425" marT="45750" marB="45750"/>
                </a:tc>
              </a:tr>
              <a:tr h="431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7</a:t>
                      </a: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8</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6</a:t>
                      </a:r>
                      <a:endParaRPr sz="1400" u="none" strike="noStrike" cap="none"/>
                    </a:p>
                  </a:txBody>
                  <a:tcPr marL="91425" marR="91425" marT="45750" marB="45750"/>
                </a:tc>
              </a:tr>
            </a:tbl>
          </a:graphicData>
        </a:graphic>
      </p:graphicFrame>
      <p:graphicFrame>
        <p:nvGraphicFramePr>
          <p:cNvPr id="276" name="Google Shape;276;p26"/>
          <p:cNvGraphicFramePr/>
          <p:nvPr/>
        </p:nvGraphicFramePr>
        <p:xfrm>
          <a:off x="1866900" y="2894013"/>
          <a:ext cx="1447800" cy="1295400"/>
        </p:xfrm>
        <a:graphic>
          <a:graphicData uri="http://schemas.openxmlformats.org/drawingml/2006/table">
            <a:tbl>
              <a:tblPr firstRow="1" bandRow="1">
                <a:noFill/>
                <a:tableStyleId>{1277204A-5727-4131-92C7-64E6607AC1BF}</a:tableStyleId>
              </a:tblPr>
              <a:tblGrid>
                <a:gridCol w="482600"/>
                <a:gridCol w="482600"/>
                <a:gridCol w="482600"/>
              </a:tblGrid>
              <a:tr h="431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2</a:t>
                      </a:r>
                      <a:endParaRPr sz="1400" u="none" strike="noStrike" cap="none"/>
                    </a:p>
                  </a:txBody>
                  <a:tcPr marL="91425" marR="91425" marT="45750" marB="45750"/>
                </a:tc>
              </a:tr>
              <a:tr h="431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4</a:t>
                      </a: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5</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3</a:t>
                      </a:r>
                      <a:endParaRPr sz="1400" u="none" strike="noStrike" cap="none"/>
                    </a:p>
                  </a:txBody>
                  <a:tcPr marL="91425" marR="91425" marT="45750" marB="45750"/>
                </a:tc>
              </a:tr>
              <a:tr h="431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7</a:t>
                      </a: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8</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6</a:t>
                      </a:r>
                      <a:endParaRPr sz="1400" u="none" strike="noStrike" cap="none"/>
                    </a:p>
                  </a:txBody>
                  <a:tcPr marL="91425" marR="91425" marT="45750" marB="45750"/>
                </a:tc>
              </a:tr>
            </a:tbl>
          </a:graphicData>
        </a:graphic>
      </p:graphicFrame>
      <p:cxnSp>
        <p:nvCxnSpPr>
          <p:cNvPr id="277" name="Google Shape;277;p26"/>
          <p:cNvCxnSpPr/>
          <p:nvPr/>
        </p:nvCxnSpPr>
        <p:spPr>
          <a:xfrm flipH="1">
            <a:off x="2895600" y="2514600"/>
            <a:ext cx="838200" cy="304800"/>
          </a:xfrm>
          <a:prstGeom prst="straightConnector1">
            <a:avLst/>
          </a:prstGeom>
          <a:noFill/>
          <a:ln w="9525" cap="flat" cmpd="sng">
            <a:solidFill>
              <a:schemeClr val="dk1"/>
            </a:solidFill>
            <a:prstDash val="solid"/>
            <a:round/>
            <a:headEnd type="none" w="sm" len="sm"/>
            <a:tailEnd type="triangle" w="med" len="med"/>
          </a:ln>
        </p:spPr>
      </p:cxnSp>
      <p:cxnSp>
        <p:nvCxnSpPr>
          <p:cNvPr id="278" name="Google Shape;278;p26"/>
          <p:cNvCxnSpPr/>
          <p:nvPr/>
        </p:nvCxnSpPr>
        <p:spPr>
          <a:xfrm>
            <a:off x="3886200" y="2513013"/>
            <a:ext cx="800100" cy="346075"/>
          </a:xfrm>
          <a:prstGeom prst="straightConnector1">
            <a:avLst/>
          </a:prstGeom>
          <a:noFill/>
          <a:ln w="9525" cap="flat" cmpd="sng">
            <a:solidFill>
              <a:schemeClr val="dk1"/>
            </a:solidFill>
            <a:prstDash val="solid"/>
            <a:round/>
            <a:headEnd type="none" w="sm" len="sm"/>
            <a:tailEnd type="triangle" w="med" len="med"/>
          </a:ln>
        </p:spPr>
      </p:cxnSp>
      <p:cxnSp>
        <p:nvCxnSpPr>
          <p:cNvPr id="279" name="Google Shape;279;p26"/>
          <p:cNvCxnSpPr/>
          <p:nvPr/>
        </p:nvCxnSpPr>
        <p:spPr>
          <a:xfrm>
            <a:off x="5410200" y="4322763"/>
            <a:ext cx="533400" cy="311150"/>
          </a:xfrm>
          <a:prstGeom prst="straightConnector1">
            <a:avLst/>
          </a:prstGeom>
          <a:noFill/>
          <a:ln w="9525" cap="flat" cmpd="sng">
            <a:solidFill>
              <a:schemeClr val="dk1"/>
            </a:solidFill>
            <a:prstDash val="dash"/>
            <a:round/>
            <a:headEnd type="none" w="sm" len="sm"/>
            <a:tailEnd type="triangle" w="med" len="med"/>
          </a:ln>
        </p:spPr>
      </p:cxnSp>
      <p:cxnSp>
        <p:nvCxnSpPr>
          <p:cNvPr id="280" name="Google Shape;280;p26"/>
          <p:cNvCxnSpPr/>
          <p:nvPr/>
        </p:nvCxnSpPr>
        <p:spPr>
          <a:xfrm>
            <a:off x="2840038" y="4267200"/>
            <a:ext cx="609600" cy="341313"/>
          </a:xfrm>
          <a:prstGeom prst="straightConnector1">
            <a:avLst/>
          </a:prstGeom>
          <a:noFill/>
          <a:ln w="9525" cap="flat" cmpd="sng">
            <a:solidFill>
              <a:schemeClr val="dk1"/>
            </a:solidFill>
            <a:prstDash val="dash"/>
            <a:round/>
            <a:headEnd type="none" w="sm" len="sm"/>
            <a:tailEnd type="triangle" w="med" len="med"/>
          </a:ln>
        </p:spPr>
      </p:cxnSp>
      <p:cxnSp>
        <p:nvCxnSpPr>
          <p:cNvPr id="281" name="Google Shape;281;p26"/>
          <p:cNvCxnSpPr/>
          <p:nvPr/>
        </p:nvCxnSpPr>
        <p:spPr>
          <a:xfrm flipH="1">
            <a:off x="1866900" y="4297363"/>
            <a:ext cx="549275" cy="311150"/>
          </a:xfrm>
          <a:prstGeom prst="straightConnector1">
            <a:avLst/>
          </a:prstGeom>
          <a:noFill/>
          <a:ln w="9525" cap="flat" cmpd="sng">
            <a:solidFill>
              <a:schemeClr val="dk1"/>
            </a:solidFill>
            <a:prstDash val="dash"/>
            <a:round/>
            <a:headEnd type="none" w="sm" len="sm"/>
            <a:tailEnd type="triangle" w="med" len="med"/>
          </a:ln>
        </p:spPr>
      </p:cxnSp>
      <p:cxnSp>
        <p:nvCxnSpPr>
          <p:cNvPr id="282" name="Google Shape;282;p26"/>
          <p:cNvCxnSpPr/>
          <p:nvPr/>
        </p:nvCxnSpPr>
        <p:spPr>
          <a:xfrm flipH="1">
            <a:off x="4364038" y="4322763"/>
            <a:ext cx="549275" cy="311150"/>
          </a:xfrm>
          <a:prstGeom prst="straightConnector1">
            <a:avLst/>
          </a:prstGeom>
          <a:noFill/>
          <a:ln w="9525" cap="flat" cmpd="sng">
            <a:solidFill>
              <a:schemeClr val="dk1"/>
            </a:solidFill>
            <a:prstDash val="dash"/>
            <a:round/>
            <a:headEnd type="none" w="sm" len="sm"/>
            <a:tailEnd type="triangle" w="med" len="med"/>
          </a:ln>
        </p:spPr>
      </p:cxnSp>
      <p:sp>
        <p:nvSpPr>
          <p:cNvPr id="283" name="Google Shape;283;p26"/>
          <p:cNvSpPr txBox="1"/>
          <p:nvPr/>
        </p:nvSpPr>
        <p:spPr>
          <a:xfrm>
            <a:off x="266700" y="2378075"/>
            <a:ext cx="2333625"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1" i="1" u="none" strike="noStrike" cap="none">
                <a:solidFill>
                  <a:schemeClr val="dk1"/>
                </a:solidFill>
                <a:latin typeface="Times New Roman"/>
                <a:ea typeface="Times New Roman"/>
                <a:cs typeface="Times New Roman"/>
                <a:sym typeface="Times New Roman"/>
              </a:rPr>
              <a:t>Branching factor</a:t>
            </a:r>
            <a:r>
              <a:rPr lang="en-US" sz="1800" b="0" i="1" u="none" strike="noStrike" cap="none">
                <a:solidFill>
                  <a:schemeClr val="dk1"/>
                </a:solidFill>
                <a:latin typeface="Times New Roman"/>
                <a:ea typeface="Times New Roman"/>
                <a:cs typeface="Times New Roman"/>
                <a:sym typeface="Times New Roman"/>
              </a:rPr>
              <a:t>, b=2</a:t>
            </a:r>
            <a:endParaRPr sz="1400" b="0" i="0" u="none" strike="noStrike" cap="none">
              <a:solidFill>
                <a:srgbClr val="000000"/>
              </a:solidFill>
              <a:latin typeface="Arial"/>
              <a:ea typeface="Arial"/>
              <a:cs typeface="Arial"/>
              <a:sym typeface="Arial"/>
            </a:endParaRPr>
          </a:p>
        </p:txBody>
      </p:sp>
      <p:cxnSp>
        <p:nvCxnSpPr>
          <p:cNvPr id="284" name="Google Shape;284;p26"/>
          <p:cNvCxnSpPr/>
          <p:nvPr/>
        </p:nvCxnSpPr>
        <p:spPr>
          <a:xfrm>
            <a:off x="2595563" y="4303713"/>
            <a:ext cx="23812" cy="349250"/>
          </a:xfrm>
          <a:prstGeom prst="straightConnector1">
            <a:avLst/>
          </a:prstGeom>
          <a:noFill/>
          <a:ln w="9525" cap="flat" cmpd="sng">
            <a:solidFill>
              <a:schemeClr val="dk1"/>
            </a:solidFill>
            <a:prstDash val="dash"/>
            <a:round/>
            <a:headEnd type="none" w="sm" len="sm"/>
            <a:tailEnd type="triangle" w="med" len="med"/>
          </a:ln>
        </p:spPr>
      </p:cxnSp>
      <p:sp>
        <p:nvSpPr>
          <p:cNvPr id="285" name="Google Shape;285;p26"/>
          <p:cNvSpPr txBox="1"/>
          <p:nvPr/>
        </p:nvSpPr>
        <p:spPr>
          <a:xfrm>
            <a:off x="1143000" y="4202113"/>
            <a:ext cx="5715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1" u="none" strike="noStrike" cap="none">
                <a:solidFill>
                  <a:schemeClr val="dk1"/>
                </a:solidFill>
                <a:latin typeface="Times New Roman"/>
                <a:ea typeface="Times New Roman"/>
                <a:cs typeface="Times New Roman"/>
                <a:sym typeface="Times New Roman"/>
              </a:rPr>
              <a:t>b=3</a:t>
            </a:r>
            <a:endParaRPr sz="1400" b="0" i="0" u="none" strike="noStrike" cap="none">
              <a:solidFill>
                <a:srgbClr val="000000"/>
              </a:solidFill>
              <a:latin typeface="Arial"/>
              <a:ea typeface="Arial"/>
              <a:cs typeface="Arial"/>
              <a:sym typeface="Arial"/>
            </a:endParaRPr>
          </a:p>
        </p:txBody>
      </p:sp>
      <p:sp>
        <p:nvSpPr>
          <p:cNvPr id="286" name="Google Shape;286;p26"/>
          <p:cNvSpPr txBox="1"/>
          <p:nvPr/>
        </p:nvSpPr>
        <p:spPr>
          <a:xfrm>
            <a:off x="5981700" y="4159250"/>
            <a:ext cx="5715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1" u="none" strike="noStrike" cap="none">
                <a:solidFill>
                  <a:schemeClr val="dk1"/>
                </a:solidFill>
                <a:latin typeface="Times New Roman"/>
                <a:ea typeface="Times New Roman"/>
                <a:cs typeface="Times New Roman"/>
                <a:sym typeface="Times New Roman"/>
              </a:rPr>
              <a:t>b=3</a:t>
            </a:r>
            <a:endParaRPr sz="1400" b="0" i="0" u="none" strike="noStrike" cap="none">
              <a:solidFill>
                <a:srgbClr val="000000"/>
              </a:solidFill>
              <a:latin typeface="Arial"/>
              <a:ea typeface="Arial"/>
              <a:cs typeface="Arial"/>
              <a:sym typeface="Arial"/>
            </a:endParaRPr>
          </a:p>
        </p:txBody>
      </p:sp>
      <p:cxnSp>
        <p:nvCxnSpPr>
          <p:cNvPr id="287" name="Google Shape;287;p26"/>
          <p:cNvCxnSpPr/>
          <p:nvPr/>
        </p:nvCxnSpPr>
        <p:spPr>
          <a:xfrm>
            <a:off x="5149850" y="4343400"/>
            <a:ext cx="22225" cy="350838"/>
          </a:xfrm>
          <a:prstGeom prst="straightConnector1">
            <a:avLst/>
          </a:prstGeom>
          <a:noFill/>
          <a:ln w="9525" cap="flat" cmpd="sng">
            <a:solidFill>
              <a:schemeClr val="dk1"/>
            </a:solidFill>
            <a:prstDash val="dash"/>
            <a:round/>
            <a:headEnd type="none" w="sm" len="sm"/>
            <a:tailEnd type="triangle" w="med" len="med"/>
          </a:ln>
        </p:spPr>
      </p:cxnSp>
      <p:sp>
        <p:nvSpPr>
          <p:cNvPr id="288" name="Google Shape;288;p26"/>
          <p:cNvSpPr txBox="1"/>
          <p:nvPr/>
        </p:nvSpPr>
        <p:spPr>
          <a:xfrm>
            <a:off x="1462088" y="4640263"/>
            <a:ext cx="55721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1" u="none" strike="noStrike" cap="none">
                <a:solidFill>
                  <a:schemeClr val="dk1"/>
                </a:solidFill>
                <a:latin typeface="Times New Roman"/>
                <a:ea typeface="Times New Roman"/>
                <a:cs typeface="Times New Roman"/>
                <a:sym typeface="Times New Roman"/>
              </a:rPr>
              <a:t>1, R</a:t>
            </a:r>
            <a:endParaRPr sz="1400" b="0" i="0" u="none" strike="noStrike" cap="none">
              <a:solidFill>
                <a:srgbClr val="000000"/>
              </a:solidFill>
              <a:latin typeface="Arial"/>
              <a:ea typeface="Arial"/>
              <a:cs typeface="Arial"/>
              <a:sym typeface="Arial"/>
            </a:endParaRPr>
          </a:p>
        </p:txBody>
      </p:sp>
      <p:sp>
        <p:nvSpPr>
          <p:cNvPr id="289" name="Google Shape;289;p26"/>
          <p:cNvSpPr txBox="1"/>
          <p:nvPr/>
        </p:nvSpPr>
        <p:spPr>
          <a:xfrm>
            <a:off x="2319338" y="4633913"/>
            <a:ext cx="54451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1" u="none" strike="noStrike" cap="none">
                <a:solidFill>
                  <a:schemeClr val="dk1"/>
                </a:solidFill>
                <a:latin typeface="Times New Roman"/>
                <a:ea typeface="Times New Roman"/>
                <a:cs typeface="Times New Roman"/>
                <a:sym typeface="Times New Roman"/>
              </a:rPr>
              <a:t>2, L</a:t>
            </a:r>
            <a:endParaRPr sz="1400" b="0" i="0" u="none" strike="noStrike" cap="none">
              <a:solidFill>
                <a:srgbClr val="000000"/>
              </a:solidFill>
              <a:latin typeface="Arial"/>
              <a:ea typeface="Arial"/>
              <a:cs typeface="Arial"/>
              <a:sym typeface="Arial"/>
            </a:endParaRPr>
          </a:p>
        </p:txBody>
      </p:sp>
      <p:sp>
        <p:nvSpPr>
          <p:cNvPr id="290" name="Google Shape;290;p26"/>
          <p:cNvSpPr txBox="1"/>
          <p:nvPr/>
        </p:nvSpPr>
        <p:spPr>
          <a:xfrm>
            <a:off x="3111500" y="4630738"/>
            <a:ext cx="582613"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1" u="none" strike="noStrike" cap="none">
                <a:solidFill>
                  <a:schemeClr val="dk1"/>
                </a:solidFill>
                <a:latin typeface="Times New Roman"/>
                <a:ea typeface="Times New Roman"/>
                <a:cs typeface="Times New Roman"/>
                <a:sym typeface="Times New Roman"/>
              </a:rPr>
              <a:t>5, U</a:t>
            </a:r>
            <a:endParaRPr sz="1400" b="0" i="0" u="none" strike="noStrike" cap="none">
              <a:solidFill>
                <a:srgbClr val="000000"/>
              </a:solidFill>
              <a:latin typeface="Arial"/>
              <a:ea typeface="Arial"/>
              <a:cs typeface="Arial"/>
              <a:sym typeface="Arial"/>
            </a:endParaRPr>
          </a:p>
        </p:txBody>
      </p:sp>
      <p:sp>
        <p:nvSpPr>
          <p:cNvPr id="291" name="Google Shape;291;p26"/>
          <p:cNvSpPr txBox="1"/>
          <p:nvPr/>
        </p:nvSpPr>
        <p:spPr>
          <a:xfrm>
            <a:off x="4121150" y="4572000"/>
            <a:ext cx="5810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1" u="none" strike="noStrike" cap="none">
                <a:solidFill>
                  <a:schemeClr val="dk1"/>
                </a:solidFill>
                <a:latin typeface="Times New Roman"/>
                <a:ea typeface="Times New Roman"/>
                <a:cs typeface="Times New Roman"/>
                <a:sym typeface="Times New Roman"/>
              </a:rPr>
              <a:t>3, D</a:t>
            </a:r>
            <a:endParaRPr sz="1400" b="0" i="0" u="none" strike="noStrike" cap="none">
              <a:solidFill>
                <a:srgbClr val="000000"/>
              </a:solidFill>
              <a:latin typeface="Arial"/>
              <a:ea typeface="Arial"/>
              <a:cs typeface="Arial"/>
              <a:sym typeface="Arial"/>
            </a:endParaRPr>
          </a:p>
        </p:txBody>
      </p:sp>
      <p:sp>
        <p:nvSpPr>
          <p:cNvPr id="292" name="Google Shape;292;p26"/>
          <p:cNvSpPr txBox="1"/>
          <p:nvPr/>
        </p:nvSpPr>
        <p:spPr>
          <a:xfrm>
            <a:off x="4867275" y="4586288"/>
            <a:ext cx="557213"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1" u="none" strike="noStrike" cap="none">
                <a:solidFill>
                  <a:schemeClr val="dk1"/>
                </a:solidFill>
                <a:latin typeface="Times New Roman"/>
                <a:ea typeface="Times New Roman"/>
                <a:cs typeface="Times New Roman"/>
                <a:sym typeface="Times New Roman"/>
              </a:rPr>
              <a:t>5, R</a:t>
            </a:r>
            <a:endParaRPr sz="1400" b="0" i="0" u="none" strike="noStrike" cap="none">
              <a:solidFill>
                <a:srgbClr val="000000"/>
              </a:solidFill>
              <a:latin typeface="Arial"/>
              <a:ea typeface="Arial"/>
              <a:cs typeface="Arial"/>
              <a:sym typeface="Arial"/>
            </a:endParaRPr>
          </a:p>
        </p:txBody>
      </p:sp>
      <p:sp>
        <p:nvSpPr>
          <p:cNvPr id="293" name="Google Shape;293;p26"/>
          <p:cNvSpPr txBox="1"/>
          <p:nvPr/>
        </p:nvSpPr>
        <p:spPr>
          <a:xfrm>
            <a:off x="5661025" y="4572000"/>
            <a:ext cx="5810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Noto Sans Symbols"/>
              <a:buNone/>
            </a:pPr>
            <a:r>
              <a:rPr lang="en-US" sz="1800" b="0" i="1" u="none" strike="noStrike" cap="none">
                <a:solidFill>
                  <a:schemeClr val="dk1"/>
                </a:solidFill>
                <a:latin typeface="Times New Roman"/>
                <a:ea typeface="Times New Roman"/>
                <a:cs typeface="Times New Roman"/>
                <a:sym typeface="Times New Roman"/>
              </a:rPr>
              <a:t>6, U</a:t>
            </a:r>
            <a:endParaRPr sz="1400" b="0" i="0" u="none" strike="noStrike" cap="none">
              <a:solidFill>
                <a:srgbClr val="000000"/>
              </a:solidFill>
              <a:latin typeface="Arial"/>
              <a:ea typeface="Arial"/>
              <a:cs typeface="Arial"/>
              <a:sym typeface="Arial"/>
            </a:endParaRPr>
          </a:p>
        </p:txBody>
      </p:sp>
      <p:cxnSp>
        <p:nvCxnSpPr>
          <p:cNvPr id="294" name="Google Shape;294;p26"/>
          <p:cNvCxnSpPr/>
          <p:nvPr/>
        </p:nvCxnSpPr>
        <p:spPr>
          <a:xfrm>
            <a:off x="3268211" y="4956175"/>
            <a:ext cx="533400" cy="311150"/>
          </a:xfrm>
          <a:prstGeom prst="straightConnector1">
            <a:avLst/>
          </a:prstGeom>
          <a:noFill/>
          <a:ln w="9525" cap="flat" cmpd="sng">
            <a:solidFill>
              <a:schemeClr val="dk1"/>
            </a:solidFill>
            <a:prstDash val="dash"/>
            <a:round/>
            <a:headEnd type="none" w="sm" len="sm"/>
            <a:tailEnd type="triangle" w="med" len="med"/>
          </a:ln>
        </p:spPr>
      </p:cxnSp>
      <p:cxnSp>
        <p:nvCxnSpPr>
          <p:cNvPr id="295" name="Google Shape;295;p26"/>
          <p:cNvCxnSpPr/>
          <p:nvPr/>
        </p:nvCxnSpPr>
        <p:spPr>
          <a:xfrm>
            <a:off x="5145881" y="4909769"/>
            <a:ext cx="533400" cy="309562"/>
          </a:xfrm>
          <a:prstGeom prst="straightConnector1">
            <a:avLst/>
          </a:prstGeom>
          <a:noFill/>
          <a:ln w="9525" cap="flat" cmpd="sng">
            <a:solidFill>
              <a:schemeClr val="dk1"/>
            </a:solidFill>
            <a:prstDash val="dash"/>
            <a:round/>
            <a:headEnd type="none" w="sm" len="sm"/>
            <a:tailEnd type="triangle" w="med" len="med"/>
          </a:ln>
        </p:spPr>
      </p:cxnSp>
      <p:graphicFrame>
        <p:nvGraphicFramePr>
          <p:cNvPr id="296" name="Google Shape;296;p26"/>
          <p:cNvGraphicFramePr/>
          <p:nvPr/>
        </p:nvGraphicFramePr>
        <p:xfrm>
          <a:off x="4819650" y="5391151"/>
          <a:ext cx="1447800" cy="1295400"/>
        </p:xfrm>
        <a:graphic>
          <a:graphicData uri="http://schemas.openxmlformats.org/drawingml/2006/table">
            <a:tbl>
              <a:tblPr firstRow="1" bandRow="1">
                <a:noFill/>
                <a:tableStyleId>{1277204A-5727-4131-92C7-64E6607AC1BF}</a:tableStyleId>
              </a:tblPr>
              <a:tblGrid>
                <a:gridCol w="482600"/>
                <a:gridCol w="482600"/>
                <a:gridCol w="482600"/>
              </a:tblGrid>
              <a:tr h="431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2</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3</a:t>
                      </a:r>
                      <a:endParaRPr sz="1400" u="none" strike="noStrike" cap="none"/>
                    </a:p>
                  </a:txBody>
                  <a:tcPr marL="91425" marR="91425" marT="45750" marB="45750"/>
                </a:tc>
              </a:tr>
              <a:tr h="431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4</a:t>
                      </a: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5</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6</a:t>
                      </a:r>
                      <a:endParaRPr sz="1400" u="none" strike="noStrike" cap="none"/>
                    </a:p>
                  </a:txBody>
                  <a:tcPr marL="91425" marR="91425" marT="45750" marB="45750"/>
                </a:tc>
              </a:tr>
              <a:tr h="431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7</a:t>
                      </a:r>
                      <a:endParaRPr sz="18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8</a:t>
                      </a:r>
                      <a:endParaRPr sz="1400" u="none" strike="noStrike" cap="none"/>
                    </a:p>
                  </a:txBody>
                  <a:tcPr marL="91425" marR="91425" marT="45750" marB="45750"/>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25" marR="91425" marT="45750" marB="457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30</a:t>
            </a:r>
            <a:endParaRPr sz="1200" b="0" i="0" u="none" strike="noStrike" cap="none">
              <a:solidFill>
                <a:schemeClr val="dk1"/>
              </a:solidFill>
              <a:latin typeface="Times New Roman"/>
              <a:ea typeface="Times New Roman"/>
              <a:cs typeface="Times New Roman"/>
              <a:sym typeface="Times New Roman"/>
            </a:endParaRPr>
          </a:p>
        </p:txBody>
      </p:sp>
      <p:sp>
        <p:nvSpPr>
          <p:cNvPr id="302" name="Google Shape;302;p27"/>
          <p:cNvSpPr txBox="1">
            <a:spLocks noGrp="1"/>
          </p:cNvSpPr>
          <p:nvPr>
            <p:ph type="title"/>
          </p:nvPr>
        </p:nvSpPr>
        <p:spPr>
          <a:xfrm>
            <a:off x="77215" y="332994"/>
            <a:ext cx="399796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2400">
                <a:solidFill>
                  <a:srgbClr val="660033"/>
                </a:solidFill>
              </a:rPr>
              <a:t>Implementation: states vs. nodes</a:t>
            </a:r>
            <a:endParaRPr sz="2400"/>
          </a:p>
        </p:txBody>
      </p:sp>
      <p:sp>
        <p:nvSpPr>
          <p:cNvPr id="303" name="Google Shape;303;p27"/>
          <p:cNvSpPr txBox="1"/>
          <p:nvPr/>
        </p:nvSpPr>
        <p:spPr>
          <a:xfrm>
            <a:off x="112268" y="1196441"/>
            <a:ext cx="7155180" cy="934085"/>
          </a:xfrm>
          <a:prstGeom prst="rect">
            <a:avLst/>
          </a:prstGeom>
          <a:noFill/>
          <a:ln>
            <a:noFill/>
          </a:ln>
        </p:spPr>
        <p:txBody>
          <a:bodyPr spcFirstLastPara="1" wrap="square" lIns="0" tIns="40000" rIns="0" bIns="0" anchor="t" anchorCtr="0">
            <a:spAutoFit/>
          </a:bodyPr>
          <a:lstStyle/>
          <a:p>
            <a:pPr marL="340360" marR="0" lvl="0" indent="-327660" algn="l"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A </a:t>
            </a:r>
            <a:r>
              <a:rPr lang="en-US" sz="2000" b="0" i="0" u="none" strike="noStrike" cap="none">
                <a:solidFill>
                  <a:srgbClr val="FF0000"/>
                </a:solidFill>
                <a:latin typeface="Times New Roman"/>
                <a:ea typeface="Times New Roman"/>
                <a:cs typeface="Times New Roman"/>
                <a:sym typeface="Times New Roman"/>
              </a:rPr>
              <a:t>state </a:t>
            </a:r>
            <a:r>
              <a:rPr lang="en-US" sz="2000" b="0" i="0" u="none" strike="noStrike" cap="none">
                <a:solidFill>
                  <a:schemeClr val="dk1"/>
                </a:solidFill>
                <a:latin typeface="Times New Roman"/>
                <a:ea typeface="Times New Roman"/>
                <a:cs typeface="Times New Roman"/>
                <a:sym typeface="Times New Roman"/>
              </a:rPr>
              <a:t>is a (representation of) a physical configuration</a:t>
            </a:r>
            <a:endParaRPr sz="20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8000"/>
              </a:lnSpc>
              <a:spcBef>
                <a:spcPts val="215"/>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A </a:t>
            </a:r>
            <a:r>
              <a:rPr lang="en-US" sz="2000" b="0" i="0" u="none" strike="noStrike" cap="none">
                <a:solidFill>
                  <a:srgbClr val="FF0000"/>
                </a:solidFill>
                <a:latin typeface="Times New Roman"/>
                <a:ea typeface="Times New Roman"/>
                <a:cs typeface="Times New Roman"/>
                <a:sym typeface="Times New Roman"/>
              </a:rPr>
              <a:t>node </a:t>
            </a:r>
            <a:r>
              <a:rPr lang="en-US" sz="2000" b="0" i="0" u="none" strike="noStrike" cap="none">
                <a:solidFill>
                  <a:schemeClr val="dk1"/>
                </a:solidFill>
                <a:latin typeface="Times New Roman"/>
                <a:ea typeface="Times New Roman"/>
                <a:cs typeface="Times New Roman"/>
                <a:sym typeface="Times New Roman"/>
              </a:rPr>
              <a:t>is a data structure constituting part of a search tree includes</a:t>
            </a:r>
            <a:endParaRPr sz="2000" b="0" i="0" u="none" strike="noStrike" cap="none">
              <a:solidFill>
                <a:schemeClr val="dk1"/>
              </a:solidFill>
              <a:latin typeface="Times New Roman"/>
              <a:ea typeface="Times New Roman"/>
              <a:cs typeface="Times New Roman"/>
              <a:sym typeface="Times New Roman"/>
            </a:endParaRPr>
          </a:p>
          <a:p>
            <a:pPr marL="340360" marR="0" lvl="0" indent="0" algn="l" rtl="0">
              <a:lnSpc>
                <a:spcPct val="108000"/>
              </a:lnSpc>
              <a:spcBef>
                <a:spcPts val="0"/>
              </a:spcBef>
              <a:spcAft>
                <a:spcPts val="0"/>
              </a:spcAft>
              <a:buClr>
                <a:srgbClr val="000000"/>
              </a:buClr>
              <a:buSzPts val="2000"/>
              <a:buFont typeface="Arial"/>
              <a:buNone/>
            </a:pPr>
            <a:r>
              <a:rPr lang="en-US" sz="2000" b="0" i="0" u="none" strike="noStrike" cap="none">
                <a:solidFill>
                  <a:srgbClr val="FF0000"/>
                </a:solidFill>
                <a:latin typeface="Times New Roman"/>
                <a:ea typeface="Times New Roman"/>
                <a:cs typeface="Times New Roman"/>
                <a:sym typeface="Times New Roman"/>
              </a:rPr>
              <a:t>state</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rgbClr val="FF0000"/>
                </a:solidFill>
                <a:latin typeface="Times New Roman"/>
                <a:ea typeface="Times New Roman"/>
                <a:cs typeface="Times New Roman"/>
                <a:sym typeface="Times New Roman"/>
              </a:rPr>
              <a:t>parent node</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rgbClr val="FF0000"/>
                </a:solidFill>
                <a:latin typeface="Times New Roman"/>
                <a:ea typeface="Times New Roman"/>
                <a:cs typeface="Times New Roman"/>
                <a:sym typeface="Times New Roman"/>
              </a:rPr>
              <a:t>action</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rgbClr val="FF0000"/>
                </a:solidFill>
                <a:latin typeface="Times New Roman"/>
                <a:ea typeface="Times New Roman"/>
                <a:cs typeface="Times New Roman"/>
                <a:sym typeface="Times New Roman"/>
              </a:rPr>
              <a:t>path cost </a:t>
            </a:r>
            <a:r>
              <a:rPr lang="en-US" sz="2000" b="0" i="1" u="none" strike="noStrike" cap="none">
                <a:solidFill>
                  <a:schemeClr val="dk1"/>
                </a:solidFill>
                <a:latin typeface="Times New Roman"/>
                <a:ea typeface="Times New Roman"/>
                <a:cs typeface="Times New Roman"/>
                <a:sym typeface="Times New Roman"/>
              </a:rPr>
              <a:t>g(x)</a:t>
            </a: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rgbClr val="FF0000"/>
                </a:solidFill>
                <a:latin typeface="Times New Roman"/>
                <a:ea typeface="Times New Roman"/>
                <a:cs typeface="Times New Roman"/>
                <a:sym typeface="Times New Roman"/>
              </a:rPr>
              <a:t>depth</a:t>
            </a:r>
            <a:endParaRPr sz="2000" b="0" i="0" u="none" strike="noStrike" cap="none">
              <a:solidFill>
                <a:schemeClr val="dk1"/>
              </a:solidFill>
              <a:latin typeface="Times New Roman"/>
              <a:ea typeface="Times New Roman"/>
              <a:cs typeface="Times New Roman"/>
              <a:sym typeface="Times New Roman"/>
            </a:endParaRPr>
          </a:p>
        </p:txBody>
      </p:sp>
      <p:sp>
        <p:nvSpPr>
          <p:cNvPr id="304" name="Google Shape;304;p27"/>
          <p:cNvSpPr/>
          <p:nvPr/>
        </p:nvSpPr>
        <p:spPr>
          <a:xfrm>
            <a:off x="2002735" y="2626685"/>
            <a:ext cx="4924527" cy="208139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8"/>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29</a:t>
            </a:r>
            <a:endParaRPr sz="1200" b="0" i="0" u="none" strike="noStrike" cap="none">
              <a:solidFill>
                <a:schemeClr val="dk1"/>
              </a:solidFill>
              <a:latin typeface="Times New Roman"/>
              <a:ea typeface="Times New Roman"/>
              <a:cs typeface="Times New Roman"/>
              <a:sym typeface="Times New Roman"/>
            </a:endParaRPr>
          </a:p>
        </p:txBody>
      </p:sp>
      <p:sp>
        <p:nvSpPr>
          <p:cNvPr id="310" name="Google Shape;310;p28"/>
          <p:cNvSpPr txBox="1">
            <a:spLocks noGrp="1"/>
          </p:cNvSpPr>
          <p:nvPr>
            <p:ph type="title"/>
          </p:nvPr>
        </p:nvSpPr>
        <p:spPr>
          <a:xfrm>
            <a:off x="-12700" y="243077"/>
            <a:ext cx="6483985"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Implementation: Components of a node</a:t>
            </a:r>
            <a:endParaRPr sz="3200"/>
          </a:p>
        </p:txBody>
      </p:sp>
      <p:sp>
        <p:nvSpPr>
          <p:cNvPr id="311" name="Google Shape;311;p28"/>
          <p:cNvSpPr txBox="1"/>
          <p:nvPr/>
        </p:nvSpPr>
        <p:spPr>
          <a:xfrm>
            <a:off x="22351" y="1127201"/>
            <a:ext cx="7684770" cy="3967479"/>
          </a:xfrm>
          <a:prstGeom prst="rect">
            <a:avLst/>
          </a:prstGeom>
          <a:noFill/>
          <a:ln>
            <a:noFill/>
          </a:ln>
        </p:spPr>
        <p:txBody>
          <a:bodyPr spcFirstLastPara="1" wrap="square" lIns="0" tIns="121275" rIns="0" bIns="0" anchor="t" anchorCtr="0">
            <a:spAutoFit/>
          </a:bodyPr>
          <a:lstStyle/>
          <a:p>
            <a:pPr marL="339725" marR="58419" lvl="0" indent="-327660" algn="l" rtl="0">
              <a:lnSpc>
                <a:spcPct val="74400"/>
              </a:lnSpc>
              <a:spcBef>
                <a:spcPts val="0"/>
              </a:spcBef>
              <a:spcAft>
                <a:spcPts val="0"/>
              </a:spcAft>
              <a:buClr>
                <a:schemeClr val="dk1"/>
              </a:buClr>
              <a:buSzPts val="2800"/>
              <a:buFont typeface="Times New Roman"/>
              <a:buChar char="•"/>
            </a:pPr>
            <a:r>
              <a:rPr lang="en-US" sz="2800" b="1" i="0" u="none" strike="noStrike" cap="none">
                <a:solidFill>
                  <a:schemeClr val="dk1"/>
                </a:solidFill>
                <a:latin typeface="Times New Roman"/>
                <a:ea typeface="Times New Roman"/>
                <a:cs typeface="Times New Roman"/>
                <a:sym typeface="Times New Roman"/>
              </a:rPr>
              <a:t>State: </a:t>
            </a:r>
            <a:r>
              <a:rPr lang="en-US" sz="2800" b="0" i="0" u="none" strike="noStrike" cap="none">
                <a:solidFill>
                  <a:schemeClr val="dk1"/>
                </a:solidFill>
                <a:latin typeface="Times New Roman"/>
                <a:ea typeface="Times New Roman"/>
                <a:cs typeface="Times New Roman"/>
                <a:sym typeface="Times New Roman"/>
              </a:rPr>
              <a:t>the state in the state space to which the node  corresponds</a:t>
            </a:r>
            <a:endParaRPr sz="2800" b="0" i="0" u="none" strike="noStrike" cap="none">
              <a:solidFill>
                <a:schemeClr val="dk1"/>
              </a:solidFill>
              <a:latin typeface="Times New Roman"/>
              <a:ea typeface="Times New Roman"/>
              <a:cs typeface="Times New Roman"/>
              <a:sym typeface="Times New Roman"/>
            </a:endParaRPr>
          </a:p>
          <a:p>
            <a:pPr marL="339725" marR="920114" lvl="0" indent="-327660" algn="l" rtl="0">
              <a:lnSpc>
                <a:spcPct val="73900"/>
              </a:lnSpc>
              <a:spcBef>
                <a:spcPts val="700"/>
              </a:spcBef>
              <a:spcAft>
                <a:spcPts val="0"/>
              </a:spcAft>
              <a:buClr>
                <a:schemeClr val="dk1"/>
              </a:buClr>
              <a:buSzPts val="2800"/>
              <a:buFont typeface="Times New Roman"/>
              <a:buChar char="•"/>
            </a:pPr>
            <a:r>
              <a:rPr lang="en-US" sz="2800" b="1" i="0" u="none" strike="noStrike" cap="none">
                <a:solidFill>
                  <a:schemeClr val="dk1"/>
                </a:solidFill>
                <a:latin typeface="Times New Roman"/>
                <a:ea typeface="Times New Roman"/>
                <a:cs typeface="Times New Roman"/>
                <a:sym typeface="Times New Roman"/>
              </a:rPr>
              <a:t>Parent-node: </a:t>
            </a:r>
            <a:r>
              <a:rPr lang="en-US" sz="2800" b="0" i="0" u="none" strike="noStrike" cap="none">
                <a:solidFill>
                  <a:schemeClr val="dk1"/>
                </a:solidFill>
                <a:latin typeface="Times New Roman"/>
                <a:ea typeface="Times New Roman"/>
                <a:cs typeface="Times New Roman"/>
                <a:sym typeface="Times New Roman"/>
              </a:rPr>
              <a:t>the node in the search tree that  generated this node</a:t>
            </a:r>
            <a:endParaRPr sz="2800" b="0" i="0" u="none" strike="noStrike" cap="none">
              <a:solidFill>
                <a:schemeClr val="dk1"/>
              </a:solidFill>
              <a:latin typeface="Times New Roman"/>
              <a:ea typeface="Times New Roman"/>
              <a:cs typeface="Times New Roman"/>
              <a:sym typeface="Times New Roman"/>
            </a:endParaRPr>
          </a:p>
          <a:p>
            <a:pPr marL="339725" marR="107950" lvl="0" indent="-327660" algn="l" rtl="0">
              <a:lnSpc>
                <a:spcPct val="73900"/>
              </a:lnSpc>
              <a:spcBef>
                <a:spcPts val="710"/>
              </a:spcBef>
              <a:spcAft>
                <a:spcPts val="0"/>
              </a:spcAft>
              <a:buClr>
                <a:schemeClr val="dk1"/>
              </a:buClr>
              <a:buSzPts val="2800"/>
              <a:buFont typeface="Times New Roman"/>
              <a:buChar char="•"/>
            </a:pPr>
            <a:r>
              <a:rPr lang="en-US" sz="2800" b="1" i="0" u="none" strike="noStrike" cap="none">
                <a:solidFill>
                  <a:schemeClr val="dk1"/>
                </a:solidFill>
                <a:latin typeface="Times New Roman"/>
                <a:ea typeface="Times New Roman"/>
                <a:cs typeface="Times New Roman"/>
                <a:sym typeface="Times New Roman"/>
              </a:rPr>
              <a:t>Action: </a:t>
            </a:r>
            <a:r>
              <a:rPr lang="en-US" sz="2800" b="0" i="0" u="none" strike="noStrike" cap="none">
                <a:solidFill>
                  <a:schemeClr val="dk1"/>
                </a:solidFill>
                <a:latin typeface="Times New Roman"/>
                <a:ea typeface="Times New Roman"/>
                <a:cs typeface="Times New Roman"/>
                <a:sym typeface="Times New Roman"/>
              </a:rPr>
              <a:t>the action that was applied to the parent to  generate the node</a:t>
            </a:r>
            <a:endParaRPr sz="2800" b="0" i="0" u="none" strike="noStrike" cap="none">
              <a:solidFill>
                <a:schemeClr val="dk1"/>
              </a:solidFill>
              <a:latin typeface="Times New Roman"/>
              <a:ea typeface="Times New Roman"/>
              <a:cs typeface="Times New Roman"/>
              <a:sym typeface="Times New Roman"/>
            </a:endParaRPr>
          </a:p>
          <a:p>
            <a:pPr marL="339725" marR="269240" lvl="0" indent="-327660" algn="l" rtl="0">
              <a:lnSpc>
                <a:spcPct val="74000"/>
              </a:lnSpc>
              <a:spcBef>
                <a:spcPts val="705"/>
              </a:spcBef>
              <a:spcAft>
                <a:spcPts val="0"/>
              </a:spcAft>
              <a:buClr>
                <a:schemeClr val="dk1"/>
              </a:buClr>
              <a:buSzPts val="2800"/>
              <a:buFont typeface="Times New Roman"/>
              <a:buChar char="•"/>
            </a:pPr>
            <a:r>
              <a:rPr lang="en-US" sz="2800" b="1" i="0" u="none" strike="noStrike" cap="none">
                <a:solidFill>
                  <a:schemeClr val="dk1"/>
                </a:solidFill>
                <a:latin typeface="Times New Roman"/>
                <a:ea typeface="Times New Roman"/>
                <a:cs typeface="Times New Roman"/>
                <a:sym typeface="Times New Roman"/>
              </a:rPr>
              <a:t>Path-cost: </a:t>
            </a:r>
            <a:r>
              <a:rPr lang="en-US" sz="2800" b="0" i="0" u="none" strike="noStrike" cap="none">
                <a:solidFill>
                  <a:schemeClr val="dk1"/>
                </a:solidFill>
                <a:latin typeface="Times New Roman"/>
                <a:ea typeface="Times New Roman"/>
                <a:cs typeface="Times New Roman"/>
                <a:sym typeface="Times New Roman"/>
              </a:rPr>
              <a:t>the cost, traditionally denoted by g(n),  of the path from the initial state to the node, as  indicated by the parent pointers</a:t>
            </a:r>
            <a:endParaRPr sz="2800" b="0" i="0" u="none" strike="noStrike" cap="none">
              <a:solidFill>
                <a:schemeClr val="dk1"/>
              </a:solidFill>
              <a:latin typeface="Times New Roman"/>
              <a:ea typeface="Times New Roman"/>
              <a:cs typeface="Times New Roman"/>
              <a:sym typeface="Times New Roman"/>
            </a:endParaRPr>
          </a:p>
          <a:p>
            <a:pPr marL="339725" marR="5080" lvl="0" indent="-327660" algn="l" rtl="0">
              <a:lnSpc>
                <a:spcPct val="73900"/>
              </a:lnSpc>
              <a:spcBef>
                <a:spcPts val="710"/>
              </a:spcBef>
              <a:spcAft>
                <a:spcPts val="0"/>
              </a:spcAft>
              <a:buClr>
                <a:schemeClr val="dk1"/>
              </a:buClr>
              <a:buSzPts val="2800"/>
              <a:buFont typeface="Times New Roman"/>
              <a:buChar char="•"/>
            </a:pPr>
            <a:r>
              <a:rPr lang="en-US" sz="2800" b="1" i="0" u="none" strike="noStrike" cap="none">
                <a:solidFill>
                  <a:schemeClr val="dk1"/>
                </a:solidFill>
                <a:latin typeface="Times New Roman"/>
                <a:ea typeface="Times New Roman"/>
                <a:cs typeface="Times New Roman"/>
                <a:sym typeface="Times New Roman"/>
              </a:rPr>
              <a:t>Depth: </a:t>
            </a:r>
            <a:r>
              <a:rPr lang="en-US" sz="2800" b="0" i="0" u="none" strike="noStrike" cap="none">
                <a:solidFill>
                  <a:schemeClr val="dk1"/>
                </a:solidFill>
                <a:latin typeface="Times New Roman"/>
                <a:ea typeface="Times New Roman"/>
                <a:cs typeface="Times New Roman"/>
                <a:sym typeface="Times New Roman"/>
              </a:rPr>
              <a:t>the number of steps along the path from the  initial state</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9"/>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31</a:t>
            </a:r>
            <a:endParaRPr sz="1200" b="0" i="0" u="none" strike="noStrike" cap="none">
              <a:solidFill>
                <a:schemeClr val="dk1"/>
              </a:solidFill>
              <a:latin typeface="Times New Roman"/>
              <a:ea typeface="Times New Roman"/>
              <a:cs typeface="Times New Roman"/>
              <a:sym typeface="Times New Roman"/>
            </a:endParaRPr>
          </a:p>
        </p:txBody>
      </p:sp>
      <p:sp>
        <p:nvSpPr>
          <p:cNvPr id="317" name="Google Shape;317;p29"/>
          <p:cNvSpPr txBox="1"/>
          <p:nvPr/>
        </p:nvSpPr>
        <p:spPr>
          <a:xfrm>
            <a:off x="-4775" y="260609"/>
            <a:ext cx="7647305" cy="5939790"/>
          </a:xfrm>
          <a:prstGeom prst="rect">
            <a:avLst/>
          </a:prstGeom>
          <a:noFill/>
          <a:ln>
            <a:noFill/>
          </a:ln>
        </p:spPr>
        <p:txBody>
          <a:bodyPr spcFirstLastPara="1" wrap="square" lIns="0" tIns="85075" rIns="0" bIns="0" anchor="t" anchorCtr="0">
            <a:spAutoFit/>
          </a:bodyPr>
          <a:lstStyle/>
          <a:p>
            <a:pPr marL="94615"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660033"/>
                </a:solidFill>
                <a:latin typeface="Times New Roman"/>
                <a:ea typeface="Times New Roman"/>
                <a:cs typeface="Times New Roman"/>
                <a:sym typeface="Times New Roman"/>
              </a:rPr>
              <a:t>Implementation: general tree search</a:t>
            </a:r>
            <a:endParaRPr sz="2400" b="0" i="0" u="none" strike="noStrike" cap="none">
              <a:solidFill>
                <a:schemeClr val="dk1"/>
              </a:solidFill>
              <a:latin typeface="Times New Roman"/>
              <a:ea typeface="Times New Roman"/>
              <a:cs typeface="Times New Roman"/>
              <a:sym typeface="Times New Roman"/>
            </a:endParaRPr>
          </a:p>
          <a:p>
            <a:pPr marL="340360" marR="723265" lvl="0" indent="-327660" algn="l" rtl="0">
              <a:lnSpc>
                <a:spcPct val="74300"/>
              </a:lnSpc>
              <a:spcBef>
                <a:spcPts val="1520"/>
              </a:spcBef>
              <a:spcAft>
                <a:spcPts val="0"/>
              </a:spcAft>
              <a:buClr>
                <a:schemeClr val="dk1"/>
              </a:buClr>
              <a:buSzPts val="2800"/>
              <a:buFont typeface="Times New Roman"/>
              <a:buChar char="•"/>
            </a:pPr>
            <a:r>
              <a:rPr lang="en-US" sz="2800" b="1" i="0" u="none" strike="noStrike" cap="none">
                <a:solidFill>
                  <a:schemeClr val="dk1"/>
                </a:solidFill>
                <a:latin typeface="Times New Roman"/>
                <a:ea typeface="Times New Roman"/>
                <a:cs typeface="Times New Roman"/>
                <a:sym typeface="Times New Roman"/>
              </a:rPr>
              <a:t>Fringe: </a:t>
            </a:r>
            <a:r>
              <a:rPr lang="en-US" sz="2800" b="0" i="0" u="none" strike="noStrike" cap="none">
                <a:solidFill>
                  <a:schemeClr val="dk1"/>
                </a:solidFill>
                <a:latin typeface="Times New Roman"/>
                <a:ea typeface="Times New Roman"/>
                <a:cs typeface="Times New Roman"/>
                <a:sym typeface="Times New Roman"/>
              </a:rPr>
              <a:t>the collection of nodes that have been  generated but not yet been expanded</a:t>
            </a:r>
            <a:endParaRPr sz="2800" b="0" i="0" u="none" strike="noStrike" cap="none">
              <a:solidFill>
                <a:schemeClr val="dk1"/>
              </a:solidFill>
              <a:latin typeface="Times New Roman"/>
              <a:ea typeface="Times New Roman"/>
              <a:cs typeface="Times New Roman"/>
              <a:sym typeface="Times New Roman"/>
            </a:endParaRPr>
          </a:p>
          <a:p>
            <a:pPr marL="340360" marR="5080" lvl="0" indent="-327660" algn="l" rtl="0">
              <a:lnSpc>
                <a:spcPct val="73900"/>
              </a:lnSpc>
              <a:spcBef>
                <a:spcPts val="70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Each element of a fringe is a leaf node, a node with  no successors</a:t>
            </a:r>
            <a:endParaRPr sz="2800" b="0" i="0" u="none" strike="noStrike" cap="none">
              <a:solidFill>
                <a:schemeClr val="dk1"/>
              </a:solidFill>
              <a:latin typeface="Times New Roman"/>
              <a:ea typeface="Times New Roman"/>
              <a:cs typeface="Times New Roman"/>
              <a:sym typeface="Times New Roman"/>
            </a:endParaRPr>
          </a:p>
          <a:p>
            <a:pPr marL="340360" marR="431165" lvl="0" indent="-327660" algn="l" rtl="0">
              <a:lnSpc>
                <a:spcPct val="73900"/>
              </a:lnSpc>
              <a:spcBef>
                <a:spcPts val="710"/>
              </a:spcBef>
              <a:spcAft>
                <a:spcPts val="0"/>
              </a:spcAft>
              <a:buClr>
                <a:schemeClr val="dk1"/>
              </a:buClr>
              <a:buSzPts val="2800"/>
              <a:buFont typeface="Times New Roman"/>
              <a:buChar char="•"/>
            </a:pPr>
            <a:r>
              <a:rPr lang="en-US" sz="2800" b="1" i="0" u="none" strike="noStrike" cap="none">
                <a:solidFill>
                  <a:schemeClr val="dk1"/>
                </a:solidFill>
                <a:latin typeface="Times New Roman"/>
                <a:ea typeface="Times New Roman"/>
                <a:cs typeface="Times New Roman"/>
                <a:sym typeface="Times New Roman"/>
              </a:rPr>
              <a:t>Search strategy: </a:t>
            </a:r>
            <a:r>
              <a:rPr lang="en-US" sz="2800" b="0" i="0" u="none" strike="noStrike" cap="none">
                <a:solidFill>
                  <a:schemeClr val="dk1"/>
                </a:solidFill>
                <a:latin typeface="Times New Roman"/>
                <a:ea typeface="Times New Roman"/>
                <a:cs typeface="Times New Roman"/>
                <a:sym typeface="Times New Roman"/>
              </a:rPr>
              <a:t>a function that selects the next  node to be expanded from fringe</a:t>
            </a:r>
            <a:endParaRPr sz="2800" b="0" i="0" u="none" strike="noStrike" cap="none">
              <a:solidFill>
                <a:schemeClr val="dk1"/>
              </a:solidFill>
              <a:latin typeface="Times New Roman"/>
              <a:ea typeface="Times New Roman"/>
              <a:cs typeface="Times New Roman"/>
              <a:sym typeface="Times New Roman"/>
            </a:endParaRPr>
          </a:p>
          <a:p>
            <a:pPr marL="340360" marR="1443355" lvl="0" indent="-327660" algn="l" rtl="0">
              <a:lnSpc>
                <a:spcPct val="73900"/>
              </a:lnSpc>
              <a:spcBef>
                <a:spcPts val="71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We assume that the collection of nodes is  implemented as a queue</a:t>
            </a:r>
            <a:endParaRPr sz="28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11071"/>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The operations on the queue are:</a:t>
            </a:r>
            <a:endParaRPr sz="2800" b="0" i="0" u="none" strike="noStrike" cap="none">
              <a:solidFill>
                <a:schemeClr val="dk1"/>
              </a:solidFill>
              <a:latin typeface="Times New Roman"/>
              <a:ea typeface="Times New Roman"/>
              <a:cs typeface="Times New Roman"/>
              <a:sym typeface="Times New Roman"/>
            </a:endParaRPr>
          </a:p>
          <a:p>
            <a:pPr marL="739140" marR="0" lvl="1" indent="-269875" algn="l" rtl="0">
              <a:lnSpc>
                <a:spcPct val="114166"/>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Make-queue(queue)</a:t>
            </a:r>
            <a:endParaRPr sz="2400" b="0" i="0" u="none" strike="noStrike" cap="none">
              <a:solidFill>
                <a:schemeClr val="dk1"/>
              </a:solidFill>
              <a:latin typeface="Times New Roman"/>
              <a:ea typeface="Times New Roman"/>
              <a:cs typeface="Times New Roman"/>
              <a:sym typeface="Times New Roman"/>
            </a:endParaRPr>
          </a:p>
          <a:p>
            <a:pPr marL="739140" marR="0" lvl="1" indent="-269875" algn="l" rtl="0">
              <a:lnSpc>
                <a:spcPct val="113958"/>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Empty?(queue)</a:t>
            </a:r>
            <a:endParaRPr sz="2400" b="0" i="0" u="none" strike="noStrike" cap="none">
              <a:solidFill>
                <a:schemeClr val="dk1"/>
              </a:solidFill>
              <a:latin typeface="Times New Roman"/>
              <a:ea typeface="Times New Roman"/>
              <a:cs typeface="Times New Roman"/>
              <a:sym typeface="Times New Roman"/>
            </a:endParaRPr>
          </a:p>
          <a:p>
            <a:pPr marL="739140" marR="0" lvl="1" indent="-269875" algn="l" rtl="0">
              <a:lnSpc>
                <a:spcPct val="11375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first(queue)</a:t>
            </a:r>
            <a:endParaRPr sz="2400" b="0" i="0" u="none" strike="noStrike" cap="none">
              <a:solidFill>
                <a:schemeClr val="dk1"/>
              </a:solidFill>
              <a:latin typeface="Times New Roman"/>
              <a:ea typeface="Times New Roman"/>
              <a:cs typeface="Times New Roman"/>
              <a:sym typeface="Times New Roman"/>
            </a:endParaRPr>
          </a:p>
          <a:p>
            <a:pPr marL="739140" marR="0" lvl="1" indent="-269875" algn="l" rtl="0">
              <a:lnSpc>
                <a:spcPct val="11375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remove-first(queue)</a:t>
            </a:r>
            <a:endParaRPr sz="2400" b="0" i="0" u="none" strike="noStrike" cap="none">
              <a:solidFill>
                <a:schemeClr val="dk1"/>
              </a:solidFill>
              <a:latin typeface="Times New Roman"/>
              <a:ea typeface="Times New Roman"/>
              <a:cs typeface="Times New Roman"/>
              <a:sym typeface="Times New Roman"/>
            </a:endParaRPr>
          </a:p>
          <a:p>
            <a:pPr marL="739140" marR="0" lvl="1" indent="-269875" algn="l" rtl="0">
              <a:lnSpc>
                <a:spcPct val="11375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insert(element, queue)</a:t>
            </a:r>
            <a:endParaRPr sz="2400" b="0" i="0" u="none" strike="noStrike" cap="none">
              <a:solidFill>
                <a:schemeClr val="dk1"/>
              </a:solidFill>
              <a:latin typeface="Times New Roman"/>
              <a:ea typeface="Times New Roman"/>
              <a:cs typeface="Times New Roman"/>
              <a:sym typeface="Times New Roman"/>
            </a:endParaRPr>
          </a:p>
          <a:p>
            <a:pPr marL="739140" marR="0" lvl="1" indent="-269875" algn="l" rtl="0">
              <a:lnSpc>
                <a:spcPct val="116666"/>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insert-all(elements, queue)</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34</a:t>
            </a:r>
            <a:endParaRPr sz="1200" b="0" i="0" u="none" strike="noStrike" cap="none">
              <a:solidFill>
                <a:schemeClr val="dk1"/>
              </a:solidFill>
              <a:latin typeface="Times New Roman"/>
              <a:ea typeface="Times New Roman"/>
              <a:cs typeface="Times New Roman"/>
              <a:sym typeface="Times New Roman"/>
            </a:endParaRPr>
          </a:p>
        </p:txBody>
      </p:sp>
      <p:sp>
        <p:nvSpPr>
          <p:cNvPr id="323" name="Google Shape;323;p30"/>
          <p:cNvSpPr txBox="1">
            <a:spLocks noGrp="1"/>
          </p:cNvSpPr>
          <p:nvPr>
            <p:ph type="title"/>
          </p:nvPr>
        </p:nvSpPr>
        <p:spPr>
          <a:xfrm>
            <a:off x="77215" y="230886"/>
            <a:ext cx="5774055"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Examples: </a:t>
            </a:r>
            <a:r>
              <a:rPr lang="en-US" b="1"/>
              <a:t>water jug problem </a:t>
            </a:r>
            <a:endParaRPr sz="3200"/>
          </a:p>
        </p:txBody>
      </p:sp>
      <p:sp>
        <p:nvSpPr>
          <p:cNvPr id="324" name="Google Shape;324;p30"/>
          <p:cNvSpPr txBox="1"/>
          <p:nvPr/>
        </p:nvSpPr>
        <p:spPr>
          <a:xfrm>
            <a:off x="261365" y="1142492"/>
            <a:ext cx="8805417" cy="2397451"/>
          </a:xfrm>
          <a:prstGeom prst="rect">
            <a:avLst/>
          </a:prstGeom>
          <a:noFill/>
          <a:ln>
            <a:noFill/>
          </a:ln>
        </p:spPr>
        <p:txBody>
          <a:bodyPr spcFirstLastPara="1" wrap="square" lIns="0" tIns="12050" rIns="0" bIns="0" anchor="t" anchorCtr="0">
            <a:spAutoFit/>
          </a:bodyPr>
          <a:lstStyle/>
          <a:p>
            <a:pPr marL="340360" marR="0" lvl="0" indent="-327660" algn="l" rtl="0">
              <a:lnSpc>
                <a:spcPct val="112142"/>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Consider the following problem: A Water Jug Problem: You are given two jugs, a 4-gallon one and a 3-gallon one, a pump which has unlimited water which you can use to fill the jug, and the ground on which water may be poured. Neither jug has any measuring markings on it. How can you get exactly 2 gallons of water in the 4-gallon jug?</a:t>
            </a:r>
            <a:endParaRPr sz="2400" b="0" i="0" u="none" strike="noStrike" cap="none">
              <a:solidFill>
                <a:schemeClr val="dk1"/>
              </a:solidFill>
              <a:latin typeface="Times New Roman"/>
              <a:ea typeface="Times New Roman"/>
              <a:cs typeface="Times New Roman"/>
              <a:sym typeface="Times New Roman"/>
            </a:endParaRPr>
          </a:p>
        </p:txBody>
      </p:sp>
      <p:pic>
        <p:nvPicPr>
          <p:cNvPr id="325" name="Google Shape;325;p30" descr="Water Jug Problem Algorithm - Webeduclick"/>
          <p:cNvPicPr preferRelativeResize="0"/>
          <p:nvPr/>
        </p:nvPicPr>
        <p:blipFill rotWithShape="1">
          <a:blip r:embed="rId3">
            <a:alphaModFix/>
          </a:blip>
          <a:srcRect/>
          <a:stretch/>
        </p:blipFill>
        <p:spPr>
          <a:xfrm>
            <a:off x="2964242" y="4419600"/>
            <a:ext cx="3481385" cy="1964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1"/>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34</a:t>
            </a:r>
            <a:endParaRPr sz="1200" b="0" i="0" u="none" strike="noStrike" cap="none">
              <a:solidFill>
                <a:schemeClr val="dk1"/>
              </a:solidFill>
              <a:latin typeface="Times New Roman"/>
              <a:ea typeface="Times New Roman"/>
              <a:cs typeface="Times New Roman"/>
              <a:sym typeface="Times New Roman"/>
            </a:endParaRPr>
          </a:p>
        </p:txBody>
      </p:sp>
      <p:sp>
        <p:nvSpPr>
          <p:cNvPr id="331" name="Google Shape;331;p31"/>
          <p:cNvSpPr txBox="1">
            <a:spLocks noGrp="1"/>
          </p:cNvSpPr>
          <p:nvPr>
            <p:ph type="title"/>
          </p:nvPr>
        </p:nvSpPr>
        <p:spPr>
          <a:xfrm>
            <a:off x="77215" y="230886"/>
            <a:ext cx="5774055"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Examples: </a:t>
            </a:r>
            <a:r>
              <a:rPr lang="en-US" b="1"/>
              <a:t>water jug problem </a:t>
            </a:r>
            <a:endParaRPr sz="3200"/>
          </a:p>
        </p:txBody>
      </p:sp>
      <p:sp>
        <p:nvSpPr>
          <p:cNvPr id="332" name="Google Shape;332;p31"/>
          <p:cNvSpPr/>
          <p:nvPr/>
        </p:nvSpPr>
        <p:spPr>
          <a:xfrm>
            <a:off x="229618" y="1447800"/>
            <a:ext cx="8914382" cy="22467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we will represent a state of the problem as a tuple (x, y) where x represents the amount of water in the 4-gallon jug and y represents the amount of water in the 3-gallon jug. Note 0 ≤ x ≤ 4, and 0 ≤ y ≤ 3. Our initial state: (0,0) Goal Predicate – state = (2,y) where 0 ≤ y ≤ 3.</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32"/>
          <p:cNvPicPr preferRelativeResize="0"/>
          <p:nvPr/>
        </p:nvPicPr>
        <p:blipFill rotWithShape="1">
          <a:blip r:embed="rId3">
            <a:alphaModFix/>
          </a:blip>
          <a:srcRect/>
          <a:stretch/>
        </p:blipFill>
        <p:spPr>
          <a:xfrm>
            <a:off x="909126" y="1299865"/>
            <a:ext cx="7325747" cy="425826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33"/>
          <p:cNvPicPr preferRelativeResize="0"/>
          <p:nvPr/>
        </p:nvPicPr>
        <p:blipFill rotWithShape="1">
          <a:blip r:embed="rId3">
            <a:alphaModFix/>
          </a:blip>
          <a:srcRect/>
          <a:stretch/>
        </p:blipFill>
        <p:spPr>
          <a:xfrm>
            <a:off x="832915" y="2081024"/>
            <a:ext cx="7478169" cy="26959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4"/>
          <p:cNvPicPr preferRelativeResize="0"/>
          <p:nvPr/>
        </p:nvPicPr>
        <p:blipFill rotWithShape="1">
          <a:blip r:embed="rId3">
            <a:alphaModFix/>
          </a:blip>
          <a:srcRect/>
          <a:stretch/>
        </p:blipFill>
        <p:spPr>
          <a:xfrm>
            <a:off x="2057400" y="1371600"/>
            <a:ext cx="4651572" cy="304812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35"/>
          <p:cNvPicPr preferRelativeResize="0"/>
          <p:nvPr/>
        </p:nvPicPr>
        <p:blipFill rotWithShape="1">
          <a:blip r:embed="rId3">
            <a:alphaModFix/>
          </a:blip>
          <a:srcRect/>
          <a:stretch/>
        </p:blipFill>
        <p:spPr>
          <a:xfrm>
            <a:off x="1295400" y="1143000"/>
            <a:ext cx="6781800" cy="480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9"/>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3</a:t>
            </a:r>
            <a:endParaRPr sz="1200" b="0" i="0" u="none" strike="noStrike" cap="none">
              <a:solidFill>
                <a:schemeClr val="dk1"/>
              </a:solidFill>
              <a:latin typeface="Times New Roman"/>
              <a:ea typeface="Times New Roman"/>
              <a:cs typeface="Times New Roman"/>
              <a:sym typeface="Times New Roman"/>
            </a:endParaRPr>
          </a:p>
        </p:txBody>
      </p:sp>
      <p:sp>
        <p:nvSpPr>
          <p:cNvPr id="63" name="Google Shape;63;p9"/>
          <p:cNvSpPr txBox="1">
            <a:spLocks noGrp="1"/>
          </p:cNvSpPr>
          <p:nvPr>
            <p:ph type="title"/>
          </p:nvPr>
        </p:nvSpPr>
        <p:spPr>
          <a:xfrm>
            <a:off x="77215" y="257047"/>
            <a:ext cx="1245870"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Outline</a:t>
            </a:r>
            <a:endParaRPr sz="3200"/>
          </a:p>
        </p:txBody>
      </p:sp>
      <p:sp>
        <p:nvSpPr>
          <p:cNvPr id="64" name="Google Shape;64;p9"/>
          <p:cNvSpPr txBox="1"/>
          <p:nvPr/>
        </p:nvSpPr>
        <p:spPr>
          <a:xfrm>
            <a:off x="112268" y="1204975"/>
            <a:ext cx="3744595" cy="2207895"/>
          </a:xfrm>
          <a:prstGeom prst="rect">
            <a:avLst/>
          </a:prstGeom>
          <a:noFill/>
          <a:ln>
            <a:noFill/>
          </a:ln>
        </p:spPr>
        <p:txBody>
          <a:bodyPr spcFirstLastPara="1" wrap="square" lIns="0" tIns="12050" rIns="0" bIns="0" anchor="t" anchorCtr="0">
            <a:spAutoFit/>
          </a:bodyPr>
          <a:lstStyle/>
          <a:p>
            <a:pPr marL="340360" marR="0" lvl="0" indent="-327660"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Problem-solving agents</a:t>
            </a:r>
            <a:endParaRPr sz="28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0000"/>
              </a:lnSpc>
              <a:spcBef>
                <a:spcPts val="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Problem types</a:t>
            </a:r>
            <a:endParaRPr sz="28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0000"/>
              </a:lnSpc>
              <a:spcBef>
                <a:spcPts val="10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Problem formulation</a:t>
            </a:r>
            <a:endParaRPr sz="28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0000"/>
              </a:lnSpc>
              <a:spcBef>
                <a:spcPts val="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Example problems</a:t>
            </a:r>
            <a:endParaRPr sz="28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0000"/>
              </a:lnSpc>
              <a:spcBef>
                <a:spcPts val="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Basic search algorithms</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36" descr="Search Algorithms in AI - Javatpoint"/>
          <p:cNvPicPr preferRelativeResize="0"/>
          <p:nvPr/>
        </p:nvPicPr>
        <p:blipFill rotWithShape="1">
          <a:blip r:embed="rId3">
            <a:alphaModFix/>
          </a:blip>
          <a:srcRect/>
          <a:stretch/>
        </p:blipFill>
        <p:spPr>
          <a:xfrm>
            <a:off x="1600200" y="990600"/>
            <a:ext cx="6475413" cy="502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0"/>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4</a:t>
            </a:r>
            <a:endParaRPr sz="1200" b="0" i="0" u="none" strike="noStrike" cap="none">
              <a:solidFill>
                <a:schemeClr val="dk1"/>
              </a:solidFill>
              <a:latin typeface="Times New Roman"/>
              <a:ea typeface="Times New Roman"/>
              <a:cs typeface="Times New Roman"/>
              <a:sym typeface="Times New Roman"/>
            </a:endParaRPr>
          </a:p>
        </p:txBody>
      </p:sp>
      <p:sp>
        <p:nvSpPr>
          <p:cNvPr id="70" name="Google Shape;70;p10"/>
          <p:cNvSpPr txBox="1">
            <a:spLocks noGrp="1"/>
          </p:cNvSpPr>
          <p:nvPr>
            <p:ph type="title"/>
          </p:nvPr>
        </p:nvSpPr>
        <p:spPr>
          <a:xfrm>
            <a:off x="77215" y="257047"/>
            <a:ext cx="3843654"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Problem solving agents</a:t>
            </a:r>
            <a:endParaRPr sz="3200"/>
          </a:p>
        </p:txBody>
      </p:sp>
      <p:sp>
        <p:nvSpPr>
          <p:cNvPr id="71" name="Google Shape;71;p10"/>
          <p:cNvSpPr txBox="1"/>
          <p:nvPr/>
        </p:nvSpPr>
        <p:spPr>
          <a:xfrm>
            <a:off x="112268" y="1168399"/>
            <a:ext cx="3869054" cy="759460"/>
          </a:xfrm>
          <a:prstGeom prst="rect">
            <a:avLst/>
          </a:prstGeom>
          <a:noFill/>
          <a:ln>
            <a:noFill/>
          </a:ln>
        </p:spPr>
        <p:txBody>
          <a:bodyPr spcFirstLastPara="1" wrap="square" lIns="0" tIns="130800" rIns="0" bIns="0" anchor="t" anchorCtr="0">
            <a:spAutoFit/>
          </a:bodyPr>
          <a:lstStyle/>
          <a:p>
            <a:pPr marL="340360" marR="5080" lvl="0" indent="-327660" algn="l" rtl="0">
              <a:lnSpc>
                <a:spcPct val="721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Intelligent	agents	are  performance measure</a:t>
            </a:r>
            <a:endParaRPr sz="2800" b="0" i="0" u="none" strike="noStrike" cap="none">
              <a:solidFill>
                <a:schemeClr val="dk1"/>
              </a:solidFill>
              <a:latin typeface="Times New Roman"/>
              <a:ea typeface="Times New Roman"/>
              <a:cs typeface="Times New Roman"/>
              <a:sym typeface="Times New Roman"/>
            </a:endParaRPr>
          </a:p>
        </p:txBody>
      </p:sp>
      <p:sp>
        <p:nvSpPr>
          <p:cNvPr id="72" name="Google Shape;72;p10"/>
          <p:cNvSpPr txBox="1"/>
          <p:nvPr/>
        </p:nvSpPr>
        <p:spPr>
          <a:xfrm>
            <a:off x="4314571" y="1168399"/>
            <a:ext cx="475297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supposed	to	maximize	their</a:t>
            </a:r>
            <a:endParaRPr sz="2800" b="0" i="0" u="none" strike="noStrike" cap="none">
              <a:solidFill>
                <a:schemeClr val="dk1"/>
              </a:solidFill>
              <a:latin typeface="Times New Roman"/>
              <a:ea typeface="Times New Roman"/>
              <a:cs typeface="Times New Roman"/>
              <a:sym typeface="Times New Roman"/>
            </a:endParaRPr>
          </a:p>
        </p:txBody>
      </p:sp>
      <p:sp>
        <p:nvSpPr>
          <p:cNvPr id="73" name="Google Shape;73;p10"/>
          <p:cNvSpPr txBox="1"/>
          <p:nvPr/>
        </p:nvSpPr>
        <p:spPr>
          <a:xfrm>
            <a:off x="112268" y="1948942"/>
            <a:ext cx="8957310" cy="4185285"/>
          </a:xfrm>
          <a:prstGeom prst="rect">
            <a:avLst/>
          </a:prstGeom>
          <a:noFill/>
          <a:ln>
            <a:noFill/>
          </a:ln>
        </p:spPr>
        <p:txBody>
          <a:bodyPr spcFirstLastPara="1" wrap="square" lIns="0" tIns="132075" rIns="0" bIns="0" anchor="t" anchorCtr="0">
            <a:spAutoFit/>
          </a:bodyPr>
          <a:lstStyle/>
          <a:p>
            <a:pPr marL="340360" marR="5715" lvl="0" indent="-327660" algn="just" rtl="0">
              <a:lnSpc>
                <a:spcPct val="718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This can be simplified if the agent can adopt a </a:t>
            </a:r>
            <a:r>
              <a:rPr lang="en-US" sz="2800" b="0" i="0" u="none" strike="noStrike" cap="none">
                <a:solidFill>
                  <a:srgbClr val="CC0000"/>
                </a:solidFill>
                <a:latin typeface="Times New Roman"/>
                <a:ea typeface="Times New Roman"/>
                <a:cs typeface="Times New Roman"/>
                <a:sym typeface="Times New Roman"/>
              </a:rPr>
              <a:t>goal </a:t>
            </a:r>
            <a:r>
              <a:rPr lang="en-US" sz="2800" b="0" i="0" u="none" strike="noStrike" cap="none">
                <a:solidFill>
                  <a:schemeClr val="dk1"/>
                </a:solidFill>
                <a:latin typeface="Times New Roman"/>
                <a:ea typeface="Times New Roman"/>
                <a:cs typeface="Times New Roman"/>
                <a:sym typeface="Times New Roman"/>
              </a:rPr>
              <a:t>and aim  at satisfying it</a:t>
            </a:r>
            <a:endParaRPr sz="2800" b="0" i="0" u="none" strike="noStrike" cap="none">
              <a:solidFill>
                <a:schemeClr val="dk1"/>
              </a:solidFill>
              <a:latin typeface="Times New Roman"/>
              <a:ea typeface="Times New Roman"/>
              <a:cs typeface="Times New Roman"/>
              <a:sym typeface="Times New Roman"/>
            </a:endParaRPr>
          </a:p>
          <a:p>
            <a:pPr marL="340360" marR="6985" lvl="0" indent="-327660" algn="just" rtl="0">
              <a:lnSpc>
                <a:spcPct val="72200"/>
              </a:lnSpc>
              <a:spcBef>
                <a:spcPts val="12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Goals help organize behaviour by limiting the objectives  that the agent is trying to achieve</a:t>
            </a:r>
            <a:endParaRPr sz="2800" b="0" i="0" u="none" strike="noStrike" cap="none">
              <a:solidFill>
                <a:schemeClr val="dk1"/>
              </a:solidFill>
              <a:latin typeface="Times New Roman"/>
              <a:ea typeface="Times New Roman"/>
              <a:cs typeface="Times New Roman"/>
              <a:sym typeface="Times New Roman"/>
            </a:endParaRPr>
          </a:p>
          <a:p>
            <a:pPr marL="340360" marR="5080" lvl="0" indent="-327660" algn="just" rtl="0">
              <a:lnSpc>
                <a:spcPct val="72000"/>
              </a:lnSpc>
              <a:spcBef>
                <a:spcPts val="1300"/>
              </a:spcBef>
              <a:spcAft>
                <a:spcPts val="0"/>
              </a:spcAft>
              <a:buClr>
                <a:srgbClr val="000000"/>
              </a:buClr>
              <a:buSzPts val="2800"/>
              <a:buFont typeface="Times New Roman"/>
              <a:buChar char="•"/>
            </a:pPr>
            <a:r>
              <a:rPr lang="en-US" sz="2800" b="0" i="0" u="none" strike="noStrike" cap="none">
                <a:solidFill>
                  <a:srgbClr val="CC0000"/>
                </a:solidFill>
                <a:latin typeface="Times New Roman"/>
                <a:ea typeface="Times New Roman"/>
                <a:cs typeface="Times New Roman"/>
                <a:sym typeface="Times New Roman"/>
              </a:rPr>
              <a:t>Goal formulation</a:t>
            </a:r>
            <a:r>
              <a:rPr lang="en-US" sz="2800" b="0" i="0" u="none" strike="noStrike" cap="none">
                <a:solidFill>
                  <a:schemeClr val="dk1"/>
                </a:solidFill>
                <a:latin typeface="Times New Roman"/>
                <a:ea typeface="Times New Roman"/>
                <a:cs typeface="Times New Roman"/>
                <a:sym typeface="Times New Roman"/>
              </a:rPr>
              <a:t>, based on the current situation and the  agent’s performance measure, is the first step in problem  solving</a:t>
            </a:r>
            <a:endParaRPr sz="2800" b="0" i="0" u="none" strike="noStrike" cap="none">
              <a:solidFill>
                <a:schemeClr val="dk1"/>
              </a:solidFill>
              <a:latin typeface="Times New Roman"/>
              <a:ea typeface="Times New Roman"/>
              <a:cs typeface="Times New Roman"/>
              <a:sym typeface="Times New Roman"/>
            </a:endParaRPr>
          </a:p>
          <a:p>
            <a:pPr marL="340360" marR="6985" lvl="0" indent="-327660" algn="just" rtl="0">
              <a:lnSpc>
                <a:spcPct val="71800"/>
              </a:lnSpc>
              <a:spcBef>
                <a:spcPts val="131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Goal is a set of states. The agent’s task is to find out which  sequence of actions will get it to a goal state</a:t>
            </a:r>
            <a:endParaRPr sz="2800" b="0" i="0" u="none" strike="noStrike" cap="none">
              <a:solidFill>
                <a:schemeClr val="dk1"/>
              </a:solidFill>
              <a:latin typeface="Times New Roman"/>
              <a:ea typeface="Times New Roman"/>
              <a:cs typeface="Times New Roman"/>
              <a:sym typeface="Times New Roman"/>
            </a:endParaRPr>
          </a:p>
          <a:p>
            <a:pPr marL="340360" marR="6350" lvl="0" indent="-327660" algn="just" rtl="0">
              <a:lnSpc>
                <a:spcPct val="72200"/>
              </a:lnSpc>
              <a:spcBef>
                <a:spcPts val="1295"/>
              </a:spcBef>
              <a:spcAft>
                <a:spcPts val="0"/>
              </a:spcAft>
              <a:buClr>
                <a:srgbClr val="000000"/>
              </a:buClr>
              <a:buSzPts val="2800"/>
              <a:buFont typeface="Times New Roman"/>
              <a:buChar char="•"/>
            </a:pPr>
            <a:r>
              <a:rPr lang="en-US" sz="2800" b="0" i="0" u="none" strike="noStrike" cap="none">
                <a:solidFill>
                  <a:srgbClr val="CC0000"/>
                </a:solidFill>
                <a:latin typeface="Times New Roman"/>
                <a:ea typeface="Times New Roman"/>
                <a:cs typeface="Times New Roman"/>
                <a:sym typeface="Times New Roman"/>
              </a:rPr>
              <a:t>Problem formulation </a:t>
            </a:r>
            <a:r>
              <a:rPr lang="en-US" sz="2800" b="0" i="0" u="none" strike="noStrike" cap="none">
                <a:solidFill>
                  <a:schemeClr val="dk1"/>
                </a:solidFill>
                <a:latin typeface="Times New Roman"/>
                <a:ea typeface="Times New Roman"/>
                <a:cs typeface="Times New Roman"/>
                <a:sym typeface="Times New Roman"/>
              </a:rPr>
              <a:t>is the process of deciding what sorts of  actions and states to consider, given a goal</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5</a:t>
            </a:r>
            <a:endParaRPr sz="1200" b="0" i="0" u="none" strike="noStrike" cap="none">
              <a:solidFill>
                <a:schemeClr val="dk1"/>
              </a:solidFill>
              <a:latin typeface="Times New Roman"/>
              <a:ea typeface="Times New Roman"/>
              <a:cs typeface="Times New Roman"/>
              <a:sym typeface="Times New Roman"/>
            </a:endParaRPr>
          </a:p>
        </p:txBody>
      </p:sp>
      <p:sp>
        <p:nvSpPr>
          <p:cNvPr id="79" name="Google Shape;79;p11"/>
          <p:cNvSpPr txBox="1">
            <a:spLocks noGrp="1"/>
          </p:cNvSpPr>
          <p:nvPr>
            <p:ph type="title"/>
          </p:nvPr>
        </p:nvSpPr>
        <p:spPr>
          <a:xfrm>
            <a:off x="77215" y="257047"/>
            <a:ext cx="3843654"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Problem solving agents</a:t>
            </a:r>
            <a:endParaRPr sz="3200"/>
          </a:p>
        </p:txBody>
      </p:sp>
      <p:sp>
        <p:nvSpPr>
          <p:cNvPr id="80" name="Google Shape;80;p11"/>
          <p:cNvSpPr txBox="1"/>
          <p:nvPr/>
        </p:nvSpPr>
        <p:spPr>
          <a:xfrm>
            <a:off x="112268" y="1204975"/>
            <a:ext cx="8834755" cy="3519170"/>
          </a:xfrm>
          <a:prstGeom prst="rect">
            <a:avLst/>
          </a:prstGeom>
          <a:noFill/>
          <a:ln>
            <a:noFill/>
          </a:ln>
        </p:spPr>
        <p:txBody>
          <a:bodyPr spcFirstLastPara="1" wrap="square" lIns="0" tIns="88900" rIns="0" bIns="0" anchor="t" anchorCtr="0">
            <a:spAutoFit/>
          </a:bodyPr>
          <a:lstStyle/>
          <a:p>
            <a:pPr marL="340360" marR="5080" lvl="0" indent="-327660" algn="l" rtl="0">
              <a:lnSpc>
                <a:spcPct val="82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An agent with several immediate options of unknown value  can decide what to do by first examining different possible  sequences of actions that lead to states of known value, and  then choosing the best sequence</a:t>
            </a:r>
            <a:endParaRPr sz="28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0000"/>
              </a:lnSpc>
              <a:spcBef>
                <a:spcPts val="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Looking for such a sequence is called </a:t>
            </a:r>
            <a:r>
              <a:rPr lang="en-US" sz="2800" b="0" i="0" u="none" strike="noStrike" cap="none">
                <a:solidFill>
                  <a:srgbClr val="CC0000"/>
                </a:solidFill>
                <a:latin typeface="Times New Roman"/>
                <a:ea typeface="Times New Roman"/>
                <a:cs typeface="Times New Roman"/>
                <a:sym typeface="Times New Roman"/>
              </a:rPr>
              <a:t>search</a:t>
            </a:r>
            <a:endParaRPr sz="2800" b="0" i="0" u="none" strike="noStrike" cap="none">
              <a:solidFill>
                <a:schemeClr val="dk1"/>
              </a:solidFill>
              <a:latin typeface="Times New Roman"/>
              <a:ea typeface="Times New Roman"/>
              <a:cs typeface="Times New Roman"/>
              <a:sym typeface="Times New Roman"/>
            </a:endParaRPr>
          </a:p>
          <a:p>
            <a:pPr marL="340360" marR="322580" lvl="0" indent="-327660" algn="l" rtl="0">
              <a:lnSpc>
                <a:spcPct val="98214"/>
              </a:lnSpc>
              <a:spcBef>
                <a:spcPts val="70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 search algorithm takes a problem as input and returns a </a:t>
            </a:r>
            <a:r>
              <a:rPr lang="en-US" sz="2800" b="0" i="0" u="none" strike="noStrike" cap="none">
                <a:solidFill>
                  <a:srgbClr val="CC0000"/>
                </a:solidFill>
                <a:latin typeface="Times New Roman"/>
                <a:ea typeface="Times New Roman"/>
                <a:cs typeface="Times New Roman"/>
                <a:sym typeface="Times New Roman"/>
              </a:rPr>
              <a:t> solution </a:t>
            </a:r>
            <a:r>
              <a:rPr lang="en-US" sz="2800" b="0" i="0" u="none" strike="noStrike" cap="none">
                <a:solidFill>
                  <a:schemeClr val="dk1"/>
                </a:solidFill>
                <a:latin typeface="Times New Roman"/>
                <a:ea typeface="Times New Roman"/>
                <a:cs typeface="Times New Roman"/>
                <a:sym typeface="Times New Roman"/>
              </a:rPr>
              <a:t>in the form of action sequence</a:t>
            </a:r>
            <a:endParaRPr sz="2800" b="0" i="0" u="none" strike="noStrike" cap="none">
              <a:solidFill>
                <a:schemeClr val="dk1"/>
              </a:solidFill>
              <a:latin typeface="Times New Roman"/>
              <a:ea typeface="Times New Roman"/>
              <a:cs typeface="Times New Roman"/>
              <a:sym typeface="Times New Roman"/>
            </a:endParaRPr>
          </a:p>
          <a:p>
            <a:pPr marL="340360" marR="361315" lvl="0" indent="-327660" algn="l" rtl="0">
              <a:lnSpc>
                <a:spcPct val="98571"/>
              </a:lnSpc>
              <a:spcBef>
                <a:spcPts val="6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One a solution is found the actions it recommends can be  carried out – </a:t>
            </a:r>
            <a:r>
              <a:rPr lang="en-US" sz="2800" b="0" i="0" u="none" strike="noStrike" cap="none">
                <a:solidFill>
                  <a:srgbClr val="CC0000"/>
                </a:solidFill>
                <a:latin typeface="Times New Roman"/>
                <a:ea typeface="Times New Roman"/>
                <a:cs typeface="Times New Roman"/>
                <a:sym typeface="Times New Roman"/>
              </a:rPr>
              <a:t>execution </a:t>
            </a:r>
            <a:r>
              <a:rPr lang="en-US" sz="2800" b="0" i="0" u="none" strike="noStrike" cap="none">
                <a:solidFill>
                  <a:schemeClr val="dk1"/>
                </a:solidFill>
                <a:latin typeface="Times New Roman"/>
                <a:ea typeface="Times New Roman"/>
                <a:cs typeface="Times New Roman"/>
                <a:sym typeface="Times New Roman"/>
              </a:rPr>
              <a:t>phase</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2"/>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6</a:t>
            </a:r>
            <a:endParaRPr sz="1200" b="0" i="0" u="none" strike="noStrike" cap="none">
              <a:solidFill>
                <a:schemeClr val="dk1"/>
              </a:solidFill>
              <a:latin typeface="Times New Roman"/>
              <a:ea typeface="Times New Roman"/>
              <a:cs typeface="Times New Roman"/>
              <a:sym typeface="Times New Roman"/>
            </a:endParaRPr>
          </a:p>
        </p:txBody>
      </p:sp>
      <p:sp>
        <p:nvSpPr>
          <p:cNvPr id="86" name="Google Shape;86;p12"/>
          <p:cNvSpPr txBox="1">
            <a:spLocks noGrp="1"/>
          </p:cNvSpPr>
          <p:nvPr>
            <p:ph type="title"/>
          </p:nvPr>
        </p:nvSpPr>
        <p:spPr>
          <a:xfrm>
            <a:off x="77215" y="257047"/>
            <a:ext cx="3843654"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Problem solving agents</a:t>
            </a:r>
            <a:endParaRPr sz="3200"/>
          </a:p>
        </p:txBody>
      </p:sp>
      <p:sp>
        <p:nvSpPr>
          <p:cNvPr id="87" name="Google Shape;87;p12"/>
          <p:cNvSpPr txBox="1"/>
          <p:nvPr/>
        </p:nvSpPr>
        <p:spPr>
          <a:xfrm>
            <a:off x="112268" y="1204975"/>
            <a:ext cx="8859520" cy="3607435"/>
          </a:xfrm>
          <a:prstGeom prst="rect">
            <a:avLst/>
          </a:prstGeom>
          <a:noFill/>
          <a:ln>
            <a:noFill/>
          </a:ln>
        </p:spPr>
        <p:txBody>
          <a:bodyPr spcFirstLastPara="1" wrap="square" lIns="0" tIns="12050" rIns="0" bIns="0" anchor="t" anchorCtr="0">
            <a:spAutoFit/>
          </a:bodyPr>
          <a:lstStyle/>
          <a:p>
            <a:pPr marL="340360" marR="0" lvl="0" indent="-327660"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t>
            </a:r>
            <a:r>
              <a:rPr lang="en-US" sz="2800" b="0" i="0" u="none" strike="noStrike" cap="none">
                <a:solidFill>
                  <a:srgbClr val="CC0000"/>
                </a:solidFill>
                <a:latin typeface="Times New Roman"/>
                <a:ea typeface="Times New Roman"/>
                <a:cs typeface="Times New Roman"/>
                <a:sym typeface="Times New Roman"/>
              </a:rPr>
              <a:t>formulate, search, execute</a:t>
            </a:r>
            <a:r>
              <a:rPr lang="en-US" sz="2800" b="0" i="0" u="none" strike="noStrike" cap="none">
                <a:solidFill>
                  <a:schemeClr val="dk1"/>
                </a:solidFill>
                <a:latin typeface="Times New Roman"/>
                <a:ea typeface="Times New Roman"/>
                <a:cs typeface="Times New Roman"/>
                <a:sym typeface="Times New Roman"/>
              </a:rPr>
              <a:t>” design for the agent</a:t>
            </a:r>
            <a:endParaRPr sz="2800" b="0" i="0" u="none" strike="noStrike" cap="none">
              <a:solidFill>
                <a:schemeClr val="dk1"/>
              </a:solidFill>
              <a:latin typeface="Times New Roman"/>
              <a:ea typeface="Times New Roman"/>
              <a:cs typeface="Times New Roman"/>
              <a:sym typeface="Times New Roman"/>
            </a:endParaRPr>
          </a:p>
          <a:p>
            <a:pPr marL="340360" marR="344805" lvl="0" indent="-327660" algn="l" rtl="0">
              <a:lnSpc>
                <a:spcPct val="98214"/>
              </a:lnSpc>
              <a:spcBef>
                <a:spcPts val="69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After formulating a goal and a problem to solve the agent  calls a search procedure to solve it</a:t>
            </a:r>
            <a:endParaRPr sz="2800" b="0" i="0" u="none" strike="noStrike" cap="none">
              <a:solidFill>
                <a:schemeClr val="dk1"/>
              </a:solidFill>
              <a:latin typeface="Times New Roman"/>
              <a:ea typeface="Times New Roman"/>
              <a:cs typeface="Times New Roman"/>
              <a:sym typeface="Times New Roman"/>
            </a:endParaRPr>
          </a:p>
          <a:p>
            <a:pPr marL="340360" marR="5080" lvl="0" indent="-327660" algn="l" rtl="0">
              <a:lnSpc>
                <a:spcPct val="82200"/>
              </a:lnSpc>
              <a:spcBef>
                <a:spcPts val="70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It then uses the solution to guide its actions, doing whatever  the solution recommends as the next thing to do (typically  the first action in the sequence)</a:t>
            </a:r>
            <a:endParaRPr sz="28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00000"/>
              </a:lnSpc>
              <a:spcBef>
                <a:spcPts val="8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Then removing that step from the sequence</a:t>
            </a:r>
            <a:endParaRPr sz="2800" b="0" i="0" u="none" strike="noStrike" cap="none">
              <a:solidFill>
                <a:schemeClr val="dk1"/>
              </a:solidFill>
              <a:latin typeface="Times New Roman"/>
              <a:ea typeface="Times New Roman"/>
              <a:cs typeface="Times New Roman"/>
              <a:sym typeface="Times New Roman"/>
            </a:endParaRPr>
          </a:p>
          <a:p>
            <a:pPr marL="340360" marR="1226820" lvl="0" indent="-327660" algn="l" rtl="0">
              <a:lnSpc>
                <a:spcPct val="98571"/>
              </a:lnSpc>
              <a:spcBef>
                <a:spcPts val="68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Once the solution has been executed, the agent will  formulate a new goal</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7</a:t>
            </a:r>
            <a:endParaRPr sz="1200" b="0" i="0" u="none" strike="noStrike" cap="none">
              <a:solidFill>
                <a:schemeClr val="dk1"/>
              </a:solidFill>
              <a:latin typeface="Times New Roman"/>
              <a:ea typeface="Times New Roman"/>
              <a:cs typeface="Times New Roman"/>
              <a:sym typeface="Times New Roman"/>
            </a:endParaRPr>
          </a:p>
        </p:txBody>
      </p:sp>
      <p:sp>
        <p:nvSpPr>
          <p:cNvPr id="93" name="Google Shape;93;p13"/>
          <p:cNvSpPr txBox="1">
            <a:spLocks noGrp="1"/>
          </p:cNvSpPr>
          <p:nvPr>
            <p:ph type="title"/>
          </p:nvPr>
        </p:nvSpPr>
        <p:spPr>
          <a:xfrm>
            <a:off x="77215" y="257047"/>
            <a:ext cx="3878579"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Problem-solving agents</a:t>
            </a:r>
            <a:endParaRPr sz="3200"/>
          </a:p>
        </p:txBody>
      </p:sp>
      <p:sp>
        <p:nvSpPr>
          <p:cNvPr id="94" name="Google Shape;94;p13"/>
          <p:cNvSpPr/>
          <p:nvPr/>
        </p:nvSpPr>
        <p:spPr>
          <a:xfrm>
            <a:off x="695325" y="1276350"/>
            <a:ext cx="7829550" cy="41052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p:nvPr/>
        </p:nvSpPr>
        <p:spPr>
          <a:xfrm>
            <a:off x="8965183" y="29718"/>
            <a:ext cx="1016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8</a:t>
            </a:r>
            <a:endParaRPr sz="1200" b="0" i="0" u="none" strike="noStrike" cap="none">
              <a:solidFill>
                <a:schemeClr val="dk1"/>
              </a:solidFill>
              <a:latin typeface="Times New Roman"/>
              <a:ea typeface="Times New Roman"/>
              <a:cs typeface="Times New Roman"/>
              <a:sym typeface="Times New Roman"/>
            </a:endParaRPr>
          </a:p>
        </p:txBody>
      </p:sp>
      <p:sp>
        <p:nvSpPr>
          <p:cNvPr id="100" name="Google Shape;100;p14"/>
          <p:cNvSpPr txBox="1">
            <a:spLocks noGrp="1"/>
          </p:cNvSpPr>
          <p:nvPr>
            <p:ph type="title"/>
          </p:nvPr>
        </p:nvSpPr>
        <p:spPr>
          <a:xfrm>
            <a:off x="77215" y="247014"/>
            <a:ext cx="4354195"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660033"/>
                </a:solidFill>
              </a:rPr>
              <a:t>Environment Assumptions</a:t>
            </a:r>
            <a:endParaRPr sz="3200"/>
          </a:p>
        </p:txBody>
      </p:sp>
      <p:sp>
        <p:nvSpPr>
          <p:cNvPr id="101" name="Google Shape;101;p14"/>
          <p:cNvSpPr txBox="1"/>
          <p:nvPr/>
        </p:nvSpPr>
        <p:spPr>
          <a:xfrm>
            <a:off x="112268" y="1188211"/>
            <a:ext cx="7424420" cy="3715385"/>
          </a:xfrm>
          <a:prstGeom prst="rect">
            <a:avLst/>
          </a:prstGeom>
          <a:noFill/>
          <a:ln>
            <a:noFill/>
          </a:ln>
        </p:spPr>
        <p:txBody>
          <a:bodyPr spcFirstLastPara="1" wrap="square" lIns="0" tIns="105400" rIns="0" bIns="0" anchor="t" anchorCtr="0">
            <a:spAutoFit/>
          </a:bodyPr>
          <a:lstStyle/>
          <a:p>
            <a:pPr marL="340360" marR="5080" lvl="0" indent="-327660" algn="l" rtl="0">
              <a:lnSpc>
                <a:spcPct val="781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Static, formulating and solving the problem is  done without paying attention to any changes that  might be occurring in the environment</a:t>
            </a:r>
            <a:endParaRPr sz="2800" b="0" i="0" u="none" strike="noStrike" cap="none">
              <a:solidFill>
                <a:schemeClr val="dk1"/>
              </a:solidFill>
              <a:latin typeface="Times New Roman"/>
              <a:ea typeface="Times New Roman"/>
              <a:cs typeface="Times New Roman"/>
              <a:sym typeface="Times New Roman"/>
            </a:endParaRPr>
          </a:p>
          <a:p>
            <a:pPr marL="340360" marR="775335" lvl="0" indent="-327660" algn="l" rtl="0">
              <a:lnSpc>
                <a:spcPct val="78200"/>
              </a:lnSpc>
              <a:spcBef>
                <a:spcPts val="685"/>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Initial state is known and the environment is  observable</a:t>
            </a:r>
            <a:endParaRPr sz="2800" b="0" i="0" u="none" strike="noStrike" cap="none">
              <a:solidFill>
                <a:schemeClr val="dk1"/>
              </a:solidFill>
              <a:latin typeface="Times New Roman"/>
              <a:ea typeface="Times New Roman"/>
              <a:cs typeface="Times New Roman"/>
              <a:sym typeface="Times New Roman"/>
            </a:endParaRPr>
          </a:p>
          <a:p>
            <a:pPr marL="340360" marR="0" lvl="0" indent="-327660" algn="l" rtl="0">
              <a:lnSpc>
                <a:spcPct val="117999"/>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Discrete, enumerate alternative courses of actions</a:t>
            </a:r>
            <a:endParaRPr sz="2800" b="0" i="0" u="none" strike="noStrike" cap="none">
              <a:solidFill>
                <a:schemeClr val="dk1"/>
              </a:solidFill>
              <a:latin typeface="Times New Roman"/>
              <a:ea typeface="Times New Roman"/>
              <a:cs typeface="Times New Roman"/>
              <a:sym typeface="Times New Roman"/>
            </a:endParaRPr>
          </a:p>
          <a:p>
            <a:pPr marL="340360" marR="295910" lvl="0" indent="-327660" algn="l" rtl="0">
              <a:lnSpc>
                <a:spcPct val="78100"/>
              </a:lnSpc>
              <a:spcBef>
                <a:spcPts val="71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Deterministic, solutions to problems are single  sequences of actions, so they cannot handle any  unexpected events, and solutions are executed  without paying attention to the percepts</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p:nvPr/>
        </p:nvSpPr>
        <p:spPr>
          <a:xfrm>
            <a:off x="8888983" y="2971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13</a:t>
            </a:r>
            <a:endParaRPr sz="1200" b="0" i="0" u="none" strike="noStrike" cap="none">
              <a:solidFill>
                <a:schemeClr val="dk1"/>
              </a:solidFill>
              <a:latin typeface="Times New Roman"/>
              <a:ea typeface="Times New Roman"/>
              <a:cs typeface="Times New Roman"/>
              <a:sym typeface="Times New Roman"/>
            </a:endParaRPr>
          </a:p>
        </p:txBody>
      </p:sp>
      <p:sp>
        <p:nvSpPr>
          <p:cNvPr id="107" name="Google Shape;107;p15"/>
          <p:cNvSpPr txBox="1">
            <a:spLocks noGrp="1"/>
          </p:cNvSpPr>
          <p:nvPr>
            <p:ph type="title"/>
          </p:nvPr>
        </p:nvSpPr>
        <p:spPr>
          <a:xfrm>
            <a:off x="77215" y="295783"/>
            <a:ext cx="4620895"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SzPts val="1400"/>
              <a:buNone/>
            </a:pPr>
            <a:r>
              <a:rPr lang="en-US" sz="2800">
                <a:solidFill>
                  <a:srgbClr val="660033"/>
                </a:solidFill>
              </a:rPr>
              <a:t>Vacuum world state space graph</a:t>
            </a:r>
            <a:endParaRPr sz="2800"/>
          </a:p>
        </p:txBody>
      </p:sp>
      <p:sp>
        <p:nvSpPr>
          <p:cNvPr id="108" name="Google Shape;108;p15"/>
          <p:cNvSpPr txBox="1"/>
          <p:nvPr/>
        </p:nvSpPr>
        <p:spPr>
          <a:xfrm>
            <a:off x="534720" y="3885129"/>
            <a:ext cx="7908290" cy="2691130"/>
          </a:xfrm>
          <a:prstGeom prst="rect">
            <a:avLst/>
          </a:prstGeom>
          <a:noFill/>
          <a:ln>
            <a:noFill/>
          </a:ln>
        </p:spPr>
        <p:txBody>
          <a:bodyPr spcFirstLastPara="1" wrap="square" lIns="0" tIns="55225" rIns="0" bIns="0" anchor="t" anchorCtr="0">
            <a:spAutoFit/>
          </a:bodyPr>
          <a:lstStyle/>
          <a:p>
            <a:pPr marL="346075" marR="0" lvl="0" indent="-334010" algn="l" rtl="0">
              <a:lnSpc>
                <a:spcPct val="100000"/>
              </a:lnSpc>
              <a:spcBef>
                <a:spcPts val="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states</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integer dirt and robot location</a:t>
            </a:r>
            <a:r>
              <a:rPr lang="en-US" sz="3200" b="0" i="0" u="none" strike="noStrike" cap="none">
                <a:solidFill>
                  <a:schemeClr val="dk1"/>
                </a:solidFill>
                <a:latin typeface="Times New Roman"/>
                <a:ea typeface="Times New Roman"/>
                <a:cs typeface="Times New Roman"/>
                <a:sym typeface="Times New Roman"/>
              </a:rPr>
              <a:t>.</a:t>
            </a:r>
            <a:endParaRPr sz="3200" b="0" i="0" u="none" strike="noStrike" cap="none">
              <a:solidFill>
                <a:schemeClr val="dk1"/>
              </a:solidFill>
              <a:latin typeface="Times New Roman"/>
              <a:ea typeface="Times New Roman"/>
              <a:cs typeface="Times New Roman"/>
              <a:sym typeface="Times New Roman"/>
            </a:endParaRPr>
          </a:p>
          <a:p>
            <a:pPr marL="469900" marR="0" lvl="0" indent="0" algn="l" rtl="0">
              <a:lnSpc>
                <a:spcPct val="109250"/>
              </a:lnSpc>
              <a:spcBef>
                <a:spcPts val="215"/>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The agent is in one of two locations, each of which might or might not</a:t>
            </a:r>
            <a:endParaRPr sz="2000" b="0" i="0" u="none" strike="noStrike" cap="none">
              <a:solidFill>
                <a:schemeClr val="dk1"/>
              </a:solidFill>
              <a:latin typeface="Times New Roman"/>
              <a:ea typeface="Times New Roman"/>
              <a:cs typeface="Times New Roman"/>
              <a:sym typeface="Times New Roman"/>
            </a:endParaRPr>
          </a:p>
          <a:p>
            <a:pPr marL="745490" marR="0" lvl="0" indent="0" algn="l" rtl="0">
              <a:lnSpc>
                <a:spcPct val="10925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contain dirt – 8 possible states</a:t>
            </a:r>
            <a:endParaRPr sz="2000" b="0" i="0" u="none" strike="noStrike" cap="none">
              <a:solidFill>
                <a:schemeClr val="dk1"/>
              </a:solidFill>
              <a:latin typeface="Times New Roman"/>
              <a:ea typeface="Times New Roman"/>
              <a:cs typeface="Times New Roman"/>
              <a:sym typeface="Times New Roman"/>
            </a:endParaRPr>
          </a:p>
          <a:p>
            <a:pPr marL="346075" marR="0" lvl="0" indent="-334010" algn="l" rtl="0">
              <a:lnSpc>
                <a:spcPct val="100000"/>
              </a:lnSpc>
              <a:spcBef>
                <a:spcPts val="165"/>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Initial state:</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any state</a:t>
            </a:r>
            <a:endParaRPr sz="2400" b="0" i="0" u="none" strike="noStrike" cap="none">
              <a:solidFill>
                <a:schemeClr val="dk1"/>
              </a:solidFill>
              <a:latin typeface="Times New Roman"/>
              <a:ea typeface="Times New Roman"/>
              <a:cs typeface="Times New Roman"/>
              <a:sym typeface="Times New Roman"/>
            </a:endParaRPr>
          </a:p>
          <a:p>
            <a:pPr marL="346075" marR="0" lvl="0" indent="-334010" algn="l" rtl="0">
              <a:lnSpc>
                <a:spcPct val="100000"/>
              </a:lnSpc>
              <a:spcBef>
                <a:spcPts val="18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actions</a:t>
            </a:r>
            <a:r>
              <a:rPr lang="en-US" sz="2400" b="0" i="0" u="none" strike="noStrike" cap="none">
                <a:solidFill>
                  <a:srgbClr val="CC0099"/>
                </a:solidFill>
                <a:latin typeface="Times New Roman"/>
                <a:ea typeface="Times New Roman"/>
                <a:cs typeface="Times New Roman"/>
                <a:sym typeface="Times New Roman"/>
              </a:rPr>
              <a:t> </a:t>
            </a:r>
            <a:r>
              <a:rPr lang="en-US" sz="2400" b="0" i="1" u="none" strike="noStrike" cap="none">
                <a:solidFill>
                  <a:schemeClr val="dk1"/>
                </a:solidFill>
                <a:latin typeface="Times New Roman"/>
                <a:ea typeface="Times New Roman"/>
                <a:cs typeface="Times New Roman"/>
                <a:sym typeface="Times New Roman"/>
              </a:rPr>
              <a:t>Left</a:t>
            </a:r>
            <a:r>
              <a:rPr lang="en-US" sz="2400" b="0" i="0" u="none" strike="noStrike" cap="none">
                <a:solidFill>
                  <a:schemeClr val="dk1"/>
                </a:solidFill>
                <a:latin typeface="Times New Roman"/>
                <a:ea typeface="Times New Roman"/>
                <a:cs typeface="Times New Roman"/>
                <a:sym typeface="Times New Roman"/>
              </a:rPr>
              <a:t>, </a:t>
            </a:r>
            <a:r>
              <a:rPr lang="en-US" sz="2400" b="0" i="1" u="none" strike="noStrike" cap="none">
                <a:solidFill>
                  <a:schemeClr val="dk1"/>
                </a:solidFill>
                <a:latin typeface="Times New Roman"/>
                <a:ea typeface="Times New Roman"/>
                <a:cs typeface="Times New Roman"/>
                <a:sym typeface="Times New Roman"/>
              </a:rPr>
              <a:t>Right</a:t>
            </a:r>
            <a:r>
              <a:rPr lang="en-US" sz="2400" b="0" i="0" u="none" strike="noStrike" cap="none">
                <a:solidFill>
                  <a:schemeClr val="dk1"/>
                </a:solidFill>
                <a:latin typeface="Times New Roman"/>
                <a:ea typeface="Times New Roman"/>
                <a:cs typeface="Times New Roman"/>
                <a:sym typeface="Times New Roman"/>
              </a:rPr>
              <a:t>, </a:t>
            </a:r>
            <a:r>
              <a:rPr lang="en-US" sz="2400" b="0" i="1" u="none" strike="noStrike" cap="none">
                <a:solidFill>
                  <a:schemeClr val="dk1"/>
                </a:solidFill>
                <a:latin typeface="Times New Roman"/>
                <a:ea typeface="Times New Roman"/>
                <a:cs typeface="Times New Roman"/>
                <a:sym typeface="Times New Roman"/>
              </a:rPr>
              <a:t>Suck</a:t>
            </a:r>
            <a:endParaRPr sz="2400" b="0" i="0" u="none" strike="noStrike" cap="none">
              <a:solidFill>
                <a:schemeClr val="dk1"/>
              </a:solidFill>
              <a:latin typeface="Times New Roman"/>
              <a:ea typeface="Times New Roman"/>
              <a:cs typeface="Times New Roman"/>
              <a:sym typeface="Times New Roman"/>
            </a:endParaRPr>
          </a:p>
          <a:p>
            <a:pPr marL="346075" marR="0" lvl="0" indent="-334010" algn="l" rtl="0">
              <a:lnSpc>
                <a:spcPct val="100000"/>
              </a:lnSpc>
              <a:spcBef>
                <a:spcPts val="185"/>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goal test</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no dirt at all locations</a:t>
            </a:r>
            <a:endParaRPr sz="2400" b="0" i="0" u="none" strike="noStrike" cap="none">
              <a:solidFill>
                <a:schemeClr val="dk1"/>
              </a:solidFill>
              <a:latin typeface="Times New Roman"/>
              <a:ea typeface="Times New Roman"/>
              <a:cs typeface="Times New Roman"/>
              <a:sym typeface="Times New Roman"/>
            </a:endParaRPr>
          </a:p>
          <a:p>
            <a:pPr marL="346075" marR="0" lvl="0" indent="-334010" algn="l" rtl="0">
              <a:lnSpc>
                <a:spcPct val="100000"/>
              </a:lnSpc>
              <a:spcBef>
                <a:spcPts val="180"/>
              </a:spcBef>
              <a:spcAft>
                <a:spcPts val="0"/>
              </a:spcAft>
              <a:buClr>
                <a:srgbClr val="000000"/>
              </a:buClr>
              <a:buSzPts val="2400"/>
              <a:buFont typeface="Times New Roman"/>
              <a:buChar char="•"/>
            </a:pPr>
            <a:r>
              <a:rPr lang="en-US" sz="2400" b="0" i="0" u="sng" strike="noStrike" cap="none">
                <a:solidFill>
                  <a:srgbClr val="CC0099"/>
                </a:solidFill>
                <a:latin typeface="Times New Roman"/>
                <a:ea typeface="Times New Roman"/>
                <a:cs typeface="Times New Roman"/>
                <a:sym typeface="Times New Roman"/>
              </a:rPr>
              <a:t>path cost</a:t>
            </a:r>
            <a:r>
              <a:rPr lang="en-US" sz="2400" b="0" i="0" u="none" strike="noStrike" cap="none">
                <a:solidFill>
                  <a:srgbClr val="CC0099"/>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1 per action</a:t>
            </a:r>
            <a:endParaRPr sz="2400" b="0" i="0" u="none" strike="noStrike" cap="none">
              <a:solidFill>
                <a:schemeClr val="dk1"/>
              </a:solidFill>
              <a:latin typeface="Times New Roman"/>
              <a:ea typeface="Times New Roman"/>
              <a:cs typeface="Times New Roman"/>
              <a:sym typeface="Times New Roman"/>
            </a:endParaRPr>
          </a:p>
        </p:txBody>
      </p:sp>
      <p:sp>
        <p:nvSpPr>
          <p:cNvPr id="109" name="Google Shape;109;p15"/>
          <p:cNvSpPr/>
          <p:nvPr/>
        </p:nvSpPr>
        <p:spPr>
          <a:xfrm>
            <a:off x="1771651" y="1151382"/>
            <a:ext cx="5667753" cy="2667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1215</Words>
  <Application>Microsoft Office PowerPoint</Application>
  <PresentationFormat>On-screen Show (4:3)</PresentationFormat>
  <Paragraphs>222</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Search</vt:lpstr>
      <vt:lpstr>Introduction</vt:lpstr>
      <vt:lpstr>Outline</vt:lpstr>
      <vt:lpstr>Problem solving agents</vt:lpstr>
      <vt:lpstr>Problem solving agents</vt:lpstr>
      <vt:lpstr>Problem solving agents</vt:lpstr>
      <vt:lpstr>Problem-solving agents</vt:lpstr>
      <vt:lpstr>Environment Assumptions</vt:lpstr>
      <vt:lpstr>Vacuum world state space graph</vt:lpstr>
      <vt:lpstr>Example: The 8-puzzle</vt:lpstr>
      <vt:lpstr>Example: 8-queens problem</vt:lpstr>
      <vt:lpstr>Example: Route finding problem</vt:lpstr>
      <vt:lpstr>Graphs</vt:lpstr>
      <vt:lpstr>Slide 14</vt:lpstr>
      <vt:lpstr>Slide 15</vt:lpstr>
      <vt:lpstr>Slide 16</vt:lpstr>
      <vt:lpstr>Slide 17</vt:lpstr>
      <vt:lpstr>Slide 18</vt:lpstr>
      <vt:lpstr>Evaluating Search Strategies</vt:lpstr>
      <vt:lpstr>8-PUZZLE PROBLEM SOLVING</vt:lpstr>
      <vt:lpstr>Implementation: states vs. nodes</vt:lpstr>
      <vt:lpstr>Implementation: Components of a node</vt:lpstr>
      <vt:lpstr>Slide 23</vt:lpstr>
      <vt:lpstr>Examples: water jug problem </vt:lpstr>
      <vt:lpstr>Examples: water jug problem </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dc:title>
  <dc:creator>sarutigupta</dc:creator>
  <cp:lastModifiedBy>sarutigupta</cp:lastModifiedBy>
  <cp:revision>10</cp:revision>
  <dcterms:modified xsi:type="dcterms:W3CDTF">2022-05-10T06:48:57Z</dcterms:modified>
</cp:coreProperties>
</file>