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66" r:id="rId4"/>
    <p:sldId id="263" r:id="rId5"/>
    <p:sldId id="264" r:id="rId6"/>
    <p:sldId id="267" r:id="rId7"/>
    <p:sldId id="268" r:id="rId8"/>
    <p:sldId id="273" r:id="rId9"/>
    <p:sldId id="270" r:id="rId10"/>
    <p:sldId id="271" r:id="rId11"/>
    <p:sldId id="272" r:id="rId12"/>
    <p:sldId id="269"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2"/>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400" b="1" u="sng" dirty="0" smtClean="0">
                <a:solidFill>
                  <a:schemeClr val="accent6">
                    <a:lumMod val="75000"/>
                  </a:schemeClr>
                </a:solidFill>
              </a:rPr>
              <a:t>Stock Price Prediction Using LSTM</a:t>
            </a:r>
            <a:endParaRPr lang="en-US" sz="3400" b="1" u="sng" dirty="0">
              <a:solidFill>
                <a:schemeClr val="accent6">
                  <a:lumMod val="75000"/>
                </a:schemeClr>
              </a:solidFill>
            </a:endParaRPr>
          </a:p>
        </p:txBody>
      </p:sp>
    </p:spTree>
    <p:extLst>
      <p:ext uri="{BB962C8B-B14F-4D97-AF65-F5344CB8AC3E}">
        <p14:creationId xmlns:p14="http://schemas.microsoft.com/office/powerpoint/2010/main" val="2218947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257800"/>
          </a:xfrm>
        </p:spPr>
        <p:txBody>
          <a:bodyPr>
            <a:normAutofit/>
          </a:bodyPr>
          <a:lstStyle/>
          <a:p>
            <a:pPr marL="0" indent="0" algn="just">
              <a:buNone/>
            </a:pPr>
            <a:r>
              <a:rPr lang="en-US" sz="2400" b="1" dirty="0" smtClean="0">
                <a:solidFill>
                  <a:srgbClr val="00B0F0"/>
                </a:solidFill>
              </a:rPr>
              <a:t>Project Deploy on Local Host Using </a:t>
            </a:r>
            <a:r>
              <a:rPr lang="en-US" sz="2400" b="1" dirty="0" err="1" smtClean="0">
                <a:solidFill>
                  <a:srgbClr val="00B0F0"/>
                </a:solidFill>
              </a:rPr>
              <a:t>Streamlit</a:t>
            </a:r>
            <a:r>
              <a:rPr lang="en-US" sz="2400" b="1" dirty="0" smtClean="0">
                <a:solidFill>
                  <a:srgbClr val="00B0F0"/>
                </a:solidFill>
              </a:rPr>
              <a:t> :</a:t>
            </a:r>
          </a:p>
        </p:txBody>
      </p:sp>
      <p:pic>
        <p:nvPicPr>
          <p:cNvPr id="2050" name="Picture 2" descr="C:\Users\shree\Desktop\2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67636"/>
            <a:ext cx="8548688" cy="451581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400" b="1" u="sng" dirty="0" smtClean="0">
                <a:solidFill>
                  <a:schemeClr val="accent6">
                    <a:lumMod val="75000"/>
                  </a:schemeClr>
                </a:solidFill>
              </a:rPr>
              <a:t>Stock Price Prediction Using LSTM</a:t>
            </a:r>
            <a:endParaRPr lang="en-US" sz="3400" b="1" u="sng" dirty="0">
              <a:solidFill>
                <a:schemeClr val="accent6">
                  <a:lumMod val="75000"/>
                </a:schemeClr>
              </a:solidFill>
            </a:endParaRPr>
          </a:p>
        </p:txBody>
      </p:sp>
    </p:spTree>
    <p:extLst>
      <p:ext uri="{BB962C8B-B14F-4D97-AF65-F5344CB8AC3E}">
        <p14:creationId xmlns:p14="http://schemas.microsoft.com/office/powerpoint/2010/main" val="1440882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257800"/>
          </a:xfrm>
        </p:spPr>
        <p:txBody>
          <a:bodyPr>
            <a:normAutofit/>
          </a:bodyPr>
          <a:lstStyle/>
          <a:p>
            <a:pPr marL="0" indent="0" algn="just">
              <a:buNone/>
            </a:pPr>
            <a:r>
              <a:rPr lang="en-US" sz="2400" b="1" dirty="0" smtClean="0">
                <a:solidFill>
                  <a:srgbClr val="00B0F0"/>
                </a:solidFill>
              </a:rPr>
              <a:t>Project Deploy on Local Host Using </a:t>
            </a:r>
            <a:r>
              <a:rPr lang="en-US" sz="2400" b="1" dirty="0" err="1" smtClean="0">
                <a:solidFill>
                  <a:srgbClr val="00B0F0"/>
                </a:solidFill>
              </a:rPr>
              <a:t>Streamlit</a:t>
            </a:r>
            <a:r>
              <a:rPr lang="en-US" sz="2400" b="1" dirty="0" smtClean="0">
                <a:solidFill>
                  <a:srgbClr val="00B0F0"/>
                </a:solidFill>
              </a:rPr>
              <a:t> :</a:t>
            </a:r>
          </a:p>
        </p:txBody>
      </p:sp>
      <p:pic>
        <p:nvPicPr>
          <p:cNvPr id="3074" name="Picture 2" descr="C:\Users\shree\Desktop\3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054" y="2088108"/>
            <a:ext cx="8446146" cy="449534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400" b="1" u="sng" dirty="0" smtClean="0">
                <a:solidFill>
                  <a:schemeClr val="accent6">
                    <a:lumMod val="75000"/>
                  </a:schemeClr>
                </a:solidFill>
              </a:rPr>
              <a:t>Stock Price Prediction Using LSTM</a:t>
            </a:r>
            <a:endParaRPr lang="en-US" sz="3400" b="1" u="sng" dirty="0">
              <a:solidFill>
                <a:schemeClr val="accent6">
                  <a:lumMod val="75000"/>
                </a:schemeClr>
              </a:solidFill>
            </a:endParaRPr>
          </a:p>
        </p:txBody>
      </p:sp>
    </p:spTree>
    <p:extLst>
      <p:ext uri="{BB962C8B-B14F-4D97-AF65-F5344CB8AC3E}">
        <p14:creationId xmlns:p14="http://schemas.microsoft.com/office/powerpoint/2010/main" val="3848516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257800"/>
          </a:xfrm>
        </p:spPr>
        <p:txBody>
          <a:bodyPr>
            <a:normAutofit/>
          </a:bodyPr>
          <a:lstStyle/>
          <a:p>
            <a:pPr marL="0" indent="0" algn="just">
              <a:buNone/>
            </a:pPr>
            <a:r>
              <a:rPr lang="en-US" sz="2400" b="1" dirty="0" smtClean="0">
                <a:solidFill>
                  <a:srgbClr val="00B0F0"/>
                </a:solidFill>
              </a:rPr>
              <a:t>Conclusion :</a:t>
            </a:r>
          </a:p>
          <a:p>
            <a:pPr marL="0" indent="0" algn="just">
              <a:buNone/>
            </a:pPr>
            <a:r>
              <a:rPr lang="en-US" sz="2400" b="1" dirty="0"/>
              <a:t>	</a:t>
            </a:r>
            <a:r>
              <a:rPr lang="en-US" sz="2400" b="1" dirty="0" smtClean="0"/>
              <a:t>	</a:t>
            </a:r>
            <a:r>
              <a:rPr lang="en-US" sz="2400" dirty="0" smtClean="0"/>
              <a:t>In </a:t>
            </a:r>
            <a:r>
              <a:rPr lang="en-US" sz="2400" dirty="0"/>
              <a:t>this project, we are predicting closing stock price of </a:t>
            </a:r>
            <a:r>
              <a:rPr lang="en-US" sz="2400" dirty="0" err="1"/>
              <a:t>wipro</a:t>
            </a:r>
            <a:r>
              <a:rPr lang="en-US" sz="2400" dirty="0"/>
              <a:t> organization, we build LSTM model for predicting price. We get N days stock close price. With the help of graph we plot the result.</a:t>
            </a:r>
          </a:p>
          <a:p>
            <a:pPr marL="0" indent="0" algn="just">
              <a:buNone/>
            </a:pPr>
            <a:endParaRPr lang="en-US" sz="2400" b="1" dirty="0"/>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400" b="1" u="sng" dirty="0" smtClean="0">
                <a:solidFill>
                  <a:schemeClr val="accent6">
                    <a:lumMod val="75000"/>
                  </a:schemeClr>
                </a:solidFill>
              </a:rPr>
              <a:t>Stock Price Prediction Using LSTM</a:t>
            </a:r>
            <a:endParaRPr lang="en-US" sz="3400" b="1" u="sng" dirty="0">
              <a:solidFill>
                <a:schemeClr val="accent6">
                  <a:lumMod val="75000"/>
                </a:schemeClr>
              </a:solidFill>
            </a:endParaRPr>
          </a:p>
        </p:txBody>
      </p:sp>
    </p:spTree>
    <p:extLst>
      <p:ext uri="{BB962C8B-B14F-4D97-AF65-F5344CB8AC3E}">
        <p14:creationId xmlns:p14="http://schemas.microsoft.com/office/powerpoint/2010/main" val="607175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257800"/>
          </a:xfrm>
        </p:spPr>
        <p:txBody>
          <a:bodyPr>
            <a:normAutofit/>
          </a:bodyPr>
          <a:lstStyle/>
          <a:p>
            <a:pPr marL="0" indent="0" algn="just">
              <a:buNone/>
            </a:pPr>
            <a:endParaRPr lang="en-US" sz="2400" b="1" dirty="0" smtClean="0">
              <a:solidFill>
                <a:srgbClr val="00B0F0"/>
              </a:solidFill>
            </a:endParaRPr>
          </a:p>
          <a:p>
            <a:pPr marL="0" indent="0" algn="just">
              <a:buNone/>
            </a:pPr>
            <a:endParaRPr lang="en-US" sz="2400" b="1" dirty="0">
              <a:solidFill>
                <a:srgbClr val="00B0F0"/>
              </a:solidFill>
            </a:endParaRPr>
          </a:p>
          <a:p>
            <a:pPr marL="0" indent="0" algn="just">
              <a:buNone/>
            </a:pPr>
            <a:endParaRPr lang="en-US" sz="2400" b="1" dirty="0" smtClean="0">
              <a:solidFill>
                <a:srgbClr val="00B0F0"/>
              </a:solidFill>
            </a:endParaRPr>
          </a:p>
          <a:p>
            <a:pPr marL="0" indent="0" algn="just">
              <a:buNone/>
            </a:pPr>
            <a:endParaRPr lang="en-US" sz="2400" b="1" dirty="0">
              <a:solidFill>
                <a:srgbClr val="00B0F0"/>
              </a:solidFill>
            </a:endParaRPr>
          </a:p>
          <a:p>
            <a:pPr marL="0" indent="0" algn="ctr">
              <a:buNone/>
            </a:pPr>
            <a:r>
              <a:rPr lang="en-US" sz="9200" b="1" dirty="0" smtClean="0">
                <a:solidFill>
                  <a:srgbClr val="00B0F0"/>
                </a:solidFill>
              </a:rPr>
              <a:t>Thank You</a:t>
            </a:r>
          </a:p>
        </p:txBody>
      </p:sp>
    </p:spTree>
    <p:extLst>
      <p:ext uri="{BB962C8B-B14F-4D97-AF65-F5344CB8AC3E}">
        <p14:creationId xmlns:p14="http://schemas.microsoft.com/office/powerpoint/2010/main" val="3713300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257800"/>
          </a:xfrm>
        </p:spPr>
        <p:txBody>
          <a:bodyPr>
            <a:normAutofit/>
          </a:bodyPr>
          <a:lstStyle/>
          <a:p>
            <a:pPr marL="0" indent="0" algn="just">
              <a:buNone/>
            </a:pPr>
            <a:r>
              <a:rPr lang="en-US" sz="2400" b="1" dirty="0" smtClean="0">
                <a:solidFill>
                  <a:srgbClr val="00B0F0"/>
                </a:solidFill>
              </a:rPr>
              <a:t>Objective :</a:t>
            </a:r>
          </a:p>
          <a:p>
            <a:pPr algn="just">
              <a:buFont typeface="Wingdings" panose="05000000000000000000" pitchFamily="2" charset="2"/>
              <a:buChar char="Ø"/>
            </a:pPr>
            <a:r>
              <a:rPr lang="en-US" sz="2400" dirty="0" smtClean="0"/>
              <a:t>In </a:t>
            </a:r>
            <a:r>
              <a:rPr lang="en-US" sz="2400" dirty="0"/>
              <a:t>this project we attempt to implement machine learning approach to predict stock prices. Machine learning is effectively implemented in forecasting stock prices. The objective is to predict the stock prices in order to make more informed and accurate investment </a:t>
            </a:r>
            <a:r>
              <a:rPr lang="en-US" sz="2400" dirty="0" smtClean="0"/>
              <a:t>decisions.</a:t>
            </a:r>
          </a:p>
          <a:p>
            <a:pPr marL="0" indent="0" algn="just">
              <a:buNone/>
            </a:pPr>
            <a:r>
              <a:rPr lang="en-US" sz="2400" b="1" dirty="0" smtClean="0">
                <a:solidFill>
                  <a:srgbClr val="00B0F0"/>
                </a:solidFill>
              </a:rPr>
              <a:t>Introduction :</a:t>
            </a:r>
          </a:p>
          <a:p>
            <a:pPr algn="just">
              <a:buFont typeface="Wingdings" panose="05000000000000000000" pitchFamily="2" charset="2"/>
              <a:buChar char="Ø"/>
            </a:pPr>
            <a:r>
              <a:rPr lang="en-US" sz="2400" dirty="0"/>
              <a:t>Predicting how the stock market will perform is one of the most difficult things to do. There are so many factors involved in the prediction – physical factors vs. psychological, rational and irrational behavior, etc. All these aspects combine to make share prices volatile and very difficult to predict with a high degree of accuracy. </a:t>
            </a:r>
            <a:endParaRPr lang="en-US" sz="2400" b="1" dirty="0" smtClean="0">
              <a:solidFill>
                <a:srgbClr val="00B0F0"/>
              </a:solidFill>
            </a:endParaRPr>
          </a:p>
          <a:p>
            <a:pPr algn="just">
              <a:buFont typeface="Wingdings" panose="05000000000000000000" pitchFamily="2" charset="2"/>
              <a:buChar char="Ø"/>
            </a:pPr>
            <a:endParaRPr lang="en-US" sz="2400" dirty="0"/>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400" b="1" u="sng" dirty="0" smtClean="0">
                <a:solidFill>
                  <a:schemeClr val="accent6">
                    <a:lumMod val="75000"/>
                  </a:schemeClr>
                </a:solidFill>
              </a:rPr>
              <a:t>Stock Price Prediction Using LSTM</a:t>
            </a:r>
            <a:endParaRPr lang="en-US" sz="3400" b="1" u="sng"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257800"/>
          </a:xfrm>
        </p:spPr>
        <p:txBody>
          <a:bodyPr>
            <a:normAutofit/>
          </a:bodyPr>
          <a:lstStyle/>
          <a:p>
            <a:pPr marL="0" indent="0" algn="just">
              <a:buNone/>
            </a:pPr>
            <a:r>
              <a:rPr lang="en-US" sz="2400" b="1" dirty="0" smtClean="0">
                <a:solidFill>
                  <a:srgbClr val="00B0F0"/>
                </a:solidFill>
              </a:rPr>
              <a:t>Introduction :</a:t>
            </a:r>
          </a:p>
          <a:p>
            <a:pPr marL="0" indent="0" algn="just">
              <a:buNone/>
            </a:pPr>
            <a:endParaRPr lang="en-US" sz="2400" b="1" dirty="0">
              <a:solidFill>
                <a:srgbClr val="00B0F0"/>
              </a:solidFill>
            </a:endParaRPr>
          </a:p>
          <a:p>
            <a:pPr algn="just">
              <a:buFont typeface="Wingdings" panose="05000000000000000000" pitchFamily="2" charset="2"/>
              <a:buChar char="Ø"/>
            </a:pPr>
            <a:r>
              <a:rPr lang="en-US" sz="2400" dirty="0"/>
              <a:t>Machine learning techniques have the potential to unearth patterns and insights we didn’t see before, and these can be used to make unerringly accurate predictions.</a:t>
            </a:r>
          </a:p>
          <a:p>
            <a:pPr algn="just">
              <a:buFont typeface="Wingdings" panose="05000000000000000000" pitchFamily="2" charset="2"/>
              <a:buChar char="Ø"/>
            </a:pPr>
            <a:r>
              <a:rPr lang="en-US" sz="2400" dirty="0"/>
              <a:t>Time Series forecasting &amp; modelling plays an important role in data analysis</a:t>
            </a:r>
            <a:r>
              <a:rPr lang="en-US" sz="2400" dirty="0" smtClean="0"/>
              <a:t>. </a:t>
            </a:r>
            <a:r>
              <a:rPr lang="en-US" sz="2400" dirty="0"/>
              <a:t>The main aim of this project is to predict stock prices using Long short term memory (LSTM).</a:t>
            </a:r>
            <a:endParaRPr lang="en-US" sz="2400" b="1" dirty="0" smtClean="0">
              <a:solidFill>
                <a:srgbClr val="00B0F0"/>
              </a:solidFill>
            </a:endParaRPr>
          </a:p>
          <a:p>
            <a:pPr algn="just">
              <a:buFont typeface="Wingdings" panose="05000000000000000000" pitchFamily="2" charset="2"/>
              <a:buChar char="Ø"/>
            </a:pPr>
            <a:endParaRPr lang="en-US" sz="2400" dirty="0"/>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400" b="1" u="sng" dirty="0" smtClean="0">
                <a:solidFill>
                  <a:schemeClr val="accent6">
                    <a:lumMod val="75000"/>
                  </a:schemeClr>
                </a:solidFill>
              </a:rPr>
              <a:t>Stock Price Prediction Using LSTM</a:t>
            </a:r>
            <a:endParaRPr lang="en-US" sz="3400" b="1" u="sng" dirty="0">
              <a:solidFill>
                <a:schemeClr val="accent6">
                  <a:lumMod val="75000"/>
                </a:schemeClr>
              </a:solidFill>
            </a:endParaRPr>
          </a:p>
        </p:txBody>
      </p:sp>
    </p:spTree>
    <p:extLst>
      <p:ext uri="{BB962C8B-B14F-4D97-AF65-F5344CB8AC3E}">
        <p14:creationId xmlns:p14="http://schemas.microsoft.com/office/powerpoint/2010/main" val="1444529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562600"/>
          </a:xfrm>
        </p:spPr>
        <p:txBody>
          <a:bodyPr>
            <a:normAutofit fontScale="92500" lnSpcReduction="10000"/>
          </a:bodyPr>
          <a:lstStyle/>
          <a:p>
            <a:pPr marL="0" indent="0" algn="just">
              <a:lnSpc>
                <a:spcPct val="150000"/>
              </a:lnSpc>
              <a:buNone/>
            </a:pPr>
            <a:r>
              <a:rPr lang="en-US" sz="2400" b="1" dirty="0" smtClean="0">
                <a:solidFill>
                  <a:srgbClr val="00B0F0"/>
                </a:solidFill>
              </a:rPr>
              <a:t>Project Approach :</a:t>
            </a:r>
          </a:p>
          <a:p>
            <a:pPr algn="just">
              <a:lnSpc>
                <a:spcPct val="110000"/>
              </a:lnSpc>
              <a:buFont typeface="Wingdings" panose="05000000000000000000" pitchFamily="2" charset="2"/>
              <a:buChar char="q"/>
            </a:pPr>
            <a:r>
              <a:rPr lang="en-US" sz="2600" b="1" dirty="0">
                <a:solidFill>
                  <a:srgbClr val="FF0000"/>
                </a:solidFill>
              </a:rPr>
              <a:t>Data Collection </a:t>
            </a:r>
            <a:r>
              <a:rPr lang="en-US" sz="2600" dirty="0"/>
              <a:t>:- We will fetch and use the Yahoo Finance dataset and captures the daily information of stocks from the Yahoo Finance. It including dataset from </a:t>
            </a:r>
            <a:r>
              <a:rPr lang="en-US" sz="2600" dirty="0" smtClean="0"/>
              <a:t>2017 </a:t>
            </a:r>
            <a:r>
              <a:rPr lang="en-US" sz="2600" dirty="0"/>
              <a:t>to till date contain the </a:t>
            </a:r>
            <a:r>
              <a:rPr lang="en-US" sz="2600" dirty="0" err="1"/>
              <a:t>open,high</a:t>
            </a:r>
            <a:r>
              <a:rPr lang="en-US" sz="2600" dirty="0"/>
              <a:t> and lowest price, the closing price, the adjusted closing price and the volume of stock. </a:t>
            </a:r>
          </a:p>
          <a:p>
            <a:pPr algn="just">
              <a:lnSpc>
                <a:spcPct val="110000"/>
              </a:lnSpc>
              <a:buFont typeface="Wingdings" panose="05000000000000000000" pitchFamily="2" charset="2"/>
              <a:buChar char="q"/>
            </a:pPr>
            <a:r>
              <a:rPr lang="en-US" sz="2600" b="1" dirty="0">
                <a:solidFill>
                  <a:srgbClr val="FF0000"/>
                </a:solidFill>
              </a:rPr>
              <a:t>Data Cleaning </a:t>
            </a:r>
            <a:r>
              <a:rPr lang="en-US" sz="2600" dirty="0"/>
              <a:t>:- We check for null values in the data frame to ensure that there are none. Also check data info and description to check any abnormal values in data.</a:t>
            </a:r>
          </a:p>
          <a:p>
            <a:pPr algn="just">
              <a:lnSpc>
                <a:spcPct val="110000"/>
              </a:lnSpc>
              <a:buFont typeface="Wingdings" panose="05000000000000000000" pitchFamily="2" charset="2"/>
              <a:buChar char="q"/>
            </a:pPr>
            <a:r>
              <a:rPr lang="en-US" sz="2600" b="1" dirty="0">
                <a:solidFill>
                  <a:srgbClr val="FF0000"/>
                </a:solidFill>
              </a:rPr>
              <a:t>Data Scaling </a:t>
            </a:r>
            <a:r>
              <a:rPr lang="en-US" sz="2600" dirty="0"/>
              <a:t>:- To decrease the computational cost of the data in the table, we will scale the stock values to values between 0 and 1. As a result, all of the data in large numbers is reduced. To perform this we will be using the </a:t>
            </a:r>
            <a:r>
              <a:rPr lang="en-US" sz="2600" dirty="0" err="1"/>
              <a:t>MinMaxScaler</a:t>
            </a:r>
            <a:r>
              <a:rPr lang="en-US" sz="2600" dirty="0"/>
              <a:t> class of the </a:t>
            </a:r>
            <a:r>
              <a:rPr lang="en-US" sz="2600" dirty="0" err="1"/>
              <a:t>sci</a:t>
            </a:r>
            <a:r>
              <a:rPr lang="en-US" sz="2600" dirty="0"/>
              <a:t>-kit-learn library.</a:t>
            </a:r>
          </a:p>
          <a:p>
            <a:pPr algn="just">
              <a:buFont typeface="Wingdings" panose="05000000000000000000" pitchFamily="2" charset="2"/>
              <a:buChar char="q"/>
            </a:pPr>
            <a:endParaRPr lang="en-US" sz="2400" dirty="0" smtClean="0"/>
          </a:p>
          <a:p>
            <a:pPr marL="0" indent="0" algn="just">
              <a:buNone/>
            </a:pPr>
            <a:endParaRPr lang="en-US" sz="2400" dirty="0"/>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400" b="1" u="sng" dirty="0" smtClean="0">
                <a:solidFill>
                  <a:schemeClr val="accent6">
                    <a:lumMod val="75000"/>
                  </a:schemeClr>
                </a:solidFill>
              </a:rPr>
              <a:t>Stock Price Prediction Using LSTM</a:t>
            </a:r>
            <a:endParaRPr lang="en-US" sz="3400" b="1" u="sng" dirty="0">
              <a:solidFill>
                <a:schemeClr val="accent6">
                  <a:lumMod val="75000"/>
                </a:schemeClr>
              </a:solidFill>
            </a:endParaRPr>
          </a:p>
        </p:txBody>
      </p:sp>
    </p:spTree>
    <p:extLst>
      <p:ext uri="{BB962C8B-B14F-4D97-AF65-F5344CB8AC3E}">
        <p14:creationId xmlns:p14="http://schemas.microsoft.com/office/powerpoint/2010/main" val="4040258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257800"/>
          </a:xfrm>
        </p:spPr>
        <p:txBody>
          <a:bodyPr>
            <a:normAutofit/>
          </a:bodyPr>
          <a:lstStyle/>
          <a:p>
            <a:pPr marL="0" indent="0" algn="just">
              <a:buNone/>
            </a:pPr>
            <a:r>
              <a:rPr lang="en-US" sz="2200" b="1" dirty="0" smtClean="0">
                <a:solidFill>
                  <a:srgbClr val="00B0F0"/>
                </a:solidFill>
              </a:rPr>
              <a:t>Project Approach </a:t>
            </a:r>
            <a:r>
              <a:rPr lang="en-US" sz="2400" b="1" dirty="0" smtClean="0">
                <a:solidFill>
                  <a:srgbClr val="00B0F0"/>
                </a:solidFill>
              </a:rPr>
              <a:t>:</a:t>
            </a:r>
          </a:p>
          <a:p>
            <a:pPr algn="just">
              <a:buFont typeface="Wingdings" panose="05000000000000000000" pitchFamily="2" charset="2"/>
              <a:buChar char="q"/>
            </a:pPr>
            <a:r>
              <a:rPr lang="en-US" sz="2400" b="1" dirty="0" smtClean="0">
                <a:solidFill>
                  <a:srgbClr val="FF0000"/>
                </a:solidFill>
              </a:rPr>
              <a:t>Data Preparation </a:t>
            </a:r>
            <a:r>
              <a:rPr lang="en-US" sz="2400" dirty="0" smtClean="0"/>
              <a:t>:- In </a:t>
            </a:r>
            <a:r>
              <a:rPr lang="en-US" sz="2400" dirty="0"/>
              <a:t>this we make windows of size “</a:t>
            </a:r>
            <a:r>
              <a:rPr lang="en-US" sz="2400" dirty="0" err="1"/>
              <a:t>n_steps</a:t>
            </a:r>
            <a:r>
              <a:rPr lang="en-US" sz="2400" dirty="0"/>
              <a:t>” starting from the first sample of data and ending at </a:t>
            </a:r>
            <a:r>
              <a:rPr lang="en-US" sz="2400" dirty="0" err="1"/>
              <a:t>n_steps’th</a:t>
            </a:r>
            <a:r>
              <a:rPr lang="en-US" sz="2400" dirty="0"/>
              <a:t> sample (if </a:t>
            </a:r>
            <a:r>
              <a:rPr lang="en-US" sz="2400" dirty="0" err="1"/>
              <a:t>n_steps</a:t>
            </a:r>
            <a:r>
              <a:rPr lang="en-US" sz="2400" dirty="0"/>
              <a:t>=100, then the 100th sample) from the end. for each time step, LSTM will take n_steps-1 samples for training and predict the last </a:t>
            </a:r>
            <a:r>
              <a:rPr lang="en-US" sz="2400" dirty="0" smtClean="0"/>
              <a:t>sample. Loss </a:t>
            </a:r>
            <a:r>
              <a:rPr lang="en-US" sz="2400" dirty="0"/>
              <a:t>calculation is done based on the error in this prediction</a:t>
            </a:r>
            <a:endParaRPr lang="en-US" sz="2400" dirty="0" smtClean="0"/>
          </a:p>
          <a:p>
            <a:pPr algn="just">
              <a:buFont typeface="Wingdings" panose="05000000000000000000" pitchFamily="2" charset="2"/>
              <a:buChar char="q"/>
            </a:pPr>
            <a:r>
              <a:rPr lang="en-US" sz="2400" b="1" dirty="0" smtClean="0">
                <a:solidFill>
                  <a:srgbClr val="FF0000"/>
                </a:solidFill>
              </a:rPr>
              <a:t>Data Splitting </a:t>
            </a:r>
            <a:r>
              <a:rPr lang="en-US" sz="2400" dirty="0"/>
              <a:t>:</a:t>
            </a:r>
            <a:r>
              <a:rPr lang="en-US" sz="2400" dirty="0" smtClean="0"/>
              <a:t>- We </a:t>
            </a:r>
            <a:r>
              <a:rPr lang="en-US" sz="2400" dirty="0"/>
              <a:t>have to divide the entire dataset into training and test (training 70% &amp; testing 30%) sets before feeding it into the training model. The Machine Learning LSTM model will be trained on the data in the training set and tested for accuracy and backpropagation on the test set.</a:t>
            </a:r>
          </a:p>
          <a:p>
            <a:pPr marL="0" indent="0" algn="just">
              <a:buNone/>
            </a:pPr>
            <a:endParaRPr lang="en-US" sz="2400" dirty="0"/>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400" b="1" u="sng" dirty="0" smtClean="0">
                <a:solidFill>
                  <a:schemeClr val="accent6">
                    <a:lumMod val="75000"/>
                  </a:schemeClr>
                </a:solidFill>
              </a:rPr>
              <a:t>Stock Price Prediction Using LSTM</a:t>
            </a:r>
            <a:endParaRPr lang="en-US" sz="3400" b="1" u="sng" dirty="0">
              <a:solidFill>
                <a:schemeClr val="accent6">
                  <a:lumMod val="75000"/>
                </a:schemeClr>
              </a:solidFill>
            </a:endParaRPr>
          </a:p>
        </p:txBody>
      </p:sp>
    </p:spTree>
    <p:extLst>
      <p:ext uri="{BB962C8B-B14F-4D97-AF65-F5344CB8AC3E}">
        <p14:creationId xmlns:p14="http://schemas.microsoft.com/office/powerpoint/2010/main" val="154418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257800"/>
          </a:xfrm>
        </p:spPr>
        <p:txBody>
          <a:bodyPr>
            <a:normAutofit/>
          </a:bodyPr>
          <a:lstStyle/>
          <a:p>
            <a:pPr marL="0" indent="0" algn="just">
              <a:buNone/>
            </a:pPr>
            <a:r>
              <a:rPr lang="en-US" sz="2400" b="1" dirty="0" smtClean="0">
                <a:solidFill>
                  <a:srgbClr val="00B0F0"/>
                </a:solidFill>
              </a:rPr>
              <a:t>Project Approach :</a:t>
            </a:r>
          </a:p>
          <a:p>
            <a:pPr algn="just">
              <a:buFont typeface="Wingdings" panose="05000000000000000000" pitchFamily="2" charset="2"/>
              <a:buChar char="q"/>
            </a:pPr>
            <a:r>
              <a:rPr lang="en-US" sz="2400" b="1" dirty="0" smtClean="0">
                <a:solidFill>
                  <a:srgbClr val="FF0000"/>
                </a:solidFill>
              </a:rPr>
              <a:t>Model Building </a:t>
            </a:r>
            <a:r>
              <a:rPr lang="en-US" sz="2400" dirty="0"/>
              <a:t>:- We’ll build a Sequential </a:t>
            </a:r>
            <a:r>
              <a:rPr lang="en-US" sz="2400" dirty="0" err="1"/>
              <a:t>Keras</a:t>
            </a:r>
            <a:r>
              <a:rPr lang="en-US" sz="2400" dirty="0"/>
              <a:t> model with </a:t>
            </a:r>
            <a:r>
              <a:rPr lang="en-US" sz="2400" dirty="0" smtClean="0"/>
              <a:t>four </a:t>
            </a:r>
            <a:r>
              <a:rPr lang="en-US" sz="2400" dirty="0"/>
              <a:t>LSTM layer. The first LSTM layer has </a:t>
            </a:r>
            <a:r>
              <a:rPr lang="en-US" sz="2400" dirty="0" smtClean="0"/>
              <a:t>50 </a:t>
            </a:r>
            <a:r>
              <a:rPr lang="en-US" sz="2400" dirty="0"/>
              <a:t>units, </a:t>
            </a:r>
            <a:r>
              <a:rPr lang="en-US" sz="2400" dirty="0" smtClean="0"/>
              <a:t>second and third </a:t>
            </a:r>
            <a:r>
              <a:rPr lang="en-US" sz="2400" dirty="0"/>
              <a:t>LSTM layer has </a:t>
            </a:r>
            <a:r>
              <a:rPr lang="en-US" sz="2400" dirty="0" smtClean="0"/>
              <a:t>40 </a:t>
            </a:r>
            <a:r>
              <a:rPr lang="en-US" sz="2400" dirty="0"/>
              <a:t>unit, </a:t>
            </a:r>
            <a:r>
              <a:rPr lang="en-US" sz="2400" dirty="0" smtClean="0"/>
              <a:t>fourth </a:t>
            </a:r>
            <a:r>
              <a:rPr lang="en-US" sz="2400" dirty="0"/>
              <a:t>LSTM layer has 10 unit and is followed by one Dense Layer of one neuron. We compile the model using Adam Optimizer and the Mean Squared Error as the loss function. For an LSTM model, this is the most   preferred combination. Finally, we use the fit function to train the LSTM model created above on the training data for 200 epochs with a batch size of 100.</a:t>
            </a:r>
          </a:p>
          <a:p>
            <a:pPr algn="just">
              <a:buFont typeface="Wingdings" panose="05000000000000000000" pitchFamily="2" charset="2"/>
              <a:buChar char="q"/>
            </a:pPr>
            <a:endParaRPr lang="en-US" sz="2400" dirty="0" smtClean="0"/>
          </a:p>
          <a:p>
            <a:pPr algn="just">
              <a:buFont typeface="Wingdings" panose="05000000000000000000" pitchFamily="2" charset="2"/>
              <a:buChar char="q"/>
            </a:pPr>
            <a:endParaRPr lang="en-US" sz="2400" dirty="0"/>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400" b="1" u="sng" dirty="0" smtClean="0">
                <a:solidFill>
                  <a:schemeClr val="accent6">
                    <a:lumMod val="75000"/>
                  </a:schemeClr>
                </a:solidFill>
              </a:rPr>
              <a:t>Stock Price Prediction Using LSTM</a:t>
            </a:r>
            <a:endParaRPr lang="en-US" sz="3400" b="1" u="sng" dirty="0">
              <a:solidFill>
                <a:schemeClr val="accent6">
                  <a:lumMod val="75000"/>
                </a:schemeClr>
              </a:solidFill>
            </a:endParaRPr>
          </a:p>
        </p:txBody>
      </p:sp>
    </p:spTree>
    <p:extLst>
      <p:ext uri="{BB962C8B-B14F-4D97-AF65-F5344CB8AC3E}">
        <p14:creationId xmlns:p14="http://schemas.microsoft.com/office/powerpoint/2010/main" val="1236778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257800"/>
          </a:xfrm>
        </p:spPr>
        <p:txBody>
          <a:bodyPr>
            <a:normAutofit/>
          </a:bodyPr>
          <a:lstStyle/>
          <a:p>
            <a:pPr marL="0" indent="0" algn="just">
              <a:buNone/>
            </a:pPr>
            <a:r>
              <a:rPr lang="en-US" sz="2400" b="1" dirty="0" smtClean="0">
                <a:solidFill>
                  <a:srgbClr val="00B0F0"/>
                </a:solidFill>
              </a:rPr>
              <a:t>Project Approach :</a:t>
            </a:r>
          </a:p>
          <a:p>
            <a:pPr algn="just">
              <a:buFont typeface="Wingdings" panose="05000000000000000000" pitchFamily="2" charset="2"/>
              <a:buChar char="q"/>
            </a:pPr>
            <a:r>
              <a:rPr lang="en-US" sz="2600" b="1" dirty="0" smtClean="0">
                <a:solidFill>
                  <a:srgbClr val="FF0000"/>
                </a:solidFill>
              </a:rPr>
              <a:t>Model Features </a:t>
            </a:r>
            <a:r>
              <a:rPr lang="en-US" sz="2600" dirty="0" smtClean="0"/>
              <a:t>:- </a:t>
            </a:r>
            <a:r>
              <a:rPr lang="en-US" sz="2400" dirty="0" smtClean="0"/>
              <a:t>Long </a:t>
            </a:r>
            <a:r>
              <a:rPr lang="en-US" sz="2400" dirty="0"/>
              <a:t>Short Term Memory networks – usually just called LSTM’ are a special kind of RNN, capable of learning long-term </a:t>
            </a:r>
            <a:r>
              <a:rPr lang="en-US" sz="2400" dirty="0" smtClean="0"/>
              <a:t>dependencies. </a:t>
            </a:r>
            <a:r>
              <a:rPr lang="en-US" sz="2400" dirty="0"/>
              <a:t>LSTMs have chain like </a:t>
            </a:r>
            <a:r>
              <a:rPr lang="en-US" sz="2400" dirty="0" smtClean="0"/>
              <a:t>structure.</a:t>
            </a:r>
            <a:endParaRPr lang="en-US" sz="2400" dirty="0"/>
          </a:p>
        </p:txBody>
      </p:sp>
      <p:pic>
        <p:nvPicPr>
          <p:cNvPr id="4" name="Picture 3" descr="A LSTM neural network."/>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7140" y="3733800"/>
            <a:ext cx="6601460" cy="2480945"/>
          </a:xfrm>
          <a:prstGeom prst="rect">
            <a:avLst/>
          </a:prstGeom>
          <a:noFill/>
          <a:ln w="28575">
            <a:solidFill>
              <a:schemeClr val="tx1"/>
            </a:solidFill>
          </a:ln>
        </p:spPr>
      </p:pic>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400" b="1" u="sng" dirty="0" smtClean="0">
                <a:solidFill>
                  <a:schemeClr val="accent6">
                    <a:lumMod val="75000"/>
                  </a:schemeClr>
                </a:solidFill>
              </a:rPr>
              <a:t>Stock Price Prediction Using LSTM</a:t>
            </a:r>
            <a:endParaRPr lang="en-US" sz="3400" b="1" u="sng" dirty="0">
              <a:solidFill>
                <a:schemeClr val="accent6">
                  <a:lumMod val="75000"/>
                </a:schemeClr>
              </a:solidFill>
            </a:endParaRPr>
          </a:p>
        </p:txBody>
      </p:sp>
    </p:spTree>
    <p:extLst>
      <p:ext uri="{BB962C8B-B14F-4D97-AF65-F5344CB8AC3E}">
        <p14:creationId xmlns:p14="http://schemas.microsoft.com/office/powerpoint/2010/main" val="1236778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257800"/>
          </a:xfrm>
        </p:spPr>
        <p:txBody>
          <a:bodyPr>
            <a:normAutofit/>
          </a:bodyPr>
          <a:lstStyle/>
          <a:p>
            <a:pPr marL="0" indent="0" algn="just">
              <a:buNone/>
            </a:pPr>
            <a:r>
              <a:rPr lang="en-US" sz="2400" b="1" dirty="0" smtClean="0">
                <a:solidFill>
                  <a:srgbClr val="00B0F0"/>
                </a:solidFill>
              </a:rPr>
              <a:t>Model Training and Testing Accuracy :</a:t>
            </a:r>
          </a:p>
        </p:txBody>
      </p:sp>
      <p:graphicFrame>
        <p:nvGraphicFramePr>
          <p:cNvPr id="5" name="Table 4"/>
          <p:cNvGraphicFramePr>
            <a:graphicFrameLocks noGrp="1"/>
          </p:cNvGraphicFramePr>
          <p:nvPr>
            <p:extLst>
              <p:ext uri="{D42A27DB-BD31-4B8C-83A1-F6EECF244321}">
                <p14:modId xmlns:p14="http://schemas.microsoft.com/office/powerpoint/2010/main" val="725557080"/>
              </p:ext>
            </p:extLst>
          </p:nvPr>
        </p:nvGraphicFramePr>
        <p:xfrm>
          <a:off x="685800" y="2133600"/>
          <a:ext cx="8001000" cy="2514600"/>
        </p:xfrm>
        <a:graphic>
          <a:graphicData uri="http://schemas.openxmlformats.org/drawingml/2006/table">
            <a:tbl>
              <a:tblPr firstRow="1" firstCol="1" bandRow="1"/>
              <a:tblGrid>
                <a:gridCol w="2666744"/>
                <a:gridCol w="2666744"/>
                <a:gridCol w="2667512"/>
              </a:tblGrid>
              <a:tr h="983974">
                <a:tc>
                  <a:txBody>
                    <a:bodyPr/>
                    <a:lstStyle/>
                    <a:p>
                      <a:pPr marL="0" marR="0" algn="ctr">
                        <a:lnSpc>
                          <a:spcPct val="115000"/>
                        </a:lnSpc>
                        <a:spcBef>
                          <a:spcPts val="0"/>
                        </a:spcBef>
                        <a:spcAft>
                          <a:spcPts val="1000"/>
                        </a:spcAft>
                      </a:pPr>
                      <a:r>
                        <a:rPr lang="en-US" sz="2800" dirty="0">
                          <a:effectLst/>
                          <a:latin typeface="Calibri"/>
                          <a:ea typeface="Times New Roman"/>
                          <a:cs typeface="Calibri"/>
                        </a:rPr>
                        <a:t> </a:t>
                      </a:r>
                      <a:r>
                        <a:rPr lang="en-US" sz="2800" dirty="0" smtClean="0">
                          <a:effectLst/>
                          <a:latin typeface="Calibri"/>
                          <a:ea typeface="Times New Roman"/>
                          <a:cs typeface="Calibri"/>
                        </a:rPr>
                        <a:t>Function</a:t>
                      </a:r>
                      <a:endParaRPr lang="en-US" sz="28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800" dirty="0">
                          <a:effectLst/>
                          <a:latin typeface="Calibri"/>
                          <a:ea typeface="Times New Roman"/>
                          <a:cs typeface="Calibri"/>
                        </a:rPr>
                        <a:t>TRAIN</a:t>
                      </a:r>
                      <a:endParaRPr lang="en-US" sz="28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800">
                          <a:effectLst/>
                          <a:latin typeface="Calibri"/>
                          <a:ea typeface="Times New Roman"/>
                          <a:cs typeface="Calibri"/>
                        </a:rPr>
                        <a:t>TEST</a:t>
                      </a:r>
                      <a:endParaRPr lang="en-US" sz="280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5313">
                <a:tc>
                  <a:txBody>
                    <a:bodyPr/>
                    <a:lstStyle/>
                    <a:p>
                      <a:pPr marL="0" marR="0" algn="ctr">
                        <a:lnSpc>
                          <a:spcPct val="115000"/>
                        </a:lnSpc>
                        <a:spcBef>
                          <a:spcPts val="0"/>
                        </a:spcBef>
                        <a:spcAft>
                          <a:spcPts val="1000"/>
                        </a:spcAft>
                      </a:pPr>
                      <a:r>
                        <a:rPr lang="en-US" sz="2800">
                          <a:effectLst/>
                          <a:latin typeface="Calibri"/>
                          <a:ea typeface="Times New Roman"/>
                          <a:cs typeface="Calibri"/>
                        </a:rPr>
                        <a:t>R^2</a:t>
                      </a:r>
                      <a:endParaRPr lang="en-US" sz="280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800" dirty="0">
                          <a:solidFill>
                            <a:srgbClr val="212121"/>
                          </a:solidFill>
                          <a:effectLst/>
                          <a:latin typeface="Calibri"/>
                          <a:ea typeface="Times New Roman"/>
                          <a:cs typeface="Calibri"/>
                        </a:rPr>
                        <a:t>0.98043</a:t>
                      </a:r>
                      <a:endParaRPr lang="en-US" sz="28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800" dirty="0" smtClean="0">
                          <a:solidFill>
                            <a:srgbClr val="212121"/>
                          </a:solidFill>
                          <a:effectLst/>
                          <a:latin typeface="Calibri"/>
                          <a:ea typeface="Times New Roman"/>
                          <a:cs typeface="Calibri"/>
                        </a:rPr>
                        <a:t>0.93885</a:t>
                      </a:r>
                      <a:endParaRPr lang="en-US" sz="28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5313">
                <a:tc>
                  <a:txBody>
                    <a:bodyPr/>
                    <a:lstStyle/>
                    <a:p>
                      <a:pPr marL="0" marR="0" algn="ctr">
                        <a:lnSpc>
                          <a:spcPct val="115000"/>
                        </a:lnSpc>
                        <a:spcBef>
                          <a:spcPts val="0"/>
                        </a:spcBef>
                        <a:spcAft>
                          <a:spcPts val="1000"/>
                        </a:spcAft>
                      </a:pPr>
                      <a:r>
                        <a:rPr lang="en-US" sz="2800">
                          <a:solidFill>
                            <a:srgbClr val="212121"/>
                          </a:solidFill>
                          <a:effectLst/>
                          <a:latin typeface="Calibri"/>
                          <a:ea typeface="Times New Roman"/>
                          <a:cs typeface="Calibri"/>
                        </a:rPr>
                        <a:t>RMSE</a:t>
                      </a:r>
                      <a:endParaRPr lang="en-US" sz="280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800">
                          <a:solidFill>
                            <a:srgbClr val="212121"/>
                          </a:solidFill>
                          <a:effectLst/>
                          <a:latin typeface="Calibri"/>
                          <a:ea typeface="Times New Roman"/>
                          <a:cs typeface="Calibri"/>
                        </a:rPr>
                        <a:t>244.88</a:t>
                      </a:r>
                      <a:endParaRPr lang="en-US" sz="280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800" dirty="0">
                          <a:solidFill>
                            <a:srgbClr val="212121"/>
                          </a:solidFill>
                          <a:effectLst/>
                          <a:latin typeface="Calibri"/>
                          <a:ea typeface="Times New Roman"/>
                          <a:cs typeface="Calibri"/>
                        </a:rPr>
                        <a:t>545.48</a:t>
                      </a:r>
                      <a:endParaRPr lang="en-US" sz="28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400" b="1" u="sng" dirty="0" smtClean="0">
                <a:solidFill>
                  <a:schemeClr val="accent6">
                    <a:lumMod val="75000"/>
                  </a:schemeClr>
                </a:solidFill>
              </a:rPr>
              <a:t>Stock Price Prediction Using LSTM</a:t>
            </a:r>
            <a:endParaRPr lang="en-US" sz="3400" b="1" u="sng" dirty="0">
              <a:solidFill>
                <a:schemeClr val="accent6">
                  <a:lumMod val="75000"/>
                </a:schemeClr>
              </a:solidFill>
            </a:endParaRPr>
          </a:p>
        </p:txBody>
      </p:sp>
    </p:spTree>
    <p:extLst>
      <p:ext uri="{BB962C8B-B14F-4D97-AF65-F5344CB8AC3E}">
        <p14:creationId xmlns:p14="http://schemas.microsoft.com/office/powerpoint/2010/main" val="5642858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257800"/>
          </a:xfrm>
        </p:spPr>
        <p:txBody>
          <a:bodyPr>
            <a:normAutofit/>
          </a:bodyPr>
          <a:lstStyle/>
          <a:p>
            <a:pPr marL="0" indent="0" algn="just">
              <a:buNone/>
            </a:pPr>
            <a:r>
              <a:rPr lang="en-US" sz="2400" b="1" dirty="0" smtClean="0">
                <a:solidFill>
                  <a:srgbClr val="00B0F0"/>
                </a:solidFill>
              </a:rPr>
              <a:t>Project Deploy on Local Host Using </a:t>
            </a:r>
            <a:r>
              <a:rPr lang="en-US" sz="2400" b="1" dirty="0" err="1" smtClean="0">
                <a:solidFill>
                  <a:srgbClr val="00B0F0"/>
                </a:solidFill>
              </a:rPr>
              <a:t>Streamlit</a:t>
            </a:r>
            <a:r>
              <a:rPr lang="en-US" sz="2400" b="1" dirty="0" smtClean="0">
                <a:solidFill>
                  <a:srgbClr val="00B0F0"/>
                </a:solidFill>
              </a:rPr>
              <a:t> :</a:t>
            </a:r>
          </a:p>
        </p:txBody>
      </p:sp>
      <p:pic>
        <p:nvPicPr>
          <p:cNvPr id="1026" name="Picture 2" descr="C:\Users\shree\Desktop\1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57400"/>
            <a:ext cx="8314485" cy="44958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400" b="1" u="sng" dirty="0" smtClean="0">
                <a:solidFill>
                  <a:schemeClr val="accent6">
                    <a:lumMod val="75000"/>
                  </a:schemeClr>
                </a:solidFill>
              </a:rPr>
              <a:t>Stock Price Prediction Using LSTM</a:t>
            </a:r>
            <a:endParaRPr lang="en-US" sz="3400" b="1" u="sng" dirty="0">
              <a:solidFill>
                <a:schemeClr val="accent6">
                  <a:lumMod val="75000"/>
                </a:schemeClr>
              </a:solidFill>
            </a:endParaRPr>
          </a:p>
        </p:txBody>
      </p:sp>
    </p:spTree>
    <p:extLst>
      <p:ext uri="{BB962C8B-B14F-4D97-AF65-F5344CB8AC3E}">
        <p14:creationId xmlns:p14="http://schemas.microsoft.com/office/powerpoint/2010/main" val="4677650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1266</TotalTime>
  <Words>689</Words>
  <Application>Microsoft Office PowerPoint</Application>
  <PresentationFormat>On-screen Show (4:3)</PresentationFormat>
  <Paragraphs>51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 II</dc:title>
  <dc:creator>nimesh</dc:creator>
  <cp:lastModifiedBy>shree</cp:lastModifiedBy>
  <cp:revision>39</cp:revision>
  <dcterms:created xsi:type="dcterms:W3CDTF">2006-08-16T00:00:00Z</dcterms:created>
  <dcterms:modified xsi:type="dcterms:W3CDTF">2022-10-12T19:42:19Z</dcterms:modified>
</cp:coreProperties>
</file>