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  <p:sldMasterId id="2147483715" r:id="rId3"/>
  </p:sldMasterIdLst>
  <p:notesMasterIdLst>
    <p:notesMasterId r:id="rId21"/>
  </p:notesMasterIdLst>
  <p:handoutMasterIdLst>
    <p:handoutMasterId r:id="rId22"/>
  </p:handoutMasterIdLst>
  <p:sldIdLst>
    <p:sldId id="278" r:id="rId4"/>
    <p:sldId id="288" r:id="rId5"/>
    <p:sldId id="296" r:id="rId6"/>
    <p:sldId id="297" r:id="rId7"/>
    <p:sldId id="300" r:id="rId8"/>
    <p:sldId id="299" r:id="rId9"/>
    <p:sldId id="295" r:id="rId10"/>
    <p:sldId id="301" r:id="rId11"/>
    <p:sldId id="290" r:id="rId12"/>
    <p:sldId id="308" r:id="rId13"/>
    <p:sldId id="303" r:id="rId14"/>
    <p:sldId id="304" r:id="rId15"/>
    <p:sldId id="305" r:id="rId16"/>
    <p:sldId id="306" r:id="rId17"/>
    <p:sldId id="307" r:id="rId18"/>
    <p:sldId id="302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0B3"/>
    <a:srgbClr val="A6CE38"/>
    <a:srgbClr val="7671B4"/>
    <a:srgbClr val="A5CE39"/>
    <a:srgbClr val="1C3664"/>
    <a:srgbClr val="B23E25"/>
    <a:srgbClr val="A3CA39"/>
    <a:srgbClr val="29B698"/>
    <a:srgbClr val="636566"/>
    <a:srgbClr val="FA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8AAC1-14A8-C8DD-C796-E3673BBD28BA}" v="224" dt="2024-08-26T06:01:43.88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7E5D0D-EEF9-40AF-B9E3-E1BB76DE6A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940BB-E1BA-4D5F-89E4-BB5F5993A5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B8C3B-144E-4D78-82AD-E3353688D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13EC8-615B-477F-ACB5-50F3A1BD1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B598F-2DCF-48E3-908E-6BF73C0F17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1E1C-1DC5-42F7-A912-13B3C5E21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66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54A3-5C6B-4961-88CE-95F84F04729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8223-62CE-46AB-BA2A-E5BE8004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6993-9EC7-48A9-B0A4-49F41BEBB0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6055F6-273C-4546-A79A-9B9016624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1104900"/>
            <a:ext cx="11322050" cy="2324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text. Click to add body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111F5-E6D9-489F-ABF3-D108D9446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119" y="3762836"/>
            <a:ext cx="11322050" cy="2324101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14D4438-56BE-4F9A-9C7C-A55FEBC98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6545" y="1238250"/>
            <a:ext cx="11322624" cy="4848687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05F4B8-5BCE-49E1-90FF-87EFC044B5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7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8E0FAD-B071-4859-8451-B4E7A7EB1D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7101" y="3533775"/>
            <a:ext cx="11322624" cy="2682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AD94176-C28D-4C54-886E-1E6EAFC3D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545" y="1238250"/>
            <a:ext cx="11322624" cy="2009775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5F5A73-DD9A-4FFB-9B1A-CCBC78D08D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7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25B6D-599D-4B63-8ED1-A6E48C018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130" y="1293147"/>
            <a:ext cx="5648870" cy="4848687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200150" indent="-28575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25BB39A-607E-46BC-BFCA-71E3F459F3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7799" y="1293148"/>
            <a:ext cx="5241954" cy="4848687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257300" indent="-34290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7F52C80-DD8C-425F-8B6E-0F32AEB8F0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145338-5195-496B-A77A-AF0752233911}"/>
              </a:ext>
            </a:extLst>
          </p:cNvPr>
          <p:cNvSpPr/>
          <p:nvPr userDrawn="1"/>
        </p:nvSpPr>
        <p:spPr>
          <a:xfrm>
            <a:off x="0" y="5588000"/>
            <a:ext cx="12192000" cy="596900"/>
          </a:xfrm>
          <a:prstGeom prst="rect">
            <a:avLst/>
          </a:prstGeom>
          <a:solidFill>
            <a:srgbClr val="A6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Roboto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0EDFE3-4621-4A33-AEF5-75FA333A02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0424" y="1195208"/>
            <a:ext cx="4559329" cy="40911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2E4336-4E98-4C84-A2F2-19970D187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5697538"/>
            <a:ext cx="11483975" cy="39528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IN" sz="2400" b="1" kern="1200" dirty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FontTx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FontTx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FontTx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FontTx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PRODUCT HIGHLIGHT TO GO HERE!!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0DB241D-D829-4FEF-A06E-EAEDE3ADB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129" y="1195209"/>
            <a:ext cx="6341019" cy="4091166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2C1764-5D71-42CE-ABDD-91978E58C3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28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c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0EDFE3-4621-4A33-AEF5-75FA333A02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0424" y="1195208"/>
            <a:ext cx="4559329" cy="4948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0DB241D-D829-4FEF-A06E-EAEDE3ADB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129" y="1195209"/>
            <a:ext cx="6341019" cy="4948416"/>
          </a:xfrm>
          <a:prstGeom prst="rect">
            <a:avLst/>
          </a:prstGeom>
        </p:spPr>
        <p:txBody>
          <a:bodyPr/>
          <a:lstStyle>
            <a:lvl1pPr>
              <a:buClr>
                <a:srgbClr val="7670B3"/>
              </a:buClr>
              <a:buSzPct val="100000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00000"/>
              <a:defRPr sz="1200"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00000"/>
              <a:defRPr sz="1000"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CD504B0-358A-4461-86CB-CE559F5B23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641A09-8BA2-44E1-8EED-117FB88C6AFB}"/>
              </a:ext>
            </a:extLst>
          </p:cNvPr>
          <p:cNvSpPr/>
          <p:nvPr userDrawn="1"/>
        </p:nvSpPr>
        <p:spPr>
          <a:xfrm>
            <a:off x="475302" y="1147681"/>
            <a:ext cx="560657" cy="526679"/>
          </a:xfrm>
          <a:prstGeom prst="rect">
            <a:avLst/>
          </a:prstGeom>
          <a:solidFill>
            <a:srgbClr val="A5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B0DF39-C8BF-4ECC-AC4B-2550F31E4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4113" y="1148377"/>
            <a:ext cx="2787039" cy="322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0" dirty="0" smtClean="0">
                <a:solidFill>
                  <a:srgbClr val="636566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3pPr>
            <a:lvl4pPr marL="13716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4pPr>
            <a:lvl5pPr marL="1828800" indent="0">
              <a:buNone/>
              <a:defRPr lang="en-IN" sz="2000" b="1" kern="0" dirty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 Heading Title</a:t>
            </a:r>
            <a:endParaRPr lang="en-IN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34412C2-ED4B-4F74-98AA-542C55DBF0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1589" y="1599440"/>
            <a:ext cx="2799563" cy="192627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>
              <a:buClr>
                <a:srgbClr val="7670B3"/>
              </a:buClr>
              <a:buSzPct val="150000"/>
              <a:defRPr lang="en-US" sz="16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>
              <a:buClr>
                <a:srgbClr val="7670B3"/>
              </a:buClr>
              <a:buSzPct val="150000"/>
              <a:defRPr lang="en-US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50000"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50000"/>
              <a:defRPr sz="1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246A5-4058-4AE2-8762-95947F55FB63}"/>
              </a:ext>
            </a:extLst>
          </p:cNvPr>
          <p:cNvSpPr/>
          <p:nvPr userDrawn="1"/>
        </p:nvSpPr>
        <p:spPr>
          <a:xfrm>
            <a:off x="4329263" y="1147681"/>
            <a:ext cx="560657" cy="526679"/>
          </a:xfrm>
          <a:prstGeom prst="rect">
            <a:avLst/>
          </a:prstGeom>
          <a:solidFill>
            <a:srgbClr val="A5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n-lt"/>
            </a:endParaRP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9CA51D5-83CE-4BEA-A8AC-ED14148199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8074" y="1148377"/>
            <a:ext cx="2787039" cy="322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0" dirty="0" smtClean="0">
                <a:solidFill>
                  <a:srgbClr val="636566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3pPr>
            <a:lvl4pPr marL="13716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4pPr>
            <a:lvl5pPr marL="1828800" indent="0">
              <a:buNone/>
              <a:defRPr lang="en-IN" sz="2000" b="1" kern="0" dirty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 Heading Title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254C2EF-0861-4590-965B-8116146422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5550" y="1599440"/>
            <a:ext cx="2799563" cy="192627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>
              <a:buClr>
                <a:srgbClr val="7670B3"/>
              </a:buClr>
              <a:buSzPct val="150000"/>
              <a:defRPr lang="en-US" sz="16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>
              <a:buClr>
                <a:srgbClr val="7670B3"/>
              </a:buClr>
              <a:buSzPct val="150000"/>
              <a:defRPr lang="en-US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50000"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50000"/>
              <a:defRPr sz="1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4C9C8-7946-4CAD-989C-DB6691F0E8A6}"/>
              </a:ext>
            </a:extLst>
          </p:cNvPr>
          <p:cNvSpPr/>
          <p:nvPr userDrawn="1"/>
        </p:nvSpPr>
        <p:spPr>
          <a:xfrm>
            <a:off x="8316574" y="1147681"/>
            <a:ext cx="560657" cy="526679"/>
          </a:xfrm>
          <a:prstGeom prst="rect">
            <a:avLst/>
          </a:prstGeom>
          <a:solidFill>
            <a:srgbClr val="A5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n-lt"/>
            </a:endParaRP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C2E5710B-DC46-4793-AA31-B1D78D3C5E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385" y="1148377"/>
            <a:ext cx="2787039" cy="322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0" dirty="0" smtClean="0">
                <a:solidFill>
                  <a:srgbClr val="636566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3pPr>
            <a:lvl4pPr marL="13716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4pPr>
            <a:lvl5pPr marL="1828800" indent="0">
              <a:buNone/>
              <a:defRPr lang="en-IN" sz="2000" b="1" kern="0" dirty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 Heading Title</a:t>
            </a:r>
            <a:endParaRPr lang="en-IN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EC45ED-7736-4840-9DF1-2159DDA241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82861" y="1599440"/>
            <a:ext cx="2799563" cy="192627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>
              <a:buClr>
                <a:srgbClr val="7670B3"/>
              </a:buClr>
              <a:buSzPct val="150000"/>
              <a:defRPr lang="en-US" sz="16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>
              <a:buClr>
                <a:srgbClr val="7670B3"/>
              </a:buClr>
              <a:buSzPct val="150000"/>
              <a:defRPr lang="en-US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50000"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50000"/>
              <a:defRPr sz="1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A2AA9-3CCC-4267-9C6D-53C635DD8AA1}"/>
              </a:ext>
            </a:extLst>
          </p:cNvPr>
          <p:cNvSpPr/>
          <p:nvPr userDrawn="1"/>
        </p:nvSpPr>
        <p:spPr>
          <a:xfrm>
            <a:off x="475302" y="3899674"/>
            <a:ext cx="560657" cy="526679"/>
          </a:xfrm>
          <a:prstGeom prst="rect">
            <a:avLst/>
          </a:prstGeom>
          <a:solidFill>
            <a:srgbClr val="A5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n-lt"/>
            </a:endParaRP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E8B5212-80BE-4755-9F27-4714B330B5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54113" y="3900370"/>
            <a:ext cx="4847696" cy="322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0" dirty="0" smtClean="0">
                <a:solidFill>
                  <a:srgbClr val="636566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3pPr>
            <a:lvl4pPr marL="13716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4pPr>
            <a:lvl5pPr marL="1828800" indent="0">
              <a:buNone/>
              <a:defRPr lang="en-IN" sz="2000" b="1" kern="0" dirty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 Heading Title</a:t>
            </a:r>
            <a:endParaRPr lang="en-IN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D9DCE4C-6C7E-4DCE-8EEE-C2E1368C6B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1589" y="4351433"/>
            <a:ext cx="4847696" cy="192627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>
              <a:buClr>
                <a:srgbClr val="7670B3"/>
              </a:buClr>
              <a:buSzPct val="150000"/>
              <a:defRPr lang="en-US" sz="16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>
              <a:buClr>
                <a:srgbClr val="7670B3"/>
              </a:buClr>
              <a:buSzPct val="150000"/>
              <a:defRPr lang="en-US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50000"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50000"/>
              <a:defRPr sz="1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C896E5-31A9-4E3D-B1FE-AEC78A882A85}"/>
              </a:ext>
            </a:extLst>
          </p:cNvPr>
          <p:cNvSpPr/>
          <p:nvPr userDrawn="1"/>
        </p:nvSpPr>
        <p:spPr>
          <a:xfrm>
            <a:off x="6277966" y="3899674"/>
            <a:ext cx="560657" cy="526679"/>
          </a:xfrm>
          <a:prstGeom prst="rect">
            <a:avLst/>
          </a:prstGeom>
          <a:solidFill>
            <a:srgbClr val="A5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n-lt"/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D066FC1-1C60-4C86-9EC5-57152DC30E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777" y="3900370"/>
            <a:ext cx="4847696" cy="322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kern="0" dirty="0" smtClean="0">
                <a:solidFill>
                  <a:srgbClr val="636566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3pPr>
            <a:lvl4pPr marL="1371600" indent="0">
              <a:buNone/>
              <a:defRPr lang="en-US" sz="2000" b="1" kern="0" dirty="0" smtClean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4pPr>
            <a:lvl5pPr marL="1828800" indent="0">
              <a:buNone/>
              <a:defRPr lang="en-IN" sz="2000" b="1" kern="0" dirty="0">
                <a:solidFill>
                  <a:srgbClr val="636566"/>
                </a:solidFill>
                <a:latin typeface="Roboto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Sub Heading Title</a:t>
            </a:r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68890CD-A972-40C7-83D6-AE2D711555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4253" y="4351433"/>
            <a:ext cx="4847696" cy="192627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>
              <a:buClr>
                <a:srgbClr val="7670B3"/>
              </a:buClr>
              <a:buSzPct val="150000"/>
              <a:defRPr lang="en-US" sz="16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>
              <a:buClr>
                <a:srgbClr val="7670B3"/>
              </a:buClr>
              <a:buSzPct val="150000"/>
              <a:defRPr lang="en-US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>
              <a:buClr>
                <a:srgbClr val="7670B3"/>
              </a:buClr>
              <a:buSzPct val="150000"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7670B3"/>
              </a:buClr>
              <a:buSzPct val="150000"/>
              <a:defRPr sz="1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0B3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is simply dummy text of the printing and typesetting industry. 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6D56AE-86D2-4925-AA9E-7E70C3F1E0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130" y="304800"/>
            <a:ext cx="11322624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Heading Goes 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37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F9DF44A-02C2-40D3-957C-A2DADF995F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0603"/>
            <a:ext cx="10964254" cy="3077416"/>
          </a:xfrm>
          <a:custGeom>
            <a:avLst/>
            <a:gdLst>
              <a:gd name="connsiteX0" fmla="*/ 0 w 11354275"/>
              <a:gd name="connsiteY0" fmla="*/ 0 h 3077416"/>
              <a:gd name="connsiteX1" fmla="*/ 10469211 w 11354275"/>
              <a:gd name="connsiteY1" fmla="*/ 25745 h 3077416"/>
              <a:gd name="connsiteX2" fmla="*/ 11354275 w 11354275"/>
              <a:gd name="connsiteY2" fmla="*/ 1575946 h 3077416"/>
              <a:gd name="connsiteX3" fmla="*/ 10485532 w 11354275"/>
              <a:gd name="connsiteY3" fmla="*/ 3077416 h 3077416"/>
              <a:gd name="connsiteX4" fmla="*/ 0 w 11354275"/>
              <a:gd name="connsiteY4" fmla="*/ 3064850 h 307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4275" h="3077416">
                <a:moveTo>
                  <a:pt x="0" y="0"/>
                </a:moveTo>
                <a:lnTo>
                  <a:pt x="10469211" y="25745"/>
                </a:lnTo>
                <a:lnTo>
                  <a:pt x="11354275" y="1575946"/>
                </a:lnTo>
                <a:lnTo>
                  <a:pt x="10485532" y="3077416"/>
                </a:lnTo>
                <a:lnTo>
                  <a:pt x="0" y="30648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7C60B-F89E-4214-878E-A03376727A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9660" y="5163263"/>
            <a:ext cx="5506339" cy="492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600" b="1" kern="1200" dirty="0" smtClean="0">
                <a:solidFill>
                  <a:srgbClr val="A3CA3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en-US" sz="2600" b="1" kern="1200" dirty="0" smtClean="0">
                <a:solidFill>
                  <a:srgbClr val="A3CA3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en-US" sz="2600" b="1" kern="1200" dirty="0" smtClean="0">
                <a:solidFill>
                  <a:srgbClr val="A3CA3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en-US" sz="2600" b="1" kern="1200" dirty="0" smtClean="0">
                <a:solidFill>
                  <a:srgbClr val="A3CA3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en-IN" sz="2600" b="1" kern="1200" dirty="0">
                <a:solidFill>
                  <a:srgbClr val="A3CA3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PRESENTATION HEADING </a:t>
            </a:r>
            <a:endParaRPr lang="en-IN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DD80D72-5C8E-4752-8A2F-35568E53A5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9660" y="5735831"/>
            <a:ext cx="550633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IN" sz="2600" dirty="0">
                <a:solidFill>
                  <a:srgbClr val="1C36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7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BB43A-5A0B-420A-9A58-C825F44E92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6125" y="4745038"/>
            <a:ext cx="4346575" cy="4422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600" b="1" kern="1200" dirty="0" smtClean="0">
                <a:solidFill>
                  <a:srgbClr val="7670B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Email Id Goes Here</a:t>
            </a:r>
            <a:endParaRPr lang="en-I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36F46CF-897D-4A67-8B9F-7CA37495C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6125" y="5334698"/>
            <a:ext cx="4346575" cy="442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2600" b="1" kern="1200" dirty="0">
                <a:solidFill>
                  <a:srgbClr val="1C36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Contact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94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2F7393-ED6F-4E53-8B8C-959FF4D74C47}"/>
              </a:ext>
            </a:extLst>
          </p:cNvPr>
          <p:cNvSpPr txBox="1">
            <a:spLocks/>
          </p:cNvSpPr>
          <p:nvPr userDrawn="1"/>
        </p:nvSpPr>
        <p:spPr>
          <a:xfrm>
            <a:off x="5854700" y="6559549"/>
            <a:ext cx="4826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F743DB-BDE9-4113-BCBA-81874795533C}" type="slidenum">
              <a:rPr lang="en-GB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A7280-4056-4394-8BD7-439E2CFA150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24" y="6257703"/>
            <a:ext cx="1133951" cy="64792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0363C9-602E-4B3A-9911-B83A5F42FD49}"/>
              </a:ext>
            </a:extLst>
          </p:cNvPr>
          <p:cNvSpPr txBox="1">
            <a:spLocks/>
          </p:cNvSpPr>
          <p:nvPr userDrawn="1"/>
        </p:nvSpPr>
        <p:spPr>
          <a:xfrm>
            <a:off x="16934" y="6559550"/>
            <a:ext cx="4697679" cy="213784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Tejas Networks Limited 2021. All rights reserved.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E2FBA-1E3B-420B-A88B-7017505A3B46}"/>
              </a:ext>
            </a:extLst>
          </p:cNvPr>
          <p:cNvGrpSpPr/>
          <p:nvPr userDrawn="1"/>
        </p:nvGrpSpPr>
        <p:grpSpPr>
          <a:xfrm>
            <a:off x="10820401" y="-1"/>
            <a:ext cx="1371600" cy="504825"/>
            <a:chOff x="11001375" y="0"/>
            <a:chExt cx="1190625" cy="323850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63B30969-903A-46A8-886A-C2D815558042}"/>
                </a:ext>
              </a:extLst>
            </p:cNvPr>
            <p:cNvSpPr/>
            <p:nvPr userDrawn="1"/>
          </p:nvSpPr>
          <p:spPr>
            <a:xfrm flipV="1">
              <a:off x="11001375" y="0"/>
              <a:ext cx="1190625" cy="163115"/>
            </a:xfrm>
            <a:prstGeom prst="trapezoid">
              <a:avLst>
                <a:gd name="adj" fmla="val 103099"/>
              </a:avLst>
            </a:prstGeom>
            <a:solidFill>
              <a:srgbClr val="76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000CE930-E951-466C-961F-33C850A7C9A7}"/>
                </a:ext>
              </a:extLst>
            </p:cNvPr>
            <p:cNvSpPr/>
            <p:nvPr userDrawn="1"/>
          </p:nvSpPr>
          <p:spPr>
            <a:xfrm rot="16200000">
              <a:off x="11874103" y="5953"/>
              <a:ext cx="323850" cy="311944"/>
            </a:xfrm>
            <a:prstGeom prst="flowChartExtract">
              <a:avLst/>
            </a:prstGeom>
            <a:solidFill>
              <a:srgbClr val="A6C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N" dirty="0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0363C9-602E-4B3A-9911-B83A5F42FD49}"/>
              </a:ext>
            </a:extLst>
          </p:cNvPr>
          <p:cNvSpPr txBox="1">
            <a:spLocks/>
          </p:cNvSpPr>
          <p:nvPr userDrawn="1"/>
        </p:nvSpPr>
        <p:spPr>
          <a:xfrm>
            <a:off x="8102719" y="6559549"/>
            <a:ext cx="4697679" cy="213784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Tejas Academy – Internal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7678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1" r:id="rId2"/>
    <p:sldLayoutId id="2147483717" r:id="rId3"/>
    <p:sldLayoutId id="2147483712" r:id="rId4"/>
    <p:sldLayoutId id="2147483713" r:id="rId5"/>
    <p:sldLayoutId id="2147483722" r:id="rId6"/>
    <p:sldLayoutId id="214748371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7CDE4C9-CFA8-423C-B489-D7BBD7AD5E22}"/>
              </a:ext>
            </a:extLst>
          </p:cNvPr>
          <p:cNvSpPr>
            <a:spLocks/>
          </p:cNvSpPr>
          <p:nvPr userDrawn="1"/>
        </p:nvSpPr>
        <p:spPr bwMode="auto">
          <a:xfrm>
            <a:off x="10458502" y="416963"/>
            <a:ext cx="1733498" cy="4083538"/>
          </a:xfrm>
          <a:custGeom>
            <a:avLst/>
            <a:gdLst>
              <a:gd name="T0" fmla="*/ 391 w 391"/>
              <a:gd name="T1" fmla="*/ 0 h 930"/>
              <a:gd name="T2" fmla="*/ 0 w 391"/>
              <a:gd name="T3" fmla="*/ 232 h 930"/>
              <a:gd name="T4" fmla="*/ 391 w 391"/>
              <a:gd name="T5" fmla="*/ 930 h 930"/>
              <a:gd name="T6" fmla="*/ 391 w 391"/>
              <a:gd name="T7" fmla="*/ 0 h 930"/>
              <a:gd name="connsiteX0" fmla="*/ 10097 w 10097"/>
              <a:gd name="connsiteY0" fmla="*/ 0 h 10000"/>
              <a:gd name="connsiteX1" fmla="*/ 0 w 10097"/>
              <a:gd name="connsiteY1" fmla="*/ 2547 h 10000"/>
              <a:gd name="connsiteX2" fmla="*/ 10097 w 10097"/>
              <a:gd name="connsiteY2" fmla="*/ 10000 h 10000"/>
              <a:gd name="connsiteX3" fmla="*/ 10097 w 10097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7" h="10000">
                <a:moveTo>
                  <a:pt x="10097" y="0"/>
                </a:moveTo>
                <a:lnTo>
                  <a:pt x="0" y="2547"/>
                </a:lnTo>
                <a:lnTo>
                  <a:pt x="10097" y="10000"/>
                </a:lnTo>
                <a:lnTo>
                  <a:pt x="10097" y="0"/>
                </a:lnTo>
                <a:close/>
              </a:path>
            </a:pathLst>
          </a:custGeom>
          <a:solidFill>
            <a:srgbClr val="7670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3AA69F5-5170-46E3-BC4C-D8AEEA830A73}"/>
              </a:ext>
            </a:extLst>
          </p:cNvPr>
          <p:cNvSpPr>
            <a:spLocks/>
          </p:cNvSpPr>
          <p:nvPr userDrawn="1"/>
        </p:nvSpPr>
        <p:spPr bwMode="auto">
          <a:xfrm>
            <a:off x="9505950" y="1456838"/>
            <a:ext cx="1845315" cy="2379601"/>
          </a:xfrm>
          <a:custGeom>
            <a:avLst/>
            <a:gdLst>
              <a:gd name="T0" fmla="*/ 0 w 411"/>
              <a:gd name="T1" fmla="*/ 0 h 530"/>
              <a:gd name="T2" fmla="*/ 306 w 411"/>
              <a:gd name="T3" fmla="*/ 530 h 530"/>
              <a:gd name="T4" fmla="*/ 411 w 411"/>
              <a:gd name="T5" fmla="*/ 349 h 530"/>
              <a:gd name="T6" fmla="*/ 214 w 411"/>
              <a:gd name="T7" fmla="*/ 0 h 530"/>
              <a:gd name="T8" fmla="*/ 0 w 411"/>
              <a:gd name="T9" fmla="*/ 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530">
                <a:moveTo>
                  <a:pt x="0" y="0"/>
                </a:moveTo>
                <a:lnTo>
                  <a:pt x="306" y="530"/>
                </a:lnTo>
                <a:lnTo>
                  <a:pt x="411" y="349"/>
                </a:lnTo>
                <a:lnTo>
                  <a:pt x="214" y="0"/>
                </a:lnTo>
                <a:lnTo>
                  <a:pt x="0" y="0"/>
                </a:lnTo>
                <a:close/>
              </a:path>
            </a:pathLst>
          </a:custGeom>
          <a:solidFill>
            <a:srgbClr val="A3CA39"/>
          </a:solidFill>
          <a:ln w="301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A5DE2D-0A1D-43B6-92FD-C25C9F597078}"/>
              </a:ext>
            </a:extLst>
          </p:cNvPr>
          <p:cNvCxnSpPr/>
          <p:nvPr userDrawn="1"/>
        </p:nvCxnSpPr>
        <p:spPr>
          <a:xfrm>
            <a:off x="6543041" y="4772558"/>
            <a:ext cx="0" cy="1727200"/>
          </a:xfrm>
          <a:prstGeom prst="line">
            <a:avLst/>
          </a:prstGeom>
          <a:ln w="19050">
            <a:solidFill>
              <a:srgbClr val="B23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1249EFE-029E-4B88-9B37-57BB9D5ECB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33" y="4788900"/>
            <a:ext cx="2878106" cy="161893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13715D-9436-456C-A4A3-B67654AA8DB8}"/>
              </a:ext>
            </a:extLst>
          </p:cNvPr>
          <p:cNvSpPr txBox="1">
            <a:spLocks/>
          </p:cNvSpPr>
          <p:nvPr userDrawn="1"/>
        </p:nvSpPr>
        <p:spPr>
          <a:xfrm>
            <a:off x="16934" y="6559550"/>
            <a:ext cx="4697679" cy="213784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Tejas Networks Limited 2021.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13715D-9436-456C-A4A3-B67654AA8DB8}"/>
              </a:ext>
            </a:extLst>
          </p:cNvPr>
          <p:cNvSpPr txBox="1">
            <a:spLocks/>
          </p:cNvSpPr>
          <p:nvPr userDrawn="1"/>
        </p:nvSpPr>
        <p:spPr>
          <a:xfrm>
            <a:off x="8437571" y="6559550"/>
            <a:ext cx="4697679" cy="213784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Tejas Academy – Internal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1679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611EF6E-F24E-4B40-9154-5CD2D5642688}"/>
              </a:ext>
            </a:extLst>
          </p:cNvPr>
          <p:cNvSpPr/>
          <p:nvPr userDrawn="1"/>
        </p:nvSpPr>
        <p:spPr>
          <a:xfrm>
            <a:off x="7440538" y="0"/>
            <a:ext cx="4751462" cy="6858000"/>
          </a:xfrm>
          <a:custGeom>
            <a:avLst/>
            <a:gdLst>
              <a:gd name="connsiteX0" fmla="*/ 0 w 4751462"/>
              <a:gd name="connsiteY0" fmla="*/ 1871529 h 6887910"/>
              <a:gd name="connsiteX1" fmla="*/ 4751462 w 4751462"/>
              <a:gd name="connsiteY1" fmla="*/ 0 h 6887910"/>
              <a:gd name="connsiteX2" fmla="*/ 4751462 w 4751462"/>
              <a:gd name="connsiteY2" fmla="*/ 6887910 h 6887910"/>
              <a:gd name="connsiteX3" fmla="*/ 0 w 4751462"/>
              <a:gd name="connsiteY3" fmla="*/ 1871529 h 688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1462" h="6887910">
                <a:moveTo>
                  <a:pt x="0" y="1871529"/>
                </a:moveTo>
                <a:lnTo>
                  <a:pt x="4751462" y="0"/>
                </a:lnTo>
                <a:lnTo>
                  <a:pt x="4751462" y="6887910"/>
                </a:lnTo>
                <a:lnTo>
                  <a:pt x="0" y="1871529"/>
                </a:lnTo>
                <a:close/>
              </a:path>
            </a:pathLst>
          </a:custGeom>
          <a:solidFill>
            <a:srgbClr val="767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50EED-5675-4B45-946F-85B31DD9D121}"/>
              </a:ext>
            </a:extLst>
          </p:cNvPr>
          <p:cNvSpPr txBox="1"/>
          <p:nvPr userDrawn="1"/>
        </p:nvSpPr>
        <p:spPr>
          <a:xfrm>
            <a:off x="8342218" y="1553072"/>
            <a:ext cx="354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B4DF3-A08F-4DDC-A65E-AC6F2F3794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6096000" cy="333375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A69FC06-75D9-4900-B55E-86FC76CB71F0}"/>
              </a:ext>
            </a:extLst>
          </p:cNvPr>
          <p:cNvSpPr txBox="1">
            <a:spLocks/>
          </p:cNvSpPr>
          <p:nvPr userDrawn="1"/>
        </p:nvSpPr>
        <p:spPr>
          <a:xfrm>
            <a:off x="16934" y="6559550"/>
            <a:ext cx="4697679" cy="213784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Tejas Networks Limited 2021. All rights reserved.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7A3EB3D-A0A5-4758-8C26-0FBA94F0D230}"/>
              </a:ext>
            </a:extLst>
          </p:cNvPr>
          <p:cNvSpPr/>
          <p:nvPr userDrawn="1"/>
        </p:nvSpPr>
        <p:spPr>
          <a:xfrm>
            <a:off x="7440538" y="1863725"/>
            <a:ext cx="4751462" cy="4994275"/>
          </a:xfrm>
          <a:custGeom>
            <a:avLst/>
            <a:gdLst>
              <a:gd name="connsiteX0" fmla="*/ 0 w 4751462"/>
              <a:gd name="connsiteY0" fmla="*/ 0 h 5007835"/>
              <a:gd name="connsiteX1" fmla="*/ 2452643 w 4751462"/>
              <a:gd name="connsiteY1" fmla="*/ 5007835 h 5007835"/>
              <a:gd name="connsiteX2" fmla="*/ 4751462 w 4751462"/>
              <a:gd name="connsiteY2" fmla="*/ 5007835 h 5007835"/>
              <a:gd name="connsiteX3" fmla="*/ 0 w 4751462"/>
              <a:gd name="connsiteY3" fmla="*/ 0 h 500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1462" h="5007835">
                <a:moveTo>
                  <a:pt x="0" y="0"/>
                </a:moveTo>
                <a:lnTo>
                  <a:pt x="2452643" y="5007835"/>
                </a:lnTo>
                <a:lnTo>
                  <a:pt x="4751462" y="5007835"/>
                </a:lnTo>
                <a:lnTo>
                  <a:pt x="0" y="0"/>
                </a:lnTo>
                <a:close/>
              </a:path>
            </a:pathLst>
          </a:custGeom>
          <a:solidFill>
            <a:srgbClr val="A5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" TargetMode="External"/><Relationship Id="rId2" Type="http://schemas.openxmlformats.org/officeDocument/2006/relationships/hyperlink" Target="https://www.baeldung.com/spring-kafk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fka.apache.org/documentati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6754" y="4692121"/>
            <a:ext cx="6244046" cy="668686"/>
          </a:xfr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chemeClr val="tx1"/>
                </a:solidFill>
                <a:latin typeface="+mn-lt"/>
                <a:cs typeface="Segoe UI"/>
              </a:rPr>
              <a:t>Alarm Processing System</a:t>
            </a:r>
            <a:br>
              <a:rPr lang="en-US" sz="3600" dirty="0">
                <a:latin typeface="+mn-lt"/>
                <a:cs typeface="Segoe UI"/>
              </a:rPr>
            </a:br>
            <a:r>
              <a:rPr lang="en-US" sz="3000">
                <a:solidFill>
                  <a:schemeClr val="tx1"/>
                </a:solidFill>
                <a:latin typeface="+mn-lt"/>
                <a:cs typeface="Segoe UI"/>
              </a:rPr>
              <a:t>PATMESH S</a:t>
            </a:r>
            <a:br>
              <a:rPr lang="en-US" sz="3000" dirty="0">
                <a:latin typeface="+mn-lt"/>
                <a:cs typeface="Segoe UI"/>
              </a:rPr>
            </a:br>
            <a:endParaRPr lang="en-US" sz="3000" dirty="0">
              <a:solidFill>
                <a:schemeClr val="tx1"/>
              </a:solidFill>
              <a:latin typeface="+mn-lt"/>
              <a:ea typeface="Calibri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28E33A9-7635-483E-AD2E-AE5FA364CD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343"/>
          <a:stretch>
            <a:fillRect/>
          </a:stretch>
        </p:blipFill>
        <p:spPr/>
      </p:pic>
      <p:sp>
        <p:nvSpPr>
          <p:cNvPr id="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6754" y="5772861"/>
            <a:ext cx="6244046" cy="49212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+mn-lt"/>
              </a:rPr>
              <a:t>Tejas Academy</a:t>
            </a:r>
          </a:p>
        </p:txBody>
      </p:sp>
    </p:spTree>
    <p:extLst>
      <p:ext uri="{BB962C8B-B14F-4D97-AF65-F5344CB8AC3E}">
        <p14:creationId xmlns:p14="http://schemas.microsoft.com/office/powerpoint/2010/main" val="177406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10079A-409C-6502-6F71-68A2A299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726546"/>
            <a:ext cx="10586720" cy="52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8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F3908B0-9845-800D-3891-1FEAB8FA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760128"/>
            <a:ext cx="10698480" cy="53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9DE4076C-2C0D-8737-950E-D85C3575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5081"/>
            <a:ext cx="10688320" cy="52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1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7228BB-E526-50A3-549E-62100FE5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800546"/>
            <a:ext cx="10800080" cy="52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1AF6E6-C79C-CCFC-259A-B3AA725B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444123"/>
            <a:ext cx="11318240" cy="55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9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B73E301-7874-8790-A9BC-A0357E99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391160"/>
            <a:ext cx="1131824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2800" u="sng" dirty="0">
                <a:solidFill>
                  <a:srgbClr val="0070C0"/>
                </a:solidFill>
                <a:latin typeface="Arial"/>
                <a:ea typeface="Robot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https://www.baeldung.com/spring-kafka</a:t>
            </a:r>
            <a:endParaRPr lang="en-IN" sz="2800" u="sng">
              <a:solidFill>
                <a:srgbClr val="0070C0"/>
              </a:solidFill>
              <a:cs typeface="Arial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sz="2800" u="sng">
              <a:solidFill>
                <a:srgbClr val="0070C0"/>
              </a:solidFill>
              <a:latin typeface="Arial"/>
              <a:ea typeface="Roboto"/>
              <a:cs typeface="Arial"/>
            </a:endParaRPr>
          </a:p>
          <a:p>
            <a:r>
              <a:rPr lang="en-IN" sz="2800" u="sng">
                <a:solidFill>
                  <a:srgbClr val="0070C0"/>
                </a:solidFill>
                <a:latin typeface="Arial"/>
                <a:ea typeface="Roboto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</a:t>
            </a:r>
            <a:endParaRPr lang="en-IN" sz="2800" u="sng">
              <a:solidFill>
                <a:srgbClr val="0070C0"/>
              </a:solidFill>
              <a:latin typeface="Arial"/>
              <a:ea typeface="Roboto"/>
              <a:cs typeface="Arial"/>
            </a:endParaRPr>
          </a:p>
          <a:p>
            <a:endParaRPr lang="en-IN" sz="2800" u="sng">
              <a:solidFill>
                <a:srgbClr val="0070C0"/>
              </a:solidFill>
              <a:cs typeface="Arial"/>
            </a:endParaRPr>
          </a:p>
          <a:p>
            <a:r>
              <a:rPr lang="en-IN" sz="2800" u="sng">
                <a:solidFill>
                  <a:srgbClr val="0070C0"/>
                </a:solidFill>
                <a:latin typeface="Arial"/>
                <a:ea typeface="Roboto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https://kafka.apache.org/documentation/</a:t>
            </a:r>
            <a:endParaRPr lang="en-IN" sz="2800" u="sng">
              <a:solidFill>
                <a:srgbClr val="0070C0"/>
              </a:solidFill>
              <a:latin typeface="Arial"/>
              <a:ea typeface="Roboto"/>
              <a:cs typeface="Arial"/>
            </a:endParaRPr>
          </a:p>
          <a:p>
            <a:endParaRPr lang="en-IN" sz="2800" u="sng">
              <a:solidFill>
                <a:srgbClr val="0070C0"/>
              </a:solidFill>
              <a:latin typeface="Arial"/>
              <a:ea typeface="Roboto"/>
              <a:cs typeface="Arial"/>
            </a:endParaRPr>
          </a:p>
          <a:p>
            <a:r>
              <a:rPr lang="en-IN" sz="2800" u="sng">
                <a:solidFill>
                  <a:srgbClr val="0070C0"/>
                </a:solidFill>
                <a:latin typeface="Arial"/>
                <a:ea typeface="Roboto"/>
                <a:cs typeface="Arial"/>
              </a:rPr>
              <a:t>https://medium.com/swlh/spring-boot-and-react-js-fullstack-application-7ad99139e95c</a:t>
            </a:r>
            <a:endParaRPr lang="en-IN">
              <a:latin typeface="Arial"/>
              <a:ea typeface="Roboto"/>
            </a:endParaRPr>
          </a:p>
          <a:p>
            <a:pPr marL="0" indent="0">
              <a:buNone/>
            </a:pPr>
            <a:endParaRPr lang="en-IN" sz="2800" u="sng">
              <a:solidFill>
                <a:srgbClr val="0070C0"/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en-US" dirty="0">
                <a:latin typeface="Segoe UI"/>
                <a:cs typeface="Segoe UI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3849702"/>
            <a:ext cx="7785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any queries/clarifications, contact: tejasacademy@tejasnetworks.com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4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altLang="en-US" sz="3200">
                <a:latin typeface="Arial"/>
                <a:ea typeface="Roboto"/>
                <a:cs typeface="Segoe UI"/>
              </a:rPr>
              <a:t>Project Title: Alarm Processing System</a:t>
            </a:r>
            <a:endParaRPr lang="en-US" sz="12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en-US" sz="3200" dirty="0">
              <a:latin typeface="Arial"/>
              <a:ea typeface="Roboto"/>
              <a:cs typeface="Segoe UI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ea typeface="Roboto"/>
                <a:cs typeface="Segoe UI"/>
              </a:rPr>
              <a:t>Group Name: R&amp;D NMS NMS-SW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Arial"/>
                <a:ea typeface="Roboto"/>
                <a:cs typeface="Segoe UI"/>
              </a:rPr>
              <a:t>Emp. Name: PATMESH SENTHILKUMAR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Arial"/>
                <a:ea typeface="Roboto"/>
                <a:cs typeface="Segoe UI"/>
              </a:rPr>
              <a:t>Mentor Name: Mr. </a:t>
            </a:r>
            <a:r>
              <a:rPr lang="en-US" sz="3200" dirty="0" err="1">
                <a:latin typeface="Arial"/>
                <a:ea typeface="Roboto"/>
                <a:cs typeface="Segoe UI"/>
              </a:rPr>
              <a:t>Hanumanthraju</a:t>
            </a:r>
            <a:r>
              <a:rPr lang="en-US" sz="3200" dirty="0">
                <a:latin typeface="Arial"/>
                <a:ea typeface="Roboto"/>
                <a:cs typeface="Segoe UI"/>
              </a:rPr>
              <a:t> R</a:t>
            </a: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>
                <a:latin typeface="Arial"/>
                <a:ea typeface="Roboto"/>
                <a:cs typeface="Segoe UI"/>
              </a:rPr>
              <a:t>Statement</a:t>
            </a:r>
            <a:r>
              <a:rPr lang="en-US" sz="2800" dirty="0">
                <a:latin typeface="Arial"/>
                <a:ea typeface="Roboto"/>
                <a:cs typeface="Segoe UI"/>
              </a:rPr>
              <a:t>:</a:t>
            </a:r>
          </a:p>
          <a:p>
            <a:pPr algn="just">
              <a:buFont typeface="Arial"/>
              <a:buChar char="•"/>
            </a:pPr>
            <a:r>
              <a:rPr lang="en-US" sz="2400">
                <a:latin typeface="Arial"/>
                <a:ea typeface="Roboto"/>
                <a:cs typeface="Arial"/>
              </a:rPr>
              <a:t>Develop an Alarm Processing System for real-time monitoring and management of network devices within a Network Management System (NMS). The system allows administrators to add users, NMS instances, and devices, while users can monitor assigned NMS, resolve device alarms, and track resolved alarms in a history section. Kafka integration ensures real-time alarm notifications for effective device management.</a:t>
            </a:r>
            <a:endParaRPr lang="en-US" sz="2400">
              <a:latin typeface="Arial"/>
              <a:ea typeface="Roboto"/>
            </a:endParaRPr>
          </a:p>
          <a:p>
            <a:pPr marL="0" indent="0">
              <a:buNone/>
            </a:pPr>
            <a:r>
              <a:rPr lang="en-US" sz="2800" b="1" dirty="0">
                <a:latin typeface="Arial"/>
                <a:ea typeface="Roboto"/>
                <a:cs typeface="Segoe UI"/>
              </a:rPr>
              <a:t>Objectives</a:t>
            </a:r>
            <a:r>
              <a:rPr lang="en-US" sz="2800" dirty="0">
                <a:latin typeface="Arial"/>
                <a:ea typeface="Roboto"/>
                <a:cs typeface="Segoe UI"/>
              </a:rPr>
              <a:t>:</a:t>
            </a:r>
          </a:p>
          <a:p>
            <a:r>
              <a:rPr lang="en-US" sz="2400">
                <a:latin typeface="Arial"/>
                <a:ea typeface="Roboto"/>
                <a:cs typeface="Arial"/>
              </a:rPr>
              <a:t>Enable real-time monitoring of network devices with Kafka for alarm notifications.</a:t>
            </a:r>
            <a:endParaRPr lang="en-US" sz="2400">
              <a:latin typeface="Arial"/>
              <a:ea typeface="Roboto"/>
              <a:cs typeface="Segoe UI"/>
            </a:endParaRPr>
          </a:p>
          <a:p>
            <a:r>
              <a:rPr lang="en-US" sz="2400">
                <a:latin typeface="Arial"/>
                <a:ea typeface="Roboto"/>
                <a:cs typeface="Arial"/>
              </a:rPr>
              <a:t>Allow administrators to manage users, NMS instances, and devices.</a:t>
            </a:r>
            <a:endParaRPr lang="en-US"/>
          </a:p>
          <a:p>
            <a:r>
              <a:rPr lang="en-US" sz="2400">
                <a:latin typeface="Arial"/>
                <a:ea typeface="Roboto"/>
                <a:cs typeface="Arial"/>
              </a:rPr>
              <a:t>Let users view and resolve alarms for their assigned NMS and devices.</a:t>
            </a:r>
            <a:endParaRPr lang="en-US"/>
          </a:p>
          <a:p>
            <a:r>
              <a:rPr lang="en-US" sz="2400">
                <a:latin typeface="Arial"/>
                <a:ea typeface="Roboto"/>
                <a:cs typeface="Arial"/>
              </a:rPr>
              <a:t>Provide a history for tracking and exporting resolved alarms.</a:t>
            </a:r>
            <a:endParaRPr lang="en-US"/>
          </a:p>
          <a:p>
            <a:pPr marL="0" indent="0">
              <a:buNone/>
            </a:pPr>
            <a:endParaRPr lang="en-US" sz="2400" dirty="0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Statement &amp; 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50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Segoe UI"/>
                <a:cs typeface="Segoe UI"/>
              </a:rPr>
              <a:t>System Components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2400" b="1" dirty="0">
                <a:latin typeface="Arial"/>
                <a:ea typeface="Roboto"/>
                <a:cs typeface="Arial"/>
              </a:rPr>
              <a:t>Presentation Layer:</a:t>
            </a:r>
            <a:endParaRPr lang="en-IN" sz="2400" dirty="0">
              <a:latin typeface="Arial"/>
              <a:ea typeface="Roboto"/>
              <a:cs typeface="Segoe UI"/>
            </a:endParaRPr>
          </a:p>
          <a:p>
            <a:r>
              <a:rPr lang="en-US" sz="2200" b="1" dirty="0">
                <a:latin typeface="Arial"/>
                <a:ea typeface="Roboto"/>
                <a:cs typeface="Arial"/>
              </a:rPr>
              <a:t>Frontend (React):</a:t>
            </a:r>
            <a:r>
              <a:rPr lang="en-US" sz="2400">
                <a:latin typeface="Arial"/>
                <a:ea typeface="Roboto"/>
                <a:cs typeface="Arial"/>
              </a:rPr>
              <a:t> Provides the user interface for admin and user panels. Users can monitor NMS, view and resolve alarms, and sort alarms based on priority, device, and time.</a:t>
            </a:r>
            <a:endParaRPr lang="en-US" sz="2400">
              <a:ea typeface="Roboto"/>
            </a:endParaRPr>
          </a:p>
          <a:p>
            <a:r>
              <a:rPr lang="en-US" sz="2400" b="1" dirty="0">
                <a:latin typeface="Arial"/>
                <a:ea typeface="Roboto"/>
                <a:cs typeface="Arial"/>
              </a:rPr>
              <a:t>Business Logic Layer:</a:t>
            </a:r>
            <a:endParaRPr lang="en-US" sz="2400" dirty="0">
              <a:ea typeface="Roboto"/>
            </a:endParaRPr>
          </a:p>
          <a:p>
            <a:r>
              <a:rPr lang="en-US" sz="2200" b="1">
                <a:latin typeface="Arial"/>
                <a:ea typeface="Roboto"/>
                <a:cs typeface="Arial"/>
              </a:rPr>
              <a:t>Backend (Spring Boot):</a:t>
            </a:r>
            <a:r>
              <a:rPr lang="en-US" sz="2400">
                <a:latin typeface="Arial"/>
                <a:ea typeface="Roboto"/>
                <a:cs typeface="Arial"/>
              </a:rPr>
              <a:t> Manages business logic, user authentication, NMS, devices, and processes alarm data. It interacts with Kafka to handle real-time alarm messaging.</a:t>
            </a:r>
            <a:endParaRPr lang="en-US" sz="2400">
              <a:ea typeface="Roboto"/>
            </a:endParaRPr>
          </a:p>
          <a:p>
            <a:r>
              <a:rPr lang="en-US" sz="2400" b="1" dirty="0">
                <a:latin typeface="Arial"/>
                <a:cs typeface="Arial"/>
              </a:rPr>
              <a:t>Data Layer:</a:t>
            </a:r>
            <a:endParaRPr lang="en-US" dirty="0"/>
          </a:p>
          <a:p>
            <a:r>
              <a:rPr lang="en-US" sz="2200" b="1">
                <a:latin typeface="Arial"/>
                <a:ea typeface="Roboto"/>
                <a:cs typeface="Arial"/>
              </a:rPr>
              <a:t>Database (MySQL &amp; Kafka):</a:t>
            </a:r>
            <a:r>
              <a:rPr lang="en-US" sz="2400">
                <a:latin typeface="Arial"/>
                <a:ea typeface="Roboto"/>
                <a:cs typeface="Arial"/>
              </a:rPr>
              <a:t> MySQL stores user data, NMS configurations, devices, and alarm history. Kafka supports real-time alarm notifications between the backend and frontend.</a:t>
            </a:r>
            <a:endParaRPr lang="en-US" sz="2400">
              <a:ea typeface="Roboto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40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Segoe UI"/>
                <a:cs typeface="Segoe UI"/>
              </a:rPr>
              <a:t>Project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66D47-AE3A-944E-E4E5-942C2413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" t="28257" r="-148" b="25275"/>
          <a:stretch/>
        </p:blipFill>
        <p:spPr>
          <a:xfrm>
            <a:off x="2291080" y="1493520"/>
            <a:ext cx="7599687" cy="3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Segoe UI"/>
                <a:cs typeface="Segoe UI"/>
              </a:rPr>
              <a:t>Spring Boot Architecture</a:t>
            </a:r>
            <a:endParaRPr lang="en-US" dirty="0"/>
          </a:p>
        </p:txBody>
      </p:sp>
      <p:pic>
        <p:nvPicPr>
          <p:cNvPr id="4" name="Picture 3" descr="A diagram of a server&#10;&#10;Description automatically generated">
            <a:extLst>
              <a:ext uri="{FF2B5EF4-FFF2-40B4-BE49-F238E27FC236}">
                <a16:creationId xmlns:a16="http://schemas.microsoft.com/office/drawing/2014/main" id="{44DED555-9128-1693-9FF6-5412251F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6000"/>
                    </a14:imgEffect>
                    <a14:imgEffect>
                      <a14:brightnessContrast bright="1000" contrast="10000"/>
                    </a14:imgEffect>
                  </a14:imgLayer>
                </a14:imgProps>
              </a:ext>
            </a:extLst>
          </a:blip>
          <a:srcRect t="15171"/>
          <a:stretch/>
        </p:blipFill>
        <p:spPr>
          <a:xfrm>
            <a:off x="1890802" y="1461747"/>
            <a:ext cx="8191500" cy="42789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9D9077-9125-4BB9-6EC9-70EFCE60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89" b="13333"/>
          <a:stretch/>
        </p:blipFill>
        <p:spPr>
          <a:xfrm>
            <a:off x="1890712" y="5124133"/>
            <a:ext cx="2913820" cy="5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en-US" dirty="0">
                <a:latin typeface="Segoe UI"/>
                <a:cs typeface="Segoe UI"/>
              </a:rPr>
              <a:t>ER Diagram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56931D-2D49-0537-D316-A5553203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98" y="1121410"/>
            <a:ext cx="8391525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4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A635F-DF75-8A90-2BB9-996A2B707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020" y="1000125"/>
            <a:ext cx="11322624" cy="2009775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ea typeface="Roboto"/>
                <a:cs typeface="Segoe UI"/>
              </a:rPr>
              <a:t>Java</a:t>
            </a:r>
            <a:endParaRPr lang="en-US" dirty="0"/>
          </a:p>
          <a:p>
            <a:r>
              <a:rPr lang="en-US" dirty="0">
                <a:latin typeface="Arial"/>
                <a:ea typeface="Roboto"/>
                <a:cs typeface="Segoe UI"/>
              </a:rPr>
              <a:t>Spring Boot</a:t>
            </a:r>
          </a:p>
          <a:p>
            <a:r>
              <a:rPr lang="en-US" err="1">
                <a:latin typeface="Arial"/>
                <a:ea typeface="Roboto"/>
                <a:cs typeface="Segoe UI"/>
              </a:rPr>
              <a:t>ReactJs</a:t>
            </a:r>
            <a:endParaRPr lang="en-US" dirty="0">
              <a:latin typeface="Arial"/>
              <a:ea typeface="Roboto"/>
              <a:cs typeface="Segoe UI"/>
            </a:endParaRPr>
          </a:p>
          <a:p>
            <a:r>
              <a:rPr lang="en-US" dirty="0">
                <a:latin typeface="Arial"/>
                <a:ea typeface="Roboto"/>
                <a:cs typeface="Segoe UI"/>
              </a:rPr>
              <a:t>MySQL</a:t>
            </a:r>
            <a:endParaRPr lang="en-US" dirty="0"/>
          </a:p>
          <a:p>
            <a:r>
              <a:rPr lang="en-US">
                <a:latin typeface="Arial"/>
                <a:ea typeface="Roboto"/>
                <a:cs typeface="Segoe UI"/>
              </a:rPr>
              <a:t>Kafka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6883-178B-9F4B-19BB-1CCB1F586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Segoe UI"/>
                <a:cs typeface="Segoe UI"/>
              </a:rPr>
              <a:t>Technology used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2A1749-7570-B461-6A9F-04250AFBD19E}"/>
              </a:ext>
            </a:extLst>
          </p:cNvPr>
          <p:cNvSpPr txBox="1">
            <a:spLocks/>
          </p:cNvSpPr>
          <p:nvPr/>
        </p:nvSpPr>
        <p:spPr>
          <a:xfrm>
            <a:off x="445769" y="2901043"/>
            <a:ext cx="11322624" cy="5254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1C366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Tools used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009ACD9-4276-9BA0-1CC2-1E889E39F5F1}"/>
              </a:ext>
            </a:extLst>
          </p:cNvPr>
          <p:cNvSpPr txBox="1">
            <a:spLocks/>
          </p:cNvSpPr>
          <p:nvPr/>
        </p:nvSpPr>
        <p:spPr>
          <a:xfrm>
            <a:off x="437020" y="3667125"/>
            <a:ext cx="11322624" cy="20097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70B3"/>
              </a:buClr>
              <a:buSzPct val="100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70B3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70B3"/>
              </a:buClr>
              <a:buSzPct val="80000"/>
              <a:buFont typeface="Courier New" panose="02070309020205020404" pitchFamily="49" charset="0"/>
              <a:buChar char="o"/>
              <a:defRPr lang="en-US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70B3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70B3"/>
              </a:buClr>
              <a:buSzPct val="100000"/>
              <a:buFont typeface="Arial" panose="020B0604020202020204" pitchFamily="34" charset="0"/>
              <a:buChar char="•"/>
              <a:defRPr sz="1000" kern="12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ea typeface="Roboto"/>
                <a:cs typeface="Segoe UI"/>
              </a:rPr>
              <a:t>VS Code</a:t>
            </a:r>
            <a:endParaRPr lang="en-US"/>
          </a:p>
          <a:p>
            <a:r>
              <a:rPr lang="en-US">
                <a:latin typeface="Arial"/>
                <a:ea typeface="Roboto"/>
                <a:cs typeface="Segoe UI"/>
              </a:rPr>
              <a:t>STS(Spring Tool Suit)</a:t>
            </a:r>
          </a:p>
          <a:p>
            <a:r>
              <a:rPr lang="en-US">
                <a:latin typeface="Arial"/>
                <a:ea typeface="Roboto"/>
                <a:cs typeface="Segoe UI"/>
              </a:rPr>
              <a:t>Postman(API Testing)</a:t>
            </a:r>
          </a:p>
          <a:p>
            <a:r>
              <a:rPr lang="en-US">
                <a:latin typeface="Arial"/>
                <a:ea typeface="Roboto"/>
                <a:cs typeface="Segoe UI"/>
              </a:rPr>
              <a:t>MySQL Workbench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Arial"/>
                <a:ea typeface="Roboto"/>
                <a:cs typeface="Segoe UI"/>
              </a:rPr>
              <a:t>Github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06516" y="1357992"/>
            <a:ext cx="10462653" cy="4728945"/>
          </a:xfrm>
        </p:spPr>
        <p:txBody>
          <a:bodyPr lIns="91440" tIns="45720" rIns="91440" bIns="45720" anchor="t"/>
          <a:lstStyle/>
          <a:p>
            <a:endParaRPr lang="en-US" altLang="en-US" sz="2800" dirty="0"/>
          </a:p>
          <a:p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en-US" dirty="0">
                <a:latin typeface="Segoe UI"/>
                <a:cs typeface="Segoe UI"/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E00BC-040E-78A5-A84E-00ECD75857BC}"/>
              </a:ext>
            </a:extLst>
          </p:cNvPr>
          <p:cNvSpPr txBox="1"/>
          <p:nvPr/>
        </p:nvSpPr>
        <p:spPr>
          <a:xfrm>
            <a:off x="4931228" y="3211285"/>
            <a:ext cx="2536372" cy="358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1AA9C-9CE7-C2FA-BB48-EE01C84B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24" y="1148080"/>
            <a:ext cx="8755113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213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jas PPT_V4.potx" id="{0DDB87C0-3173-462C-94E0-9C9FFD77B6F3}" vid="{B29AA80A-9363-4E71-A055-077CFB2A1B88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jas PPT_V4.potx" id="{0DDB87C0-3173-462C-94E0-9C9FFD77B6F3}" vid="{E3A78916-B173-44E3-9DB3-6F812893EFF6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jas PPT_V4.potx" id="{0DDB87C0-3173-462C-94E0-9C9FFD77B6F3}" vid="{45975488-4242-4E79-8055-9C8205942D7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 C Programming</Template>
  <TotalTime>22243</TotalTime>
  <Words>151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Master 1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Kerimani</dc:creator>
  <cp:lastModifiedBy>Shekhar H M P</cp:lastModifiedBy>
  <cp:revision>1603</cp:revision>
  <dcterms:created xsi:type="dcterms:W3CDTF">2020-02-04T09:13:40Z</dcterms:created>
  <dcterms:modified xsi:type="dcterms:W3CDTF">2024-08-26T06:07:42Z</dcterms:modified>
</cp:coreProperties>
</file>