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1" r:id="rId4"/>
    <p:sldId id="263" r:id="rId5"/>
    <p:sldId id="267" r:id="rId6"/>
    <p:sldId id="268" r:id="rId7"/>
    <p:sldId id="269" r:id="rId8"/>
    <p:sldId id="270" r:id="rId9"/>
    <p:sldId id="271" r:id="rId10"/>
    <p:sldId id="273" r:id="rId11"/>
    <p:sldId id="264" r:id="rId12"/>
    <p:sldId id="272" r:id="rId13"/>
    <p:sldId id="258" r:id="rId14"/>
    <p:sldId id="257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E186-8CEF-4CDE-AABC-57D3BCD7AAC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BF672-DF6B-440E-A57E-3788489C081E}">
      <dgm:prSet phldrT="[Text]"/>
      <dgm:spPr/>
      <dgm:t>
        <a:bodyPr/>
        <a:lstStyle/>
        <a:p>
          <a:r>
            <a:rPr lang="en-US" dirty="0" smtClean="0"/>
            <a:t>Text preprocessing for </a:t>
          </a:r>
          <a:r>
            <a:rPr lang="en-US" dirty="0" err="1" smtClean="0"/>
            <a:t>modelling,Text</a:t>
          </a:r>
          <a:r>
            <a:rPr lang="en-US" dirty="0" smtClean="0"/>
            <a:t> are generating from different types of source</a:t>
          </a:r>
          <a:endParaRPr lang="en-US" dirty="0"/>
        </a:p>
      </dgm:t>
    </dgm:pt>
    <dgm:pt modelId="{688C905E-2236-4533-AA29-7D0FA7CD120B}" type="parTrans" cxnId="{D7E989AC-DFBE-4C6D-A78F-3C4A2787FBD9}">
      <dgm:prSet/>
      <dgm:spPr/>
      <dgm:t>
        <a:bodyPr/>
        <a:lstStyle/>
        <a:p>
          <a:endParaRPr lang="en-US"/>
        </a:p>
      </dgm:t>
    </dgm:pt>
    <dgm:pt modelId="{EEF34ABD-6EE2-4293-835E-5769715008C8}" type="sibTrans" cxnId="{D7E989AC-DFBE-4C6D-A78F-3C4A2787FBD9}">
      <dgm:prSet/>
      <dgm:spPr/>
      <dgm:t>
        <a:bodyPr/>
        <a:lstStyle/>
        <a:p>
          <a:endParaRPr lang="en-US"/>
        </a:p>
      </dgm:t>
    </dgm:pt>
    <dgm:pt modelId="{A52EE1EE-E875-471A-AA3B-E28E748F82AF}">
      <dgm:prSet phldrT="[Text]"/>
      <dgm:spPr/>
      <dgm:t>
        <a:bodyPr/>
        <a:lstStyle/>
        <a:p>
          <a:r>
            <a:rPr lang="en-US" dirty="0" smtClean="0"/>
            <a:t>Take full set of documents what you want to quantify</a:t>
          </a:r>
          <a:endParaRPr lang="en-US" dirty="0"/>
        </a:p>
      </dgm:t>
    </dgm:pt>
    <dgm:pt modelId="{78E79C63-B478-4BB6-97E1-6F37D7FD3634}" type="parTrans" cxnId="{79ADCD44-7C15-44F6-BDE5-32089A0F298F}">
      <dgm:prSet/>
      <dgm:spPr/>
      <dgm:t>
        <a:bodyPr/>
        <a:lstStyle/>
        <a:p>
          <a:endParaRPr lang="en-US"/>
        </a:p>
      </dgm:t>
    </dgm:pt>
    <dgm:pt modelId="{790CB85D-E3A0-48BB-B015-6DFA31E69968}" type="sibTrans" cxnId="{79ADCD44-7C15-44F6-BDE5-32089A0F298F}">
      <dgm:prSet/>
      <dgm:spPr/>
      <dgm:t>
        <a:bodyPr/>
        <a:lstStyle/>
        <a:p>
          <a:endParaRPr lang="en-US"/>
        </a:p>
      </dgm:t>
    </dgm:pt>
    <dgm:pt modelId="{49FAFCD8-BECE-4E1A-A5F6-CC1D9250C358}">
      <dgm:prSet phldrT="[Text]"/>
      <dgm:spPr/>
      <dgm:t>
        <a:bodyPr/>
        <a:lstStyle/>
        <a:p>
          <a:r>
            <a:rPr lang="en-US" dirty="0" smtClean="0"/>
            <a:t>Filtering out the stop words(most common word which does not contain relevant information like SO,WHO,OR,A,AN,THE and then take the remaining token</a:t>
          </a:r>
          <a:endParaRPr lang="en-US" dirty="0"/>
        </a:p>
      </dgm:t>
    </dgm:pt>
    <dgm:pt modelId="{33D50335-F189-41BF-888F-9122B4D73229}" type="parTrans" cxnId="{7B0EA46B-B18D-4B3D-B555-02DA993D853E}">
      <dgm:prSet/>
      <dgm:spPr/>
      <dgm:t>
        <a:bodyPr/>
        <a:lstStyle/>
        <a:p>
          <a:endParaRPr lang="en-US"/>
        </a:p>
      </dgm:t>
    </dgm:pt>
    <dgm:pt modelId="{7B7F8D0D-63BB-45FC-9F95-D144C095EC66}" type="sibTrans" cxnId="{7B0EA46B-B18D-4B3D-B555-02DA993D853E}">
      <dgm:prSet/>
      <dgm:spPr/>
      <dgm:t>
        <a:bodyPr/>
        <a:lstStyle/>
        <a:p>
          <a:endParaRPr lang="en-US"/>
        </a:p>
      </dgm:t>
    </dgm:pt>
    <dgm:pt modelId="{6920D14D-4C35-4842-BEFB-4FF69B63345E}">
      <dgm:prSet phldrT="[Text]"/>
      <dgm:spPr/>
      <dgm:t>
        <a:bodyPr/>
        <a:lstStyle/>
        <a:p>
          <a:r>
            <a:rPr lang="en-US" dirty="0" err="1" smtClean="0"/>
            <a:t>TOKENIZATION:break</a:t>
          </a:r>
          <a:r>
            <a:rPr lang="en-US" dirty="0" smtClean="0"/>
            <a:t> out every single element into a </a:t>
          </a:r>
          <a:r>
            <a:rPr lang="en-US" dirty="0" err="1" smtClean="0"/>
            <a:t>corpus,so</a:t>
          </a:r>
          <a:r>
            <a:rPr lang="en-US" dirty="0" smtClean="0"/>
            <a:t> that we can have a look at them,</a:t>
          </a:r>
          <a:endParaRPr lang="en-US" dirty="0"/>
        </a:p>
      </dgm:t>
    </dgm:pt>
    <dgm:pt modelId="{638CFE87-8969-4EE0-BE93-97D6D498031D}" type="parTrans" cxnId="{80BEDA50-BD41-4BED-948F-533D968C702A}">
      <dgm:prSet/>
      <dgm:spPr/>
      <dgm:t>
        <a:bodyPr/>
        <a:lstStyle/>
        <a:p>
          <a:endParaRPr lang="en-US"/>
        </a:p>
      </dgm:t>
    </dgm:pt>
    <dgm:pt modelId="{8762458C-C0A5-4E87-A12E-CCD30F040AB8}" type="sibTrans" cxnId="{80BEDA50-BD41-4BED-948F-533D968C702A}">
      <dgm:prSet/>
      <dgm:spPr/>
      <dgm:t>
        <a:bodyPr/>
        <a:lstStyle/>
        <a:p>
          <a:endParaRPr lang="en-US"/>
        </a:p>
      </dgm:t>
    </dgm:pt>
    <dgm:pt modelId="{00AD0767-3C02-4B57-A5E3-0278D5324D3F}">
      <dgm:prSet phldrT="[Text]"/>
      <dgm:spPr/>
      <dgm:t>
        <a:bodyPr/>
        <a:lstStyle/>
        <a:p>
          <a:endParaRPr lang="en-US" dirty="0"/>
        </a:p>
      </dgm:t>
    </dgm:pt>
    <dgm:pt modelId="{AB8649D4-9F3D-4DD3-882F-23B0172F926C}" type="parTrans" cxnId="{D5FCA0EF-3C92-49E3-8008-F485D5E29F02}">
      <dgm:prSet/>
      <dgm:spPr/>
      <dgm:t>
        <a:bodyPr/>
        <a:lstStyle/>
        <a:p>
          <a:endParaRPr lang="en-US"/>
        </a:p>
      </dgm:t>
    </dgm:pt>
    <dgm:pt modelId="{4B78B589-4DD0-41F5-A404-918B51605D9E}" type="sibTrans" cxnId="{D5FCA0EF-3C92-49E3-8008-F485D5E29F02}">
      <dgm:prSet/>
      <dgm:spPr/>
      <dgm:t>
        <a:bodyPr/>
        <a:lstStyle/>
        <a:p>
          <a:endParaRPr lang="en-US"/>
        </a:p>
      </dgm:t>
    </dgm:pt>
    <dgm:pt modelId="{3F0C821F-2D1E-4831-A8A0-B5E881F45492}">
      <dgm:prSet phldrT="[Text]"/>
      <dgm:spPr/>
      <dgm:t>
        <a:bodyPr/>
        <a:lstStyle/>
        <a:p>
          <a:r>
            <a:rPr lang="en-US" dirty="0" smtClean="0"/>
            <a:t>Stem and </a:t>
          </a:r>
          <a:r>
            <a:rPr lang="en-US" dirty="0" err="1" smtClean="0"/>
            <a:t>lemmitizing</a:t>
          </a:r>
          <a:r>
            <a:rPr lang="en-US" dirty="0" smtClean="0"/>
            <a:t> it to get the root words</a:t>
          </a:r>
          <a:endParaRPr lang="en-US" dirty="0"/>
        </a:p>
      </dgm:t>
    </dgm:pt>
    <dgm:pt modelId="{639CA625-1E01-4630-BEB9-657D443ED295}" type="parTrans" cxnId="{CDC4B30B-51C3-4150-B30E-69E0C37C7CA4}">
      <dgm:prSet/>
      <dgm:spPr/>
      <dgm:t>
        <a:bodyPr/>
        <a:lstStyle/>
        <a:p>
          <a:endParaRPr lang="en-US"/>
        </a:p>
      </dgm:t>
    </dgm:pt>
    <dgm:pt modelId="{4C5B1E18-BDE9-4597-884B-64837E7BFE0B}" type="sibTrans" cxnId="{CDC4B30B-51C3-4150-B30E-69E0C37C7CA4}">
      <dgm:prSet/>
      <dgm:spPr/>
      <dgm:t>
        <a:bodyPr/>
        <a:lstStyle/>
        <a:p>
          <a:endParaRPr lang="en-US"/>
        </a:p>
      </dgm:t>
    </dgm:pt>
    <dgm:pt modelId="{DCB5892C-5A22-41B6-B5B5-93118E22621B}" type="pres">
      <dgm:prSet presAssocID="{90D0E186-8CEF-4CDE-AABC-57D3BCD7AA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89E99E-316B-4CD8-81BF-CB675A0C6F4A}" type="pres">
      <dgm:prSet presAssocID="{90D0E186-8CEF-4CDE-AABC-57D3BCD7AACB}" presName="dummyMaxCanvas" presStyleCnt="0">
        <dgm:presLayoutVars/>
      </dgm:prSet>
      <dgm:spPr/>
    </dgm:pt>
    <dgm:pt modelId="{71985B9E-6BC3-4D7D-9F87-848023DDF727}" type="pres">
      <dgm:prSet presAssocID="{90D0E186-8CEF-4CDE-AABC-57D3BCD7AAC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88143-7772-42F2-BEAC-D8DA6AF3906B}" type="pres">
      <dgm:prSet presAssocID="{90D0E186-8CEF-4CDE-AABC-57D3BCD7AAC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F00A9-7EAA-4F27-A3DC-F260657AF791}" type="pres">
      <dgm:prSet presAssocID="{90D0E186-8CEF-4CDE-AABC-57D3BCD7AAC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6BE9A-2279-4200-88CB-0FE516A873AE}" type="pres">
      <dgm:prSet presAssocID="{90D0E186-8CEF-4CDE-AABC-57D3BCD7AAC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A6182-9235-4516-B10A-0C5B04FD061C}" type="pres">
      <dgm:prSet presAssocID="{90D0E186-8CEF-4CDE-AABC-57D3BCD7AAC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96008-52AD-4E79-B74A-61B29173DD8A}" type="pres">
      <dgm:prSet presAssocID="{90D0E186-8CEF-4CDE-AABC-57D3BCD7AAC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B7834-AC36-436F-9884-25532DD86481}" type="pres">
      <dgm:prSet presAssocID="{90D0E186-8CEF-4CDE-AABC-57D3BCD7AAC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92A59-3957-4DA6-B97D-7B08D3EAD812}" type="pres">
      <dgm:prSet presAssocID="{90D0E186-8CEF-4CDE-AABC-57D3BCD7AAC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5C5FF-E7EE-415D-AD50-F502F15C28F3}" type="pres">
      <dgm:prSet presAssocID="{90D0E186-8CEF-4CDE-AABC-57D3BCD7AAC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92752-8B85-4C4F-A781-A51DEFC042CB}" type="pres">
      <dgm:prSet presAssocID="{90D0E186-8CEF-4CDE-AABC-57D3BCD7AAC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BDCDF-6FC0-4112-A033-959D55B537CF}" type="pres">
      <dgm:prSet presAssocID="{90D0E186-8CEF-4CDE-AABC-57D3BCD7AAC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F82BE-1131-41E1-B768-4F03C3F4B069}" type="pres">
      <dgm:prSet presAssocID="{90D0E186-8CEF-4CDE-AABC-57D3BCD7AAC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2AE1-9AA0-445D-85D0-D2F9CE97A338}" type="pres">
      <dgm:prSet presAssocID="{90D0E186-8CEF-4CDE-AABC-57D3BCD7AAC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F7ABD-EE62-44EE-A798-E98D0E9C26DE}" type="pres">
      <dgm:prSet presAssocID="{90D0E186-8CEF-4CDE-AABC-57D3BCD7AAC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50AAD-8C75-4643-A152-D42845B42DBA}" type="presOf" srcId="{0DDBF672-DF6B-440E-A57E-3788489C081E}" destId="{38C92752-8B85-4C4F-A781-A51DEFC042CB}" srcOrd="1" destOrd="0" presId="urn:microsoft.com/office/officeart/2005/8/layout/vProcess5"/>
    <dgm:cxn modelId="{6DA3D584-1018-416A-A9DA-5011E27B8EB2}" type="presOf" srcId="{90D0E186-8CEF-4CDE-AABC-57D3BCD7AACB}" destId="{DCB5892C-5A22-41B6-B5B5-93118E22621B}" srcOrd="0" destOrd="0" presId="urn:microsoft.com/office/officeart/2005/8/layout/vProcess5"/>
    <dgm:cxn modelId="{4EFBA5E5-69CF-4131-8BE2-EEEECBA86A48}" type="presOf" srcId="{0DDBF672-DF6B-440E-A57E-3788489C081E}" destId="{71985B9E-6BC3-4D7D-9F87-848023DDF727}" srcOrd="0" destOrd="0" presId="urn:microsoft.com/office/officeart/2005/8/layout/vProcess5"/>
    <dgm:cxn modelId="{ECDBAB67-B76E-4747-9E74-E0FCECA4D394}" type="presOf" srcId="{A52EE1EE-E875-471A-AA3B-E28E748F82AF}" destId="{66688143-7772-42F2-BEAC-D8DA6AF3906B}" srcOrd="0" destOrd="0" presId="urn:microsoft.com/office/officeart/2005/8/layout/vProcess5"/>
    <dgm:cxn modelId="{80BEDA50-BD41-4BED-948F-533D968C702A}" srcId="{90D0E186-8CEF-4CDE-AABC-57D3BCD7AACB}" destId="{6920D14D-4C35-4842-BEFB-4FF69B63345E}" srcOrd="2" destOrd="0" parTransId="{638CFE87-8969-4EE0-BE93-97D6D498031D}" sibTransId="{8762458C-C0A5-4E87-A12E-CCD30F040AB8}"/>
    <dgm:cxn modelId="{30CD5FE5-D097-45A6-BBC7-1D7FC667DA05}" type="presOf" srcId="{6920D14D-4C35-4842-BEFB-4FF69B63345E}" destId="{37EF82BE-1131-41E1-B768-4F03C3F4B069}" srcOrd="1" destOrd="0" presId="urn:microsoft.com/office/officeart/2005/8/layout/vProcess5"/>
    <dgm:cxn modelId="{675FC190-7720-4806-9484-85850FB54E3F}" type="presOf" srcId="{49FAFCD8-BECE-4E1A-A5F6-CC1D9250C358}" destId="{CB2F2AE1-9AA0-445D-85D0-D2F9CE97A338}" srcOrd="1" destOrd="0" presId="urn:microsoft.com/office/officeart/2005/8/layout/vProcess5"/>
    <dgm:cxn modelId="{8EEB2B3D-8DCC-448E-9D98-493553B2EBBD}" type="presOf" srcId="{EEF34ABD-6EE2-4293-835E-5769715008C8}" destId="{EA996008-52AD-4E79-B74A-61B29173DD8A}" srcOrd="0" destOrd="0" presId="urn:microsoft.com/office/officeart/2005/8/layout/vProcess5"/>
    <dgm:cxn modelId="{D5FCA0EF-3C92-49E3-8008-F485D5E29F02}" srcId="{90D0E186-8CEF-4CDE-AABC-57D3BCD7AACB}" destId="{00AD0767-3C02-4B57-A5E3-0278D5324D3F}" srcOrd="5" destOrd="0" parTransId="{AB8649D4-9F3D-4DD3-882F-23B0172F926C}" sibTransId="{4B78B589-4DD0-41F5-A404-918B51605D9E}"/>
    <dgm:cxn modelId="{53809291-A6FE-40AF-AE99-4B030F1CB8A2}" type="presOf" srcId="{A52EE1EE-E875-471A-AA3B-E28E748F82AF}" destId="{7BCBDCDF-6FC0-4112-A033-959D55B537CF}" srcOrd="1" destOrd="0" presId="urn:microsoft.com/office/officeart/2005/8/layout/vProcess5"/>
    <dgm:cxn modelId="{14EB688C-ADAC-4EB9-A8D1-39645DF5A49E}" type="presOf" srcId="{3F0C821F-2D1E-4831-A8A0-B5E881F45492}" destId="{F54F7ABD-EE62-44EE-A798-E98D0E9C26DE}" srcOrd="1" destOrd="0" presId="urn:microsoft.com/office/officeart/2005/8/layout/vProcess5"/>
    <dgm:cxn modelId="{7B0EA46B-B18D-4B3D-B555-02DA993D853E}" srcId="{90D0E186-8CEF-4CDE-AABC-57D3BCD7AACB}" destId="{49FAFCD8-BECE-4E1A-A5F6-CC1D9250C358}" srcOrd="3" destOrd="0" parTransId="{33D50335-F189-41BF-888F-9122B4D73229}" sibTransId="{7B7F8D0D-63BB-45FC-9F95-D144C095EC66}"/>
    <dgm:cxn modelId="{3534E6AB-B323-4900-9811-09621F587C66}" type="presOf" srcId="{3F0C821F-2D1E-4831-A8A0-B5E881F45492}" destId="{BEBA6182-9235-4516-B10A-0C5B04FD061C}" srcOrd="0" destOrd="0" presId="urn:microsoft.com/office/officeart/2005/8/layout/vProcess5"/>
    <dgm:cxn modelId="{D7E989AC-DFBE-4C6D-A78F-3C4A2787FBD9}" srcId="{90D0E186-8CEF-4CDE-AABC-57D3BCD7AACB}" destId="{0DDBF672-DF6B-440E-A57E-3788489C081E}" srcOrd="0" destOrd="0" parTransId="{688C905E-2236-4533-AA29-7D0FA7CD120B}" sibTransId="{EEF34ABD-6EE2-4293-835E-5769715008C8}"/>
    <dgm:cxn modelId="{79ADCD44-7C15-44F6-BDE5-32089A0F298F}" srcId="{90D0E186-8CEF-4CDE-AABC-57D3BCD7AACB}" destId="{A52EE1EE-E875-471A-AA3B-E28E748F82AF}" srcOrd="1" destOrd="0" parTransId="{78E79C63-B478-4BB6-97E1-6F37D7FD3634}" sibTransId="{790CB85D-E3A0-48BB-B015-6DFA31E69968}"/>
    <dgm:cxn modelId="{6AF35793-0E8A-4B97-8E7E-9A1A9E8C58F6}" type="presOf" srcId="{49FAFCD8-BECE-4E1A-A5F6-CC1D9250C358}" destId="{6596BE9A-2279-4200-88CB-0FE516A873AE}" srcOrd="0" destOrd="0" presId="urn:microsoft.com/office/officeart/2005/8/layout/vProcess5"/>
    <dgm:cxn modelId="{EDDC7F21-0150-4B02-9318-664E049B625E}" type="presOf" srcId="{7B7F8D0D-63BB-45FC-9F95-D144C095EC66}" destId="{5935C5FF-E7EE-415D-AD50-F502F15C28F3}" srcOrd="0" destOrd="0" presId="urn:microsoft.com/office/officeart/2005/8/layout/vProcess5"/>
    <dgm:cxn modelId="{A30C059B-0196-44E6-8964-75A74F35B1BE}" type="presOf" srcId="{790CB85D-E3A0-48BB-B015-6DFA31E69968}" destId="{3AEB7834-AC36-436F-9884-25532DD86481}" srcOrd="0" destOrd="0" presId="urn:microsoft.com/office/officeart/2005/8/layout/vProcess5"/>
    <dgm:cxn modelId="{E4777D07-DC3E-4209-9C91-59C1254E86FD}" type="presOf" srcId="{8762458C-C0A5-4E87-A12E-CCD30F040AB8}" destId="{14892A59-3957-4DA6-B97D-7B08D3EAD812}" srcOrd="0" destOrd="0" presId="urn:microsoft.com/office/officeart/2005/8/layout/vProcess5"/>
    <dgm:cxn modelId="{F76835A2-4602-43AA-AC48-F21C799F612A}" type="presOf" srcId="{6920D14D-4C35-4842-BEFB-4FF69B63345E}" destId="{DEDF00A9-7EAA-4F27-A3DC-F260657AF791}" srcOrd="0" destOrd="0" presId="urn:microsoft.com/office/officeart/2005/8/layout/vProcess5"/>
    <dgm:cxn modelId="{CDC4B30B-51C3-4150-B30E-69E0C37C7CA4}" srcId="{90D0E186-8CEF-4CDE-AABC-57D3BCD7AACB}" destId="{3F0C821F-2D1E-4831-A8A0-B5E881F45492}" srcOrd="4" destOrd="0" parTransId="{639CA625-1E01-4630-BEB9-657D443ED295}" sibTransId="{4C5B1E18-BDE9-4597-884B-64837E7BFE0B}"/>
    <dgm:cxn modelId="{48E98A45-BEF3-46DF-A979-30C94DD1A5F6}" type="presParOf" srcId="{DCB5892C-5A22-41B6-B5B5-93118E22621B}" destId="{D589E99E-316B-4CD8-81BF-CB675A0C6F4A}" srcOrd="0" destOrd="0" presId="urn:microsoft.com/office/officeart/2005/8/layout/vProcess5"/>
    <dgm:cxn modelId="{2E5FD949-CCB2-469A-96AE-21AF8E29D343}" type="presParOf" srcId="{DCB5892C-5A22-41B6-B5B5-93118E22621B}" destId="{71985B9E-6BC3-4D7D-9F87-848023DDF727}" srcOrd="1" destOrd="0" presId="urn:microsoft.com/office/officeart/2005/8/layout/vProcess5"/>
    <dgm:cxn modelId="{E36C51CD-49AE-4D38-B81A-DBF09998E008}" type="presParOf" srcId="{DCB5892C-5A22-41B6-B5B5-93118E22621B}" destId="{66688143-7772-42F2-BEAC-D8DA6AF3906B}" srcOrd="2" destOrd="0" presId="urn:microsoft.com/office/officeart/2005/8/layout/vProcess5"/>
    <dgm:cxn modelId="{0D8C9CBB-2642-4325-A52D-52AC21621B2F}" type="presParOf" srcId="{DCB5892C-5A22-41B6-B5B5-93118E22621B}" destId="{DEDF00A9-7EAA-4F27-A3DC-F260657AF791}" srcOrd="3" destOrd="0" presId="urn:microsoft.com/office/officeart/2005/8/layout/vProcess5"/>
    <dgm:cxn modelId="{DA4B2CC7-183C-444A-B307-D24A6364526F}" type="presParOf" srcId="{DCB5892C-5A22-41B6-B5B5-93118E22621B}" destId="{6596BE9A-2279-4200-88CB-0FE516A873AE}" srcOrd="4" destOrd="0" presId="urn:microsoft.com/office/officeart/2005/8/layout/vProcess5"/>
    <dgm:cxn modelId="{4953A46B-5F03-446E-B954-FD8C03873887}" type="presParOf" srcId="{DCB5892C-5A22-41B6-B5B5-93118E22621B}" destId="{BEBA6182-9235-4516-B10A-0C5B04FD061C}" srcOrd="5" destOrd="0" presId="urn:microsoft.com/office/officeart/2005/8/layout/vProcess5"/>
    <dgm:cxn modelId="{FC0A976A-1AF8-4F39-BB20-7402E930931E}" type="presParOf" srcId="{DCB5892C-5A22-41B6-B5B5-93118E22621B}" destId="{EA996008-52AD-4E79-B74A-61B29173DD8A}" srcOrd="6" destOrd="0" presId="urn:microsoft.com/office/officeart/2005/8/layout/vProcess5"/>
    <dgm:cxn modelId="{CAC7FB72-6A31-4A9F-93B6-9BA78054B7E4}" type="presParOf" srcId="{DCB5892C-5A22-41B6-B5B5-93118E22621B}" destId="{3AEB7834-AC36-436F-9884-25532DD86481}" srcOrd="7" destOrd="0" presId="urn:microsoft.com/office/officeart/2005/8/layout/vProcess5"/>
    <dgm:cxn modelId="{C568D7ED-4AAB-4FFF-AE44-BF3A0E5A542B}" type="presParOf" srcId="{DCB5892C-5A22-41B6-B5B5-93118E22621B}" destId="{14892A59-3957-4DA6-B97D-7B08D3EAD812}" srcOrd="8" destOrd="0" presId="urn:microsoft.com/office/officeart/2005/8/layout/vProcess5"/>
    <dgm:cxn modelId="{C8350768-BEED-4B7B-8704-D26F4133948D}" type="presParOf" srcId="{DCB5892C-5A22-41B6-B5B5-93118E22621B}" destId="{5935C5FF-E7EE-415D-AD50-F502F15C28F3}" srcOrd="9" destOrd="0" presId="urn:microsoft.com/office/officeart/2005/8/layout/vProcess5"/>
    <dgm:cxn modelId="{9C3825F7-F71A-4743-B9A1-2ACF8B3901A0}" type="presParOf" srcId="{DCB5892C-5A22-41B6-B5B5-93118E22621B}" destId="{38C92752-8B85-4C4F-A781-A51DEFC042CB}" srcOrd="10" destOrd="0" presId="urn:microsoft.com/office/officeart/2005/8/layout/vProcess5"/>
    <dgm:cxn modelId="{BAF967D3-CBA9-4359-920F-2991B72EAC0E}" type="presParOf" srcId="{DCB5892C-5A22-41B6-B5B5-93118E22621B}" destId="{7BCBDCDF-6FC0-4112-A033-959D55B537CF}" srcOrd="11" destOrd="0" presId="urn:microsoft.com/office/officeart/2005/8/layout/vProcess5"/>
    <dgm:cxn modelId="{C14B9899-705C-4966-8D4F-5F5A2C36281A}" type="presParOf" srcId="{DCB5892C-5A22-41B6-B5B5-93118E22621B}" destId="{37EF82BE-1131-41E1-B768-4F03C3F4B069}" srcOrd="12" destOrd="0" presId="urn:microsoft.com/office/officeart/2005/8/layout/vProcess5"/>
    <dgm:cxn modelId="{C0DCC5D6-8E27-4DCE-9220-13F3610AA308}" type="presParOf" srcId="{DCB5892C-5A22-41B6-B5B5-93118E22621B}" destId="{CB2F2AE1-9AA0-445D-85D0-D2F9CE97A338}" srcOrd="13" destOrd="0" presId="urn:microsoft.com/office/officeart/2005/8/layout/vProcess5"/>
    <dgm:cxn modelId="{7CB8A554-8107-45FF-B2DA-00B1079B1E53}" type="presParOf" srcId="{DCB5892C-5A22-41B6-B5B5-93118E22621B}" destId="{F54F7ABD-EE62-44EE-A798-E98D0E9C26DE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C6E3-CF15-4AF9-AD1C-97AD275B08EF}" type="datetimeFigureOut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573-4862-44F5-8720-EE4F0281B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355D-37A4-45D6-803B-12F4DDC6B92E}" type="datetimeFigureOut">
              <a:rPr lang="en-US" smtClean="0"/>
              <a:pPr/>
              <a:t>31-Aug-19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4957-9485-4F98-9F8D-F3A3DAF49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B4957-9485-4F98-9F8D-F3A3DAF498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DB355D-37A4-45D6-803B-12F4DDC6B92E}" type="datetimeFigureOut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B4957-9485-4F98-9F8D-F3A3DAF498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DB355D-37A4-45D6-803B-12F4DDC6B92E}" type="datetimeFigureOut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70CB-D29E-4C94-9DAB-D01DFB87003D}" type="datetime1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4004-F6E8-4FF0-8D04-CFAAC2648B9E}" type="datetime1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7812-3B82-46FE-9B8B-7B58C47A073E}" type="datetime1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AD9B-0718-4EAA-8536-131B808BECED}" type="datetime1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7212-43BC-4556-9915-5486480EAD64}" type="datetime1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C9F5-A093-413B-97DD-352602D95996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B5A-2BD5-4731-9B0B-368B020B11AB}" type="datetime1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FA-95B9-4F85-9702-83D8E68C7329}" type="datetime1">
              <a:rPr lang="en-US" smtClean="0"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E5A4-C60C-49EE-8CCE-034B4D0B886E}" type="datetime1">
              <a:rPr lang="en-US" smtClean="0"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066D-F043-45D4-85FB-2915D73E2541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6E-E537-48E0-B5D4-19EFCB6A7FC8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C2DB-4A96-4581-A72B-EFB2827BE43E}" type="datetime1">
              <a:rPr lang="en-US" smtClean="0"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-8274/seminar_on_vector_space_mod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inosis-analytics.com/knowledge-base/what-is-term-frequency/" TargetMode="External"/><Relationship Id="rId3" Type="http://schemas.openxmlformats.org/officeDocument/2006/relationships/hyperlink" Target="https://janav.wordpress.com/2013/10/27/tf-idf-and-cosine-similarity/" TargetMode="External"/><Relationship Id="rId7" Type="http://schemas.openxmlformats.org/officeDocument/2006/relationships/hyperlink" Target="http://scikit-learn.org/stable/modules/generated/sklearn.feature_extraction.text.TfidfTransformer.html" TargetMode="External"/><Relationship Id="rId2" Type="http://schemas.openxmlformats.org/officeDocument/2006/relationships/hyperlink" Target="http://www.machinelearningpl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ucene.apache.org/core/3_6_1/api/all/org/apache/lucene/search/Similarity.html" TargetMode="External"/><Relationship Id="rId5" Type="http://schemas.openxmlformats.org/officeDocument/2006/relationships/hyperlink" Target="http://bscit.berkeley.edu/cgi-bin/pl_dochome?query_src=&amp;format=html&amp;collection=Wilensky_papers&amp;id=3&amp;show_doc=yes" TargetMode="External"/><Relationship Id="rId4" Type="http://schemas.openxmlformats.org/officeDocument/2006/relationships/hyperlink" Target="https://pdfs.semanticscholar.org/eb1e/5b5e264e34b0fdd786b064208581e36c6cc5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Submitted by	                         </a:t>
            </a:r>
            <a:r>
              <a:rPr lang="en-US" dirty="0" err="1" smtClean="0"/>
              <a:t>Paulami</a:t>
            </a:r>
            <a:r>
              <a:rPr lang="en-US" dirty="0" smtClean="0"/>
              <a:t>  Das</a:t>
            </a:r>
            <a:endParaRPr lang="en-US" dirty="0" smtClean="0"/>
          </a:p>
          <a:p>
            <a:r>
              <a:rPr lang="en-US" dirty="0" smtClean="0"/>
              <a:t>                                                     </a:t>
            </a:r>
            <a:r>
              <a:rPr lang="en-US" dirty="0" err="1" smtClean="0"/>
              <a:t>IBAB,Bangalore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FFE-1F9A-4CC5-9EDB-9A7FD29A2B79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9" y="228600"/>
          <a:ext cx="841480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9"/>
                <a:gridCol w="661828"/>
                <a:gridCol w="661828"/>
                <a:gridCol w="588291"/>
                <a:gridCol w="882437"/>
                <a:gridCol w="808901"/>
                <a:gridCol w="882437"/>
                <a:gridCol w="661828"/>
                <a:gridCol w="588291"/>
                <a:gridCol w="515715"/>
                <a:gridCol w="679092"/>
                <a:gridCol w="528184"/>
              </a:tblGrid>
              <a:tr h="570506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vast</a:t>
                      </a:r>
                      <a:endParaRPr lang="en-US" dirty="0"/>
                    </a:p>
                  </a:txBody>
                  <a:tcPr/>
                </a:tc>
              </a:tr>
              <a:tr h="1304014"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log(3/2)=0.17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Log(3/2)=0.17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Log(3/2)=0.17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276600"/>
            <a:ext cx="747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Calculation of TF x IDF ,to fond out relevant doc for the </a:t>
            </a:r>
            <a:r>
              <a:rPr lang="en-US" dirty="0" err="1" smtClean="0"/>
              <a:t>query:bigdata</a:t>
            </a:r>
            <a:r>
              <a:rPr lang="en-US" dirty="0" smtClean="0"/>
              <a:t> biology: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962400"/>
          <a:ext cx="800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0.17*0.16=0.0272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715000"/>
            <a:ext cx="4874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 we can say that doc1 is relevant to the query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1B06-CFFF-45BA-9882-57925278EE78}" type="datetime1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Pros and Cons of VSM: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5257800"/>
          </a:xfrm>
        </p:spPr>
        <p:txBody>
          <a:bodyPr>
            <a:normAutofit/>
          </a:bodyPr>
          <a:lstStyle/>
          <a:p>
            <a:endParaRPr lang="en-US" sz="1600" b="1" dirty="0" smtClean="0"/>
          </a:p>
          <a:p>
            <a:pPr algn="l">
              <a:buFont typeface="Arial" pitchFamily="34" charset="0"/>
              <a:buChar char="•"/>
            </a:pPr>
            <a:endParaRPr lang="en-US" sz="1600" b="1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2000" b="1" dirty="0" smtClean="0"/>
              <a:t>Pros.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Allows documents with partial match to be also identified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The cosine formula gives u a score which can be used to order documents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If two documents are far apart by Euclidean distance due to huge size of a particular documents</a:t>
            </a:r>
            <a:r>
              <a:rPr lang="en-US" sz="2000" b="1" dirty="0" smtClean="0"/>
              <a:t>,  Chances </a:t>
            </a:r>
            <a:r>
              <a:rPr lang="en-US" sz="2000" b="1" dirty="0" smtClean="0"/>
              <a:t>are still there as they may still be oriented closer </a:t>
            </a:r>
            <a:r>
              <a:rPr lang="en-US" sz="2000" b="1" dirty="0" smtClean="0"/>
              <a:t>together , as </a:t>
            </a:r>
            <a:r>
              <a:rPr lang="en-US" sz="2000" b="1" dirty="0" smtClean="0"/>
              <a:t>it </a:t>
            </a:r>
            <a:r>
              <a:rPr lang="en-US" sz="2000" b="1" dirty="0" smtClean="0"/>
              <a:t>captures </a:t>
            </a:r>
            <a:r>
              <a:rPr lang="en-US" sz="2000" b="1" dirty="0" smtClean="0"/>
              <a:t>the orientation of the documents not the magnitude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b="1" dirty="0" smtClean="0"/>
              <a:t>Cons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As documents are treated as Bag of words model so no positional information will be there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It lacks the guidance of details of how weighting and ranking </a:t>
            </a:r>
            <a:r>
              <a:rPr lang="en-US" sz="2000" b="1" dirty="0" err="1" smtClean="0"/>
              <a:t>algo</a:t>
            </a:r>
            <a:r>
              <a:rPr lang="en-US" sz="2000" b="1" dirty="0" smtClean="0"/>
              <a:t> are related to relevance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F00-E8D6-4F3D-AF27-7EF049B0B9FE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_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115229"/>
            <a:ext cx="3657028" cy="274277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of VSM in </a:t>
            </a:r>
            <a:r>
              <a:rPr lang="en-US" dirty="0" err="1" smtClean="0"/>
              <a:t>BioInformatics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991600" cy="5562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/>
              <a:t>DNA sequence searching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Particular gene which is highly  up regulated or </a:t>
            </a:r>
            <a:r>
              <a:rPr lang="en-US" b="1" dirty="0" err="1" smtClean="0"/>
              <a:t>downregulated</a:t>
            </a:r>
            <a:r>
              <a:rPr lang="en-US" b="1" dirty="0" smtClean="0"/>
              <a:t> in some RNA sequence (by counting the frequency of that gene sequences)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PSSM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Sequence encoding using term document matrix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Clustering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Database search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Pattern classification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Sequence alignment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Finding consensus sequence</a:t>
            </a:r>
          </a:p>
          <a:p>
            <a:pPr algn="l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3FB-E756-4667-BCFC-7E0E9DE9FC8E}" type="datetime1">
              <a:rPr lang="en-US" smtClean="0"/>
              <a:t>31-Aug-19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https://github.com/PAUL-8274/seminar_on_vector_space_model</a:t>
            </a:r>
            <a:r>
              <a:rPr lang="en-US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E1D5-DC23-4CCA-A403-A3C0FB0A62C4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www.machinelearningplus.com</a:t>
            </a:r>
            <a:endParaRPr lang="en-US" sz="1600" dirty="0" smtClean="0"/>
          </a:p>
          <a:p>
            <a:r>
              <a:rPr lang="en-US" sz="1600" dirty="0" smtClean="0"/>
              <a:t>Vector Space Information Retrieval Techniques for Bioinformatics Data Mining Eric </a:t>
            </a:r>
            <a:r>
              <a:rPr lang="en-US" sz="1600" dirty="0" err="1" smtClean="0"/>
              <a:t>Sakk</a:t>
            </a:r>
            <a:r>
              <a:rPr lang="en-US" sz="1600" dirty="0" smtClean="0"/>
              <a:t> and </a:t>
            </a:r>
            <a:r>
              <a:rPr lang="en-US" sz="1600" dirty="0" err="1" smtClean="0"/>
              <a:t>Iyanuoluwa</a:t>
            </a:r>
            <a:r>
              <a:rPr lang="en-US" sz="1600" dirty="0" smtClean="0"/>
              <a:t> E. </a:t>
            </a:r>
            <a:r>
              <a:rPr lang="en-US" sz="1600" dirty="0" err="1" smtClean="0"/>
              <a:t>Odebode</a:t>
            </a:r>
            <a:r>
              <a:rPr lang="en-US" sz="1600" dirty="0" smtClean="0"/>
              <a:t> Department of Computer Science, Morgan State University, Baltimore, MD </a:t>
            </a:r>
            <a:r>
              <a:rPr lang="en-US" sz="1600" dirty="0" smtClean="0"/>
              <a:t>USA</a:t>
            </a:r>
          </a:p>
          <a:p>
            <a:r>
              <a:rPr lang="en-US" sz="1600" dirty="0" smtClean="0">
                <a:hlinkClick r:id="rId3"/>
              </a:rPr>
              <a:t>https://janav.wordpress.com/2013/10/27/tf-idf-and-cosine-similarity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pdfs.semanticscholar.org/eb1e/5b5e264e34b0fdd786b064208581e36c6cc5.pdf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http://bscit.berkeley.edu/cgi-bin/pl_dochome?query_src=&amp;</a:t>
            </a:r>
            <a:r>
              <a:rPr lang="en-US" sz="1600" dirty="0" smtClean="0">
                <a:hlinkClick r:id="rId5"/>
              </a:rPr>
              <a:t>format=html&amp;collection=Wilensky_papers&amp;id=3&amp;show_doc=yes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http://</a:t>
            </a:r>
            <a:r>
              <a:rPr lang="en-US" sz="1600" dirty="0" smtClean="0">
                <a:hlinkClick r:id="rId6"/>
              </a:rPr>
              <a:t>lucene.apache.org/core/3_6_1/api/all/org/apache/lucene/search/Similarity.html</a:t>
            </a:r>
            <a:endParaRPr lang="en-US" sz="1600" dirty="0" smtClean="0"/>
          </a:p>
          <a:p>
            <a:r>
              <a:rPr lang="en-US" sz="1600" dirty="0" smtClean="0">
                <a:hlinkClick r:id="rId7"/>
              </a:rPr>
              <a:t>http://</a:t>
            </a:r>
            <a:r>
              <a:rPr lang="en-US" sz="1600" dirty="0" smtClean="0">
                <a:hlinkClick r:id="rId7"/>
              </a:rPr>
              <a:t>scikit-learn.org/stable/modules/generated/sklearn.feature_extraction.text.TfidfTransformer.html#sklearn.feature_extraction.text.TfidfTransformer</a:t>
            </a:r>
            <a:endParaRPr lang="en-US" sz="1600" dirty="0" smtClean="0"/>
          </a:p>
          <a:p>
            <a:r>
              <a:rPr lang="en-US" sz="1600" dirty="0" smtClean="0">
                <a:hlinkClick r:id="rId8"/>
              </a:rPr>
              <a:t>https://www.opinosis-analytics.com/knowledge-base/what-is-term-frequency</a:t>
            </a:r>
            <a:r>
              <a:rPr lang="en-US" sz="1600" dirty="0" smtClean="0">
                <a:hlinkClick r:id="rId8"/>
              </a:rPr>
              <a:t>/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87FC-BF25-4CAF-B067-73B28BF635EA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7584-FB49-45DB-9B56-BA1A076BEF6D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15400" cy="6858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3D6F-8C7C-49A7-8A6C-07986976E0B9}" type="datetime1">
              <a:rPr lang="en-US" smtClean="0"/>
              <a:t>31-Aug-19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2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		WHAT IS VECTOR SPACE MODEL: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Another </a:t>
            </a:r>
            <a:r>
              <a:rPr lang="en-US" sz="1600" b="1" dirty="0" smtClean="0"/>
              <a:t>name is </a:t>
            </a:r>
            <a:r>
              <a:rPr lang="en-US" sz="1600" b="1" dirty="0"/>
              <a:t>T</a:t>
            </a:r>
            <a:r>
              <a:rPr lang="en-US" sz="1600" b="1" dirty="0" smtClean="0"/>
              <a:t>erm Vector </a:t>
            </a:r>
            <a:r>
              <a:rPr lang="en-US" sz="1600" b="1" dirty="0"/>
              <a:t>M</a:t>
            </a:r>
            <a:r>
              <a:rPr lang="en-US" sz="1600" b="1" dirty="0" smtClean="0"/>
              <a:t>odel or Vector </a:t>
            </a:r>
            <a:r>
              <a:rPr lang="en-US" sz="1600" b="1" dirty="0"/>
              <a:t>P</a:t>
            </a:r>
            <a:r>
              <a:rPr lang="en-US" sz="1600" b="1" dirty="0" smtClean="0"/>
              <a:t>rocessing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represents both docs and queries by term sets and compare global similarities between query and documents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was first used by SMART information Retrieval System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Used to compare different texts and relevant records similar to the queries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Terms are single words/key words or phrases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The </a:t>
            </a:r>
            <a:r>
              <a:rPr lang="en-US" sz="1600" b="1" dirty="0" err="1" smtClean="0"/>
              <a:t>dimentionality</a:t>
            </a:r>
            <a:r>
              <a:rPr lang="en-US" sz="1600" b="1" dirty="0" smtClean="0"/>
              <a:t> of the vector is the no of words in </a:t>
            </a:r>
            <a:r>
              <a:rPr lang="en-US" sz="1600" b="1" dirty="0" err="1" smtClean="0"/>
              <a:t>te</a:t>
            </a:r>
            <a:r>
              <a:rPr lang="en-US" sz="1600" b="1" dirty="0" smtClean="0"/>
              <a:t> vocabulary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A text can be represented by the words it contains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Bag of Words representation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is used in </a:t>
            </a:r>
            <a:r>
              <a:rPr lang="en-US" sz="1600" b="1" dirty="0" err="1" smtClean="0"/>
              <a:t>NLP,information</a:t>
            </a:r>
            <a:r>
              <a:rPr lang="en-US" sz="1600" b="1" dirty="0" smtClean="0"/>
              <a:t> retrieval and Document similarity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is used to determine which doc is more similar to a given query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Documents and queries are represented in a same space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Formula’s: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and j are two documents ,k – term and t- last term</a:t>
            </a:r>
          </a:p>
          <a:p>
            <a:r>
              <a:rPr lang="en-US" sz="1600" b="1" dirty="0"/>
              <a:t>	</a:t>
            </a:r>
            <a:r>
              <a:rPr lang="en-US" sz="1600" b="1" i="1" dirty="0" smtClean="0"/>
              <a:t>T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∑ Term[</a:t>
            </a:r>
            <a:r>
              <a:rPr lang="en-US" sz="1600" b="1" dirty="0" err="1" smtClean="0"/>
              <a:t>ik</a:t>
            </a:r>
            <a:r>
              <a:rPr lang="en-US" sz="1600" b="1" dirty="0" smtClean="0"/>
              <a:t>]       (the sum of weight of all properties of a vector)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k=1    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T      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∑Term[</a:t>
            </a:r>
            <a:r>
              <a:rPr lang="en-US" sz="1600" b="1" dirty="0" err="1" smtClean="0"/>
              <a:t>ik</a:t>
            </a:r>
            <a:r>
              <a:rPr lang="en-US" sz="1600" b="1" dirty="0" smtClean="0"/>
              <a:t>].Term[</a:t>
            </a:r>
            <a:r>
              <a:rPr lang="en-US" sz="1600" b="1" dirty="0" err="1" smtClean="0"/>
              <a:t>jk</a:t>
            </a:r>
            <a:r>
              <a:rPr lang="en-US" sz="1600" b="1" dirty="0" smtClean="0"/>
              <a:t>]	(the sum of product of term weights for two vector)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k=1</a:t>
            </a:r>
          </a:p>
          <a:p>
            <a:r>
              <a:rPr lang="en-US" sz="1600" b="1" dirty="0" smtClean="0"/>
              <a:t>	T</a:t>
            </a:r>
          </a:p>
          <a:p>
            <a:r>
              <a:rPr lang="en-US" sz="1600" b="1" dirty="0" smtClean="0"/>
              <a:t>	∑min(Term[</a:t>
            </a:r>
            <a:r>
              <a:rPr lang="en-US" sz="1600" b="1" dirty="0" err="1" smtClean="0"/>
              <a:t>ik</a:t>
            </a:r>
            <a:r>
              <a:rPr lang="en-US" sz="1600" b="1" dirty="0" smtClean="0"/>
              <a:t>],Term[</a:t>
            </a:r>
            <a:r>
              <a:rPr lang="en-US" sz="1600" b="1" dirty="0" err="1" smtClean="0"/>
              <a:t>jk</a:t>
            </a:r>
            <a:r>
              <a:rPr lang="en-US" sz="1600" b="1" dirty="0" smtClean="0"/>
              <a:t>])  (minimum of the sum of </a:t>
            </a:r>
            <a:r>
              <a:rPr lang="en-US" sz="1600" b="1" dirty="0" err="1" smtClean="0"/>
              <a:t>prodt</a:t>
            </a:r>
            <a:r>
              <a:rPr lang="en-US" sz="1600" b="1" dirty="0" smtClean="0"/>
              <a:t> of term weights for two vector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k=1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 descr="250px-Vector_space_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05000"/>
            <a:ext cx="238125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9D8C-E984-4045-8BC4-C695F0616808}" type="datetime1">
              <a:rPr lang="en-US" smtClean="0"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</a:t>
            </a:r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0"/>
            <a:ext cx="4040188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Calculation of Dice </a:t>
            </a:r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800600"/>
            <a:ext cx="4040188" cy="1828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dirty="0" err="1" smtClean="0"/>
              <a:t>doci,docj</a:t>
            </a:r>
            <a:r>
              <a:rPr lang="en-US" b="1" dirty="0" smtClean="0"/>
              <a:t>)=</a:t>
            </a:r>
          </a:p>
          <a:p>
            <a:r>
              <a:rPr lang="en-US" sz="1200" b="1" dirty="0" smtClean="0"/>
              <a:t> 2 x [∑</a:t>
            </a:r>
            <a:r>
              <a:rPr lang="en-US" sz="1200" b="1" dirty="0" err="1" smtClean="0"/>
              <a:t>Tk</a:t>
            </a:r>
            <a:r>
              <a:rPr lang="en-US" sz="1200" b="1" dirty="0" smtClean="0"/>
              <a:t>=1 </a:t>
            </a:r>
            <a:r>
              <a:rPr lang="en-US" sz="1200" b="1" dirty="0" err="1" smtClean="0"/>
              <a:t>Termik</a:t>
            </a:r>
            <a:r>
              <a:rPr lang="en-US" sz="1200" b="1" dirty="0" smtClean="0"/>
              <a:t>*</a:t>
            </a:r>
            <a:r>
              <a:rPr lang="en-US" sz="1200" b="1" dirty="0" err="1"/>
              <a:t>T</a:t>
            </a:r>
            <a:r>
              <a:rPr lang="en-US" sz="1200" b="1" dirty="0" err="1" smtClean="0"/>
              <a:t>ermjk</a:t>
            </a:r>
            <a:r>
              <a:rPr lang="en-US" sz="1200" b="1" dirty="0" smtClean="0"/>
              <a:t>)]/</a:t>
            </a:r>
            <a:r>
              <a:rPr lang="en-US" sz="1200" b="1" dirty="0" err="1"/>
              <a:t>T</a:t>
            </a:r>
            <a:r>
              <a:rPr lang="en-US" sz="1200" b="1" dirty="0" err="1" smtClean="0"/>
              <a:t>∑k</a:t>
            </a:r>
            <a:r>
              <a:rPr lang="en-US" sz="1200" b="1" dirty="0" smtClean="0"/>
              <a:t>=1Termik+T∑k=1Termjk</a:t>
            </a:r>
          </a:p>
          <a:p>
            <a:r>
              <a:rPr lang="en-US" sz="2000" b="1" dirty="0" err="1" smtClean="0"/>
              <a:t>Doci</a:t>
            </a:r>
            <a:r>
              <a:rPr lang="en-US" sz="2000" b="1" dirty="0" smtClean="0"/>
              <a:t>=[3,2,10,0,0,1,1]</a:t>
            </a:r>
          </a:p>
          <a:p>
            <a:r>
              <a:rPr lang="en-US" sz="2000" b="1" dirty="0" err="1" smtClean="0"/>
              <a:t>Docj</a:t>
            </a:r>
            <a:r>
              <a:rPr lang="en-US" sz="2000" b="1" dirty="0" smtClean="0"/>
              <a:t>=[1,1,1,0,01,0,0]</a:t>
            </a:r>
          </a:p>
          <a:p>
            <a:r>
              <a:rPr lang="en-US" sz="2000" b="1" dirty="0" smtClean="0"/>
              <a:t>2x[(3x1)+(2x1)+(1x1)+(0x0)+(0x0)+(0x1)+(1x0)+(1x0)]/(3+2+1+0+0+0+1+1)+(1+1+1+0+0+1+0+0)</a:t>
            </a:r>
          </a:p>
          <a:p>
            <a:pPr>
              <a:buNone/>
            </a:pPr>
            <a:r>
              <a:rPr lang="en-US" sz="2000" b="1" dirty="0" smtClean="0"/>
              <a:t>      =12/12=1</a:t>
            </a:r>
            <a:endParaRPr lang="en-US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4114800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Calculation of </a:t>
            </a:r>
            <a:r>
              <a:rPr lang="en-US" dirty="0" err="1" smtClean="0"/>
              <a:t>Jacard</a:t>
            </a:r>
            <a:r>
              <a:rPr lang="en-US" dirty="0" smtClean="0"/>
              <a:t> </a:t>
            </a:r>
            <a:r>
              <a:rPr lang="en-US" dirty="0" smtClean="0"/>
              <a:t>Coefficient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4800600"/>
            <a:ext cx="4041775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err="1" smtClean="0"/>
              <a:t>Sim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doci,docj</a:t>
            </a:r>
            <a:r>
              <a:rPr lang="en-US" sz="1400" b="1" dirty="0" smtClean="0"/>
              <a:t>)=</a:t>
            </a:r>
          </a:p>
          <a:p>
            <a:r>
              <a:rPr lang="en-US" sz="1400" b="1" dirty="0" smtClean="0"/>
              <a:t>  ∑</a:t>
            </a:r>
            <a:r>
              <a:rPr lang="en-US" sz="1400" b="1" dirty="0" err="1" smtClean="0"/>
              <a:t>Tk</a:t>
            </a:r>
            <a:r>
              <a:rPr lang="en-US" sz="1400" b="1" dirty="0" smtClean="0"/>
              <a:t>=1 (</a:t>
            </a:r>
            <a:r>
              <a:rPr lang="en-US" sz="1400" b="1" dirty="0" err="1" smtClean="0"/>
              <a:t>Termik</a:t>
            </a:r>
            <a:r>
              <a:rPr lang="en-US" sz="1400" b="1" dirty="0" smtClean="0"/>
              <a:t>*</a:t>
            </a:r>
            <a:r>
              <a:rPr lang="en-US" sz="1400" b="1" dirty="0" err="1" smtClean="0"/>
              <a:t>Termjk</a:t>
            </a:r>
            <a:r>
              <a:rPr lang="en-US" sz="1400" b="1" dirty="0" smtClean="0"/>
              <a:t>)/</a:t>
            </a:r>
            <a:r>
              <a:rPr lang="en-US" sz="1400" b="1" dirty="0" err="1" smtClean="0"/>
              <a:t>T∑k</a:t>
            </a:r>
            <a:r>
              <a:rPr lang="en-US" sz="1400" b="1" dirty="0" smtClean="0"/>
              <a:t>=1Termik+T∑k=1Termjk+(</a:t>
            </a:r>
            <a:r>
              <a:rPr lang="en-US" sz="1400" b="1" dirty="0" err="1" smtClean="0"/>
              <a:t>T∑k</a:t>
            </a:r>
            <a:r>
              <a:rPr lang="en-US" sz="1400" b="1" dirty="0" smtClean="0"/>
              <a:t>=1Termik-T∑k=1Termjk)</a:t>
            </a:r>
          </a:p>
          <a:p>
            <a:r>
              <a:rPr lang="en-US" sz="2000" b="1" dirty="0" err="1" smtClean="0"/>
              <a:t>Doci</a:t>
            </a:r>
            <a:r>
              <a:rPr lang="en-US" sz="2000" b="1" dirty="0" smtClean="0"/>
              <a:t>=[3,2,10,0,0,1,1]</a:t>
            </a:r>
          </a:p>
          <a:p>
            <a:r>
              <a:rPr lang="en-US" sz="2000" b="1" dirty="0" err="1" smtClean="0"/>
              <a:t>Docj</a:t>
            </a:r>
            <a:r>
              <a:rPr lang="en-US" sz="2000" b="1" dirty="0" smtClean="0"/>
              <a:t>=[1,1,1,0,01,0,0]</a:t>
            </a:r>
          </a:p>
          <a:p>
            <a:r>
              <a:rPr lang="en-US" sz="2000" b="1" dirty="0" smtClean="0"/>
              <a:t>6/8+4-6 =6/6 =1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50E-FF02-477A-8614-6F76D4A4876B}" type="datetime1">
              <a:rPr lang="en-US" smtClean="0"/>
              <a:t>31-Aug-19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3-Table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7543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57400" cy="154106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BAG OF WORDS MODEL</a:t>
            </a:r>
            <a:br>
              <a:rPr lang="en-US" dirty="0" smtClean="0"/>
            </a:br>
            <a:r>
              <a:rPr lang="en-US" dirty="0" smtClean="0"/>
              <a:t>      						</a:t>
            </a:r>
            <a:r>
              <a:rPr lang="en-US" sz="1600" dirty="0" smtClean="0"/>
              <a:t>It is a puppy .it is cute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991600" cy="5486400"/>
          </a:xfrm>
        </p:spPr>
        <p:txBody>
          <a:bodyPr/>
          <a:lstStyle/>
          <a:p>
            <a:r>
              <a:rPr lang="en-US" dirty="0" smtClean="0"/>
              <a:t>	  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F0C-2D43-41CA-94F8-F9ADA4B041A2}" type="datetime1">
              <a:rPr lang="en-US" smtClean="0"/>
              <a:t>31-Aug-19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0" y="12954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29400" y="1437640"/>
          <a:ext cx="2057400" cy="51133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</a:tblGrid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r>
                        <a:rPr lang="en-US" baseline="0" dirty="0" smtClean="0"/>
                        <a:t> counts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puppy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077056"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_projection.png"/>
          <p:cNvPicPr>
            <a:picLocks noChangeAspect="1"/>
          </p:cNvPicPr>
          <p:nvPr/>
        </p:nvPicPr>
        <p:blipFill>
          <a:blip r:embed="rId2" cstate="print"/>
          <a:srcRect t="18889"/>
          <a:stretch>
            <a:fillRect/>
          </a:stretch>
        </p:blipFill>
        <p:spPr>
          <a:xfrm>
            <a:off x="0" y="3352800"/>
            <a:ext cx="4038600" cy="3293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Cosine Similarities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153400" cy="2514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To measure the similarities between documents </a:t>
            </a:r>
            <a:r>
              <a:rPr lang="en-US" sz="1800" b="1" dirty="0" err="1" smtClean="0"/>
              <a:t>irespecively</a:t>
            </a:r>
            <a:r>
              <a:rPr lang="en-US" sz="1800" b="1" dirty="0" smtClean="0"/>
              <a:t> of their sizes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Mathematically it measures the cosine of the angle between two vectors projecting in a </a:t>
            </a:r>
            <a:r>
              <a:rPr lang="en-US" sz="1800" b="1" dirty="0" err="1" smtClean="0"/>
              <a:t>multidimentional</a:t>
            </a:r>
            <a:r>
              <a:rPr lang="en-US" sz="1800" b="1" dirty="0" smtClean="0"/>
              <a:t> space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The angle between two vectors or rather than cosine of that angle is used as a proxy for the similarity of the documents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err="1" smtClean="0"/>
              <a:t>Smallar</a:t>
            </a:r>
            <a:r>
              <a:rPr lang="en-US" sz="1800" b="1" dirty="0" smtClean="0"/>
              <a:t> angle means larger similarity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As the range of </a:t>
            </a:r>
            <a:r>
              <a:rPr lang="en-US" sz="1800" b="1" dirty="0" err="1" smtClean="0"/>
              <a:t>cos</a:t>
            </a:r>
            <a:r>
              <a:rPr lang="el-GR" sz="1800" b="1" dirty="0" smtClean="0"/>
              <a:t>α</a:t>
            </a:r>
            <a:r>
              <a:rPr lang="en-US" sz="1800" b="1" dirty="0" smtClean="0"/>
              <a:t>=[-1,1],but text count cant be </a:t>
            </a:r>
            <a:r>
              <a:rPr lang="en-US" sz="1800" b="1" dirty="0" err="1" smtClean="0"/>
              <a:t>negetive,so</a:t>
            </a:r>
            <a:r>
              <a:rPr lang="en-US" sz="1800" b="1" dirty="0" smtClean="0"/>
              <a:t> the range is [0,1]</a:t>
            </a:r>
          </a:p>
          <a:p>
            <a:pPr algn="l">
              <a:buFont typeface="Arial" pitchFamily="34" charset="0"/>
              <a:buChar char="•"/>
            </a:pPr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B5A0-DD6E-4422-98A8-BDE3208014A1}" type="datetime1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cos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62400"/>
            <a:ext cx="323850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533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Contd..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763000" cy="5943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Document 1</a:t>
            </a:r>
            <a:r>
              <a:rPr lang="en-US" sz="1800" dirty="0" smtClean="0"/>
              <a:t>: </a:t>
            </a:r>
            <a:r>
              <a:rPr lang="en-US" sz="1800" dirty="0" smtClean="0"/>
              <a:t>IBAB has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course for biology</a:t>
            </a:r>
          </a:p>
          <a:p>
            <a:pPr algn="l"/>
            <a:r>
              <a:rPr lang="en-US" sz="1800" b="1" dirty="0" smtClean="0"/>
              <a:t>Document </a:t>
            </a:r>
            <a:r>
              <a:rPr lang="en-US" sz="1800" b="1" dirty="0" smtClean="0"/>
              <a:t>2</a:t>
            </a:r>
            <a:r>
              <a:rPr lang="en-US" sz="1800" dirty="0" smtClean="0"/>
              <a:t>: </a:t>
            </a:r>
            <a:r>
              <a:rPr lang="en-US" sz="1800" dirty="0" smtClean="0"/>
              <a:t>learning biology is easy</a:t>
            </a:r>
          </a:p>
          <a:p>
            <a:pPr algn="l"/>
            <a:r>
              <a:rPr lang="en-US" sz="1800" b="1" dirty="0" smtClean="0"/>
              <a:t>Document </a:t>
            </a:r>
            <a:r>
              <a:rPr lang="en-US" sz="1800" b="1" dirty="0" smtClean="0"/>
              <a:t>3</a:t>
            </a:r>
            <a:r>
              <a:rPr lang="en-US" sz="1800" dirty="0" smtClean="0"/>
              <a:t>: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is a vast subject</a:t>
            </a:r>
          </a:p>
          <a:p>
            <a:pPr algn="l"/>
            <a:r>
              <a:rPr lang="en-US" sz="1800" b="1" dirty="0" smtClean="0"/>
              <a:t>query: </a:t>
            </a:r>
            <a:r>
              <a:rPr lang="en-US" sz="1800" b="1" dirty="0" err="1" smtClean="0"/>
              <a:t>bigdata</a:t>
            </a:r>
            <a:r>
              <a:rPr lang="en-US" sz="1800" b="1" dirty="0" smtClean="0"/>
              <a:t> biology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6CB-4511-4AF6-94CE-4991CAC6A181}" type="datetime1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09800"/>
          <a:ext cx="8305817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</a:tblGrid>
              <a:tr h="599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9049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00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Cossim</a:t>
            </a:r>
            <a:r>
              <a:rPr lang="en-US" dirty="0" smtClean="0"/>
              <a:t>(doc1,query)=((1x1)+(1x1))/2.44 =0.81</a:t>
            </a:r>
          </a:p>
          <a:p>
            <a:r>
              <a:rPr lang="en-US" dirty="0" err="1" smtClean="0"/>
              <a:t>Cossim</a:t>
            </a:r>
            <a:r>
              <a:rPr lang="en-US" dirty="0" smtClean="0"/>
              <a:t>(doc2,query)=1/3.74=0.26</a:t>
            </a:r>
          </a:p>
          <a:p>
            <a:r>
              <a:rPr lang="en-US" dirty="0" err="1" smtClean="0"/>
              <a:t>Cossim</a:t>
            </a:r>
            <a:r>
              <a:rPr lang="en-US" dirty="0" smtClean="0"/>
              <a:t>(doc3,query)=1/3.74=0.26        as we see doc1 is our relevant docs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f-idf-explained.png"/>
          <p:cNvPicPr>
            <a:picLocks noChangeAspect="1"/>
          </p:cNvPicPr>
          <p:nvPr/>
        </p:nvPicPr>
        <p:blipFill>
          <a:blip r:embed="rId2"/>
          <a:srcRect r="59259" b="3704"/>
          <a:stretch>
            <a:fillRect/>
          </a:stretch>
        </p:blipFill>
        <p:spPr>
          <a:xfrm>
            <a:off x="4876800" y="1295400"/>
            <a:ext cx="335280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33399"/>
          </a:xfrm>
        </p:spPr>
        <p:txBody>
          <a:bodyPr>
            <a:normAutofit/>
          </a:bodyPr>
          <a:lstStyle/>
          <a:p>
            <a:pPr algn="l"/>
            <a:r>
              <a:rPr lang="en-US" sz="1600" b="1" i="1" dirty="0" err="1" smtClean="0"/>
              <a:t>Tf-idf</a:t>
            </a:r>
            <a:r>
              <a:rPr lang="en-US" sz="1600" b="1" i="1" dirty="0" smtClean="0"/>
              <a:t> Model</a:t>
            </a:r>
            <a:endParaRPr lang="en-US" sz="1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Term Frequency also known (</a:t>
            </a:r>
            <a:r>
              <a:rPr lang="en-US" sz="1800" b="1" dirty="0" smtClean="0"/>
              <a:t>TF) </a:t>
            </a:r>
            <a:r>
              <a:rPr lang="en-US" sz="1800" b="1" dirty="0" smtClean="0"/>
              <a:t>measures the number of times </a:t>
            </a:r>
            <a:r>
              <a:rPr lang="en-US" sz="1800" b="1" dirty="0" smtClean="0"/>
              <a:t>word w  </a:t>
            </a:r>
            <a:r>
              <a:rPr lang="en-US" sz="1800" b="1" dirty="0" smtClean="0"/>
              <a:t>occurs in a </a:t>
            </a:r>
            <a:r>
              <a:rPr lang="en-US" sz="1800" b="1" dirty="0" smtClean="0"/>
              <a:t>document/total number of words in a documents.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Inverse Document Frequency (IDF</a:t>
            </a:r>
            <a:r>
              <a:rPr lang="en-US" sz="1800" b="1" dirty="0" smtClean="0"/>
              <a:t>) measures log ( no of documents  /no of docs that </a:t>
            </a:r>
            <a:r>
              <a:rPr lang="en-US" sz="1800" b="1" dirty="0" err="1" smtClean="0"/>
              <a:t>contaains</a:t>
            </a:r>
            <a:r>
              <a:rPr lang="en-US" sz="1800" b="1" dirty="0" smtClean="0"/>
              <a:t> word w)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In information retrieval,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or </a:t>
            </a:r>
            <a:r>
              <a:rPr lang="en-US" sz="1800" b="1" dirty="0" smtClean="0"/>
              <a:t>TFIDF  is </a:t>
            </a:r>
            <a:r>
              <a:rPr lang="en-US" sz="1800" b="1" dirty="0" smtClean="0"/>
              <a:t>a numerical statistic that is intended to reflect how important a word is to a document in a collection or corpus</a:t>
            </a:r>
            <a:r>
              <a:rPr lang="en-US" sz="1800" b="1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 </a:t>
            </a:r>
            <a:r>
              <a:rPr lang="en-US" sz="1800" b="1" dirty="0" smtClean="0"/>
              <a:t>It is often used as a weighting factor in searches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of </a:t>
            </a:r>
            <a:r>
              <a:rPr lang="en-US" sz="1800" b="1" dirty="0" smtClean="0"/>
              <a:t>information retrieval, text mining, and user modeling. </a:t>
            </a:r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is one of the most popular </a:t>
            </a:r>
            <a:r>
              <a:rPr lang="en-US" sz="1800" b="1" dirty="0" err="1" smtClean="0"/>
              <a:t>termweighting</a:t>
            </a:r>
            <a:r>
              <a:rPr lang="en-US" sz="1800" b="1" dirty="0" smtClean="0"/>
              <a:t>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schemes </a:t>
            </a:r>
            <a:r>
              <a:rPr lang="en-US" sz="1800" b="1" dirty="0" smtClean="0"/>
              <a:t>today; 83% of text-based recommender systems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in </a:t>
            </a:r>
            <a:r>
              <a:rPr lang="en-US" sz="1800" b="1" dirty="0" smtClean="0"/>
              <a:t>digital libraries use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.</a:t>
            </a:r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Variations of the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weighting scheme are often used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by </a:t>
            </a:r>
            <a:r>
              <a:rPr lang="en-US" sz="1800" b="1" dirty="0" smtClean="0"/>
              <a:t>search </a:t>
            </a:r>
            <a:r>
              <a:rPr lang="en-US" sz="1800" b="1" dirty="0" smtClean="0"/>
              <a:t>engines(</a:t>
            </a:r>
            <a:r>
              <a:rPr lang="en-US" sz="1800" b="1" dirty="0" err="1" smtClean="0"/>
              <a:t>google</a:t>
            </a:r>
            <a:r>
              <a:rPr lang="en-US" sz="1800" b="1" dirty="0" smtClean="0"/>
              <a:t>) </a:t>
            </a:r>
            <a:r>
              <a:rPr lang="en-US" sz="1800" b="1" dirty="0" smtClean="0"/>
              <a:t>as a central tool in scoring and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ranking a </a:t>
            </a:r>
            <a:r>
              <a:rPr lang="en-US" sz="1800" b="1" dirty="0" smtClean="0"/>
              <a:t>document's relevance given a user query. </a:t>
            </a:r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1800" b="1" dirty="0" err="1" smtClean="0"/>
              <a:t>tf–idf</a:t>
            </a:r>
            <a:r>
              <a:rPr lang="en-US" sz="1800" b="1" dirty="0" smtClean="0"/>
              <a:t> </a:t>
            </a:r>
            <a:r>
              <a:rPr lang="en-US" sz="1800" b="1" dirty="0" smtClean="0"/>
              <a:t>can be successfully used for stop-words filtering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in various </a:t>
            </a:r>
            <a:r>
              <a:rPr lang="en-US" sz="1800" b="1" dirty="0" smtClean="0"/>
              <a:t>subject fields, including text summarization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and </a:t>
            </a:r>
            <a:r>
              <a:rPr lang="en-US" sz="1800" b="1" dirty="0" smtClean="0"/>
              <a:t>classification.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One of the simplest ranking </a:t>
            </a:r>
            <a:r>
              <a:rPr lang="en-US" sz="1800" b="1" dirty="0" smtClean="0"/>
              <a:t>functions</a:t>
            </a:r>
          </a:p>
          <a:p>
            <a:pPr algn="l"/>
            <a:r>
              <a:rPr lang="en-US" sz="1800" b="1" dirty="0" smtClean="0"/>
              <a:t>(page rank algorithm)is computed</a:t>
            </a:r>
          </a:p>
          <a:p>
            <a:pPr algn="l"/>
            <a:r>
              <a:rPr lang="en-US" sz="1800" b="1" dirty="0" smtClean="0"/>
              <a:t> </a:t>
            </a:r>
            <a:r>
              <a:rPr lang="en-US" sz="1800" b="1" dirty="0" smtClean="0"/>
              <a:t>by summing the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for each query term.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TF–PDF </a:t>
            </a:r>
            <a:r>
              <a:rPr lang="en-US" sz="1800" b="1" dirty="0" smtClean="0"/>
              <a:t>(Term Frequency * Proportional Document Frequency</a:t>
            </a:r>
            <a:r>
              <a:rPr lang="en-US" sz="1800" b="1" dirty="0" smtClean="0"/>
              <a:t>).</a:t>
            </a:r>
          </a:p>
          <a:p>
            <a:pPr algn="l"/>
            <a:r>
              <a:rPr lang="en-US" sz="1800" b="1" dirty="0" smtClean="0"/>
              <a:t>TF–PDF </a:t>
            </a:r>
            <a:r>
              <a:rPr lang="en-US" sz="1800" b="1" dirty="0" smtClean="0"/>
              <a:t>was introduced in 2001 in the context of identifying emerging topics in the media. The PDF component measures the difference of how often a term occurs in different domains. </a:t>
            </a:r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Another </a:t>
            </a:r>
            <a:r>
              <a:rPr lang="en-US" sz="1800" b="1" dirty="0" smtClean="0"/>
              <a:t>derivate is TF–</a:t>
            </a:r>
            <a:r>
              <a:rPr lang="en-US" sz="1800" b="1" dirty="0" err="1" smtClean="0"/>
              <a:t>IDuF</a:t>
            </a:r>
            <a:r>
              <a:rPr lang="en-US" sz="1800" b="1" dirty="0" smtClean="0"/>
              <a:t>. In </a:t>
            </a:r>
            <a:r>
              <a:rPr lang="en-US" sz="1800" b="1" dirty="0" smtClean="0"/>
              <a:t>TF–</a:t>
            </a:r>
            <a:r>
              <a:rPr lang="en-US" sz="1800" b="1" dirty="0" err="1" smtClean="0"/>
              <a:t>IDuF,idf</a:t>
            </a:r>
            <a:r>
              <a:rPr lang="en-US" sz="1800" b="1" dirty="0" smtClean="0"/>
              <a:t> </a:t>
            </a:r>
            <a:r>
              <a:rPr lang="en-US" sz="1800" b="1" dirty="0" smtClean="0"/>
              <a:t>is not calculated based on the document corpus that is to be searched or recommended. Instead, </a:t>
            </a:r>
            <a:r>
              <a:rPr lang="en-US" sz="1800" b="1" dirty="0" err="1" smtClean="0"/>
              <a:t>idf</a:t>
            </a:r>
            <a:r>
              <a:rPr lang="en-US" sz="1800" b="1" dirty="0" smtClean="0"/>
              <a:t> is calculated on users' personal document collections. The authors report that TF–</a:t>
            </a:r>
            <a:r>
              <a:rPr lang="en-US" sz="1800" b="1" dirty="0" err="1" smtClean="0"/>
              <a:t>IDuF</a:t>
            </a:r>
            <a:r>
              <a:rPr lang="en-US" sz="1800" b="1" dirty="0" smtClean="0"/>
              <a:t> was equally effective as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but could also be applied in situations when, e.g., a user modeling system has no access to a global document corpus.</a:t>
            </a:r>
          </a:p>
          <a:p>
            <a:pPr algn="l"/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endParaRPr lang="en-US" sz="1800" b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E87-23E6-47E8-A3D5-A313B2EEB1C3}" type="datetime1">
              <a:rPr lang="en-US" smtClean="0"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3048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Contd..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Document 1</a:t>
            </a:r>
            <a:r>
              <a:rPr lang="en-US" sz="1800" dirty="0" smtClean="0"/>
              <a:t>: IBAB has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course for biology</a:t>
            </a:r>
          </a:p>
          <a:p>
            <a:pPr algn="l"/>
            <a:r>
              <a:rPr lang="en-US" sz="1800" b="1" dirty="0" smtClean="0"/>
              <a:t>Document 2</a:t>
            </a:r>
            <a:r>
              <a:rPr lang="en-US" sz="1800" dirty="0" smtClean="0"/>
              <a:t>: learning biology is easy</a:t>
            </a:r>
          </a:p>
          <a:p>
            <a:pPr algn="l"/>
            <a:r>
              <a:rPr lang="en-US" sz="1800" b="1" dirty="0" smtClean="0"/>
              <a:t>Document 3</a:t>
            </a:r>
            <a:r>
              <a:rPr lang="en-US" sz="1800" dirty="0" smtClean="0"/>
              <a:t>: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is a vast subject</a:t>
            </a:r>
          </a:p>
          <a:p>
            <a:pPr algn="l"/>
            <a:r>
              <a:rPr lang="en-US" sz="1800" b="1" dirty="0" smtClean="0"/>
              <a:t>query: </a:t>
            </a:r>
            <a:r>
              <a:rPr lang="en-US" sz="1800" b="1" dirty="0" err="1" smtClean="0"/>
              <a:t>bigdata</a:t>
            </a:r>
            <a:r>
              <a:rPr lang="en-US" sz="1800" b="1" dirty="0" smtClean="0"/>
              <a:t> </a:t>
            </a:r>
            <a:r>
              <a:rPr lang="en-US" sz="1800" b="1" dirty="0" smtClean="0"/>
              <a:t>biology</a:t>
            </a:r>
          </a:p>
          <a:p>
            <a:pPr algn="l"/>
            <a:r>
              <a:rPr lang="en-US" sz="1800" b="1" dirty="0" err="1" smtClean="0"/>
              <a:t>Normalised</a:t>
            </a:r>
            <a:r>
              <a:rPr lang="en-US" sz="1800" b="1" dirty="0" smtClean="0"/>
              <a:t> TF for all the documents:  TF=(NO OF TIMES WORD APPEAR IN A DOCS/NO OF 					WORDS IN A DOCS)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9031-2728-430A-BA29-F745506EF624}" type="datetime1">
              <a:rPr lang="en-US" smtClean="0"/>
              <a:t>31-Aug-19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286000"/>
          <a:ext cx="8915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vast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181600"/>
            <a:ext cx="562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IDF: log(no of docs/no of docs that contains  query word)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1158</Words>
  <Application>Microsoft Office PowerPoint</Application>
  <PresentationFormat>On-screen Show (4:3)</PresentationFormat>
  <Paragraphs>361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VECTOR SPACE MODEL</vt:lpstr>
      <vt:lpstr>.</vt:lpstr>
      <vt:lpstr>Slide 3</vt:lpstr>
      <vt:lpstr>Similarity coefficient</vt:lpstr>
      <vt:lpstr>BAG OF WORDS MODEL             It is a puppy .it is cute</vt:lpstr>
      <vt:lpstr>Cosine Similarities</vt:lpstr>
      <vt:lpstr>Contd..</vt:lpstr>
      <vt:lpstr>Tf-idf Model</vt:lpstr>
      <vt:lpstr>Contd..</vt:lpstr>
      <vt:lpstr>Slide 10</vt:lpstr>
      <vt:lpstr>Pros and Cons of VSM:</vt:lpstr>
      <vt:lpstr>Application of VSM in BioInformatics</vt:lpstr>
      <vt:lpstr>Implementation in python </vt:lpstr>
      <vt:lpstr>Reference: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 MODEL</dc:title>
  <dc:creator>ICI</dc:creator>
  <cp:lastModifiedBy>ICI</cp:lastModifiedBy>
  <cp:revision>17</cp:revision>
  <dcterms:created xsi:type="dcterms:W3CDTF">2019-08-30T12:24:15Z</dcterms:created>
  <dcterms:modified xsi:type="dcterms:W3CDTF">2019-08-30T23:19:52Z</dcterms:modified>
</cp:coreProperties>
</file>