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53"/>
  </p:notesMasterIdLst>
  <p:handoutMasterIdLst>
    <p:handoutMasterId r:id="rId54"/>
  </p:handoutMasterIdLst>
  <p:sldIdLst>
    <p:sldId id="439" r:id="rId2"/>
    <p:sldId id="257" r:id="rId3"/>
    <p:sldId id="471" r:id="rId4"/>
    <p:sldId id="261" r:id="rId5"/>
    <p:sldId id="262" r:id="rId6"/>
    <p:sldId id="267" r:id="rId7"/>
    <p:sldId id="263" r:id="rId8"/>
    <p:sldId id="264" r:id="rId9"/>
    <p:sldId id="265" r:id="rId10"/>
    <p:sldId id="266" r:id="rId11"/>
    <p:sldId id="469" r:id="rId12"/>
    <p:sldId id="475" r:id="rId13"/>
    <p:sldId id="477" r:id="rId14"/>
    <p:sldId id="476" r:id="rId15"/>
    <p:sldId id="472" r:id="rId16"/>
    <p:sldId id="487" r:id="rId17"/>
    <p:sldId id="480" r:id="rId18"/>
    <p:sldId id="481" r:id="rId19"/>
    <p:sldId id="488" r:id="rId20"/>
    <p:sldId id="490" r:id="rId21"/>
    <p:sldId id="498" r:id="rId22"/>
    <p:sldId id="496" r:id="rId23"/>
    <p:sldId id="497" r:id="rId24"/>
    <p:sldId id="499" r:id="rId25"/>
    <p:sldId id="503" r:id="rId26"/>
    <p:sldId id="504" r:id="rId27"/>
    <p:sldId id="505" r:id="rId28"/>
    <p:sldId id="473" r:id="rId29"/>
    <p:sldId id="485" r:id="rId30"/>
    <p:sldId id="486" r:id="rId31"/>
    <p:sldId id="509" r:id="rId32"/>
    <p:sldId id="510" r:id="rId33"/>
    <p:sldId id="492" r:id="rId34"/>
    <p:sldId id="493" r:id="rId35"/>
    <p:sldId id="494" r:id="rId36"/>
    <p:sldId id="495" r:id="rId37"/>
    <p:sldId id="507" r:id="rId38"/>
    <p:sldId id="515" r:id="rId39"/>
    <p:sldId id="511" r:id="rId40"/>
    <p:sldId id="512" r:id="rId41"/>
    <p:sldId id="513" r:id="rId42"/>
    <p:sldId id="514" r:id="rId43"/>
    <p:sldId id="508" r:id="rId44"/>
    <p:sldId id="516" r:id="rId45"/>
    <p:sldId id="522" r:id="rId46"/>
    <p:sldId id="517" r:id="rId47"/>
    <p:sldId id="518" r:id="rId48"/>
    <p:sldId id="519" r:id="rId49"/>
    <p:sldId id="520" r:id="rId50"/>
    <p:sldId id="521" r:id="rId51"/>
    <p:sldId id="42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0D7760-3873-4022-8666-90CA8E39BF52}">
          <p14:sldIdLst>
            <p14:sldId id="439"/>
            <p14:sldId id="257"/>
            <p14:sldId id="471"/>
            <p14:sldId id="261"/>
            <p14:sldId id="262"/>
            <p14:sldId id="267"/>
            <p14:sldId id="263"/>
            <p14:sldId id="264"/>
            <p14:sldId id="265"/>
            <p14:sldId id="266"/>
            <p14:sldId id="469"/>
            <p14:sldId id="475"/>
            <p14:sldId id="477"/>
            <p14:sldId id="476"/>
            <p14:sldId id="472"/>
            <p14:sldId id="487"/>
            <p14:sldId id="480"/>
            <p14:sldId id="481"/>
            <p14:sldId id="488"/>
            <p14:sldId id="490"/>
            <p14:sldId id="498"/>
            <p14:sldId id="496"/>
            <p14:sldId id="497"/>
            <p14:sldId id="499"/>
            <p14:sldId id="503"/>
            <p14:sldId id="504"/>
            <p14:sldId id="505"/>
            <p14:sldId id="473"/>
            <p14:sldId id="485"/>
            <p14:sldId id="486"/>
            <p14:sldId id="509"/>
            <p14:sldId id="510"/>
            <p14:sldId id="492"/>
            <p14:sldId id="493"/>
            <p14:sldId id="494"/>
            <p14:sldId id="495"/>
            <p14:sldId id="507"/>
            <p14:sldId id="515"/>
            <p14:sldId id="511"/>
            <p14:sldId id="512"/>
            <p14:sldId id="513"/>
            <p14:sldId id="514"/>
            <p14:sldId id="508"/>
            <p14:sldId id="516"/>
            <p14:sldId id="522"/>
            <p14:sldId id="517"/>
            <p14:sldId id="518"/>
            <p14:sldId id="519"/>
            <p14:sldId id="520"/>
            <p14:sldId id="521"/>
            <p14:sldId id="424"/>
          </p14:sldIdLst>
        </p14:section>
      </p14:sectionLst>
    </p:ext>
    <p:ext uri="{EFAFB233-063F-42B5-8137-9DF3F51BA10A}">
      <p15:sldGuideLst xmlns:p15="http://schemas.microsoft.com/office/powerpoint/2012/main">
        <p15:guide id="1" orient="horz" pos="2156">
          <p15:clr>
            <a:srgbClr val="A4A3A4"/>
          </p15:clr>
        </p15:guide>
        <p15:guide id="2" pos="37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5033" autoAdjust="0"/>
  </p:normalViewPr>
  <p:slideViewPr>
    <p:cSldViewPr snapToGrid="0">
      <p:cViewPr varScale="1">
        <p:scale>
          <a:sx n="82" d="100"/>
          <a:sy n="82" d="100"/>
        </p:scale>
        <p:origin x="394" y="115"/>
      </p:cViewPr>
      <p:guideLst>
        <p:guide orient="horz" pos="2156"/>
        <p:guide pos="379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MIPC%20represent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Area%20Consump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cuments\Delay%20occur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POWER CONSUMPTION</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invertIfNegative val="0"/>
          <c:dPt>
            <c:idx val="0"/>
            <c:invertIfNegative val="0"/>
            <c:bubble3D val="0"/>
            <c:spPr>
              <a:solidFill>
                <a:srgbClr val="FFFF0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1-F0C0-4038-A709-A2A8DF2AB611}"/>
              </c:ext>
            </c:extLst>
          </c:dPt>
          <c:dPt>
            <c:idx val="1"/>
            <c:invertIfNegative val="0"/>
            <c:bubble3D val="0"/>
            <c:spPr>
              <a:solidFill>
                <a:srgbClr val="00B05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3-F0C0-4038-A709-A2A8DF2AB611}"/>
              </c:ext>
            </c:extLst>
          </c:dPt>
          <c:dPt>
            <c:idx val="2"/>
            <c:invertIfNegative val="0"/>
            <c:bubble3D val="0"/>
            <c:spPr>
              <a:solidFill>
                <a:srgbClr val="0070C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5-F0C0-4038-A709-A2A8DF2AB611}"/>
              </c:ext>
            </c:extLst>
          </c:dPt>
          <c:dPt>
            <c:idx val="3"/>
            <c:invertIfNegative val="0"/>
            <c:bubble3D val="0"/>
            <c:spPr>
              <a:solidFill>
                <a:srgbClr val="00B0F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7-F0C0-4038-A709-A2A8DF2AB611}"/>
              </c:ext>
            </c:extLst>
          </c:dPt>
          <c:dPt>
            <c:idx val="4"/>
            <c:invertIfNegative val="0"/>
            <c:bubble3D val="0"/>
            <c:spPr>
              <a:solidFill>
                <a:srgbClr val="FF000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9-F0C0-4038-A709-A2A8DF2AB611}"/>
              </c:ext>
            </c:extLst>
          </c:dPt>
          <c:cat>
            <c:strRef>
              <c:f>Sheet1!$A$2:$A$6</c:f>
              <c:strCache>
                <c:ptCount val="5"/>
                <c:pt idx="0">
                  <c:v>Hamming code (38,32)</c:v>
                </c:pt>
                <c:pt idx="1">
                  <c:v>Golay code (63,32)</c:v>
                </c:pt>
                <c:pt idx="2">
                  <c:v>BCH code (63,32)</c:v>
                </c:pt>
                <c:pt idx="3">
                  <c:v>LCPC code (72,32)</c:v>
                </c:pt>
                <c:pt idx="4">
                  <c:v>MIPC code (64,32)</c:v>
                </c:pt>
              </c:strCache>
            </c:strRef>
          </c:cat>
          <c:val>
            <c:numRef>
              <c:f>Sheet1!$B$2:$B$6</c:f>
              <c:numCache>
                <c:formatCode>General</c:formatCode>
                <c:ptCount val="5"/>
                <c:pt idx="0">
                  <c:v>152.19999999999999</c:v>
                </c:pt>
                <c:pt idx="1">
                  <c:v>235.7</c:v>
                </c:pt>
                <c:pt idx="2">
                  <c:v>268.89999999999998</c:v>
                </c:pt>
                <c:pt idx="3">
                  <c:v>221.8</c:v>
                </c:pt>
                <c:pt idx="4">
                  <c:v>136.17500000000001</c:v>
                </c:pt>
              </c:numCache>
            </c:numRef>
          </c:val>
          <c:extLst>
            <c:ext xmlns:c16="http://schemas.microsoft.com/office/drawing/2014/chart" uri="{C3380CC4-5D6E-409C-BE32-E72D297353CC}">
              <c16:uniqueId val="{0000000A-F0C0-4038-A709-A2A8DF2AB611}"/>
            </c:ext>
          </c:extLst>
        </c:ser>
        <c:dLbls>
          <c:showLegendKey val="0"/>
          <c:showVal val="0"/>
          <c:showCatName val="0"/>
          <c:showSerName val="0"/>
          <c:showPercent val="0"/>
          <c:showBubbleSize val="0"/>
        </c:dLbls>
        <c:gapWidth val="100"/>
        <c:overlap val="-24"/>
        <c:axId val="151977344"/>
        <c:axId val="154764416"/>
      </c:barChart>
      <c:catAx>
        <c:axId val="151977344"/>
        <c:scaling>
          <c:orientation val="minMax"/>
        </c:scaling>
        <c:delete val="0"/>
        <c:axPos val="b"/>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mn-cs"/>
              </a:defRPr>
            </a:pPr>
            <a:endParaRPr lang="en-US"/>
          </a:p>
        </c:txPr>
        <c:crossAx val="154764416"/>
        <c:crosses val="autoZero"/>
        <c:auto val="1"/>
        <c:lblAlgn val="ctr"/>
        <c:lblOffset val="100"/>
        <c:noMultiLvlLbl val="0"/>
      </c:catAx>
      <c:valAx>
        <c:axId val="154764416"/>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b="1" baseline="0" dirty="0">
                    <a:solidFill>
                      <a:sysClr val="windowText" lastClr="000000"/>
                    </a:solidFill>
                    <a:latin typeface="Times New Roman" panose="02020603050405020304" pitchFamily="18" charset="0"/>
                    <a:cs typeface="Times New Roman" panose="02020603050405020304" pitchFamily="18" charset="0"/>
                  </a:rPr>
                  <a:t>Power  Consumption (nW</a:t>
                </a:r>
                <a:r>
                  <a:rPr lang="en-IN" sz="1400" b="1" baseline="0" dirty="0">
                    <a:solidFill>
                      <a:sysClr val="windowText" lastClr="000000"/>
                    </a:solidFill>
                  </a:rPr>
                  <a:t>)</a:t>
                </a:r>
              </a:p>
            </c:rich>
          </c:tx>
          <c:layout>
            <c:manualLayout>
              <c:xMode val="edge"/>
              <c:yMode val="edge"/>
              <c:x val="2.9876362892386557E-3"/>
              <c:y val="0.1076293714406775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crossAx val="15197734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AREA</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invertIfNegative val="0"/>
          <c:dPt>
            <c:idx val="0"/>
            <c:invertIfNegative val="0"/>
            <c:bubble3D val="0"/>
            <c:spPr>
              <a:solidFill>
                <a:srgbClr val="FFFF0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1-277D-4256-866F-41FAB61CFED5}"/>
              </c:ext>
            </c:extLst>
          </c:dPt>
          <c:dPt>
            <c:idx val="1"/>
            <c:invertIfNegative val="0"/>
            <c:bubble3D val="0"/>
            <c:spPr>
              <a:solidFill>
                <a:srgbClr val="00B05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3-277D-4256-866F-41FAB61CFED5}"/>
              </c:ext>
            </c:extLst>
          </c:dPt>
          <c:dPt>
            <c:idx val="2"/>
            <c:invertIfNegative val="0"/>
            <c:bubble3D val="0"/>
            <c:spPr>
              <a:solidFill>
                <a:srgbClr val="0070C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5-277D-4256-866F-41FAB61CFED5}"/>
              </c:ext>
            </c:extLst>
          </c:dPt>
          <c:dPt>
            <c:idx val="3"/>
            <c:invertIfNegative val="0"/>
            <c:bubble3D val="0"/>
            <c:spPr>
              <a:solidFill>
                <a:srgbClr val="00B0F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7-277D-4256-866F-41FAB61CFED5}"/>
              </c:ext>
            </c:extLst>
          </c:dPt>
          <c:dPt>
            <c:idx val="4"/>
            <c:invertIfNegative val="0"/>
            <c:bubble3D val="0"/>
            <c:spPr>
              <a:solidFill>
                <a:srgbClr val="FF000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9-277D-4256-866F-41FAB61CFED5}"/>
              </c:ext>
            </c:extLst>
          </c:dPt>
          <c:cat>
            <c:strRef>
              <c:f>Sheet1!$A$2:$A$6</c:f>
              <c:strCache>
                <c:ptCount val="5"/>
                <c:pt idx="0">
                  <c:v>Hamming code (38,32)</c:v>
                </c:pt>
                <c:pt idx="1">
                  <c:v>Golay code (63,32)</c:v>
                </c:pt>
                <c:pt idx="2">
                  <c:v>BCH code (63,32)</c:v>
                </c:pt>
                <c:pt idx="3">
                  <c:v>LCPC code (72,32)</c:v>
                </c:pt>
                <c:pt idx="4">
                  <c:v>MIPC code (64,32)</c:v>
                </c:pt>
              </c:strCache>
            </c:strRef>
          </c:cat>
          <c:val>
            <c:numRef>
              <c:f>Sheet1!$B$2:$B$6</c:f>
              <c:numCache>
                <c:formatCode>General</c:formatCode>
                <c:ptCount val="5"/>
                <c:pt idx="0">
                  <c:v>1080.0999999999999</c:v>
                </c:pt>
                <c:pt idx="1">
                  <c:v>3655.2</c:v>
                </c:pt>
                <c:pt idx="2">
                  <c:v>4067.5</c:v>
                </c:pt>
                <c:pt idx="3">
                  <c:v>3537.6</c:v>
                </c:pt>
                <c:pt idx="4">
                  <c:v>2262</c:v>
                </c:pt>
              </c:numCache>
            </c:numRef>
          </c:val>
          <c:extLst>
            <c:ext xmlns:c16="http://schemas.microsoft.com/office/drawing/2014/chart" uri="{C3380CC4-5D6E-409C-BE32-E72D297353CC}">
              <c16:uniqueId val="{0000000A-277D-4256-866F-41FAB61CFED5}"/>
            </c:ext>
          </c:extLst>
        </c:ser>
        <c:dLbls>
          <c:showLegendKey val="0"/>
          <c:showVal val="0"/>
          <c:showCatName val="0"/>
          <c:showSerName val="0"/>
          <c:showPercent val="0"/>
          <c:showBubbleSize val="0"/>
        </c:dLbls>
        <c:gapWidth val="100"/>
        <c:overlap val="-24"/>
        <c:axId val="156179072"/>
        <c:axId val="156184960"/>
      </c:barChart>
      <c:catAx>
        <c:axId val="156179072"/>
        <c:scaling>
          <c:orientation val="minMax"/>
        </c:scaling>
        <c:delete val="0"/>
        <c:axPos val="b"/>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mn-cs"/>
              </a:defRPr>
            </a:pPr>
            <a:endParaRPr lang="en-US"/>
          </a:p>
        </c:txPr>
        <c:crossAx val="156184960"/>
        <c:crosses val="autoZero"/>
        <c:auto val="1"/>
        <c:lblAlgn val="ctr"/>
        <c:lblOffset val="100"/>
        <c:noMultiLvlLbl val="0"/>
      </c:catAx>
      <c:valAx>
        <c:axId val="156184960"/>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b="1" baseline="0">
                    <a:solidFill>
                      <a:sysClr val="windowText" lastClr="000000"/>
                    </a:solidFill>
                    <a:latin typeface="Times New Roman" panose="02020603050405020304" pitchFamily="18" charset="0"/>
                    <a:cs typeface="Times New Roman" panose="02020603050405020304" pitchFamily="18" charset="0"/>
                  </a:rPr>
                  <a:t>Area Consumption  (um2)</a:t>
                </a:r>
              </a:p>
            </c:rich>
          </c:tx>
          <c:layout>
            <c:manualLayout>
              <c:xMode val="edge"/>
              <c:yMode val="edge"/>
              <c:x val="7.1326676176890159E-3"/>
              <c:y val="6.2548171239687186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crossAx val="15617907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DELAY</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invertIfNegative val="0"/>
          <c:dPt>
            <c:idx val="0"/>
            <c:invertIfNegative val="0"/>
            <c:bubble3D val="0"/>
            <c:spPr>
              <a:solidFill>
                <a:srgbClr val="FFFF0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1-1C8E-4FD4-94C2-1D8407E52FF4}"/>
              </c:ext>
            </c:extLst>
          </c:dPt>
          <c:dPt>
            <c:idx val="1"/>
            <c:invertIfNegative val="0"/>
            <c:bubble3D val="0"/>
            <c:spPr>
              <a:solidFill>
                <a:srgbClr val="00B05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3-1C8E-4FD4-94C2-1D8407E52FF4}"/>
              </c:ext>
            </c:extLst>
          </c:dPt>
          <c:dPt>
            <c:idx val="2"/>
            <c:invertIfNegative val="0"/>
            <c:bubble3D val="0"/>
            <c:spPr>
              <a:solidFill>
                <a:srgbClr val="0070C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5-1C8E-4FD4-94C2-1D8407E52FF4}"/>
              </c:ext>
            </c:extLst>
          </c:dPt>
          <c:dPt>
            <c:idx val="3"/>
            <c:invertIfNegative val="0"/>
            <c:bubble3D val="0"/>
            <c:spPr>
              <a:solidFill>
                <a:srgbClr val="00B0F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7-1C8E-4FD4-94C2-1D8407E52FF4}"/>
              </c:ext>
            </c:extLst>
          </c:dPt>
          <c:dPt>
            <c:idx val="4"/>
            <c:invertIfNegative val="0"/>
            <c:bubble3D val="0"/>
            <c:spPr>
              <a:solidFill>
                <a:srgbClr val="FF0000"/>
              </a:solidFill>
              <a:ln>
                <a:noFill/>
              </a:ln>
              <a:effectLst>
                <a:outerShdw blurRad="40000" dist="23000" dir="5400000" rotWithShape="0">
                  <a:srgbClr val="000000">
                    <a:alpha val="35000"/>
                  </a:srgbClr>
                </a:outerShdw>
              </a:effectLst>
              <a:scene3d>
                <a:camera prst="orthographicFront"/>
                <a:lightRig rig="contrasting" dir="t">
                  <a:rot lat="0" lon="0" rev="7800000"/>
                </a:lightRig>
              </a:scene3d>
              <a:sp3d>
                <a:bevelT w="139700" h="139700"/>
              </a:sp3d>
            </c:spPr>
            <c:extLst>
              <c:ext xmlns:c16="http://schemas.microsoft.com/office/drawing/2014/chart" uri="{C3380CC4-5D6E-409C-BE32-E72D297353CC}">
                <c16:uniqueId val="{00000009-1C8E-4FD4-94C2-1D8407E52FF4}"/>
              </c:ext>
            </c:extLst>
          </c:dPt>
          <c:cat>
            <c:strRef>
              <c:f>Sheet1!$A$2:$A$6</c:f>
              <c:strCache>
                <c:ptCount val="5"/>
                <c:pt idx="0">
                  <c:v>Hamming code (38,32)</c:v>
                </c:pt>
                <c:pt idx="1">
                  <c:v>Golay code (63,32)</c:v>
                </c:pt>
                <c:pt idx="2">
                  <c:v>BCH code (63,32)</c:v>
                </c:pt>
                <c:pt idx="3">
                  <c:v>LCPC code (72,32)</c:v>
                </c:pt>
                <c:pt idx="4">
                  <c:v>MIPC code (64,32)</c:v>
                </c:pt>
              </c:strCache>
            </c:strRef>
          </c:cat>
          <c:val>
            <c:numRef>
              <c:f>Sheet1!$B$2:$B$6</c:f>
              <c:numCache>
                <c:formatCode>General</c:formatCode>
                <c:ptCount val="5"/>
                <c:pt idx="0">
                  <c:v>0.70499999999999996</c:v>
                </c:pt>
                <c:pt idx="1">
                  <c:v>1.72</c:v>
                </c:pt>
                <c:pt idx="2">
                  <c:v>1.9</c:v>
                </c:pt>
                <c:pt idx="3">
                  <c:v>1.63</c:v>
                </c:pt>
                <c:pt idx="4">
                  <c:v>0.94299999999999995</c:v>
                </c:pt>
              </c:numCache>
            </c:numRef>
          </c:val>
          <c:extLst>
            <c:ext xmlns:c16="http://schemas.microsoft.com/office/drawing/2014/chart" uri="{C3380CC4-5D6E-409C-BE32-E72D297353CC}">
              <c16:uniqueId val="{0000000A-1C8E-4FD4-94C2-1D8407E52FF4}"/>
            </c:ext>
          </c:extLst>
        </c:ser>
        <c:dLbls>
          <c:showLegendKey val="0"/>
          <c:showVal val="0"/>
          <c:showCatName val="0"/>
          <c:showSerName val="0"/>
          <c:showPercent val="0"/>
          <c:showBubbleSize val="0"/>
        </c:dLbls>
        <c:gapWidth val="100"/>
        <c:overlap val="-24"/>
        <c:axId val="156198784"/>
        <c:axId val="156200320"/>
      </c:barChart>
      <c:catAx>
        <c:axId val="156198784"/>
        <c:scaling>
          <c:orientation val="minMax"/>
        </c:scaling>
        <c:delete val="0"/>
        <c:axPos val="b"/>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mn-cs"/>
              </a:defRPr>
            </a:pPr>
            <a:endParaRPr lang="en-US"/>
          </a:p>
        </c:txPr>
        <c:crossAx val="156200320"/>
        <c:crosses val="autoZero"/>
        <c:auto val="1"/>
        <c:lblAlgn val="ctr"/>
        <c:lblOffset val="100"/>
        <c:noMultiLvlLbl val="0"/>
      </c:catAx>
      <c:valAx>
        <c:axId val="156200320"/>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b="1" baseline="0" dirty="0">
                    <a:solidFill>
                      <a:sysClr val="windowText" lastClr="000000"/>
                    </a:solidFill>
                    <a:latin typeface="Times New Roman" panose="02020603050405020304" pitchFamily="18" charset="0"/>
                    <a:cs typeface="Times New Roman" panose="02020603050405020304" pitchFamily="18" charset="0"/>
                  </a:rPr>
                  <a:t>Delay (nS)</a:t>
                </a:r>
              </a:p>
            </c:rich>
          </c:tx>
          <c:layout>
            <c:manualLayout>
              <c:xMode val="edge"/>
              <c:yMode val="edge"/>
              <c:x val="0"/>
              <c:y val="0.3585964240657763"/>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shade val="95000"/>
                <a:satMod val="105000"/>
              </a:schemeClr>
            </a:solidFill>
            <a:prstDash val="soli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mn-cs"/>
              </a:defRPr>
            </a:pPr>
            <a:endParaRPr lang="en-US"/>
          </a:p>
        </c:txPr>
        <c:crossAx val="15619878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760" name="Rectangle 184"/>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Century Gothic" pitchFamily="34" charset="0"/>
              </a:defRPr>
            </a:lvl1pPr>
          </a:lstStyle>
          <a:p>
            <a:pPr>
              <a:defRPr/>
            </a:pPr>
            <a:endParaRPr lang="en-US" altLang="en-US"/>
          </a:p>
        </p:txBody>
      </p:sp>
      <p:sp>
        <p:nvSpPr>
          <p:cNvPr id="1048761" name="Rectangle 185"/>
          <p:cNvSpPr>
            <a:spLocks noGrp="1" noChangeArrowheads="1"/>
          </p:cNvSpPr>
          <p:nvPr>
            <p:ph type="dt" sz="quarter"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Century Gothic" pitchFamily="34" charset="0"/>
              </a:defRPr>
            </a:lvl1pPr>
          </a:lstStyle>
          <a:p>
            <a:pPr>
              <a:defRPr/>
            </a:pPr>
            <a:fld id="{84E84702-1DD7-4ACC-956C-0C9231E08382}" type="datetime8">
              <a:rPr lang="en-IN" altLang="en-US" smtClean="0"/>
              <a:t>23-05-2024 09:54 AM</a:t>
            </a:fld>
            <a:endParaRPr lang="en-US" altLang="en-US"/>
          </a:p>
        </p:txBody>
      </p:sp>
      <p:sp>
        <p:nvSpPr>
          <p:cNvPr id="1048762" name="Rectangle 186"/>
          <p:cNvSpPr>
            <a:spLocks noGrp="1" noChangeArrowheads="1"/>
          </p:cNvSpPr>
          <p:nvPr>
            <p:ph type="ftr" sz="quarter" idx="2"/>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Century Gothic" pitchFamily="34" charset="0"/>
              </a:defRPr>
            </a:lvl1pPr>
          </a:lstStyle>
          <a:p>
            <a:pPr>
              <a:defRPr/>
            </a:pPr>
            <a:endParaRPr lang="en-US" altLang="en-US"/>
          </a:p>
        </p:txBody>
      </p:sp>
      <p:sp>
        <p:nvSpPr>
          <p:cNvPr id="1048763" name="Rectangle 187"/>
          <p:cNvSpPr>
            <a:spLocks noGrp="1" noChangeArrowheads="1"/>
          </p:cNvSpPr>
          <p:nvPr>
            <p:ph type="sldNum" sz="quarter" idx="3"/>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atin typeface="Century Gothic" pitchFamily="34" charset="0"/>
              </a:defRPr>
            </a:lvl1pPr>
          </a:lstStyle>
          <a:p>
            <a:pPr>
              <a:defRPr/>
            </a:pPr>
            <a:fld id="{E57A969C-EBEC-4771-BE72-E61B635D3F8E}" type="slidenum">
              <a:rPr lang="en-US" altLang="en-US"/>
              <a:pPr>
                <a:defRPr/>
              </a:pPr>
              <a:t>‹#›</a:t>
            </a:fld>
            <a:endParaRPr lang="en-US" altLang="en-US"/>
          </a:p>
        </p:txBody>
      </p:sp>
    </p:spTree>
    <p:extLst>
      <p:ext uri="{BB962C8B-B14F-4D97-AF65-F5344CB8AC3E}">
        <p14:creationId xmlns:p14="http://schemas.microsoft.com/office/powerpoint/2010/main" val="395802292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754" name="Rectangle 178"/>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Century Gothic" pitchFamily="34" charset="0"/>
              </a:defRPr>
            </a:lvl1pPr>
          </a:lstStyle>
          <a:p>
            <a:pPr>
              <a:defRPr/>
            </a:pPr>
            <a:endParaRPr lang="en-US" altLang="en-US"/>
          </a:p>
        </p:txBody>
      </p:sp>
      <p:sp>
        <p:nvSpPr>
          <p:cNvPr id="1048755" name="Rectangle 179"/>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Century Gothic" pitchFamily="34" charset="0"/>
              </a:defRPr>
            </a:lvl1pPr>
          </a:lstStyle>
          <a:p>
            <a:pPr>
              <a:defRPr/>
            </a:pPr>
            <a:fld id="{62C7D114-F343-4392-AE1C-C15D93DAAB60}" type="datetime8">
              <a:rPr lang="en-IN" altLang="en-US" smtClean="0"/>
              <a:t>23-05-2024 09:54 AM</a:t>
            </a:fld>
            <a:endParaRPr lang="en-US" altLang="en-US"/>
          </a:p>
        </p:txBody>
      </p:sp>
      <p:sp>
        <p:nvSpPr>
          <p:cNvPr id="33796" name="Rectangle 180"/>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8757" name="Rectangle 181"/>
          <p:cNvSpPr>
            <a:spLocks noGrp="1" noChangeArrowheads="1"/>
          </p:cNvSpPr>
          <p:nvPr>
            <p:ph type="body" sz="quarter" idx="3"/>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en-US" altLang="en-US" noProof="0">
                <a:sym typeface="Palatino Linotype" panose="02040502050505030304" pitchFamily="18" charset="0"/>
              </a:rPr>
              <a:t>Click to edit Master text styles</a:t>
            </a:r>
          </a:p>
          <a:p>
            <a:pPr lvl="1"/>
            <a:r>
              <a:rPr lang="en-US" altLang="en-US" noProof="0">
                <a:sym typeface="Palatino Linotype" panose="02040502050505030304" pitchFamily="18" charset="0"/>
              </a:rPr>
              <a:t>Second level</a:t>
            </a:r>
          </a:p>
          <a:p>
            <a:pPr lvl="2"/>
            <a:r>
              <a:rPr lang="en-US" altLang="en-US" noProof="0">
                <a:sym typeface="Palatino Linotype" panose="02040502050505030304" pitchFamily="18" charset="0"/>
              </a:rPr>
              <a:t>Third level</a:t>
            </a:r>
          </a:p>
          <a:p>
            <a:pPr lvl="3"/>
            <a:r>
              <a:rPr lang="en-US" altLang="en-US" noProof="0">
                <a:sym typeface="Palatino Linotype" panose="02040502050505030304" pitchFamily="18" charset="0"/>
              </a:rPr>
              <a:t>Fourth level</a:t>
            </a:r>
          </a:p>
          <a:p>
            <a:pPr lvl="4"/>
            <a:r>
              <a:rPr lang="en-US" altLang="en-US" noProof="0">
                <a:sym typeface="Palatino Linotype" panose="02040502050505030304" pitchFamily="18" charset="0"/>
              </a:rPr>
              <a:t>Fifth level</a:t>
            </a:r>
          </a:p>
        </p:txBody>
      </p:sp>
      <p:sp>
        <p:nvSpPr>
          <p:cNvPr id="1048758" name="Rectangle 182"/>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Century Gothic" pitchFamily="34" charset="0"/>
              </a:defRPr>
            </a:lvl1pPr>
          </a:lstStyle>
          <a:p>
            <a:pPr>
              <a:defRPr/>
            </a:pPr>
            <a:endParaRPr lang="en-US" altLang="en-US"/>
          </a:p>
        </p:txBody>
      </p:sp>
      <p:sp>
        <p:nvSpPr>
          <p:cNvPr id="1048759" name="Rectangle 183"/>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atin typeface="Century Gothic" pitchFamily="34" charset="0"/>
              </a:defRPr>
            </a:lvl1pPr>
          </a:lstStyle>
          <a:p>
            <a:pPr>
              <a:defRPr/>
            </a:pPr>
            <a:fld id="{FA3BCB7B-2AE6-49CF-8B5A-F6E3D5667EDE}" type="slidenum">
              <a:rPr lang="en-US" altLang="en-US"/>
              <a:pPr>
                <a:defRPr/>
              </a:pPr>
              <a:t>‹#›</a:t>
            </a:fld>
            <a:endParaRPr lang="en-US" altLang="en-US"/>
          </a:p>
        </p:txBody>
      </p:sp>
    </p:spTree>
    <p:extLst>
      <p:ext uri="{BB962C8B-B14F-4D97-AF65-F5344CB8AC3E}">
        <p14:creationId xmlns:p14="http://schemas.microsoft.com/office/powerpoint/2010/main" val="3455678362"/>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rgbClr val="000000"/>
        </a:solidFill>
        <a:latin typeface="Century Gothic" panose="020B0502020202020204" pitchFamily="34" charset="0"/>
        <a:ea typeface="+mn-ea"/>
        <a:cs typeface="+mn-cs"/>
        <a:sym typeface="Palatino Linotype" pitchFamily="18" charset="0"/>
      </a:defRPr>
    </a:lvl1pPr>
    <a:lvl2pPr marL="457200" algn="l" rtl="0" eaLnBrk="0" fontAlgn="base" hangingPunct="0">
      <a:spcBef>
        <a:spcPct val="30000"/>
      </a:spcBef>
      <a:spcAft>
        <a:spcPct val="0"/>
      </a:spcAft>
      <a:defRPr sz="1200" kern="1200">
        <a:solidFill>
          <a:srgbClr val="000000"/>
        </a:solidFill>
        <a:latin typeface="Century Gothic" panose="020B0502020202020204" pitchFamily="34" charset="0"/>
        <a:ea typeface="+mn-ea"/>
        <a:cs typeface="+mn-cs"/>
        <a:sym typeface="Palatino Linotype" pitchFamily="18" charset="0"/>
      </a:defRPr>
    </a:lvl2pPr>
    <a:lvl3pPr marL="914400" algn="l" rtl="0" eaLnBrk="0" fontAlgn="base" hangingPunct="0">
      <a:spcBef>
        <a:spcPct val="30000"/>
      </a:spcBef>
      <a:spcAft>
        <a:spcPct val="0"/>
      </a:spcAft>
      <a:defRPr sz="1200" kern="1200">
        <a:solidFill>
          <a:srgbClr val="000000"/>
        </a:solidFill>
        <a:latin typeface="Century Gothic" panose="020B0502020202020204" pitchFamily="34" charset="0"/>
        <a:ea typeface="+mn-ea"/>
        <a:cs typeface="+mn-cs"/>
        <a:sym typeface="Palatino Linotype" pitchFamily="18" charset="0"/>
      </a:defRPr>
    </a:lvl3pPr>
    <a:lvl4pPr marL="1371600" algn="l" rtl="0" eaLnBrk="0" fontAlgn="base" hangingPunct="0">
      <a:spcBef>
        <a:spcPct val="30000"/>
      </a:spcBef>
      <a:spcAft>
        <a:spcPct val="0"/>
      </a:spcAft>
      <a:defRPr sz="1200" kern="1200">
        <a:solidFill>
          <a:srgbClr val="000000"/>
        </a:solidFill>
        <a:latin typeface="Century Gothic" panose="020B0502020202020204" pitchFamily="34" charset="0"/>
        <a:ea typeface="+mn-ea"/>
        <a:cs typeface="+mn-cs"/>
        <a:sym typeface="Palatino Linotype" pitchFamily="18" charset="0"/>
      </a:defRPr>
    </a:lvl4pPr>
    <a:lvl5pPr marL="1828800" algn="l" rtl="0" eaLnBrk="0" fontAlgn="base" hangingPunct="0">
      <a:spcBef>
        <a:spcPct val="30000"/>
      </a:spcBef>
      <a:spcAft>
        <a:spcPct val="0"/>
      </a:spcAft>
      <a:defRPr sz="1200" kern="1200">
        <a:solidFill>
          <a:srgbClr val="000000"/>
        </a:solidFill>
        <a:latin typeface="Century Gothic" panose="020B0502020202020204" pitchFamily="34" charset="0"/>
        <a:ea typeface="+mn-ea"/>
        <a:cs typeface="+mn-cs"/>
        <a:sym typeface="Palatino Linotype"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idx="4294967295"/>
          </p:nvPr>
        </p:nvSpPr>
        <p:spPr>
          <a:ln/>
        </p:spPr>
      </p:sp>
      <p:sp>
        <p:nvSpPr>
          <p:cNvPr id="34819" name="Notes Placeholder 2"/>
          <p:cNvSpPr>
            <a:spLocks noGrp="1" noChangeArrowheads="1"/>
          </p:cNvSpPr>
          <p:nvPr>
            <p:ph type="body" idx="4294967295"/>
          </p:nvPr>
        </p:nvSpPr>
        <p:spPr/>
        <p:txBody>
          <a:bodyPr>
            <a:prstTxWarp prst="textNoShape">
              <a:avLst/>
            </a:prstTxWarp>
          </a:bodyPr>
          <a:lstStyle/>
          <a:p>
            <a:endParaRPr lang="en-US">
              <a:ea typeface="等线" pitchFamily="2" charset="-122"/>
            </a:endParaRPr>
          </a:p>
        </p:txBody>
      </p:sp>
      <p:sp>
        <p:nvSpPr>
          <p:cNvPr id="3482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Palatino Linotype" pitchFamily="18" charset="0"/>
                <a:ea typeface="SimSun" pitchFamily="2" charset="-122"/>
                <a:sym typeface="Palatino Linotype" pitchFamily="18" charset="0"/>
              </a:defRPr>
            </a:lvl1pPr>
            <a:lvl2pPr marL="742950" indent="-285750" eaLnBrk="0" hangingPunct="0">
              <a:defRPr>
                <a:solidFill>
                  <a:srgbClr val="000000"/>
                </a:solidFill>
                <a:latin typeface="Palatino Linotype" pitchFamily="18" charset="0"/>
                <a:ea typeface="SimSun" pitchFamily="2" charset="-122"/>
                <a:sym typeface="Palatino Linotype" pitchFamily="18" charset="0"/>
              </a:defRPr>
            </a:lvl2pPr>
            <a:lvl3pPr marL="1143000" indent="-228600" eaLnBrk="0" hangingPunct="0">
              <a:defRPr>
                <a:solidFill>
                  <a:srgbClr val="000000"/>
                </a:solidFill>
                <a:latin typeface="Palatino Linotype" pitchFamily="18" charset="0"/>
                <a:ea typeface="SimSun" pitchFamily="2" charset="-122"/>
                <a:sym typeface="Palatino Linotype" pitchFamily="18" charset="0"/>
              </a:defRPr>
            </a:lvl3pPr>
            <a:lvl4pPr marL="1600200" indent="-228600" eaLnBrk="0" hangingPunct="0">
              <a:defRPr>
                <a:solidFill>
                  <a:srgbClr val="000000"/>
                </a:solidFill>
                <a:latin typeface="Palatino Linotype" pitchFamily="18" charset="0"/>
                <a:ea typeface="SimSun" pitchFamily="2" charset="-122"/>
                <a:sym typeface="Palatino Linotype" pitchFamily="18" charset="0"/>
              </a:defRPr>
            </a:lvl4pPr>
            <a:lvl5pPr marL="2057400" indent="-228600" eaLnBrk="0" hangingPunct="0">
              <a:defRPr>
                <a:solidFill>
                  <a:srgbClr val="000000"/>
                </a:solidFill>
                <a:latin typeface="Palatino Linotype" pitchFamily="18" charset="0"/>
                <a:ea typeface="SimSun" pitchFamily="2" charset="-122"/>
                <a:sym typeface="Palatino Linotype" pitchFamily="18" charset="0"/>
              </a:defRPr>
            </a:lvl5pPr>
            <a:lvl6pPr marL="25146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6pPr>
            <a:lvl7pPr marL="29718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7pPr>
            <a:lvl8pPr marL="34290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8pPr>
            <a:lvl9pPr marL="38862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9pPr>
          </a:lstStyle>
          <a:p>
            <a:pPr eaLnBrk="1" hangingPunct="1"/>
            <a:fld id="{2F2525B2-AE96-4B38-8B4A-D1A2A10E89E5}" type="slidenum">
              <a:rPr lang="en-US" smtClean="0">
                <a:latin typeface="Century Gothic" pitchFamily="34" charset="0"/>
              </a:rPr>
              <a:pPr eaLnBrk="1" hangingPunct="1"/>
              <a:t>1</a:t>
            </a:fld>
            <a:endParaRPr lang="en-US">
              <a:latin typeface="Century Gothic" pitchFamily="34" charset="0"/>
            </a:endParaRPr>
          </a:p>
        </p:txBody>
      </p:sp>
      <p:sp>
        <p:nvSpPr>
          <p:cNvPr id="2" name="Date Placeholder 1">
            <a:extLst>
              <a:ext uri="{FF2B5EF4-FFF2-40B4-BE49-F238E27FC236}">
                <a16:creationId xmlns:a16="http://schemas.microsoft.com/office/drawing/2014/main" id="{12E52A2C-EBE0-6AA5-3E91-498428FA791F}"/>
              </a:ext>
            </a:extLst>
          </p:cNvPr>
          <p:cNvSpPr>
            <a:spLocks noGrp="1"/>
          </p:cNvSpPr>
          <p:nvPr>
            <p:ph type="dt" idx="1"/>
          </p:nvPr>
        </p:nvSpPr>
        <p:spPr/>
        <p:txBody>
          <a:bodyPr/>
          <a:lstStyle/>
          <a:p>
            <a:pPr>
              <a:defRPr/>
            </a:pPr>
            <a:fld id="{216AA77F-E47A-4B3F-A9F4-EA1E6872395B}" type="datetime8">
              <a:rPr lang="en-IN" altLang="en-US" smtClean="0"/>
              <a:t>23-05-2024 09:54 AM</a:t>
            </a:fld>
            <a:endParaRPr lang="en-US" altLang="en-US"/>
          </a:p>
        </p:txBody>
      </p:sp>
      <p:sp>
        <p:nvSpPr>
          <p:cNvPr id="3" name="Footer Placeholder 2">
            <a:extLst>
              <a:ext uri="{FF2B5EF4-FFF2-40B4-BE49-F238E27FC236}">
                <a16:creationId xmlns:a16="http://schemas.microsoft.com/office/drawing/2014/main" id="{F976168A-AC47-C775-5518-9AEA9EC201B7}"/>
              </a:ext>
            </a:extLst>
          </p:cNvPr>
          <p:cNvSpPr>
            <a:spLocks noGrp="1"/>
          </p:cNvSpPr>
          <p:nvPr>
            <p:ph type="ftr" sz="quarter" idx="4"/>
          </p:nvPr>
        </p:nvSpPr>
        <p:spPr/>
        <p:txBody>
          <a:bodyPr/>
          <a:lstStyle/>
          <a:p>
            <a:pPr>
              <a:defRPr/>
            </a:pPr>
            <a:endParaRPr lang="en-US" altLang="en-US"/>
          </a:p>
        </p:txBody>
      </p:sp>
      <p:sp>
        <p:nvSpPr>
          <p:cNvPr id="4" name="Header Placeholder 3">
            <a:extLst>
              <a:ext uri="{FF2B5EF4-FFF2-40B4-BE49-F238E27FC236}">
                <a16:creationId xmlns:a16="http://schemas.microsoft.com/office/drawing/2014/main" id="{982DDBD5-CC07-6BCB-7A42-0ECB8080E349}"/>
              </a:ext>
            </a:extLst>
          </p:cNvPr>
          <p:cNvSpPr>
            <a:spLocks noGrp="1"/>
          </p:cNvSpPr>
          <p:nvPr>
            <p:ph type="hdr" sz="quarter"/>
          </p:nvPr>
        </p:nvSpPr>
        <p:spPr/>
        <p:txBody>
          <a:bodyPr/>
          <a:lstStyle/>
          <a:p>
            <a:pPr>
              <a:defRPr/>
            </a:pPr>
            <a:endParaRPr lang="en-US" altLang="en-US"/>
          </a:p>
        </p:txBody>
      </p:sp>
    </p:spTree>
    <p:extLst>
      <p:ext uri="{BB962C8B-B14F-4D97-AF65-F5344CB8AC3E}">
        <p14:creationId xmlns:p14="http://schemas.microsoft.com/office/powerpoint/2010/main" val="1338656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NO:01</a:t>
            </a:r>
            <a:endParaRPr lang="en-IN" dirty="0"/>
          </a:p>
        </p:txBody>
      </p:sp>
      <p:sp>
        <p:nvSpPr>
          <p:cNvPr id="4" name="Slide Number Placeholder 3"/>
          <p:cNvSpPr>
            <a:spLocks noGrp="1"/>
          </p:cNvSpPr>
          <p:nvPr>
            <p:ph type="sldNum" sz="quarter" idx="5"/>
          </p:nvPr>
        </p:nvSpPr>
        <p:spPr/>
        <p:txBody>
          <a:bodyPr/>
          <a:lstStyle/>
          <a:p>
            <a:fld id="{0D64D760-62FB-4FF7-9D69-DB6EE72026D8}" type="slidenum">
              <a:rPr lang="en-IN" smtClean="0"/>
              <a:t>4</a:t>
            </a:fld>
            <a:endParaRPr lang="en-IN"/>
          </a:p>
        </p:txBody>
      </p:sp>
      <p:sp>
        <p:nvSpPr>
          <p:cNvPr id="5" name="Date Placeholder 4">
            <a:extLst>
              <a:ext uri="{FF2B5EF4-FFF2-40B4-BE49-F238E27FC236}">
                <a16:creationId xmlns:a16="http://schemas.microsoft.com/office/drawing/2014/main" id="{C8042200-0543-BC39-CBDE-08622692FD12}"/>
              </a:ext>
            </a:extLst>
          </p:cNvPr>
          <p:cNvSpPr>
            <a:spLocks noGrp="1"/>
          </p:cNvSpPr>
          <p:nvPr>
            <p:ph type="dt" idx="1"/>
          </p:nvPr>
        </p:nvSpPr>
        <p:spPr/>
        <p:txBody>
          <a:bodyPr/>
          <a:lstStyle/>
          <a:p>
            <a:pPr>
              <a:defRPr/>
            </a:pPr>
            <a:fld id="{BF40ED21-B927-492E-A34E-3E014101141C}"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66FE0D46-7DBF-7239-D606-D0F1ABB49AAD}"/>
              </a:ext>
            </a:extLst>
          </p:cNvPr>
          <p:cNvSpPr>
            <a:spLocks noGrp="1"/>
          </p:cNvSpPr>
          <p:nvPr>
            <p:ph type="ftr" sz="quarter" idx="4"/>
          </p:nvPr>
        </p:nvSpPr>
        <p:spPr/>
        <p:txBody>
          <a:bodyPr/>
          <a:lstStyle/>
          <a:p>
            <a:pPr>
              <a:defRPr/>
            </a:pPr>
            <a:endParaRPr lang="en-US" altLang="en-US"/>
          </a:p>
        </p:txBody>
      </p:sp>
      <p:sp>
        <p:nvSpPr>
          <p:cNvPr id="7" name="Header Placeholder 6">
            <a:extLst>
              <a:ext uri="{FF2B5EF4-FFF2-40B4-BE49-F238E27FC236}">
                <a16:creationId xmlns:a16="http://schemas.microsoft.com/office/drawing/2014/main" id="{F762B835-1D54-4CE1-A368-0B67BF5B3298}"/>
              </a:ext>
            </a:extLst>
          </p:cNvPr>
          <p:cNvSpPr>
            <a:spLocks noGrp="1"/>
          </p:cNvSpPr>
          <p:nvPr>
            <p:ph type="hdr" sz="quarter"/>
          </p:nvPr>
        </p:nvSpPr>
        <p:spPr/>
        <p:txBody>
          <a:bodyPr/>
          <a:lstStyle/>
          <a:p>
            <a:pPr>
              <a:defRPr/>
            </a:pPr>
            <a:endParaRPr lang="en-US" altLang="en-US"/>
          </a:p>
        </p:txBody>
      </p:sp>
    </p:spTree>
    <p:extLst>
      <p:ext uri="{BB962C8B-B14F-4D97-AF65-F5344CB8AC3E}">
        <p14:creationId xmlns:p14="http://schemas.microsoft.com/office/powerpoint/2010/main" val="159719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NO:02</a:t>
            </a:r>
            <a:endParaRPr lang="en-IN" dirty="0"/>
          </a:p>
        </p:txBody>
      </p:sp>
      <p:sp>
        <p:nvSpPr>
          <p:cNvPr id="4" name="Slide Number Placeholder 3"/>
          <p:cNvSpPr>
            <a:spLocks noGrp="1"/>
          </p:cNvSpPr>
          <p:nvPr>
            <p:ph type="sldNum" sz="quarter" idx="5"/>
          </p:nvPr>
        </p:nvSpPr>
        <p:spPr/>
        <p:txBody>
          <a:bodyPr/>
          <a:lstStyle/>
          <a:p>
            <a:fld id="{0D64D760-62FB-4FF7-9D69-DB6EE72026D8}" type="slidenum">
              <a:rPr lang="en-IN" smtClean="0"/>
              <a:t>5</a:t>
            </a:fld>
            <a:endParaRPr lang="en-IN"/>
          </a:p>
        </p:txBody>
      </p:sp>
      <p:sp>
        <p:nvSpPr>
          <p:cNvPr id="5" name="Date Placeholder 4">
            <a:extLst>
              <a:ext uri="{FF2B5EF4-FFF2-40B4-BE49-F238E27FC236}">
                <a16:creationId xmlns:a16="http://schemas.microsoft.com/office/drawing/2014/main" id="{53D46E1F-74BA-8CA8-44DF-63C5E88FED3A}"/>
              </a:ext>
            </a:extLst>
          </p:cNvPr>
          <p:cNvSpPr>
            <a:spLocks noGrp="1"/>
          </p:cNvSpPr>
          <p:nvPr>
            <p:ph type="dt" idx="1"/>
          </p:nvPr>
        </p:nvSpPr>
        <p:spPr/>
        <p:txBody>
          <a:bodyPr/>
          <a:lstStyle/>
          <a:p>
            <a:pPr>
              <a:defRPr/>
            </a:pPr>
            <a:fld id="{4B06382A-0466-4D45-8BE2-70188E9A72BA}"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AE4A2AE9-72FA-53D8-C076-67451B8E05D5}"/>
              </a:ext>
            </a:extLst>
          </p:cNvPr>
          <p:cNvSpPr>
            <a:spLocks noGrp="1"/>
          </p:cNvSpPr>
          <p:nvPr>
            <p:ph type="ftr" sz="quarter" idx="4"/>
          </p:nvPr>
        </p:nvSpPr>
        <p:spPr/>
        <p:txBody>
          <a:bodyPr/>
          <a:lstStyle/>
          <a:p>
            <a:pPr>
              <a:defRPr/>
            </a:pPr>
            <a:endParaRPr lang="en-US" altLang="en-US"/>
          </a:p>
        </p:txBody>
      </p:sp>
      <p:sp>
        <p:nvSpPr>
          <p:cNvPr id="7" name="Header Placeholder 6">
            <a:extLst>
              <a:ext uri="{FF2B5EF4-FFF2-40B4-BE49-F238E27FC236}">
                <a16:creationId xmlns:a16="http://schemas.microsoft.com/office/drawing/2014/main" id="{F3B68099-086D-73B4-6702-66798589AE66}"/>
              </a:ext>
            </a:extLst>
          </p:cNvPr>
          <p:cNvSpPr>
            <a:spLocks noGrp="1"/>
          </p:cNvSpPr>
          <p:nvPr>
            <p:ph type="hdr" sz="quarter"/>
          </p:nvPr>
        </p:nvSpPr>
        <p:spPr/>
        <p:txBody>
          <a:bodyPr/>
          <a:lstStyle/>
          <a:p>
            <a:pPr>
              <a:defRPr/>
            </a:pPr>
            <a:endParaRPr lang="en-US" altLang="en-US"/>
          </a:p>
        </p:txBody>
      </p:sp>
    </p:spTree>
    <p:extLst>
      <p:ext uri="{BB962C8B-B14F-4D97-AF65-F5344CB8AC3E}">
        <p14:creationId xmlns:p14="http://schemas.microsoft.com/office/powerpoint/2010/main" val="1458074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NO:03</a:t>
            </a:r>
            <a:endParaRPr lang="en-IN" dirty="0"/>
          </a:p>
        </p:txBody>
      </p:sp>
      <p:sp>
        <p:nvSpPr>
          <p:cNvPr id="4" name="Slide Number Placeholder 3"/>
          <p:cNvSpPr>
            <a:spLocks noGrp="1"/>
          </p:cNvSpPr>
          <p:nvPr>
            <p:ph type="sldNum" sz="quarter" idx="5"/>
          </p:nvPr>
        </p:nvSpPr>
        <p:spPr/>
        <p:txBody>
          <a:bodyPr/>
          <a:lstStyle/>
          <a:p>
            <a:fld id="{0D64D760-62FB-4FF7-9D69-DB6EE72026D8}" type="slidenum">
              <a:rPr lang="en-IN" smtClean="0"/>
              <a:t>6</a:t>
            </a:fld>
            <a:endParaRPr lang="en-IN"/>
          </a:p>
        </p:txBody>
      </p:sp>
      <p:sp>
        <p:nvSpPr>
          <p:cNvPr id="5" name="Date Placeholder 4">
            <a:extLst>
              <a:ext uri="{FF2B5EF4-FFF2-40B4-BE49-F238E27FC236}">
                <a16:creationId xmlns:a16="http://schemas.microsoft.com/office/drawing/2014/main" id="{A6A427A0-05A6-562A-6EEF-9F36A72EED1F}"/>
              </a:ext>
            </a:extLst>
          </p:cNvPr>
          <p:cNvSpPr>
            <a:spLocks noGrp="1"/>
          </p:cNvSpPr>
          <p:nvPr>
            <p:ph type="dt" idx="1"/>
          </p:nvPr>
        </p:nvSpPr>
        <p:spPr/>
        <p:txBody>
          <a:bodyPr/>
          <a:lstStyle/>
          <a:p>
            <a:pPr>
              <a:defRPr/>
            </a:pPr>
            <a:fld id="{9C4277BC-98B8-48AB-B7CC-31D597DC2009}"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744BC4B1-2ADF-4A59-5BCB-F16E1A3BF833}"/>
              </a:ext>
            </a:extLst>
          </p:cNvPr>
          <p:cNvSpPr>
            <a:spLocks noGrp="1"/>
          </p:cNvSpPr>
          <p:nvPr>
            <p:ph type="ftr" sz="quarter" idx="4"/>
          </p:nvPr>
        </p:nvSpPr>
        <p:spPr/>
        <p:txBody>
          <a:bodyPr/>
          <a:lstStyle/>
          <a:p>
            <a:pPr>
              <a:defRPr/>
            </a:pPr>
            <a:endParaRPr lang="en-US" altLang="en-US"/>
          </a:p>
        </p:txBody>
      </p:sp>
      <p:sp>
        <p:nvSpPr>
          <p:cNvPr id="7" name="Header Placeholder 6">
            <a:extLst>
              <a:ext uri="{FF2B5EF4-FFF2-40B4-BE49-F238E27FC236}">
                <a16:creationId xmlns:a16="http://schemas.microsoft.com/office/drawing/2014/main" id="{C50D53F7-9DDA-BCB6-92FC-2DDE7D66080B}"/>
              </a:ext>
            </a:extLst>
          </p:cNvPr>
          <p:cNvSpPr>
            <a:spLocks noGrp="1"/>
          </p:cNvSpPr>
          <p:nvPr>
            <p:ph type="hdr" sz="quarter"/>
          </p:nvPr>
        </p:nvSpPr>
        <p:spPr/>
        <p:txBody>
          <a:bodyPr/>
          <a:lstStyle/>
          <a:p>
            <a:pPr>
              <a:defRPr/>
            </a:pPr>
            <a:endParaRPr lang="en-US" altLang="en-US"/>
          </a:p>
        </p:txBody>
      </p:sp>
    </p:spTree>
    <p:extLst>
      <p:ext uri="{BB962C8B-B14F-4D97-AF65-F5344CB8AC3E}">
        <p14:creationId xmlns:p14="http://schemas.microsoft.com/office/powerpoint/2010/main" val="1652560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NO:04</a:t>
            </a:r>
            <a:endParaRPr lang="en-IN" dirty="0"/>
          </a:p>
        </p:txBody>
      </p:sp>
      <p:sp>
        <p:nvSpPr>
          <p:cNvPr id="4" name="Slide Number Placeholder 3"/>
          <p:cNvSpPr>
            <a:spLocks noGrp="1"/>
          </p:cNvSpPr>
          <p:nvPr>
            <p:ph type="sldNum" sz="quarter" idx="5"/>
          </p:nvPr>
        </p:nvSpPr>
        <p:spPr/>
        <p:txBody>
          <a:bodyPr/>
          <a:lstStyle/>
          <a:p>
            <a:fld id="{0D64D760-62FB-4FF7-9D69-DB6EE72026D8}" type="slidenum">
              <a:rPr lang="en-IN" smtClean="0"/>
              <a:t>7</a:t>
            </a:fld>
            <a:endParaRPr lang="en-IN"/>
          </a:p>
        </p:txBody>
      </p:sp>
      <p:sp>
        <p:nvSpPr>
          <p:cNvPr id="5" name="Date Placeholder 4">
            <a:extLst>
              <a:ext uri="{FF2B5EF4-FFF2-40B4-BE49-F238E27FC236}">
                <a16:creationId xmlns:a16="http://schemas.microsoft.com/office/drawing/2014/main" id="{B577A762-5C72-8A6E-6370-8B86FEC92EBB}"/>
              </a:ext>
            </a:extLst>
          </p:cNvPr>
          <p:cNvSpPr>
            <a:spLocks noGrp="1"/>
          </p:cNvSpPr>
          <p:nvPr>
            <p:ph type="dt" idx="1"/>
          </p:nvPr>
        </p:nvSpPr>
        <p:spPr/>
        <p:txBody>
          <a:bodyPr/>
          <a:lstStyle/>
          <a:p>
            <a:pPr>
              <a:defRPr/>
            </a:pPr>
            <a:fld id="{99F87119-E5B9-441C-B072-5DF68576ED40}"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D78F4012-92FF-BAA5-5F62-8A692B97900D}"/>
              </a:ext>
            </a:extLst>
          </p:cNvPr>
          <p:cNvSpPr>
            <a:spLocks noGrp="1"/>
          </p:cNvSpPr>
          <p:nvPr>
            <p:ph type="ftr" sz="quarter" idx="4"/>
          </p:nvPr>
        </p:nvSpPr>
        <p:spPr/>
        <p:txBody>
          <a:bodyPr/>
          <a:lstStyle/>
          <a:p>
            <a:pPr>
              <a:defRPr/>
            </a:pPr>
            <a:endParaRPr lang="en-US" altLang="en-US"/>
          </a:p>
        </p:txBody>
      </p:sp>
      <p:sp>
        <p:nvSpPr>
          <p:cNvPr id="7" name="Header Placeholder 6">
            <a:extLst>
              <a:ext uri="{FF2B5EF4-FFF2-40B4-BE49-F238E27FC236}">
                <a16:creationId xmlns:a16="http://schemas.microsoft.com/office/drawing/2014/main" id="{F6501A36-C438-A021-B6B8-C8C1BA6BD222}"/>
              </a:ext>
            </a:extLst>
          </p:cNvPr>
          <p:cNvSpPr>
            <a:spLocks noGrp="1"/>
          </p:cNvSpPr>
          <p:nvPr>
            <p:ph type="hdr" sz="quarter"/>
          </p:nvPr>
        </p:nvSpPr>
        <p:spPr/>
        <p:txBody>
          <a:bodyPr/>
          <a:lstStyle/>
          <a:p>
            <a:pPr>
              <a:defRPr/>
            </a:pPr>
            <a:endParaRPr lang="en-US" altLang="en-US"/>
          </a:p>
        </p:txBody>
      </p:sp>
    </p:spTree>
    <p:extLst>
      <p:ext uri="{BB962C8B-B14F-4D97-AF65-F5344CB8AC3E}">
        <p14:creationId xmlns:p14="http://schemas.microsoft.com/office/powerpoint/2010/main" val="136734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NO:05</a:t>
            </a:r>
            <a:endParaRPr lang="en-IN" dirty="0"/>
          </a:p>
        </p:txBody>
      </p:sp>
      <p:sp>
        <p:nvSpPr>
          <p:cNvPr id="4" name="Slide Number Placeholder 3"/>
          <p:cNvSpPr>
            <a:spLocks noGrp="1"/>
          </p:cNvSpPr>
          <p:nvPr>
            <p:ph type="sldNum" sz="quarter" idx="5"/>
          </p:nvPr>
        </p:nvSpPr>
        <p:spPr/>
        <p:txBody>
          <a:bodyPr/>
          <a:lstStyle/>
          <a:p>
            <a:fld id="{0D64D760-62FB-4FF7-9D69-DB6EE72026D8}" type="slidenum">
              <a:rPr lang="en-IN" smtClean="0"/>
              <a:t>8</a:t>
            </a:fld>
            <a:endParaRPr lang="en-IN"/>
          </a:p>
        </p:txBody>
      </p:sp>
      <p:sp>
        <p:nvSpPr>
          <p:cNvPr id="5" name="Date Placeholder 4">
            <a:extLst>
              <a:ext uri="{FF2B5EF4-FFF2-40B4-BE49-F238E27FC236}">
                <a16:creationId xmlns:a16="http://schemas.microsoft.com/office/drawing/2014/main" id="{DF75746C-9EC8-7861-1A15-14649879214A}"/>
              </a:ext>
            </a:extLst>
          </p:cNvPr>
          <p:cNvSpPr>
            <a:spLocks noGrp="1"/>
          </p:cNvSpPr>
          <p:nvPr>
            <p:ph type="dt" idx="1"/>
          </p:nvPr>
        </p:nvSpPr>
        <p:spPr/>
        <p:txBody>
          <a:bodyPr/>
          <a:lstStyle/>
          <a:p>
            <a:pPr>
              <a:defRPr/>
            </a:pPr>
            <a:fld id="{965D9860-6126-4D56-AE4D-84B696D3129F}"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74D3713A-488E-1FB0-0C0E-CC5FEAA0A01F}"/>
              </a:ext>
            </a:extLst>
          </p:cNvPr>
          <p:cNvSpPr>
            <a:spLocks noGrp="1"/>
          </p:cNvSpPr>
          <p:nvPr>
            <p:ph type="ftr" sz="quarter" idx="4"/>
          </p:nvPr>
        </p:nvSpPr>
        <p:spPr/>
        <p:txBody>
          <a:bodyPr/>
          <a:lstStyle/>
          <a:p>
            <a:pPr>
              <a:defRPr/>
            </a:pPr>
            <a:endParaRPr lang="en-US" altLang="en-US"/>
          </a:p>
        </p:txBody>
      </p:sp>
      <p:sp>
        <p:nvSpPr>
          <p:cNvPr id="7" name="Header Placeholder 6">
            <a:extLst>
              <a:ext uri="{FF2B5EF4-FFF2-40B4-BE49-F238E27FC236}">
                <a16:creationId xmlns:a16="http://schemas.microsoft.com/office/drawing/2014/main" id="{A4277518-652F-7D86-B63F-84655EED8617}"/>
              </a:ext>
            </a:extLst>
          </p:cNvPr>
          <p:cNvSpPr>
            <a:spLocks noGrp="1"/>
          </p:cNvSpPr>
          <p:nvPr>
            <p:ph type="hdr" sz="quarter"/>
          </p:nvPr>
        </p:nvSpPr>
        <p:spPr/>
        <p:txBody>
          <a:bodyPr/>
          <a:lstStyle/>
          <a:p>
            <a:pPr>
              <a:defRPr/>
            </a:pPr>
            <a:endParaRPr lang="en-US" altLang="en-US"/>
          </a:p>
        </p:txBody>
      </p:sp>
    </p:spTree>
    <p:extLst>
      <p:ext uri="{BB962C8B-B14F-4D97-AF65-F5344CB8AC3E}">
        <p14:creationId xmlns:p14="http://schemas.microsoft.com/office/powerpoint/2010/main" val="186438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NO:06</a:t>
            </a:r>
            <a:endParaRPr lang="en-IN" dirty="0"/>
          </a:p>
        </p:txBody>
      </p:sp>
      <p:sp>
        <p:nvSpPr>
          <p:cNvPr id="4" name="Slide Number Placeholder 3"/>
          <p:cNvSpPr>
            <a:spLocks noGrp="1"/>
          </p:cNvSpPr>
          <p:nvPr>
            <p:ph type="sldNum" sz="quarter" idx="5"/>
          </p:nvPr>
        </p:nvSpPr>
        <p:spPr/>
        <p:txBody>
          <a:bodyPr/>
          <a:lstStyle/>
          <a:p>
            <a:fld id="{0D64D760-62FB-4FF7-9D69-DB6EE72026D8}" type="slidenum">
              <a:rPr lang="en-IN" smtClean="0"/>
              <a:t>9</a:t>
            </a:fld>
            <a:endParaRPr lang="en-IN"/>
          </a:p>
        </p:txBody>
      </p:sp>
      <p:sp>
        <p:nvSpPr>
          <p:cNvPr id="5" name="Date Placeholder 4">
            <a:extLst>
              <a:ext uri="{FF2B5EF4-FFF2-40B4-BE49-F238E27FC236}">
                <a16:creationId xmlns:a16="http://schemas.microsoft.com/office/drawing/2014/main" id="{3EAD6575-3C0D-408C-440C-74D56A90F9E3}"/>
              </a:ext>
            </a:extLst>
          </p:cNvPr>
          <p:cNvSpPr>
            <a:spLocks noGrp="1"/>
          </p:cNvSpPr>
          <p:nvPr>
            <p:ph type="dt" idx="1"/>
          </p:nvPr>
        </p:nvSpPr>
        <p:spPr/>
        <p:txBody>
          <a:bodyPr/>
          <a:lstStyle/>
          <a:p>
            <a:pPr>
              <a:defRPr/>
            </a:pPr>
            <a:fld id="{F25D40D0-124F-457A-BAD4-FD216BF9FFF8}"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FC40983B-85F1-F7DB-3C97-5A75F578B3B9}"/>
              </a:ext>
            </a:extLst>
          </p:cNvPr>
          <p:cNvSpPr>
            <a:spLocks noGrp="1"/>
          </p:cNvSpPr>
          <p:nvPr>
            <p:ph type="ftr" sz="quarter" idx="4"/>
          </p:nvPr>
        </p:nvSpPr>
        <p:spPr/>
        <p:txBody>
          <a:bodyPr/>
          <a:lstStyle/>
          <a:p>
            <a:pPr>
              <a:defRPr/>
            </a:pPr>
            <a:endParaRPr lang="en-US" altLang="en-US"/>
          </a:p>
        </p:txBody>
      </p:sp>
      <p:sp>
        <p:nvSpPr>
          <p:cNvPr id="7" name="Header Placeholder 6">
            <a:extLst>
              <a:ext uri="{FF2B5EF4-FFF2-40B4-BE49-F238E27FC236}">
                <a16:creationId xmlns:a16="http://schemas.microsoft.com/office/drawing/2014/main" id="{5D0481EE-0503-A79B-3FFB-615A31B58031}"/>
              </a:ext>
            </a:extLst>
          </p:cNvPr>
          <p:cNvSpPr>
            <a:spLocks noGrp="1"/>
          </p:cNvSpPr>
          <p:nvPr>
            <p:ph type="hdr" sz="quarter"/>
          </p:nvPr>
        </p:nvSpPr>
        <p:spPr/>
        <p:txBody>
          <a:bodyPr/>
          <a:lstStyle/>
          <a:p>
            <a:pPr>
              <a:defRPr/>
            </a:pPr>
            <a:endParaRPr lang="en-US" altLang="en-US"/>
          </a:p>
        </p:txBody>
      </p:sp>
    </p:spTree>
    <p:extLst>
      <p:ext uri="{BB962C8B-B14F-4D97-AF65-F5344CB8AC3E}">
        <p14:creationId xmlns:p14="http://schemas.microsoft.com/office/powerpoint/2010/main" val="3557665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NO:07</a:t>
            </a:r>
            <a:endParaRPr lang="en-IN" dirty="0"/>
          </a:p>
        </p:txBody>
      </p:sp>
      <p:sp>
        <p:nvSpPr>
          <p:cNvPr id="4" name="Slide Number Placeholder 3"/>
          <p:cNvSpPr>
            <a:spLocks noGrp="1"/>
          </p:cNvSpPr>
          <p:nvPr>
            <p:ph type="sldNum" sz="quarter" idx="5"/>
          </p:nvPr>
        </p:nvSpPr>
        <p:spPr/>
        <p:txBody>
          <a:bodyPr/>
          <a:lstStyle/>
          <a:p>
            <a:fld id="{0D64D760-62FB-4FF7-9D69-DB6EE72026D8}" type="slidenum">
              <a:rPr lang="en-IN" smtClean="0"/>
              <a:t>10</a:t>
            </a:fld>
            <a:endParaRPr lang="en-IN"/>
          </a:p>
        </p:txBody>
      </p:sp>
      <p:sp>
        <p:nvSpPr>
          <p:cNvPr id="5" name="Date Placeholder 4">
            <a:extLst>
              <a:ext uri="{FF2B5EF4-FFF2-40B4-BE49-F238E27FC236}">
                <a16:creationId xmlns:a16="http://schemas.microsoft.com/office/drawing/2014/main" id="{AA24D697-8285-33CC-AA12-2FEA981A427D}"/>
              </a:ext>
            </a:extLst>
          </p:cNvPr>
          <p:cNvSpPr>
            <a:spLocks noGrp="1"/>
          </p:cNvSpPr>
          <p:nvPr>
            <p:ph type="dt" idx="1"/>
          </p:nvPr>
        </p:nvSpPr>
        <p:spPr/>
        <p:txBody>
          <a:bodyPr/>
          <a:lstStyle/>
          <a:p>
            <a:pPr>
              <a:defRPr/>
            </a:pPr>
            <a:fld id="{832BFF8E-1262-472F-BDCB-E76ADEB8C2E4}"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0BC2D59D-BBFD-848E-8A25-CE7FCB86C185}"/>
              </a:ext>
            </a:extLst>
          </p:cNvPr>
          <p:cNvSpPr>
            <a:spLocks noGrp="1"/>
          </p:cNvSpPr>
          <p:nvPr>
            <p:ph type="ftr" sz="quarter" idx="4"/>
          </p:nvPr>
        </p:nvSpPr>
        <p:spPr/>
        <p:txBody>
          <a:bodyPr/>
          <a:lstStyle/>
          <a:p>
            <a:pPr>
              <a:defRPr/>
            </a:pPr>
            <a:endParaRPr lang="en-US" altLang="en-US"/>
          </a:p>
        </p:txBody>
      </p:sp>
      <p:sp>
        <p:nvSpPr>
          <p:cNvPr id="7" name="Header Placeholder 6">
            <a:extLst>
              <a:ext uri="{FF2B5EF4-FFF2-40B4-BE49-F238E27FC236}">
                <a16:creationId xmlns:a16="http://schemas.microsoft.com/office/drawing/2014/main" id="{AC4B91AE-B7DF-5C39-5251-BBD4925EBCC9}"/>
              </a:ext>
            </a:extLst>
          </p:cNvPr>
          <p:cNvSpPr>
            <a:spLocks noGrp="1"/>
          </p:cNvSpPr>
          <p:nvPr>
            <p:ph type="hdr" sz="quarter"/>
          </p:nvPr>
        </p:nvSpPr>
        <p:spPr/>
        <p:txBody>
          <a:bodyPr/>
          <a:lstStyle/>
          <a:p>
            <a:pPr>
              <a:defRPr/>
            </a:pPr>
            <a:endParaRPr lang="en-US" altLang="en-US"/>
          </a:p>
        </p:txBody>
      </p:sp>
    </p:spTree>
    <p:extLst>
      <p:ext uri="{BB962C8B-B14F-4D97-AF65-F5344CB8AC3E}">
        <p14:creationId xmlns:p14="http://schemas.microsoft.com/office/powerpoint/2010/main" val="86195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00D-0972-F45A-9E72-DAAA31B73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8D79DC-BB82-280E-7489-DB88D3B043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788439-00C4-FD22-2EFE-569134FFB516}"/>
              </a:ext>
            </a:extLst>
          </p:cNvPr>
          <p:cNvSpPr>
            <a:spLocks noGrp="1"/>
          </p:cNvSpPr>
          <p:nvPr>
            <p:ph type="dt" sz="half" idx="10"/>
          </p:nvPr>
        </p:nvSpPr>
        <p:spPr/>
        <p:txBody>
          <a:bodyPr/>
          <a:lstStyle/>
          <a:p>
            <a:pPr>
              <a:defRPr/>
            </a:pPr>
            <a:fld id="{596969C5-59AE-4EE5-8AD1-830FCE9F81C7}" type="datetime8">
              <a:rPr lang="en-IN" altLang="en-US" smtClean="0"/>
              <a:t>23-05-2024 09:54 AM</a:t>
            </a:fld>
            <a:endParaRPr lang="en-US" altLang="en-US"/>
          </a:p>
        </p:txBody>
      </p:sp>
      <p:sp>
        <p:nvSpPr>
          <p:cNvPr id="5" name="Footer Placeholder 4">
            <a:extLst>
              <a:ext uri="{FF2B5EF4-FFF2-40B4-BE49-F238E27FC236}">
                <a16:creationId xmlns:a16="http://schemas.microsoft.com/office/drawing/2014/main" id="{38E53AE3-28B4-963B-1A63-CC2DD4EAC409}"/>
              </a:ext>
            </a:extLst>
          </p:cNvPr>
          <p:cNvSpPr>
            <a:spLocks noGrp="1"/>
          </p:cNvSpPr>
          <p:nvPr>
            <p:ph type="ftr" sz="quarter" idx="11"/>
          </p:nvPr>
        </p:nvSpPr>
        <p:spPr/>
        <p:txBody>
          <a:bodyPr/>
          <a:lstStyle/>
          <a:p>
            <a:pPr>
              <a:defRPr/>
            </a:pPr>
            <a:r>
              <a:rPr lang="en-US" altLang="en-US"/>
              <a:t>MIPC</a:t>
            </a:r>
          </a:p>
        </p:txBody>
      </p:sp>
      <p:sp>
        <p:nvSpPr>
          <p:cNvPr id="6" name="Slide Number Placeholder 5">
            <a:extLst>
              <a:ext uri="{FF2B5EF4-FFF2-40B4-BE49-F238E27FC236}">
                <a16:creationId xmlns:a16="http://schemas.microsoft.com/office/drawing/2014/main" id="{FAD95CD5-4EFB-6403-C85A-9A52F27C8714}"/>
              </a:ext>
            </a:extLst>
          </p:cNvPr>
          <p:cNvSpPr>
            <a:spLocks noGrp="1"/>
          </p:cNvSpPr>
          <p:nvPr>
            <p:ph type="sldNum" sz="quarter" idx="12"/>
          </p:nvPr>
        </p:nvSpPr>
        <p:spPr/>
        <p:txBody>
          <a:bodyPr/>
          <a:lstStyle/>
          <a:p>
            <a:pPr>
              <a:defRPr/>
            </a:pPr>
            <a:fld id="{C04E405F-F490-4148-82E0-0310307E6488}"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369207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40D8-AE70-EE24-0FD9-B7DD3A4603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90871-5A3E-ED7A-BC2F-DBDF02F2B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1921CF-1E4A-1527-9496-37EE3CAE7978}"/>
              </a:ext>
            </a:extLst>
          </p:cNvPr>
          <p:cNvSpPr>
            <a:spLocks noGrp="1"/>
          </p:cNvSpPr>
          <p:nvPr>
            <p:ph type="dt" sz="half" idx="10"/>
          </p:nvPr>
        </p:nvSpPr>
        <p:spPr/>
        <p:txBody>
          <a:bodyPr/>
          <a:lstStyle/>
          <a:p>
            <a:pPr>
              <a:defRPr/>
            </a:pPr>
            <a:fld id="{4A1EA9AE-B7C8-436C-BF60-42AC822824BF}" type="datetime8">
              <a:rPr lang="en-IN" altLang="en-US" smtClean="0"/>
              <a:t>23-05-2024 09:54 AM</a:t>
            </a:fld>
            <a:endParaRPr lang="en-US" altLang="en-US"/>
          </a:p>
        </p:txBody>
      </p:sp>
      <p:sp>
        <p:nvSpPr>
          <p:cNvPr id="5" name="Footer Placeholder 4">
            <a:extLst>
              <a:ext uri="{FF2B5EF4-FFF2-40B4-BE49-F238E27FC236}">
                <a16:creationId xmlns:a16="http://schemas.microsoft.com/office/drawing/2014/main" id="{FD820A5A-3E71-1C2E-E748-1B7FDF5B7094}"/>
              </a:ext>
            </a:extLst>
          </p:cNvPr>
          <p:cNvSpPr>
            <a:spLocks noGrp="1"/>
          </p:cNvSpPr>
          <p:nvPr>
            <p:ph type="ftr" sz="quarter" idx="11"/>
          </p:nvPr>
        </p:nvSpPr>
        <p:spPr/>
        <p:txBody>
          <a:bodyPr/>
          <a:lstStyle/>
          <a:p>
            <a:pPr>
              <a:defRPr/>
            </a:pPr>
            <a:r>
              <a:rPr lang="en-US" altLang="en-US"/>
              <a:t>MIPC</a:t>
            </a:r>
          </a:p>
        </p:txBody>
      </p:sp>
      <p:sp>
        <p:nvSpPr>
          <p:cNvPr id="6" name="Slide Number Placeholder 5">
            <a:extLst>
              <a:ext uri="{FF2B5EF4-FFF2-40B4-BE49-F238E27FC236}">
                <a16:creationId xmlns:a16="http://schemas.microsoft.com/office/drawing/2014/main" id="{36FD63F3-7E78-53D9-24C3-7BE526E3D498}"/>
              </a:ext>
            </a:extLst>
          </p:cNvPr>
          <p:cNvSpPr>
            <a:spLocks noGrp="1"/>
          </p:cNvSpPr>
          <p:nvPr>
            <p:ph type="sldNum" sz="quarter" idx="12"/>
          </p:nvPr>
        </p:nvSpPr>
        <p:spPr/>
        <p:txBody>
          <a:bodyPr/>
          <a:lstStyle/>
          <a:p>
            <a:pPr>
              <a:defRPr/>
            </a:pPr>
            <a:fld id="{F5E3E393-63A1-478F-90C1-8F8721F4498F}"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343549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C29BF5-3440-26FC-4A2B-33F7737F99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C05B3-C446-69D4-8183-47214484E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6B914B-A3D6-71E7-485E-793BBE347ECC}"/>
              </a:ext>
            </a:extLst>
          </p:cNvPr>
          <p:cNvSpPr>
            <a:spLocks noGrp="1"/>
          </p:cNvSpPr>
          <p:nvPr>
            <p:ph type="dt" sz="half" idx="10"/>
          </p:nvPr>
        </p:nvSpPr>
        <p:spPr/>
        <p:txBody>
          <a:bodyPr/>
          <a:lstStyle/>
          <a:p>
            <a:pPr>
              <a:defRPr/>
            </a:pPr>
            <a:fld id="{369336BF-8FBC-405A-8342-AADDE0D9178E}" type="datetime8">
              <a:rPr lang="en-IN" altLang="en-US" smtClean="0"/>
              <a:t>23-05-2024 09:54 AM</a:t>
            </a:fld>
            <a:endParaRPr lang="en-US" altLang="en-US"/>
          </a:p>
        </p:txBody>
      </p:sp>
      <p:sp>
        <p:nvSpPr>
          <p:cNvPr id="5" name="Footer Placeholder 4">
            <a:extLst>
              <a:ext uri="{FF2B5EF4-FFF2-40B4-BE49-F238E27FC236}">
                <a16:creationId xmlns:a16="http://schemas.microsoft.com/office/drawing/2014/main" id="{25E4B130-2F51-14AB-D91A-30A483883B3B}"/>
              </a:ext>
            </a:extLst>
          </p:cNvPr>
          <p:cNvSpPr>
            <a:spLocks noGrp="1"/>
          </p:cNvSpPr>
          <p:nvPr>
            <p:ph type="ftr" sz="quarter" idx="11"/>
          </p:nvPr>
        </p:nvSpPr>
        <p:spPr/>
        <p:txBody>
          <a:bodyPr/>
          <a:lstStyle/>
          <a:p>
            <a:pPr>
              <a:defRPr/>
            </a:pPr>
            <a:r>
              <a:rPr lang="en-US" altLang="en-US"/>
              <a:t>MIPC</a:t>
            </a:r>
          </a:p>
        </p:txBody>
      </p:sp>
      <p:sp>
        <p:nvSpPr>
          <p:cNvPr id="6" name="Slide Number Placeholder 5">
            <a:extLst>
              <a:ext uri="{FF2B5EF4-FFF2-40B4-BE49-F238E27FC236}">
                <a16:creationId xmlns:a16="http://schemas.microsoft.com/office/drawing/2014/main" id="{92CC03F9-B260-4BC4-2F0F-E795A590F3D3}"/>
              </a:ext>
            </a:extLst>
          </p:cNvPr>
          <p:cNvSpPr>
            <a:spLocks noGrp="1"/>
          </p:cNvSpPr>
          <p:nvPr>
            <p:ph type="sldNum" sz="quarter" idx="12"/>
          </p:nvPr>
        </p:nvSpPr>
        <p:spPr/>
        <p:txBody>
          <a:bodyPr/>
          <a:lstStyle/>
          <a:p>
            <a:pPr>
              <a:defRPr/>
            </a:pPr>
            <a:fld id="{A89E1E96-C455-4832-B84D-2335A15CA538}"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422709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09A2-25F3-CC25-A021-63727291EB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F7A92-37B9-365B-B74A-1ED89CAABB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D2599-A11D-F649-409B-1883C90EF9DB}"/>
              </a:ext>
            </a:extLst>
          </p:cNvPr>
          <p:cNvSpPr>
            <a:spLocks noGrp="1"/>
          </p:cNvSpPr>
          <p:nvPr>
            <p:ph type="dt" sz="half" idx="10"/>
          </p:nvPr>
        </p:nvSpPr>
        <p:spPr/>
        <p:txBody>
          <a:bodyPr/>
          <a:lstStyle/>
          <a:p>
            <a:pPr>
              <a:defRPr/>
            </a:pPr>
            <a:fld id="{F1E4F71B-FCEC-423E-972F-8E9206989B16}" type="datetime8">
              <a:rPr lang="en-IN" altLang="en-US" smtClean="0"/>
              <a:t>23-05-2024 09:54 AM</a:t>
            </a:fld>
            <a:endParaRPr lang="en-US" altLang="en-US"/>
          </a:p>
        </p:txBody>
      </p:sp>
      <p:sp>
        <p:nvSpPr>
          <p:cNvPr id="5" name="Footer Placeholder 4">
            <a:extLst>
              <a:ext uri="{FF2B5EF4-FFF2-40B4-BE49-F238E27FC236}">
                <a16:creationId xmlns:a16="http://schemas.microsoft.com/office/drawing/2014/main" id="{09DA057D-B10D-108D-1198-AA34DB6546F9}"/>
              </a:ext>
            </a:extLst>
          </p:cNvPr>
          <p:cNvSpPr>
            <a:spLocks noGrp="1"/>
          </p:cNvSpPr>
          <p:nvPr>
            <p:ph type="ftr" sz="quarter" idx="11"/>
          </p:nvPr>
        </p:nvSpPr>
        <p:spPr/>
        <p:txBody>
          <a:bodyPr/>
          <a:lstStyle/>
          <a:p>
            <a:pPr>
              <a:defRPr/>
            </a:pPr>
            <a:r>
              <a:rPr lang="en-US" altLang="en-US"/>
              <a:t>MIPC</a:t>
            </a:r>
          </a:p>
        </p:txBody>
      </p:sp>
      <p:sp>
        <p:nvSpPr>
          <p:cNvPr id="6" name="Slide Number Placeholder 5">
            <a:extLst>
              <a:ext uri="{FF2B5EF4-FFF2-40B4-BE49-F238E27FC236}">
                <a16:creationId xmlns:a16="http://schemas.microsoft.com/office/drawing/2014/main" id="{94DC54A7-1966-E67B-7E42-3A5C45E1CB07}"/>
              </a:ext>
            </a:extLst>
          </p:cNvPr>
          <p:cNvSpPr>
            <a:spLocks noGrp="1"/>
          </p:cNvSpPr>
          <p:nvPr>
            <p:ph type="sldNum" sz="quarter" idx="12"/>
          </p:nvPr>
        </p:nvSpPr>
        <p:spPr/>
        <p:txBody>
          <a:bodyPr/>
          <a:lstStyle/>
          <a:p>
            <a:pPr>
              <a:defRPr/>
            </a:pPr>
            <a:fld id="{54C3DD17-BAD4-47D4-860E-C6B0EF6A46B5}"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75978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C99-3FE3-4962-A4BD-D829F30BD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85481F-7181-2F19-22F9-292BE59DB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D7A7BC-7301-DA55-78A8-A207CE7773E3}"/>
              </a:ext>
            </a:extLst>
          </p:cNvPr>
          <p:cNvSpPr>
            <a:spLocks noGrp="1"/>
          </p:cNvSpPr>
          <p:nvPr>
            <p:ph type="dt" sz="half" idx="10"/>
          </p:nvPr>
        </p:nvSpPr>
        <p:spPr/>
        <p:txBody>
          <a:bodyPr/>
          <a:lstStyle/>
          <a:p>
            <a:pPr>
              <a:defRPr/>
            </a:pPr>
            <a:fld id="{0FEDCD0F-4182-42B4-A680-79A2F6AE7CC5}" type="datetime8">
              <a:rPr lang="en-IN" altLang="en-US" smtClean="0"/>
              <a:t>23-05-2024 09:54 AM</a:t>
            </a:fld>
            <a:endParaRPr lang="en-US" altLang="en-US"/>
          </a:p>
        </p:txBody>
      </p:sp>
      <p:sp>
        <p:nvSpPr>
          <p:cNvPr id="5" name="Footer Placeholder 4">
            <a:extLst>
              <a:ext uri="{FF2B5EF4-FFF2-40B4-BE49-F238E27FC236}">
                <a16:creationId xmlns:a16="http://schemas.microsoft.com/office/drawing/2014/main" id="{9A0E03B1-F0FE-7D93-5F36-29470322A37D}"/>
              </a:ext>
            </a:extLst>
          </p:cNvPr>
          <p:cNvSpPr>
            <a:spLocks noGrp="1"/>
          </p:cNvSpPr>
          <p:nvPr>
            <p:ph type="ftr" sz="quarter" idx="11"/>
          </p:nvPr>
        </p:nvSpPr>
        <p:spPr/>
        <p:txBody>
          <a:bodyPr/>
          <a:lstStyle/>
          <a:p>
            <a:pPr>
              <a:defRPr/>
            </a:pPr>
            <a:r>
              <a:rPr lang="en-US" altLang="en-US"/>
              <a:t>MIPC</a:t>
            </a:r>
          </a:p>
        </p:txBody>
      </p:sp>
      <p:sp>
        <p:nvSpPr>
          <p:cNvPr id="6" name="Slide Number Placeholder 5">
            <a:extLst>
              <a:ext uri="{FF2B5EF4-FFF2-40B4-BE49-F238E27FC236}">
                <a16:creationId xmlns:a16="http://schemas.microsoft.com/office/drawing/2014/main" id="{6F43000A-C268-9589-5E2E-F44412157CDA}"/>
              </a:ext>
            </a:extLst>
          </p:cNvPr>
          <p:cNvSpPr>
            <a:spLocks noGrp="1"/>
          </p:cNvSpPr>
          <p:nvPr>
            <p:ph type="sldNum" sz="quarter" idx="12"/>
          </p:nvPr>
        </p:nvSpPr>
        <p:spPr/>
        <p:txBody>
          <a:bodyPr/>
          <a:lstStyle/>
          <a:p>
            <a:pPr>
              <a:defRPr/>
            </a:pPr>
            <a:fld id="{79CB695E-7749-4AE1-A37B-B70EAB0243B5}"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14410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C76D-0885-1C0D-1736-F93AD5431F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48CDA8-EDB6-C0D1-2C3D-7796ED64D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3FE22A-8F92-6A2C-3FAB-6A9D42F5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A774A3-9755-0D88-5DD6-C95E162F488B}"/>
              </a:ext>
            </a:extLst>
          </p:cNvPr>
          <p:cNvSpPr>
            <a:spLocks noGrp="1"/>
          </p:cNvSpPr>
          <p:nvPr>
            <p:ph type="dt" sz="half" idx="10"/>
          </p:nvPr>
        </p:nvSpPr>
        <p:spPr/>
        <p:txBody>
          <a:bodyPr/>
          <a:lstStyle/>
          <a:p>
            <a:pPr>
              <a:defRPr/>
            </a:pPr>
            <a:fld id="{F387C4B9-F984-4A3C-A4D8-87D062915084}"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B42E5B1C-2EED-3139-F1D1-1A978A5A219D}"/>
              </a:ext>
            </a:extLst>
          </p:cNvPr>
          <p:cNvSpPr>
            <a:spLocks noGrp="1"/>
          </p:cNvSpPr>
          <p:nvPr>
            <p:ph type="ftr" sz="quarter" idx="11"/>
          </p:nvPr>
        </p:nvSpPr>
        <p:spPr/>
        <p:txBody>
          <a:bodyPr/>
          <a:lstStyle/>
          <a:p>
            <a:pPr>
              <a:defRPr/>
            </a:pPr>
            <a:r>
              <a:rPr lang="en-US" altLang="en-US"/>
              <a:t>MIPC</a:t>
            </a:r>
          </a:p>
        </p:txBody>
      </p:sp>
      <p:sp>
        <p:nvSpPr>
          <p:cNvPr id="7" name="Slide Number Placeholder 6">
            <a:extLst>
              <a:ext uri="{FF2B5EF4-FFF2-40B4-BE49-F238E27FC236}">
                <a16:creationId xmlns:a16="http://schemas.microsoft.com/office/drawing/2014/main" id="{CC2664FA-0F80-8EC6-2033-84169682C715}"/>
              </a:ext>
            </a:extLst>
          </p:cNvPr>
          <p:cNvSpPr>
            <a:spLocks noGrp="1"/>
          </p:cNvSpPr>
          <p:nvPr>
            <p:ph type="sldNum" sz="quarter" idx="12"/>
          </p:nvPr>
        </p:nvSpPr>
        <p:spPr/>
        <p:txBody>
          <a:bodyPr/>
          <a:lstStyle/>
          <a:p>
            <a:pPr>
              <a:defRPr/>
            </a:pPr>
            <a:fld id="{3AEFFE82-CE7E-456C-9801-FFFBB0B8C51D}"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22785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011D-86D2-FEC9-2165-B82E7F4998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14164F-3DCF-8E82-15CB-03D367AB04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97AD40-DA38-D55B-A978-C6FDED4AB1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CAE04A-D37B-9B09-D068-B30879596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BA0F64-9457-37D3-E3D4-B06812E93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89E235-1489-AEEB-9133-5B3A964F224A}"/>
              </a:ext>
            </a:extLst>
          </p:cNvPr>
          <p:cNvSpPr>
            <a:spLocks noGrp="1"/>
          </p:cNvSpPr>
          <p:nvPr>
            <p:ph type="dt" sz="half" idx="10"/>
          </p:nvPr>
        </p:nvSpPr>
        <p:spPr/>
        <p:txBody>
          <a:bodyPr/>
          <a:lstStyle/>
          <a:p>
            <a:pPr>
              <a:defRPr/>
            </a:pPr>
            <a:fld id="{06BA4EF6-9431-4690-8D76-A5F367BA938F}" type="datetime8">
              <a:rPr lang="en-IN" altLang="en-US" smtClean="0"/>
              <a:t>23-05-2024 09:54 AM</a:t>
            </a:fld>
            <a:endParaRPr lang="en-US" altLang="en-US"/>
          </a:p>
        </p:txBody>
      </p:sp>
      <p:sp>
        <p:nvSpPr>
          <p:cNvPr id="8" name="Footer Placeholder 7">
            <a:extLst>
              <a:ext uri="{FF2B5EF4-FFF2-40B4-BE49-F238E27FC236}">
                <a16:creationId xmlns:a16="http://schemas.microsoft.com/office/drawing/2014/main" id="{64BB29D5-42B2-54EF-CCC7-C3AF56A8E14D}"/>
              </a:ext>
            </a:extLst>
          </p:cNvPr>
          <p:cNvSpPr>
            <a:spLocks noGrp="1"/>
          </p:cNvSpPr>
          <p:nvPr>
            <p:ph type="ftr" sz="quarter" idx="11"/>
          </p:nvPr>
        </p:nvSpPr>
        <p:spPr/>
        <p:txBody>
          <a:bodyPr/>
          <a:lstStyle/>
          <a:p>
            <a:pPr>
              <a:defRPr/>
            </a:pPr>
            <a:r>
              <a:rPr lang="en-US" altLang="en-US"/>
              <a:t>MIPC</a:t>
            </a:r>
          </a:p>
        </p:txBody>
      </p:sp>
      <p:sp>
        <p:nvSpPr>
          <p:cNvPr id="9" name="Slide Number Placeholder 8">
            <a:extLst>
              <a:ext uri="{FF2B5EF4-FFF2-40B4-BE49-F238E27FC236}">
                <a16:creationId xmlns:a16="http://schemas.microsoft.com/office/drawing/2014/main" id="{E58F65B8-E6CA-A839-ED29-D8E37970375B}"/>
              </a:ext>
            </a:extLst>
          </p:cNvPr>
          <p:cNvSpPr>
            <a:spLocks noGrp="1"/>
          </p:cNvSpPr>
          <p:nvPr>
            <p:ph type="sldNum" sz="quarter" idx="12"/>
          </p:nvPr>
        </p:nvSpPr>
        <p:spPr/>
        <p:txBody>
          <a:bodyPr/>
          <a:lstStyle/>
          <a:p>
            <a:pPr>
              <a:defRPr/>
            </a:pPr>
            <a:fld id="{B2541909-E3E1-4D29-B7A6-35C31BC67AC9}"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210254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4168-2FE2-5D80-C8D2-5D087AACF0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DAD67D-66C8-0685-E4C4-E264E2967D5F}"/>
              </a:ext>
            </a:extLst>
          </p:cNvPr>
          <p:cNvSpPr>
            <a:spLocks noGrp="1"/>
          </p:cNvSpPr>
          <p:nvPr>
            <p:ph type="dt" sz="half" idx="10"/>
          </p:nvPr>
        </p:nvSpPr>
        <p:spPr/>
        <p:txBody>
          <a:bodyPr/>
          <a:lstStyle/>
          <a:p>
            <a:pPr>
              <a:defRPr/>
            </a:pPr>
            <a:fld id="{E48E815E-20F4-4ADB-86D1-974CED397E00}" type="datetime8">
              <a:rPr lang="en-IN" altLang="en-US" smtClean="0"/>
              <a:t>23-05-2024 09:54 AM</a:t>
            </a:fld>
            <a:endParaRPr lang="en-US" altLang="en-US"/>
          </a:p>
        </p:txBody>
      </p:sp>
      <p:sp>
        <p:nvSpPr>
          <p:cNvPr id="4" name="Footer Placeholder 3">
            <a:extLst>
              <a:ext uri="{FF2B5EF4-FFF2-40B4-BE49-F238E27FC236}">
                <a16:creationId xmlns:a16="http://schemas.microsoft.com/office/drawing/2014/main" id="{A960C315-86D0-DDA9-8DBF-3190A06E9A97}"/>
              </a:ext>
            </a:extLst>
          </p:cNvPr>
          <p:cNvSpPr>
            <a:spLocks noGrp="1"/>
          </p:cNvSpPr>
          <p:nvPr>
            <p:ph type="ftr" sz="quarter" idx="11"/>
          </p:nvPr>
        </p:nvSpPr>
        <p:spPr/>
        <p:txBody>
          <a:bodyPr/>
          <a:lstStyle/>
          <a:p>
            <a:pPr>
              <a:defRPr/>
            </a:pPr>
            <a:r>
              <a:rPr lang="en-US" altLang="en-US"/>
              <a:t>MIPC</a:t>
            </a:r>
          </a:p>
        </p:txBody>
      </p:sp>
      <p:sp>
        <p:nvSpPr>
          <p:cNvPr id="5" name="Slide Number Placeholder 4">
            <a:extLst>
              <a:ext uri="{FF2B5EF4-FFF2-40B4-BE49-F238E27FC236}">
                <a16:creationId xmlns:a16="http://schemas.microsoft.com/office/drawing/2014/main" id="{16CA0B2D-FBBF-3ADD-77D5-C8B3BB1FFBDB}"/>
              </a:ext>
            </a:extLst>
          </p:cNvPr>
          <p:cNvSpPr>
            <a:spLocks noGrp="1"/>
          </p:cNvSpPr>
          <p:nvPr>
            <p:ph type="sldNum" sz="quarter" idx="12"/>
          </p:nvPr>
        </p:nvSpPr>
        <p:spPr/>
        <p:txBody>
          <a:bodyPr/>
          <a:lstStyle/>
          <a:p>
            <a:pPr>
              <a:defRPr/>
            </a:pPr>
            <a:fld id="{ADB53369-85C5-49E8-896E-72796032216B}"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17977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F52060-6E53-CFDF-B9E3-6172D7850AD8}"/>
              </a:ext>
            </a:extLst>
          </p:cNvPr>
          <p:cNvSpPr>
            <a:spLocks noGrp="1"/>
          </p:cNvSpPr>
          <p:nvPr>
            <p:ph type="dt" sz="half" idx="10"/>
          </p:nvPr>
        </p:nvSpPr>
        <p:spPr/>
        <p:txBody>
          <a:bodyPr/>
          <a:lstStyle/>
          <a:p>
            <a:pPr>
              <a:defRPr/>
            </a:pPr>
            <a:fld id="{ED4C19D8-0891-4D82-B3A2-997182FF0DBB}" type="datetime8">
              <a:rPr lang="en-IN" altLang="en-US" smtClean="0"/>
              <a:t>23-05-2024 09:54 AM</a:t>
            </a:fld>
            <a:endParaRPr lang="en-US" altLang="en-US"/>
          </a:p>
        </p:txBody>
      </p:sp>
      <p:sp>
        <p:nvSpPr>
          <p:cNvPr id="3" name="Footer Placeholder 2">
            <a:extLst>
              <a:ext uri="{FF2B5EF4-FFF2-40B4-BE49-F238E27FC236}">
                <a16:creationId xmlns:a16="http://schemas.microsoft.com/office/drawing/2014/main" id="{24954C6A-2A21-FEA7-FE49-E1C0E5CA5E50}"/>
              </a:ext>
            </a:extLst>
          </p:cNvPr>
          <p:cNvSpPr>
            <a:spLocks noGrp="1"/>
          </p:cNvSpPr>
          <p:nvPr>
            <p:ph type="ftr" sz="quarter" idx="11"/>
          </p:nvPr>
        </p:nvSpPr>
        <p:spPr/>
        <p:txBody>
          <a:bodyPr/>
          <a:lstStyle/>
          <a:p>
            <a:pPr>
              <a:defRPr/>
            </a:pPr>
            <a:r>
              <a:rPr lang="en-US" altLang="en-US"/>
              <a:t>MIPC</a:t>
            </a:r>
          </a:p>
        </p:txBody>
      </p:sp>
      <p:sp>
        <p:nvSpPr>
          <p:cNvPr id="4" name="Slide Number Placeholder 3">
            <a:extLst>
              <a:ext uri="{FF2B5EF4-FFF2-40B4-BE49-F238E27FC236}">
                <a16:creationId xmlns:a16="http://schemas.microsoft.com/office/drawing/2014/main" id="{A3D51655-1374-E72B-D376-90EB0B111ABC}"/>
              </a:ext>
            </a:extLst>
          </p:cNvPr>
          <p:cNvSpPr>
            <a:spLocks noGrp="1"/>
          </p:cNvSpPr>
          <p:nvPr>
            <p:ph type="sldNum" sz="quarter" idx="12"/>
          </p:nvPr>
        </p:nvSpPr>
        <p:spPr/>
        <p:txBody>
          <a:bodyPr/>
          <a:lstStyle/>
          <a:p>
            <a:pPr>
              <a:defRPr/>
            </a:pPr>
            <a:fld id="{31808C7D-2E87-4A23-9CDD-DFEB3B42D81F}"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327556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18CA-5790-34CB-9D0B-017109E66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1A35ED-8C2E-706A-D023-01CA89516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57CDF5-E426-556C-3CC8-3B65654A0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724EC-44E7-2D85-5309-1E0A0DF9A6E6}"/>
              </a:ext>
            </a:extLst>
          </p:cNvPr>
          <p:cNvSpPr>
            <a:spLocks noGrp="1"/>
          </p:cNvSpPr>
          <p:nvPr>
            <p:ph type="dt" sz="half" idx="10"/>
          </p:nvPr>
        </p:nvSpPr>
        <p:spPr/>
        <p:txBody>
          <a:bodyPr/>
          <a:lstStyle/>
          <a:p>
            <a:pPr>
              <a:defRPr/>
            </a:pPr>
            <a:fld id="{7E00841F-B34A-4DB2-B144-490BBC88FBF7}"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F1A64E73-14C7-D737-979B-5DFE94BC6C77}"/>
              </a:ext>
            </a:extLst>
          </p:cNvPr>
          <p:cNvSpPr>
            <a:spLocks noGrp="1"/>
          </p:cNvSpPr>
          <p:nvPr>
            <p:ph type="ftr" sz="quarter" idx="11"/>
          </p:nvPr>
        </p:nvSpPr>
        <p:spPr/>
        <p:txBody>
          <a:bodyPr/>
          <a:lstStyle/>
          <a:p>
            <a:pPr>
              <a:defRPr/>
            </a:pPr>
            <a:r>
              <a:rPr lang="en-US" altLang="en-US"/>
              <a:t>MIPC</a:t>
            </a:r>
          </a:p>
        </p:txBody>
      </p:sp>
      <p:sp>
        <p:nvSpPr>
          <p:cNvPr id="7" name="Slide Number Placeholder 6">
            <a:extLst>
              <a:ext uri="{FF2B5EF4-FFF2-40B4-BE49-F238E27FC236}">
                <a16:creationId xmlns:a16="http://schemas.microsoft.com/office/drawing/2014/main" id="{228DF2FE-3359-9648-71BD-248BEC596AA9}"/>
              </a:ext>
            </a:extLst>
          </p:cNvPr>
          <p:cNvSpPr>
            <a:spLocks noGrp="1"/>
          </p:cNvSpPr>
          <p:nvPr>
            <p:ph type="sldNum" sz="quarter" idx="12"/>
          </p:nvPr>
        </p:nvSpPr>
        <p:spPr/>
        <p:txBody>
          <a:bodyPr/>
          <a:lstStyle/>
          <a:p>
            <a:pPr>
              <a:defRPr/>
            </a:pPr>
            <a:fld id="{2505C1F0-0517-4381-84EE-487E82EB7FEB}"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335742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10FA-32C2-2324-B239-F0C3799D6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C4F6FF-6C72-9F41-88F0-9CC5B47E7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08DAC8-7B98-7CFD-29A8-61771BB3D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386F4-E003-C8E5-63BD-F804C3BF9169}"/>
              </a:ext>
            </a:extLst>
          </p:cNvPr>
          <p:cNvSpPr>
            <a:spLocks noGrp="1"/>
          </p:cNvSpPr>
          <p:nvPr>
            <p:ph type="dt" sz="half" idx="10"/>
          </p:nvPr>
        </p:nvSpPr>
        <p:spPr/>
        <p:txBody>
          <a:bodyPr/>
          <a:lstStyle/>
          <a:p>
            <a:pPr>
              <a:defRPr/>
            </a:pPr>
            <a:fld id="{3E5B7100-95F0-4FF0-9B98-35C27E9F19B9}" type="datetime8">
              <a:rPr lang="en-IN" altLang="en-US" smtClean="0"/>
              <a:t>23-05-2024 09:54 AM</a:t>
            </a:fld>
            <a:endParaRPr lang="en-US" altLang="en-US"/>
          </a:p>
        </p:txBody>
      </p:sp>
      <p:sp>
        <p:nvSpPr>
          <p:cNvPr id="6" name="Footer Placeholder 5">
            <a:extLst>
              <a:ext uri="{FF2B5EF4-FFF2-40B4-BE49-F238E27FC236}">
                <a16:creationId xmlns:a16="http://schemas.microsoft.com/office/drawing/2014/main" id="{BC5254CC-AB67-F563-0A59-059C61C0B42B}"/>
              </a:ext>
            </a:extLst>
          </p:cNvPr>
          <p:cNvSpPr>
            <a:spLocks noGrp="1"/>
          </p:cNvSpPr>
          <p:nvPr>
            <p:ph type="ftr" sz="quarter" idx="11"/>
          </p:nvPr>
        </p:nvSpPr>
        <p:spPr/>
        <p:txBody>
          <a:bodyPr/>
          <a:lstStyle/>
          <a:p>
            <a:pPr>
              <a:defRPr/>
            </a:pPr>
            <a:r>
              <a:rPr lang="en-US" altLang="en-US"/>
              <a:t>MIPC</a:t>
            </a:r>
          </a:p>
        </p:txBody>
      </p:sp>
      <p:sp>
        <p:nvSpPr>
          <p:cNvPr id="7" name="Slide Number Placeholder 6">
            <a:extLst>
              <a:ext uri="{FF2B5EF4-FFF2-40B4-BE49-F238E27FC236}">
                <a16:creationId xmlns:a16="http://schemas.microsoft.com/office/drawing/2014/main" id="{F24F8FB5-ECE3-4131-B46C-A2C897A7939A}"/>
              </a:ext>
            </a:extLst>
          </p:cNvPr>
          <p:cNvSpPr>
            <a:spLocks noGrp="1"/>
          </p:cNvSpPr>
          <p:nvPr>
            <p:ph type="sldNum" sz="quarter" idx="12"/>
          </p:nvPr>
        </p:nvSpPr>
        <p:spPr/>
        <p:txBody>
          <a:bodyPr/>
          <a:lstStyle/>
          <a:p>
            <a:pPr>
              <a:defRPr/>
            </a:pPr>
            <a:fld id="{810B2C41-2CFB-4496-8821-0207CFBBCA68}" type="slidenum">
              <a:rPr lang="en-US" altLang="en-US" smtClean="0"/>
              <a:pPr>
                <a:defRPr/>
              </a:pPr>
              <a:t>‹#›</a:t>
            </a:fld>
            <a:endParaRPr lang="en-US" altLang="en-US">
              <a:latin typeface="Palatino Linotype" pitchFamily="18" charset="0"/>
            </a:endParaRPr>
          </a:p>
        </p:txBody>
      </p:sp>
    </p:spTree>
    <p:extLst>
      <p:ext uri="{BB962C8B-B14F-4D97-AF65-F5344CB8AC3E}">
        <p14:creationId xmlns:p14="http://schemas.microsoft.com/office/powerpoint/2010/main" val="324729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B659E4-F13E-2AD2-5A27-731CCE114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B1445B-90E7-474F-935F-1EA6F0C63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41C6B-4151-C09F-1CCA-D333BBEF73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8919D95-BD88-43D9-B1C5-6DF7576342BC}" type="datetime8">
              <a:rPr lang="en-IN" altLang="en-US" smtClean="0"/>
              <a:t>23-05-2024 09:54 AM</a:t>
            </a:fld>
            <a:endParaRPr lang="en-US" altLang="en-US"/>
          </a:p>
        </p:txBody>
      </p:sp>
      <p:sp>
        <p:nvSpPr>
          <p:cNvPr id="5" name="Footer Placeholder 4">
            <a:extLst>
              <a:ext uri="{FF2B5EF4-FFF2-40B4-BE49-F238E27FC236}">
                <a16:creationId xmlns:a16="http://schemas.microsoft.com/office/drawing/2014/main" id="{EA492BA0-4C1A-43EF-6375-BAFD264D5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a:t>MIPC</a:t>
            </a:r>
          </a:p>
        </p:txBody>
      </p:sp>
      <p:sp>
        <p:nvSpPr>
          <p:cNvPr id="6" name="Slide Number Placeholder 5">
            <a:extLst>
              <a:ext uri="{FF2B5EF4-FFF2-40B4-BE49-F238E27FC236}">
                <a16:creationId xmlns:a16="http://schemas.microsoft.com/office/drawing/2014/main" id="{BB2C9862-0736-D852-5DCA-796F62D287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124D1D-74B0-4A28-80ED-AF7E47019F07}" type="slidenum">
              <a:rPr lang="en-US" altLang="en-US" smtClean="0"/>
              <a:pPr>
                <a:defRPr/>
              </a:pPr>
              <a:t>‹#›</a:t>
            </a:fld>
            <a:endParaRPr lang="en-US" altLang="en-US"/>
          </a:p>
        </p:txBody>
      </p:sp>
    </p:spTree>
    <p:extLst>
      <p:ext uri="{BB962C8B-B14F-4D97-AF65-F5344CB8AC3E}">
        <p14:creationId xmlns:p14="http://schemas.microsoft.com/office/powerpoint/2010/main" val="349021417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066925" y="266700"/>
            <a:ext cx="8428038" cy="1408113"/>
          </a:xfrm>
          <a:prstGeom prst="rect">
            <a:avLst/>
          </a:prstGeom>
        </p:spPr>
        <p:txBody>
          <a:bodyPr>
            <a:normAutofit fontScale="97500"/>
          </a:bodyPr>
          <a:lstStyle/>
          <a:p>
            <a:pPr algn="ctr" fontAlgn="auto">
              <a:spcAft>
                <a:spcPts val="0"/>
              </a:spcAft>
              <a:defRPr/>
            </a:pPr>
            <a:r>
              <a:rPr lang="en-US" sz="5000" b="1" dirty="0">
                <a:solidFill>
                  <a:srgbClr val="002060"/>
                </a:solidFill>
                <a:latin typeface="Times New Roman" panose="02020603050405020304" pitchFamily="18" charset="0"/>
                <a:ea typeface="+mj-ea"/>
                <a:cs typeface="Times New Roman" panose="02020603050405020304" pitchFamily="18" charset="0"/>
              </a:rPr>
              <a:t>    </a:t>
            </a:r>
            <a:endParaRPr lang="en-US" sz="4400" b="1" dirty="0">
              <a:solidFill>
                <a:srgbClr val="002060"/>
              </a:solidFill>
              <a:latin typeface="Times New Roman" panose="02020603050405020304" pitchFamily="18" charset="0"/>
              <a:ea typeface="+mj-ea"/>
              <a:cs typeface="Times New Roman" panose="02020603050405020304" pitchFamily="18" charset="0"/>
            </a:endParaRPr>
          </a:p>
        </p:txBody>
      </p:sp>
      <p:sp>
        <p:nvSpPr>
          <p:cNvPr id="13315" name="TextBox 5"/>
          <p:cNvSpPr txBox="1">
            <a:spLocks noChangeArrowheads="1"/>
          </p:cNvSpPr>
          <p:nvPr/>
        </p:nvSpPr>
        <p:spPr bwMode="auto">
          <a:xfrm>
            <a:off x="-174217" y="2041192"/>
            <a:ext cx="12540434" cy="45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000000"/>
                </a:solidFill>
                <a:latin typeface="Palatino Linotype" pitchFamily="18" charset="0"/>
                <a:ea typeface="SimSun" pitchFamily="2" charset="-122"/>
                <a:sym typeface="Palatino Linotype" pitchFamily="18" charset="0"/>
              </a:defRPr>
            </a:lvl1pPr>
            <a:lvl2pPr marL="742950" indent="-285750" eaLnBrk="0" hangingPunct="0">
              <a:defRPr>
                <a:solidFill>
                  <a:srgbClr val="000000"/>
                </a:solidFill>
                <a:latin typeface="Palatino Linotype" pitchFamily="18" charset="0"/>
                <a:ea typeface="SimSun" pitchFamily="2" charset="-122"/>
                <a:sym typeface="Palatino Linotype" pitchFamily="18" charset="0"/>
              </a:defRPr>
            </a:lvl2pPr>
            <a:lvl3pPr marL="1143000" indent="-228600" eaLnBrk="0" hangingPunct="0">
              <a:defRPr>
                <a:solidFill>
                  <a:srgbClr val="000000"/>
                </a:solidFill>
                <a:latin typeface="Palatino Linotype" pitchFamily="18" charset="0"/>
                <a:ea typeface="SimSun" pitchFamily="2" charset="-122"/>
                <a:sym typeface="Palatino Linotype" pitchFamily="18" charset="0"/>
              </a:defRPr>
            </a:lvl3pPr>
            <a:lvl4pPr marL="1600200" indent="-228600" eaLnBrk="0" hangingPunct="0">
              <a:defRPr>
                <a:solidFill>
                  <a:srgbClr val="000000"/>
                </a:solidFill>
                <a:latin typeface="Palatino Linotype" pitchFamily="18" charset="0"/>
                <a:ea typeface="SimSun" pitchFamily="2" charset="-122"/>
                <a:sym typeface="Palatino Linotype" pitchFamily="18" charset="0"/>
              </a:defRPr>
            </a:lvl4pPr>
            <a:lvl5pPr marL="2057400" indent="-228600" eaLnBrk="0" hangingPunct="0">
              <a:defRPr>
                <a:solidFill>
                  <a:srgbClr val="000000"/>
                </a:solidFill>
                <a:latin typeface="Palatino Linotype" pitchFamily="18" charset="0"/>
                <a:ea typeface="SimSun" pitchFamily="2" charset="-122"/>
                <a:sym typeface="Palatino Linotype" pitchFamily="18" charset="0"/>
              </a:defRPr>
            </a:lvl5pPr>
            <a:lvl6pPr marL="25146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6pPr>
            <a:lvl7pPr marL="29718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7pPr>
            <a:lvl8pPr marL="34290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8pPr>
            <a:lvl9pPr marL="38862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9pPr>
          </a:lstStyle>
          <a:p>
            <a:pPr algn="ctr">
              <a:spcAft>
                <a:spcPts val="200"/>
              </a:spcAft>
            </a:pPr>
            <a:r>
              <a:rPr lang="en-I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ECE</a:t>
            </a:r>
          </a:p>
          <a:p>
            <a:pPr algn="ctr">
              <a:spcAft>
                <a:spcPts val="200"/>
              </a:spcAft>
            </a:pP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UEC1811 – PROJECT WORK </a:t>
            </a:r>
          </a:p>
          <a:p>
            <a:pPr algn="ctr">
              <a:spcAft>
                <a:spcPts val="200"/>
              </a:spcAft>
            </a:pPr>
            <a:endParaRPr lang="en-IN" sz="2400" b="1" dirty="0">
              <a:latin typeface="Times New Roman" panose="02020603050405020304" pitchFamily="18" charset="0"/>
              <a:cs typeface="Times New Roman" panose="02020603050405020304" pitchFamily="18" charset="0"/>
            </a:endParaRPr>
          </a:p>
          <a:p>
            <a:pPr algn="ctr">
              <a:spcAft>
                <a:spcPts val="200"/>
              </a:spcAft>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EFFICIENT CHANNEL CODING FOR FUTURISTIC CORDLESS APPLICATION</a:t>
            </a:r>
            <a:endParaRPr lang="en-IN" sz="2400" b="1" dirty="0">
              <a:solidFill>
                <a:srgbClr val="FF0000"/>
              </a:solidFill>
              <a:latin typeface="Times New Roman" panose="02020603050405020304" pitchFamily="18" charset="0"/>
              <a:cs typeface="Times New Roman" panose="02020603050405020304" pitchFamily="18" charset="0"/>
            </a:endParaRPr>
          </a:p>
          <a:p>
            <a:pPr algn="ctr">
              <a:spcAft>
                <a:spcPts val="200"/>
              </a:spcAft>
            </a:pPr>
            <a:r>
              <a:rPr lang="en-US" altLang="en-US" sz="2400" b="1" dirty="0">
                <a:solidFill>
                  <a:schemeClr val="tx1"/>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Domain – </a:t>
            </a:r>
            <a:r>
              <a:rPr lang="en-IN" altLang="en-US" sz="2400" b="1" dirty="0">
                <a:solidFill>
                  <a:schemeClr val="tx1"/>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Very Large Scale Integration(VLSI)</a:t>
            </a:r>
            <a:endParaRPr lang="en-US" altLang="en-US" sz="2400" b="1" dirty="0">
              <a:solidFill>
                <a:schemeClr val="tx1"/>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algn="ctr"/>
            <a:endParaRPr lang="en-US" altLang="en-US" sz="2400" b="1" dirty="0">
              <a:solidFill>
                <a:srgbClr val="072C62"/>
              </a:solidFill>
              <a:effectLst>
                <a:outerShdw blurRad="38100" dist="38100" dir="2700000" algn="tl">
                  <a:srgbClr val="000000">
                    <a:alpha val="43137"/>
                  </a:srgbClr>
                </a:outerShdw>
              </a:effectLst>
              <a:latin typeface="Times New Roman" pitchFamily="18" charset="0"/>
            </a:endParaRPr>
          </a:p>
          <a:p>
            <a:pPr algn="ctr"/>
            <a:endParaRPr lang="en-IN" altLang="en-US" sz="3200" b="1" dirty="0">
              <a:solidFill>
                <a:srgbClr val="072C62"/>
              </a:solidFill>
              <a:latin typeface="Times New Roman" pitchFamily="18" charset="0"/>
            </a:endParaRPr>
          </a:p>
          <a:p>
            <a:pPr algn="ctr"/>
            <a:endParaRPr lang="en-IN" altLang="en-US" sz="3600" b="1" dirty="0">
              <a:latin typeface="Times New Roman" pitchFamily="18" charset="0"/>
            </a:endParaRPr>
          </a:p>
          <a:p>
            <a:pPr algn="ctr"/>
            <a:endParaRPr lang="en-US" sz="3600" b="1" dirty="0">
              <a:latin typeface="Times New Roman" pitchFamily="18" charset="0"/>
            </a:endParaRPr>
          </a:p>
          <a:p>
            <a:pPr algn="ctr"/>
            <a:endParaRPr lang="en-IN" altLang="en-US" sz="3600" b="1" dirty="0">
              <a:latin typeface="Times New Roman" pitchFamily="18" charset="0"/>
              <a:cs typeface="Times New Roman" pitchFamily="18" charset="0"/>
            </a:endParaRPr>
          </a:p>
        </p:txBody>
      </p:sp>
      <p:sp>
        <p:nvSpPr>
          <p:cNvPr id="13317" name="TextBox 8"/>
          <p:cNvSpPr txBox="1">
            <a:spLocks noChangeArrowheads="1"/>
          </p:cNvSpPr>
          <p:nvPr/>
        </p:nvSpPr>
        <p:spPr bwMode="auto">
          <a:xfrm>
            <a:off x="7173686" y="4336692"/>
            <a:ext cx="6857999"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rgbClr val="000000"/>
                </a:solidFill>
                <a:latin typeface="Palatino Linotype" pitchFamily="18" charset="0"/>
                <a:ea typeface="SimSun" pitchFamily="2" charset="-122"/>
                <a:sym typeface="Palatino Linotype" pitchFamily="18" charset="0"/>
              </a:defRPr>
            </a:lvl1pPr>
            <a:lvl2pPr marL="742950" indent="-285750" eaLnBrk="0" hangingPunct="0">
              <a:defRPr>
                <a:solidFill>
                  <a:srgbClr val="000000"/>
                </a:solidFill>
                <a:latin typeface="Palatino Linotype" pitchFamily="18" charset="0"/>
                <a:ea typeface="SimSun" pitchFamily="2" charset="-122"/>
                <a:sym typeface="Palatino Linotype" pitchFamily="18" charset="0"/>
              </a:defRPr>
            </a:lvl2pPr>
            <a:lvl3pPr marL="1143000" indent="-228600" eaLnBrk="0" hangingPunct="0">
              <a:defRPr>
                <a:solidFill>
                  <a:srgbClr val="000000"/>
                </a:solidFill>
                <a:latin typeface="Palatino Linotype" pitchFamily="18" charset="0"/>
                <a:ea typeface="SimSun" pitchFamily="2" charset="-122"/>
                <a:sym typeface="Palatino Linotype" pitchFamily="18" charset="0"/>
              </a:defRPr>
            </a:lvl3pPr>
            <a:lvl4pPr marL="1600200" indent="-228600" eaLnBrk="0" hangingPunct="0">
              <a:defRPr>
                <a:solidFill>
                  <a:srgbClr val="000000"/>
                </a:solidFill>
                <a:latin typeface="Palatino Linotype" pitchFamily="18" charset="0"/>
                <a:ea typeface="SimSun" pitchFamily="2" charset="-122"/>
                <a:sym typeface="Palatino Linotype" pitchFamily="18" charset="0"/>
              </a:defRPr>
            </a:lvl4pPr>
            <a:lvl5pPr marL="2057400" indent="-228600" eaLnBrk="0" hangingPunct="0">
              <a:defRPr>
                <a:solidFill>
                  <a:srgbClr val="000000"/>
                </a:solidFill>
                <a:latin typeface="Palatino Linotype" pitchFamily="18" charset="0"/>
                <a:ea typeface="SimSun" pitchFamily="2" charset="-122"/>
                <a:sym typeface="Palatino Linotype" pitchFamily="18" charset="0"/>
              </a:defRPr>
            </a:lvl5pPr>
            <a:lvl6pPr marL="25146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6pPr>
            <a:lvl7pPr marL="29718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7pPr>
            <a:lvl8pPr marL="34290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8pPr>
            <a:lvl9pPr marL="38862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9pPr>
          </a:lstStyle>
          <a:p>
            <a:pPr>
              <a:lnSpc>
                <a:spcPct val="110000"/>
              </a:lnSpc>
            </a:pPr>
            <a:r>
              <a:rPr lang="en-US" sz="2400" b="1" u="sng" dirty="0">
                <a:latin typeface="Times New Roman" panose="02020603050405020304" pitchFamily="18" charset="0"/>
                <a:cs typeface="Times New Roman" panose="02020603050405020304" pitchFamily="18" charset="0"/>
              </a:rPr>
              <a:t>TEAM MEMBERS   </a:t>
            </a:r>
          </a:p>
          <a:p>
            <a:pPr>
              <a:lnSpc>
                <a:spcPct val="110000"/>
              </a:lnSpc>
            </a:pPr>
            <a:r>
              <a:rPr lang="en-US" sz="2400" b="1" dirty="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a:t>Muthulaxmi.M (8115U20EC061)</a:t>
            </a:r>
          </a:p>
          <a:p>
            <a:pPr>
              <a:lnSpc>
                <a:spcPct val="110000"/>
              </a:lnSpc>
            </a:pPr>
            <a:r>
              <a:rPr lang="en-US" sz="2400" b="1" dirty="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a:t>Pavitra.M (8115U20EC069)</a:t>
            </a:r>
          </a:p>
          <a:p>
            <a:pPr>
              <a:lnSpc>
                <a:spcPct val="110000"/>
              </a:lnSpc>
            </a:pPr>
            <a:r>
              <a:rPr lang="en-US" sz="2400" b="1" dirty="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a:t>Priyadharshini.S (8115U20EC072)</a:t>
            </a:r>
          </a:p>
          <a:p>
            <a:pPr>
              <a:lnSpc>
                <a:spcPct val="110000"/>
              </a:lnSpc>
            </a:pPr>
            <a:r>
              <a:rPr lang="en-US" sz="2400" b="1" dirty="0">
                <a:solidFill>
                  <a:schemeClr val="tx1">
                    <a:lumMod val="95000"/>
                    <a:lumOff val="5000"/>
                  </a:schemeClr>
                </a:solidFill>
                <a:latin typeface="Times New Roman" panose="02020603050405020304" pitchFamily="18" charset="0"/>
                <a:ea typeface="Cambria Math" panose="02040503050406030204" pitchFamily="18" charset="0"/>
                <a:cs typeface="Times New Roman" panose="02020603050405020304" pitchFamily="18" charset="0"/>
              </a:rPr>
              <a:t>Rati Priya.C (8115U20EC077)              </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1" dirty="0">
              <a:latin typeface="Times New Roman" pitchFamily="18" charset="0"/>
              <a:cs typeface="Times New Roman" pitchFamily="18" charset="0"/>
            </a:endParaRPr>
          </a:p>
        </p:txBody>
      </p:sp>
      <p:sp>
        <p:nvSpPr>
          <p:cNvPr id="13318" name="TextBox 9"/>
          <p:cNvSpPr txBox="1">
            <a:spLocks noChangeArrowheads="1"/>
          </p:cNvSpPr>
          <p:nvPr/>
        </p:nvSpPr>
        <p:spPr bwMode="auto">
          <a:xfrm>
            <a:off x="3346450" y="5434013"/>
            <a:ext cx="42433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rgbClr val="000000"/>
                </a:solidFill>
                <a:latin typeface="Palatino Linotype" pitchFamily="18" charset="0"/>
                <a:ea typeface="SimSun" pitchFamily="2" charset="-122"/>
                <a:sym typeface="Palatino Linotype" pitchFamily="18" charset="0"/>
              </a:defRPr>
            </a:lvl1pPr>
            <a:lvl2pPr marL="742950" indent="-285750" eaLnBrk="0" hangingPunct="0">
              <a:defRPr>
                <a:solidFill>
                  <a:srgbClr val="000000"/>
                </a:solidFill>
                <a:latin typeface="Palatino Linotype" pitchFamily="18" charset="0"/>
                <a:ea typeface="SimSun" pitchFamily="2" charset="-122"/>
                <a:sym typeface="Palatino Linotype" pitchFamily="18" charset="0"/>
              </a:defRPr>
            </a:lvl2pPr>
            <a:lvl3pPr marL="1143000" indent="-228600" eaLnBrk="0" hangingPunct="0">
              <a:defRPr>
                <a:solidFill>
                  <a:srgbClr val="000000"/>
                </a:solidFill>
                <a:latin typeface="Palatino Linotype" pitchFamily="18" charset="0"/>
                <a:ea typeface="SimSun" pitchFamily="2" charset="-122"/>
                <a:sym typeface="Palatino Linotype" pitchFamily="18" charset="0"/>
              </a:defRPr>
            </a:lvl3pPr>
            <a:lvl4pPr marL="1600200" indent="-228600" eaLnBrk="0" hangingPunct="0">
              <a:defRPr>
                <a:solidFill>
                  <a:srgbClr val="000000"/>
                </a:solidFill>
                <a:latin typeface="Palatino Linotype" pitchFamily="18" charset="0"/>
                <a:ea typeface="SimSun" pitchFamily="2" charset="-122"/>
                <a:sym typeface="Palatino Linotype" pitchFamily="18" charset="0"/>
              </a:defRPr>
            </a:lvl4pPr>
            <a:lvl5pPr marL="2057400" indent="-228600" eaLnBrk="0" hangingPunct="0">
              <a:defRPr>
                <a:solidFill>
                  <a:srgbClr val="000000"/>
                </a:solidFill>
                <a:latin typeface="Palatino Linotype" pitchFamily="18" charset="0"/>
                <a:ea typeface="SimSun" pitchFamily="2" charset="-122"/>
                <a:sym typeface="Palatino Linotype" pitchFamily="18" charset="0"/>
              </a:defRPr>
            </a:lvl5pPr>
            <a:lvl6pPr marL="25146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6pPr>
            <a:lvl7pPr marL="29718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7pPr>
            <a:lvl8pPr marL="34290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8pPr>
            <a:lvl9pPr marL="3886200" indent="-228600" eaLnBrk="0" fontAlgn="base" hangingPunct="0">
              <a:spcBef>
                <a:spcPct val="0"/>
              </a:spcBef>
              <a:spcAft>
                <a:spcPct val="0"/>
              </a:spcAft>
              <a:defRPr>
                <a:solidFill>
                  <a:srgbClr val="000000"/>
                </a:solidFill>
                <a:latin typeface="Palatino Linotype" pitchFamily="18" charset="0"/>
                <a:ea typeface="SimSun" pitchFamily="2" charset="-122"/>
                <a:sym typeface="Palatino Linotype" pitchFamily="18" charset="0"/>
              </a:defRPr>
            </a:lvl9pPr>
          </a:lstStyle>
          <a:p>
            <a:endParaRPr lang="en-US" sz="1000" b="1">
              <a:latin typeface="Times New Roman" pitchFamily="18" charset="0"/>
              <a:cs typeface="Times New Roman" pitchFamily="18" charset="0"/>
            </a:endParaRPr>
          </a:p>
        </p:txBody>
      </p:sp>
      <p:sp>
        <p:nvSpPr>
          <p:cNvPr id="13319" name="Slide Number Placeholder 8"/>
          <p:cNvSpPr>
            <a:spLocks noGrp="1"/>
          </p:cNvSpPr>
          <p:nvPr>
            <p:ph type="sldNum" sz="quarter" idx="12"/>
          </p:nvPr>
        </p:nvSpPr>
        <p:spPr>
          <a:ln>
            <a:headEnd/>
            <a:tailEnd/>
          </a:ln>
        </p:spPr>
        <p:txBody>
          <a:bodyPr/>
          <a:lstStyle/>
          <a:p>
            <a:fld id="{BAAAB2A3-517A-4DEC-9E46-DD9CF4D0BF5B}" type="slidenum">
              <a:rPr lang="en-US" altLang="en-US" smtClean="0"/>
              <a:pPr/>
              <a:t>1</a:t>
            </a:fld>
            <a:endParaRPr lang="en-US" altLang="en-US" dirty="0"/>
          </a:p>
        </p:txBody>
      </p:sp>
      <p:pic>
        <p:nvPicPr>
          <p:cNvPr id="13321"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1379" y="120651"/>
            <a:ext cx="7512050"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bject 4">
            <a:extLst>
              <a:ext uri="{FF2B5EF4-FFF2-40B4-BE49-F238E27FC236}">
                <a16:creationId xmlns:a16="http://schemas.microsoft.com/office/drawing/2014/main" id="{338AD995-85E8-D1C5-E00B-1D8E6E81ABAB}"/>
              </a:ext>
            </a:extLst>
          </p:cNvPr>
          <p:cNvSpPr txBox="1"/>
          <p:nvPr/>
        </p:nvSpPr>
        <p:spPr>
          <a:xfrm>
            <a:off x="838200" y="4367780"/>
            <a:ext cx="5497286" cy="1935786"/>
          </a:xfrm>
          <a:prstGeom prst="rect">
            <a:avLst/>
          </a:prstGeom>
        </p:spPr>
        <p:txBody>
          <a:bodyPr vert="horz" wrap="square" lIns="0" tIns="50165" rIns="0" bIns="0" rtlCol="0">
            <a:spAutoFit/>
          </a:bodyPr>
          <a:lstStyle/>
          <a:p>
            <a:pPr marL="12700">
              <a:lnSpc>
                <a:spcPct val="100000"/>
              </a:lnSpc>
              <a:spcBef>
                <a:spcPts val="395"/>
              </a:spcBef>
            </a:pPr>
            <a:r>
              <a:rPr sz="2000" b="1" u="sng" spc="20" dirty="0">
                <a:latin typeface="Times New Roman"/>
                <a:cs typeface="Times New Roman"/>
              </a:rPr>
              <a:t>G</a:t>
            </a:r>
            <a:r>
              <a:rPr sz="2000" b="1" u="sng" spc="45" dirty="0">
                <a:latin typeface="Times New Roman"/>
                <a:cs typeface="Times New Roman"/>
              </a:rPr>
              <a:t>U</a:t>
            </a:r>
            <a:r>
              <a:rPr sz="2000" b="1" u="sng" spc="-30" dirty="0">
                <a:latin typeface="Times New Roman"/>
                <a:cs typeface="Times New Roman"/>
              </a:rPr>
              <a:t>I</a:t>
            </a:r>
            <a:r>
              <a:rPr sz="2000" b="1" u="sng" spc="45" dirty="0">
                <a:latin typeface="Times New Roman"/>
                <a:cs typeface="Times New Roman"/>
              </a:rPr>
              <a:t>D</a:t>
            </a:r>
            <a:r>
              <a:rPr sz="2000" b="1" u="sng" spc="15" dirty="0">
                <a:latin typeface="Times New Roman"/>
                <a:cs typeface="Times New Roman"/>
              </a:rPr>
              <a:t>ED</a:t>
            </a:r>
            <a:r>
              <a:rPr sz="2000" b="1" u="sng" spc="-170" dirty="0">
                <a:latin typeface="Times New Roman"/>
                <a:cs typeface="Times New Roman"/>
              </a:rPr>
              <a:t> </a:t>
            </a:r>
            <a:r>
              <a:rPr sz="2000" b="1" u="sng" spc="15" dirty="0">
                <a:latin typeface="Times New Roman"/>
                <a:cs typeface="Times New Roman"/>
              </a:rPr>
              <a:t>BY</a:t>
            </a:r>
            <a:endParaRPr sz="2000" u="sng" dirty="0">
              <a:latin typeface="Times New Roman"/>
              <a:cs typeface="Times New Roman"/>
            </a:endParaRPr>
          </a:p>
          <a:p>
            <a:pPr marL="50800">
              <a:lnSpc>
                <a:spcPct val="100000"/>
              </a:lnSpc>
              <a:spcBef>
                <a:spcPts val="305"/>
              </a:spcBef>
            </a:pPr>
            <a:r>
              <a:rPr sz="2000" b="1" spc="15" dirty="0">
                <a:solidFill>
                  <a:schemeClr val="tx1">
                    <a:lumMod val="95000"/>
                    <a:lumOff val="5000"/>
                  </a:schemeClr>
                </a:solidFill>
                <a:latin typeface="Times New Roman"/>
                <a:cs typeface="Times New Roman"/>
              </a:rPr>
              <a:t>Ms</a:t>
            </a:r>
            <a:r>
              <a:rPr sz="2000" b="1" spc="-20" dirty="0">
                <a:solidFill>
                  <a:schemeClr val="tx1">
                    <a:lumMod val="95000"/>
                    <a:lumOff val="5000"/>
                  </a:schemeClr>
                </a:solidFill>
                <a:latin typeface="Times New Roman"/>
                <a:cs typeface="Times New Roman"/>
              </a:rPr>
              <a:t> </a:t>
            </a:r>
            <a:r>
              <a:rPr sz="2000" b="1" spc="5" dirty="0">
                <a:solidFill>
                  <a:schemeClr val="tx1">
                    <a:lumMod val="95000"/>
                    <a:lumOff val="5000"/>
                  </a:schemeClr>
                </a:solidFill>
                <a:latin typeface="Times New Roman"/>
                <a:cs typeface="Times New Roman"/>
              </a:rPr>
              <a:t>.</a:t>
            </a:r>
            <a:r>
              <a:rPr sz="2000" b="1" spc="-40" dirty="0">
                <a:solidFill>
                  <a:schemeClr val="tx1">
                    <a:lumMod val="95000"/>
                    <a:lumOff val="5000"/>
                  </a:schemeClr>
                </a:solidFill>
                <a:latin typeface="Times New Roman"/>
                <a:cs typeface="Times New Roman"/>
              </a:rPr>
              <a:t> </a:t>
            </a:r>
            <a:r>
              <a:rPr sz="2000" b="1" spc="-15" dirty="0">
                <a:solidFill>
                  <a:schemeClr val="tx1">
                    <a:lumMod val="95000"/>
                    <a:lumOff val="5000"/>
                  </a:schemeClr>
                </a:solidFill>
                <a:latin typeface="Times New Roman"/>
                <a:cs typeface="Times New Roman"/>
              </a:rPr>
              <a:t>RADHA</a:t>
            </a:r>
            <a:r>
              <a:rPr lang="en-US" sz="2000" b="1" spc="-15" dirty="0">
                <a:solidFill>
                  <a:schemeClr val="tx1">
                    <a:lumMod val="95000"/>
                    <a:lumOff val="5000"/>
                  </a:schemeClr>
                </a:solidFill>
                <a:latin typeface="Times New Roman"/>
                <a:cs typeface="Times New Roman"/>
              </a:rPr>
              <a:t> </a:t>
            </a:r>
            <a:r>
              <a:rPr sz="2000" b="1" spc="15" dirty="0">
                <a:solidFill>
                  <a:schemeClr val="tx1">
                    <a:lumMod val="95000"/>
                    <a:lumOff val="5000"/>
                  </a:schemeClr>
                </a:solidFill>
                <a:latin typeface="Times New Roman"/>
                <a:cs typeface="Times New Roman"/>
              </a:rPr>
              <a:t>N</a:t>
            </a:r>
            <a:r>
              <a:rPr sz="2000" b="1" spc="-10" dirty="0">
                <a:solidFill>
                  <a:srgbClr val="002060"/>
                </a:solidFill>
                <a:latin typeface="Times New Roman"/>
                <a:cs typeface="Times New Roman"/>
              </a:rPr>
              <a:t> </a:t>
            </a:r>
            <a:r>
              <a:rPr sz="2000" b="1" spc="15" dirty="0">
                <a:latin typeface="Times New Roman"/>
                <a:cs typeface="Times New Roman"/>
              </a:rPr>
              <a:t>M.E,(Ph.D),</a:t>
            </a:r>
            <a:endParaRPr sz="2000" b="1" dirty="0">
              <a:latin typeface="Times New Roman"/>
              <a:cs typeface="Times New Roman"/>
            </a:endParaRPr>
          </a:p>
          <a:p>
            <a:pPr marL="50800" marR="1160780" indent="-9525">
              <a:lnSpc>
                <a:spcPct val="100000"/>
              </a:lnSpc>
              <a:spcBef>
                <a:spcPts val="5"/>
              </a:spcBef>
            </a:pPr>
            <a:r>
              <a:rPr sz="2000" b="1" spc="-5" dirty="0">
                <a:latin typeface="Times New Roman"/>
                <a:cs typeface="Times New Roman"/>
              </a:rPr>
              <a:t>Assistant</a:t>
            </a:r>
            <a:r>
              <a:rPr sz="2000" b="1" spc="-90" dirty="0">
                <a:latin typeface="Times New Roman"/>
                <a:cs typeface="Times New Roman"/>
              </a:rPr>
              <a:t> </a:t>
            </a:r>
            <a:r>
              <a:rPr sz="2000" b="1" spc="-5" dirty="0">
                <a:latin typeface="Times New Roman"/>
                <a:cs typeface="Times New Roman"/>
              </a:rPr>
              <a:t>professor. </a:t>
            </a:r>
            <a:r>
              <a:rPr sz="2000" b="1" spc="-484" dirty="0">
                <a:latin typeface="Times New Roman"/>
                <a:cs typeface="Times New Roman"/>
              </a:rPr>
              <a:t> </a:t>
            </a:r>
            <a:endParaRPr lang="en-US" sz="2000" b="1" spc="20" dirty="0">
              <a:latin typeface="Times New Roman"/>
              <a:cs typeface="Times New Roman"/>
            </a:endParaRPr>
          </a:p>
          <a:p>
            <a:pPr marL="50800" marR="1160780" indent="-9525">
              <a:lnSpc>
                <a:spcPct val="100000"/>
              </a:lnSpc>
              <a:spcBef>
                <a:spcPts val="5"/>
              </a:spcBef>
            </a:pPr>
            <a:r>
              <a:rPr lang="en-IN" sz="2000" b="1" spc="20" dirty="0">
                <a:latin typeface="Times New Roman"/>
                <a:cs typeface="Times New Roman"/>
              </a:rPr>
              <a:t>Department of  ECE.</a:t>
            </a:r>
          </a:p>
          <a:p>
            <a:pPr marL="50800" marR="1160780" indent="-9525">
              <a:lnSpc>
                <a:spcPct val="100000"/>
              </a:lnSpc>
              <a:spcBef>
                <a:spcPts val="5"/>
              </a:spcBef>
            </a:pPr>
            <a:r>
              <a:rPr lang="en-IN" sz="2000" b="1" spc="20" dirty="0">
                <a:latin typeface="Times New Roman"/>
                <a:cs typeface="Times New Roman"/>
              </a:rPr>
              <a:t>K.Ramakrishnan College Of Engineering.</a:t>
            </a:r>
            <a:endParaRPr sz="2000" dirty="0">
              <a:latin typeface="Times New Roman"/>
              <a:cs typeface="Times New Roman"/>
            </a:endParaRPr>
          </a:p>
        </p:txBody>
      </p:sp>
      <p:sp>
        <p:nvSpPr>
          <p:cNvPr id="3" name="Rectangle 2">
            <a:extLst>
              <a:ext uri="{FF2B5EF4-FFF2-40B4-BE49-F238E27FC236}">
                <a16:creationId xmlns:a16="http://schemas.microsoft.com/office/drawing/2014/main" id="{17C95048-4640-70D2-DB2A-1B546969B2A7}"/>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9B530E39-DDFC-F2F3-410A-9B085E9025F9}"/>
              </a:ext>
            </a:extLst>
          </p:cNvPr>
          <p:cNvSpPr>
            <a:spLocks noGrp="1"/>
          </p:cNvSpPr>
          <p:nvPr>
            <p:ph type="dt" sz="half" idx="10"/>
          </p:nvPr>
        </p:nvSpPr>
        <p:spPr/>
        <p:txBody>
          <a:bodyPr/>
          <a:lstStyle/>
          <a:p>
            <a:pPr>
              <a:defRPr/>
            </a:pPr>
            <a:fld id="{0B383528-6D4F-42F9-A6D1-3C973A3A390F}" type="datetime8">
              <a:rPr lang="en-IN" altLang="en-US" smtClean="0"/>
              <a:t>23-05-2024 09:54 AM</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p:cNvSpPr>
          <p:nvPr/>
        </p:nvSpPr>
        <p:spPr>
          <a:xfrm>
            <a:off x="5439790" y="39624"/>
            <a:ext cx="1540510" cy="575310"/>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3600" b="1" spc="-45" dirty="0">
                <a:solidFill>
                  <a:srgbClr val="FF0000"/>
                </a:solidFill>
                <a:latin typeface="Times New Roman" panose="02020603050405020304" pitchFamily="18" charset="0"/>
                <a:cs typeface="Times New Roman" panose="02020603050405020304" pitchFamily="18" charset="0"/>
              </a:rPr>
              <a:t>CONT..</a:t>
            </a:r>
            <a:endParaRPr lang="en-IN" sz="36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object 3"/>
          <p:cNvGraphicFramePr>
            <a:graphicFrameLocks noGrp="1"/>
          </p:cNvGraphicFramePr>
          <p:nvPr>
            <p:extLst>
              <p:ext uri="{D42A27DB-BD31-4B8C-83A1-F6EECF244321}">
                <p14:modId xmlns:p14="http://schemas.microsoft.com/office/powerpoint/2010/main" val="3004557302"/>
              </p:ext>
            </p:extLst>
          </p:nvPr>
        </p:nvGraphicFramePr>
        <p:xfrm>
          <a:off x="176212" y="603250"/>
          <a:ext cx="11788773" cy="6128385"/>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3941445">
                  <a:extLst>
                    <a:ext uri="{9D8B030D-6E8A-4147-A177-3AD203B41FA5}">
                      <a16:colId xmlns:a16="http://schemas.microsoft.com/office/drawing/2014/main" val="20001"/>
                    </a:ext>
                  </a:extLst>
                </a:gridCol>
                <a:gridCol w="2357755">
                  <a:extLst>
                    <a:ext uri="{9D8B030D-6E8A-4147-A177-3AD203B41FA5}">
                      <a16:colId xmlns:a16="http://schemas.microsoft.com/office/drawing/2014/main" val="20002"/>
                    </a:ext>
                  </a:extLst>
                </a:gridCol>
                <a:gridCol w="2357754">
                  <a:extLst>
                    <a:ext uri="{9D8B030D-6E8A-4147-A177-3AD203B41FA5}">
                      <a16:colId xmlns:a16="http://schemas.microsoft.com/office/drawing/2014/main" val="20003"/>
                    </a:ext>
                  </a:extLst>
                </a:gridCol>
                <a:gridCol w="2357754">
                  <a:extLst>
                    <a:ext uri="{9D8B030D-6E8A-4147-A177-3AD203B41FA5}">
                      <a16:colId xmlns:a16="http://schemas.microsoft.com/office/drawing/2014/main" val="20004"/>
                    </a:ext>
                  </a:extLst>
                </a:gridCol>
              </a:tblGrid>
              <a:tr h="539750">
                <a:tc>
                  <a:txBody>
                    <a:bodyPr/>
                    <a:lstStyle/>
                    <a:p>
                      <a:pPr marR="3810" algn="ctr">
                        <a:lnSpc>
                          <a:spcPct val="100000"/>
                        </a:lnSpc>
                        <a:spcBef>
                          <a:spcPts val="110"/>
                        </a:spcBef>
                      </a:pPr>
                      <a:r>
                        <a:rPr sz="2000" b="1" spc="-20" dirty="0">
                          <a:latin typeface="Times New Roman"/>
                          <a:cs typeface="Times New Roman"/>
                        </a:rPr>
                        <a:t>S.No</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0"/>
                        </a:spcBef>
                      </a:pPr>
                      <a:r>
                        <a:rPr sz="2000" b="1" dirty="0">
                          <a:latin typeface="Times New Roman"/>
                          <a:cs typeface="Times New Roman"/>
                        </a:rPr>
                        <a:t>Paper</a:t>
                      </a:r>
                      <a:r>
                        <a:rPr sz="2000" b="1" spc="-80" dirty="0">
                          <a:latin typeface="Times New Roman"/>
                          <a:cs typeface="Times New Roman"/>
                        </a:rPr>
                        <a:t> </a:t>
                      </a:r>
                      <a:r>
                        <a:rPr sz="2000" b="1" dirty="0">
                          <a:latin typeface="Times New Roman"/>
                          <a:cs typeface="Times New Roman"/>
                        </a:rPr>
                        <a:t>Title</a:t>
                      </a:r>
                      <a:r>
                        <a:rPr sz="2000" b="1" spc="-75" dirty="0">
                          <a:latin typeface="Times New Roman"/>
                          <a:cs typeface="Times New Roman"/>
                        </a:rPr>
                        <a:t> </a:t>
                      </a:r>
                      <a:r>
                        <a:rPr sz="2000" b="1" dirty="0">
                          <a:latin typeface="Times New Roman"/>
                          <a:cs typeface="Times New Roman"/>
                        </a:rPr>
                        <a:t>(With</a:t>
                      </a:r>
                      <a:r>
                        <a:rPr sz="2000" b="1" spc="-80" dirty="0">
                          <a:latin typeface="Times New Roman"/>
                          <a:cs typeface="Times New Roman"/>
                        </a:rPr>
                        <a:t> </a:t>
                      </a:r>
                      <a:r>
                        <a:rPr sz="2000" b="1" spc="-10" dirty="0">
                          <a:latin typeface="Times New Roman"/>
                          <a:cs typeface="Times New Roman"/>
                        </a:rPr>
                        <a:t>Citation)</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454025">
                        <a:lnSpc>
                          <a:spcPct val="100000"/>
                        </a:lnSpc>
                        <a:spcBef>
                          <a:spcPts val="110"/>
                        </a:spcBef>
                      </a:pPr>
                      <a:r>
                        <a:rPr sz="2000" b="1" spc="-10" dirty="0">
                          <a:latin typeface="Times New Roman"/>
                          <a:cs typeface="Times New Roman"/>
                        </a:rPr>
                        <a:t>Methodology</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32130">
                        <a:lnSpc>
                          <a:spcPct val="100000"/>
                        </a:lnSpc>
                        <a:spcBef>
                          <a:spcPts val="110"/>
                        </a:spcBef>
                      </a:pPr>
                      <a:r>
                        <a:rPr sz="2000" b="1" spc="-10" dirty="0">
                          <a:latin typeface="Times New Roman"/>
                          <a:cs typeface="Times New Roman"/>
                        </a:rPr>
                        <a:t>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91160">
                        <a:lnSpc>
                          <a:spcPct val="100000"/>
                        </a:lnSpc>
                        <a:spcBef>
                          <a:spcPts val="110"/>
                        </a:spcBef>
                      </a:pPr>
                      <a:r>
                        <a:rPr sz="2000" b="1" spc="-10" dirty="0">
                          <a:latin typeface="Times New Roman"/>
                          <a:cs typeface="Times New Roman"/>
                        </a:rPr>
                        <a:t>Disadvantages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60015">
                <a:tc>
                  <a:txBody>
                    <a:bodyPr/>
                    <a:lstStyle/>
                    <a:p>
                      <a:pPr marL="6985" algn="ctr">
                        <a:lnSpc>
                          <a:spcPct val="100000"/>
                        </a:lnSpc>
                        <a:spcBef>
                          <a:spcPts val="40"/>
                        </a:spcBef>
                      </a:pPr>
                      <a:r>
                        <a:rPr lang="en-IN" sz="1300" spc="-50" dirty="0">
                          <a:latin typeface="Times New Roman"/>
                          <a:cs typeface="Times New Roman"/>
                        </a:rPr>
                        <a:t>13</a:t>
                      </a:r>
                      <a:endParaRPr sz="1300" dirty="0">
                        <a:latin typeface="Times New Roman"/>
                        <a:cs typeface="Times New Roman"/>
                      </a:endParaRPr>
                    </a:p>
                  </a:txBody>
                  <a:tcPr marL="0" marR="0" marT="508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nSpc>
                          <a:spcPct val="100000"/>
                        </a:lnSpc>
                        <a:spcBef>
                          <a:spcPts val="140"/>
                        </a:spcBef>
                      </a:pPr>
                      <a:r>
                        <a:rPr lang="en-US" sz="1300" dirty="0">
                          <a:latin typeface="Times New Roman"/>
                          <a:cs typeface="Times New Roman"/>
                        </a:rPr>
                        <a:t>Yu N.Y 2020 Binary </a:t>
                      </a:r>
                      <a:r>
                        <a:rPr lang="en-US" sz="1300" dirty="0" err="1">
                          <a:latin typeface="Times New Roman"/>
                          <a:cs typeface="Times New Roman"/>
                        </a:rPr>
                        <a:t>Golay</a:t>
                      </a:r>
                      <a:r>
                        <a:rPr lang="en-US" sz="1300" dirty="0">
                          <a:latin typeface="Times New Roman"/>
                          <a:cs typeface="Times New Roman"/>
                        </a:rPr>
                        <a:t> spreading sequences and Reed-Muller codes for uplink grant-free NOMA. IEEE Transactions on Communications, 69(1), pp.276-290.</a:t>
                      </a:r>
                    </a:p>
                    <a:p>
                      <a:pPr marL="69215">
                        <a:lnSpc>
                          <a:spcPct val="100000"/>
                        </a:lnSpc>
                        <a:spcBef>
                          <a:spcPts val="140"/>
                        </a:spcBef>
                      </a:pPr>
                      <a:endParaRPr lang="en-US" sz="1300" dirty="0">
                        <a:latin typeface="Times New Roman"/>
                        <a:cs typeface="Times New Roman"/>
                      </a:endParaRPr>
                    </a:p>
                    <a:p>
                      <a:pPr marL="69215">
                        <a:lnSpc>
                          <a:spcPct val="100000"/>
                        </a:lnSpc>
                        <a:spcBef>
                          <a:spcPts val="140"/>
                        </a:spcBef>
                      </a:pPr>
                      <a:r>
                        <a:rPr lang="en-IN" sz="1300" dirty="0">
                          <a:latin typeface="Times New Roman"/>
                          <a:cs typeface="Times New Roman"/>
                        </a:rPr>
                        <a:t> </a:t>
                      </a:r>
                      <a:endParaRPr sz="1300" dirty="0">
                        <a:latin typeface="Times New Roman"/>
                        <a:cs typeface="Times New Roman"/>
                      </a:endParaRPr>
                    </a:p>
                  </a:txBody>
                  <a:tcPr marL="0" marR="0" marT="177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71755" indent="0">
                        <a:lnSpc>
                          <a:spcPct val="100000"/>
                        </a:lnSpc>
                        <a:spcBef>
                          <a:spcPts val="140"/>
                        </a:spcBef>
                        <a:buNone/>
                        <a:tabLst>
                          <a:tab pos="290195" algn="l"/>
                        </a:tabLst>
                      </a:pPr>
                      <a:r>
                        <a:rPr lang="en-US" sz="1300" dirty="0">
                          <a:latin typeface="Times New Roman"/>
                          <a:cs typeface="Times New Roman"/>
                        </a:rPr>
                        <a:t>1) Grant-free </a:t>
                      </a:r>
                      <a:r>
                        <a:rPr lang="en-US" sz="1300" dirty="0" err="1">
                          <a:latin typeface="Times New Roman"/>
                          <a:cs typeface="Times New Roman"/>
                        </a:rPr>
                        <a:t>NOMA</a:t>
                      </a:r>
                      <a:r>
                        <a:rPr lang="en-US" sz="1300" dirty="0" err="1">
                          <a:latin typeface="Times New Roman"/>
                          <a:cs typeface="Times New Roman"/>
                          <a:sym typeface="Wingdings" panose="05000000000000000000" pitchFamily="2" charset="2"/>
                        </a:rPr>
                        <a:t></a:t>
                      </a:r>
                      <a:r>
                        <a:rPr lang="en-US" sz="1300" dirty="0" err="1">
                          <a:latin typeface="Times New Roman"/>
                          <a:cs typeface="Times New Roman"/>
                        </a:rPr>
                        <a:t>Resource-free</a:t>
                      </a:r>
                      <a:r>
                        <a:rPr lang="en-US" sz="1300" dirty="0">
                          <a:latin typeface="Times New Roman"/>
                          <a:cs typeface="Times New Roman"/>
                        </a:rPr>
                        <a:t> multi-user transmission.</a:t>
                      </a:r>
                    </a:p>
                    <a:p>
                      <a:pPr marL="71755" indent="0">
                        <a:lnSpc>
                          <a:spcPct val="100000"/>
                        </a:lnSpc>
                        <a:spcBef>
                          <a:spcPts val="140"/>
                        </a:spcBef>
                        <a:buNone/>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r>
                        <a:rPr lang="en-US" sz="1300" dirty="0">
                          <a:latin typeface="Times New Roman"/>
                          <a:cs typeface="Times New Roman"/>
                        </a:rPr>
                        <a:t>2) Develop </a:t>
                      </a:r>
                      <a:r>
                        <a:rPr lang="en-US" sz="1300" dirty="0" err="1">
                          <a:latin typeface="Times New Roman"/>
                          <a:cs typeface="Times New Roman"/>
                        </a:rPr>
                        <a:t>Golay</a:t>
                      </a:r>
                      <a:r>
                        <a:rPr lang="en-US" sz="1300" dirty="0">
                          <a:latin typeface="Times New Roman"/>
                          <a:cs typeface="Times New Roman"/>
                        </a:rPr>
                        <a:t> spreading sequences for grant-free NOMA with low cross-correlation.</a:t>
                      </a:r>
                    </a:p>
                    <a:p>
                      <a:pPr marL="71755" indent="0">
                        <a:lnSpc>
                          <a:spcPct val="100000"/>
                        </a:lnSpc>
                        <a:spcBef>
                          <a:spcPts val="140"/>
                        </a:spcBef>
                        <a:buNone/>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endParaRPr lang="en-US" sz="1300" dirty="0">
                        <a:latin typeface="Times New Roman"/>
                        <a:cs typeface="Times New Roman"/>
                      </a:endParaRPr>
                    </a:p>
                  </a:txBody>
                  <a:tcPr marL="0" marR="0" marT="177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02260" indent="-228600">
                        <a:lnSpc>
                          <a:spcPct val="100000"/>
                        </a:lnSpc>
                        <a:spcBef>
                          <a:spcPts val="140"/>
                        </a:spcBef>
                        <a:buClr>
                          <a:srgbClr val="000000"/>
                        </a:buClr>
                        <a:buAutoNum type="arabicParenR"/>
                        <a:tabLst>
                          <a:tab pos="292100" algn="l"/>
                        </a:tabLst>
                      </a:pPr>
                      <a:r>
                        <a:rPr lang="en-US" sz="1300" dirty="0">
                          <a:latin typeface="Times New Roman"/>
                          <a:cs typeface="Times New Roman"/>
                        </a:rPr>
                        <a:t>Binary </a:t>
                      </a:r>
                      <a:r>
                        <a:rPr lang="en-US" sz="1300" dirty="0" err="1">
                          <a:latin typeface="Times New Roman"/>
                          <a:cs typeface="Times New Roman"/>
                        </a:rPr>
                        <a:t>Golay</a:t>
                      </a:r>
                      <a:r>
                        <a:rPr lang="en-US" sz="1300" dirty="0">
                          <a:latin typeface="Times New Roman"/>
                          <a:cs typeface="Times New Roman"/>
                        </a:rPr>
                        <a:t> sequences minimize cross-correlation.</a:t>
                      </a:r>
                    </a:p>
                    <a:p>
                      <a:pPr marL="73660" indent="0">
                        <a:lnSpc>
                          <a:spcPct val="100000"/>
                        </a:lnSpc>
                        <a:spcBef>
                          <a:spcPts val="140"/>
                        </a:spcBef>
                        <a:buClr>
                          <a:srgbClr val="000000"/>
                        </a:buClr>
                        <a:buNone/>
                        <a:tabLst>
                          <a:tab pos="292100" algn="l"/>
                        </a:tabLst>
                      </a:pPr>
                      <a:endParaRPr lang="en-US" sz="1300" dirty="0">
                        <a:latin typeface="Times New Roman"/>
                        <a:cs typeface="Times New Roman"/>
                      </a:endParaRPr>
                    </a:p>
                    <a:p>
                      <a:pPr marL="73660" indent="0">
                        <a:lnSpc>
                          <a:spcPct val="100000"/>
                        </a:lnSpc>
                        <a:spcBef>
                          <a:spcPts val="140"/>
                        </a:spcBef>
                        <a:buClr>
                          <a:srgbClr val="000000"/>
                        </a:buClr>
                        <a:buNone/>
                        <a:tabLst>
                          <a:tab pos="292100" algn="l"/>
                        </a:tabLst>
                      </a:pPr>
                      <a:r>
                        <a:rPr lang="en-US" sz="1300" dirty="0">
                          <a:latin typeface="Times New Roman"/>
                          <a:cs typeface="Times New Roman"/>
                        </a:rPr>
                        <a:t>2) </a:t>
                      </a:r>
                      <a:r>
                        <a:rPr lang="en-US" sz="1300" dirty="0" err="1">
                          <a:latin typeface="Times New Roman"/>
                          <a:cs typeface="Times New Roman"/>
                        </a:rPr>
                        <a:t>Golay</a:t>
                      </a:r>
                      <a:r>
                        <a:rPr lang="en-US" sz="1300" dirty="0">
                          <a:latin typeface="Times New Roman"/>
                          <a:cs typeface="Times New Roman"/>
                        </a:rPr>
                        <a:t> sequences</a:t>
                      </a:r>
                      <a:r>
                        <a:rPr lang="en-US" sz="1300" dirty="0">
                          <a:latin typeface="Times New Roman"/>
                          <a:cs typeface="Times New Roman"/>
                          <a:sym typeface="Wingdings" panose="05000000000000000000" pitchFamily="2" charset="2"/>
                        </a:rPr>
                        <a:t></a:t>
                      </a:r>
                      <a:r>
                        <a:rPr lang="en-US" sz="1300" dirty="0">
                          <a:latin typeface="Times New Roman"/>
                          <a:cs typeface="Times New Roman"/>
                        </a:rPr>
                        <a:t> Wideband spreading gain.</a:t>
                      </a:r>
                    </a:p>
                    <a:p>
                      <a:pPr marL="302260" indent="-228600">
                        <a:lnSpc>
                          <a:spcPct val="100000"/>
                        </a:lnSpc>
                        <a:spcBef>
                          <a:spcPts val="140"/>
                        </a:spcBef>
                        <a:buClr>
                          <a:srgbClr val="000000"/>
                        </a:buClr>
                        <a:buAutoNum type="arabicParenR"/>
                        <a:tabLst>
                          <a:tab pos="292100" algn="l"/>
                        </a:tabLst>
                      </a:pPr>
                      <a:endParaRPr lang="en-US" sz="1300" dirty="0">
                        <a:latin typeface="Times New Roman"/>
                        <a:cs typeface="Times New Roman"/>
                      </a:endParaRPr>
                    </a:p>
                    <a:p>
                      <a:pPr marL="302260" indent="-228600">
                        <a:lnSpc>
                          <a:spcPct val="100000"/>
                        </a:lnSpc>
                        <a:spcBef>
                          <a:spcPts val="140"/>
                        </a:spcBef>
                        <a:buClr>
                          <a:srgbClr val="000000"/>
                        </a:buClr>
                        <a:buAutoNum type="arabicParenR"/>
                        <a:tabLst>
                          <a:tab pos="292100" algn="l"/>
                        </a:tabLst>
                      </a:pPr>
                      <a:endParaRPr lang="en-US" sz="1300" dirty="0">
                        <a:latin typeface="Times New Roman"/>
                        <a:cs typeface="Times New Roman"/>
                      </a:endParaRPr>
                    </a:p>
                    <a:p>
                      <a:pPr marL="302260" indent="-228600">
                        <a:lnSpc>
                          <a:spcPct val="100000"/>
                        </a:lnSpc>
                        <a:spcBef>
                          <a:spcPts val="140"/>
                        </a:spcBef>
                        <a:buClr>
                          <a:srgbClr val="000000"/>
                        </a:buClr>
                        <a:buAutoNum type="arabicParenR"/>
                        <a:tabLst>
                          <a:tab pos="292100" algn="l"/>
                        </a:tabLst>
                      </a:pPr>
                      <a:endParaRPr lang="en-US" sz="1300" dirty="0">
                        <a:latin typeface="Times New Roman"/>
                        <a:cs typeface="Times New Roman"/>
                      </a:endParaRPr>
                    </a:p>
                    <a:p>
                      <a:pPr marL="302260" indent="-228600">
                        <a:lnSpc>
                          <a:spcPct val="100000"/>
                        </a:lnSpc>
                        <a:spcBef>
                          <a:spcPts val="140"/>
                        </a:spcBef>
                        <a:buClr>
                          <a:srgbClr val="000000"/>
                        </a:buClr>
                        <a:buAutoNum type="arabicParenR"/>
                        <a:tabLst>
                          <a:tab pos="292100" algn="l"/>
                        </a:tabLst>
                      </a:pPr>
                      <a:endParaRPr lang="en-US" sz="1300" dirty="0">
                        <a:latin typeface="Times New Roman"/>
                        <a:cs typeface="Times New Roman"/>
                      </a:endParaRPr>
                    </a:p>
                    <a:p>
                      <a:pPr marL="302260" indent="-228600">
                        <a:lnSpc>
                          <a:spcPct val="100000"/>
                        </a:lnSpc>
                        <a:spcBef>
                          <a:spcPts val="140"/>
                        </a:spcBef>
                        <a:buClr>
                          <a:srgbClr val="000000"/>
                        </a:buClr>
                        <a:buAutoNum type="arabicParenR"/>
                        <a:tabLst>
                          <a:tab pos="292100" algn="l"/>
                        </a:tabLst>
                      </a:pPr>
                      <a:endParaRPr lang="en-US" sz="1300" dirty="0">
                        <a:latin typeface="Times New Roman"/>
                        <a:cs typeface="Times New Roman"/>
                      </a:endParaRPr>
                    </a:p>
                  </a:txBody>
                  <a:tcPr marL="0" marR="0" marT="177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294005" indent="-217804">
                        <a:lnSpc>
                          <a:spcPct val="100000"/>
                        </a:lnSpc>
                        <a:spcBef>
                          <a:spcPts val="140"/>
                        </a:spcBef>
                        <a:buClr>
                          <a:srgbClr val="000000"/>
                        </a:buClr>
                        <a:buAutoNum type="arabicParenR"/>
                        <a:tabLst>
                          <a:tab pos="294005" algn="l"/>
                        </a:tabLst>
                      </a:pPr>
                      <a:r>
                        <a:rPr lang="en-US" sz="1300" dirty="0">
                          <a:latin typeface="Times New Roman"/>
                          <a:cs typeface="Times New Roman"/>
                        </a:rPr>
                        <a:t>Complex hardware implementation: </a:t>
                      </a:r>
                      <a:r>
                        <a:rPr lang="en-US" sz="1300" dirty="0" err="1">
                          <a:latin typeface="Times New Roman"/>
                          <a:cs typeface="Times New Roman"/>
                        </a:rPr>
                        <a:t>Golay</a:t>
                      </a:r>
                      <a:r>
                        <a:rPr lang="en-US" sz="1300" dirty="0">
                          <a:latin typeface="Times New Roman"/>
                          <a:cs typeface="Times New Roman"/>
                        </a:rPr>
                        <a:t>, Reed-Muller.</a:t>
                      </a:r>
                    </a:p>
                    <a:p>
                      <a:pPr marL="294005" indent="-217804">
                        <a:lnSpc>
                          <a:spcPct val="100000"/>
                        </a:lnSpc>
                        <a:spcBef>
                          <a:spcPts val="140"/>
                        </a:spcBef>
                        <a:buClr>
                          <a:srgbClr val="000000"/>
                        </a:buClr>
                        <a:buAutoNum type="arabicParenR"/>
                        <a:tabLst>
                          <a:tab pos="294005" algn="l"/>
                        </a:tabLst>
                      </a:pPr>
                      <a:endParaRPr lang="en-US" sz="1300" dirty="0">
                        <a:latin typeface="Times New Roman"/>
                        <a:cs typeface="Times New Roman"/>
                      </a:endParaRPr>
                    </a:p>
                    <a:p>
                      <a:pPr marL="76201" indent="0">
                        <a:lnSpc>
                          <a:spcPct val="100000"/>
                        </a:lnSpc>
                        <a:spcBef>
                          <a:spcPts val="140"/>
                        </a:spcBef>
                        <a:buClr>
                          <a:srgbClr val="000000"/>
                        </a:buClr>
                        <a:buNone/>
                        <a:tabLst>
                          <a:tab pos="294005" algn="l"/>
                        </a:tabLst>
                      </a:pPr>
                      <a:r>
                        <a:rPr lang="en-US" sz="1300" dirty="0">
                          <a:latin typeface="Times New Roman"/>
                          <a:cs typeface="Times New Roman"/>
                        </a:rPr>
                        <a:t>2) Reed-Muller codes have shorter lengths than LDPC or turbo.</a:t>
                      </a:r>
                    </a:p>
                    <a:p>
                      <a:pPr marL="76201" indent="0">
                        <a:lnSpc>
                          <a:spcPct val="100000"/>
                        </a:lnSpc>
                        <a:spcBef>
                          <a:spcPts val="140"/>
                        </a:spcBef>
                        <a:buClr>
                          <a:srgbClr val="000000"/>
                        </a:buClr>
                        <a:buNone/>
                        <a:tabLst>
                          <a:tab pos="294005" algn="l"/>
                        </a:tabLst>
                      </a:pPr>
                      <a:endParaRPr lang="en-US" sz="1300" dirty="0">
                        <a:latin typeface="Times New Roman"/>
                        <a:cs typeface="Times New Roman"/>
                      </a:endParaRPr>
                    </a:p>
                    <a:p>
                      <a:pPr marL="76201" indent="0">
                        <a:lnSpc>
                          <a:spcPct val="100000"/>
                        </a:lnSpc>
                        <a:spcBef>
                          <a:spcPts val="140"/>
                        </a:spcBef>
                        <a:buClr>
                          <a:srgbClr val="000000"/>
                        </a:buClr>
                        <a:buNone/>
                        <a:tabLst>
                          <a:tab pos="294005" algn="l"/>
                        </a:tabLst>
                      </a:pPr>
                      <a:endParaRPr lang="en-US" sz="1300" dirty="0">
                        <a:latin typeface="Times New Roman"/>
                        <a:cs typeface="Times New Roman"/>
                      </a:endParaRPr>
                    </a:p>
                    <a:p>
                      <a:pPr marL="76201" indent="0">
                        <a:lnSpc>
                          <a:spcPct val="100000"/>
                        </a:lnSpc>
                        <a:spcBef>
                          <a:spcPts val="140"/>
                        </a:spcBef>
                        <a:buClr>
                          <a:srgbClr val="000000"/>
                        </a:buClr>
                        <a:buNone/>
                        <a:tabLst>
                          <a:tab pos="294005" algn="l"/>
                        </a:tabLst>
                      </a:pPr>
                      <a:endParaRPr lang="en-US" sz="1300" dirty="0">
                        <a:latin typeface="Times New Roman"/>
                        <a:cs typeface="Times New Roman"/>
                      </a:endParaRPr>
                    </a:p>
                  </a:txBody>
                  <a:tcPr marL="0" marR="0" marT="177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8620">
                <a:tc>
                  <a:txBody>
                    <a:bodyPr/>
                    <a:lstStyle/>
                    <a:p>
                      <a:pPr algn="ctr">
                        <a:lnSpc>
                          <a:spcPct val="100000"/>
                        </a:lnSpc>
                        <a:spcBef>
                          <a:spcPts val="65"/>
                        </a:spcBef>
                      </a:pPr>
                      <a:r>
                        <a:rPr sz="1300" spc="-25" dirty="0">
                          <a:latin typeface="Times New Roman"/>
                          <a:cs typeface="Times New Roman"/>
                        </a:rPr>
                        <a:t>1</a:t>
                      </a:r>
                      <a:r>
                        <a:rPr lang="en-IN" sz="1300" spc="-25" dirty="0">
                          <a:latin typeface="Times New Roman"/>
                          <a:cs typeface="Times New Roman"/>
                        </a:rPr>
                        <a:t>4</a:t>
                      </a:r>
                      <a:endParaRPr sz="1300" dirty="0">
                        <a:latin typeface="Times New Roman"/>
                        <a:cs typeface="Times New Roman"/>
                      </a:endParaRPr>
                    </a:p>
                  </a:txBody>
                  <a:tcPr marL="0" marR="0" marT="825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nSpc>
                          <a:spcPct val="100000"/>
                        </a:lnSpc>
                        <a:spcBef>
                          <a:spcPts val="90"/>
                        </a:spcBef>
                      </a:pPr>
                      <a:r>
                        <a:rPr lang="en-US" sz="1300" dirty="0">
                          <a:latin typeface="Times New Roman"/>
                          <a:cs typeface="Times New Roman"/>
                        </a:rPr>
                        <a:t>B. Gong, C. Ding and C. Li, &amp;</a:t>
                      </a:r>
                      <a:r>
                        <a:rPr lang="en-US" sz="1300" dirty="0" err="1">
                          <a:latin typeface="Times New Roman"/>
                          <a:cs typeface="Times New Roman"/>
                        </a:rPr>
                        <a:t>quot;The</a:t>
                      </a:r>
                      <a:r>
                        <a:rPr lang="en-US" sz="1300" dirty="0">
                          <a:latin typeface="Times New Roman"/>
                          <a:cs typeface="Times New Roman"/>
                        </a:rPr>
                        <a:t> Dual Codes of</a:t>
                      </a:r>
                    </a:p>
                    <a:p>
                      <a:pPr marL="69215">
                        <a:lnSpc>
                          <a:spcPct val="100000"/>
                        </a:lnSpc>
                        <a:spcBef>
                          <a:spcPts val="90"/>
                        </a:spcBef>
                      </a:pPr>
                      <a:r>
                        <a:rPr lang="en-US" sz="1300" dirty="0">
                          <a:latin typeface="Times New Roman"/>
                          <a:cs typeface="Times New Roman"/>
                        </a:rPr>
                        <a:t>Several Classes of BCH Codes,&amp;</a:t>
                      </a:r>
                      <a:r>
                        <a:rPr lang="en-US" sz="1300" dirty="0" err="1">
                          <a:latin typeface="Times New Roman"/>
                          <a:cs typeface="Times New Roman"/>
                        </a:rPr>
                        <a:t>quot</a:t>
                      </a:r>
                      <a:r>
                        <a:rPr lang="en-US" sz="1300" dirty="0">
                          <a:latin typeface="Times New Roman"/>
                          <a:cs typeface="Times New Roman"/>
                        </a:rPr>
                        <a:t>; in IEEE</a:t>
                      </a:r>
                    </a:p>
                    <a:p>
                      <a:pPr marL="69215">
                        <a:lnSpc>
                          <a:spcPct val="100000"/>
                        </a:lnSpc>
                        <a:spcBef>
                          <a:spcPts val="90"/>
                        </a:spcBef>
                      </a:pPr>
                      <a:r>
                        <a:rPr lang="en-US" sz="1300" dirty="0">
                          <a:latin typeface="Times New Roman"/>
                          <a:cs typeface="Times New Roman"/>
                        </a:rPr>
                        <a:t>Transactions on Information Theory, vol. 68, no. 2,</a:t>
                      </a:r>
                    </a:p>
                    <a:p>
                      <a:pPr marL="69215">
                        <a:lnSpc>
                          <a:spcPct val="100000"/>
                        </a:lnSpc>
                        <a:spcBef>
                          <a:spcPts val="90"/>
                        </a:spcBef>
                      </a:pPr>
                      <a:r>
                        <a:rPr lang="en-US" sz="1300" dirty="0">
                          <a:latin typeface="Times New Roman"/>
                          <a:cs typeface="Times New Roman"/>
                        </a:rPr>
                        <a:t>pp. 953-964, Feb. 2022.</a:t>
                      </a:r>
                    </a:p>
                  </a:txBody>
                  <a:tcPr marL="0" marR="0" marT="1143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300990" indent="-228600" algn="l">
                        <a:lnSpc>
                          <a:spcPct val="100000"/>
                        </a:lnSpc>
                        <a:spcBef>
                          <a:spcPts val="90"/>
                        </a:spcBef>
                        <a:buAutoNum type="arabicParenR"/>
                        <a:tabLst>
                          <a:tab pos="281305" algn="l"/>
                        </a:tabLst>
                      </a:pPr>
                      <a:r>
                        <a:rPr lang="en-US" sz="1300" dirty="0">
                          <a:latin typeface="Times New Roman"/>
                          <a:cs typeface="Times New Roman"/>
                        </a:rPr>
                        <a:t>Investigating primitive narrow-sense BCH codes</a:t>
                      </a:r>
                      <a:r>
                        <a:rPr lang="en-US" sz="1300" baseline="0" dirty="0">
                          <a:latin typeface="Times New Roman"/>
                          <a:cs typeface="Times New Roman"/>
                        </a:rPr>
                        <a:t> </a:t>
                      </a:r>
                      <a:r>
                        <a:rPr lang="en-US" sz="1300" dirty="0">
                          <a:latin typeface="Times New Roman"/>
                          <a:cs typeface="Times New Roman"/>
                        </a:rPr>
                        <a:t>and projective narrow-sense ternary BCH codes.</a:t>
                      </a:r>
                    </a:p>
                    <a:p>
                      <a:pPr marL="300990" indent="-228600" algn="l">
                        <a:lnSpc>
                          <a:spcPct val="100000"/>
                        </a:lnSpc>
                        <a:spcBef>
                          <a:spcPts val="90"/>
                        </a:spcBef>
                        <a:buAutoNum type="arabicParenR"/>
                        <a:tabLst>
                          <a:tab pos="281305" algn="l"/>
                        </a:tabLst>
                      </a:pPr>
                      <a:endParaRPr lang="en-US" sz="1300" dirty="0">
                        <a:latin typeface="Times New Roman"/>
                        <a:cs typeface="Times New Roman"/>
                      </a:endParaRPr>
                    </a:p>
                    <a:p>
                      <a:pPr marL="300990" indent="-228600" algn="l">
                        <a:lnSpc>
                          <a:spcPct val="100000"/>
                        </a:lnSpc>
                        <a:spcBef>
                          <a:spcPts val="90"/>
                        </a:spcBef>
                        <a:buAutoNum type="arabicParenR"/>
                        <a:tabLst>
                          <a:tab pos="281305" algn="l"/>
                        </a:tabLst>
                      </a:pPr>
                      <a:endParaRPr lang="en-US" sz="1300" dirty="0">
                        <a:latin typeface="Times New Roman"/>
                        <a:cs typeface="Times New Roman"/>
                      </a:endParaRPr>
                    </a:p>
                    <a:p>
                      <a:pPr marL="72390" indent="0" algn="l">
                        <a:lnSpc>
                          <a:spcPct val="100000"/>
                        </a:lnSpc>
                        <a:spcBef>
                          <a:spcPts val="90"/>
                        </a:spcBef>
                        <a:buNone/>
                        <a:tabLst>
                          <a:tab pos="281305" algn="l"/>
                        </a:tabLst>
                      </a:pPr>
                      <a:r>
                        <a:rPr lang="en-US" sz="1300" baseline="0" dirty="0">
                          <a:latin typeface="Times New Roman"/>
                          <a:cs typeface="Times New Roman"/>
                        </a:rPr>
                        <a:t>2)It introduces new bounds on       minimum distances of dual codes. surpassing classical </a:t>
                      </a:r>
                      <a:r>
                        <a:rPr lang="en-US" sz="1300" baseline="0" dirty="0" err="1">
                          <a:latin typeface="Times New Roman"/>
                          <a:cs typeface="Times New Roman"/>
                        </a:rPr>
                        <a:t>Sidel’nikov</a:t>
                      </a:r>
                      <a:r>
                        <a:rPr lang="en-US" sz="1300" baseline="0" dirty="0">
                          <a:latin typeface="Times New Roman"/>
                          <a:cs typeface="Times New Roman"/>
                        </a:rPr>
                        <a:t> and </a:t>
                      </a:r>
                      <a:r>
                        <a:rPr lang="en-US" sz="1300" baseline="0" dirty="0" err="1">
                          <a:latin typeface="Times New Roman"/>
                          <a:cs typeface="Times New Roman"/>
                        </a:rPr>
                        <a:t>Carlitz</a:t>
                      </a:r>
                      <a:r>
                        <a:rPr lang="en-US" sz="1300" baseline="0" dirty="0">
                          <a:latin typeface="Times New Roman"/>
                          <a:cs typeface="Times New Roman"/>
                        </a:rPr>
                        <a:t>-Uchiyama bounds.</a:t>
                      </a:r>
                      <a:r>
                        <a:rPr lang="en-US" sz="1300" dirty="0">
                          <a:latin typeface="Times New Roman"/>
                          <a:cs typeface="Times New Roman"/>
                        </a:rPr>
                        <a:t>.</a:t>
                      </a:r>
                      <a:endParaRPr sz="1300" dirty="0">
                        <a:latin typeface="Times New Roman"/>
                        <a:cs typeface="Times New Roman"/>
                      </a:endParaRPr>
                    </a:p>
                  </a:txBody>
                  <a:tcPr marL="0" marR="0" marT="1143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302260" indent="-228600">
                        <a:lnSpc>
                          <a:spcPct val="100000"/>
                        </a:lnSpc>
                        <a:spcBef>
                          <a:spcPts val="90"/>
                        </a:spcBef>
                        <a:buAutoNum type="arabicParenR"/>
                        <a:tabLst>
                          <a:tab pos="330200" algn="l"/>
                        </a:tabLst>
                      </a:pPr>
                      <a:r>
                        <a:rPr lang="en-US" sz="1300" b="0" i="0" kern="1200" dirty="0">
                          <a:solidFill>
                            <a:schemeClr val="tx1"/>
                          </a:solidFill>
                          <a:effectLst/>
                          <a:latin typeface="+mn-lt"/>
                          <a:ea typeface="+mn-ea"/>
                          <a:cs typeface="+mn-cs"/>
                        </a:rPr>
                        <a:t>Enhances assessment ability by approximately 85%</a:t>
                      </a:r>
                      <a:r>
                        <a:rPr lang="en-US" sz="1300" dirty="0">
                          <a:latin typeface="Times New Roman"/>
                          <a:cs typeface="Times New Roman"/>
                        </a:rPr>
                        <a:t>.</a:t>
                      </a:r>
                    </a:p>
                    <a:p>
                      <a:pPr marL="73660" indent="0">
                        <a:lnSpc>
                          <a:spcPct val="100000"/>
                        </a:lnSpc>
                        <a:spcBef>
                          <a:spcPts val="90"/>
                        </a:spcBef>
                        <a:buNone/>
                        <a:tabLst>
                          <a:tab pos="330200" algn="l"/>
                        </a:tabLst>
                      </a:pPr>
                      <a:endParaRPr lang="en-US" sz="1300" dirty="0">
                        <a:latin typeface="Times New Roman"/>
                        <a:cs typeface="Times New Roman"/>
                      </a:endParaRPr>
                    </a:p>
                    <a:p>
                      <a:pPr marL="73660" indent="0">
                        <a:lnSpc>
                          <a:spcPct val="100000"/>
                        </a:lnSpc>
                        <a:spcBef>
                          <a:spcPts val="90"/>
                        </a:spcBef>
                        <a:buNone/>
                        <a:tabLst>
                          <a:tab pos="330200" algn="l"/>
                        </a:tabLst>
                      </a:pPr>
                      <a:r>
                        <a:rPr lang="en-US" sz="1300" dirty="0">
                          <a:latin typeface="Times New Roman"/>
                          <a:cs typeface="Times New Roman"/>
                        </a:rPr>
                        <a:t>2) Facilitates subclass identification and conditions provision by approximately 90%.</a:t>
                      </a:r>
                      <a:endParaRPr sz="1300" dirty="0">
                        <a:latin typeface="Times New Roman"/>
                        <a:cs typeface="Times New Roman"/>
                      </a:endParaRPr>
                    </a:p>
                  </a:txBody>
                  <a:tcPr marL="0" marR="0" marT="1143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304165" indent="-228600">
                        <a:lnSpc>
                          <a:spcPct val="100000"/>
                        </a:lnSpc>
                        <a:spcBef>
                          <a:spcPts val="115"/>
                        </a:spcBef>
                        <a:buAutoNum type="arabicParenR"/>
                        <a:tabLst>
                          <a:tab pos="294640" algn="l"/>
                        </a:tabLst>
                      </a:pPr>
                      <a:r>
                        <a:rPr lang="en-US" sz="1300" dirty="0">
                          <a:latin typeface="Times New Roman"/>
                          <a:cs typeface="Times New Roman"/>
                        </a:rPr>
                        <a:t>Increased complexity and limited flexibility impact approximately 70% of implementations.</a:t>
                      </a:r>
                    </a:p>
                    <a:p>
                      <a:pPr marL="75565" indent="0">
                        <a:lnSpc>
                          <a:spcPct val="100000"/>
                        </a:lnSpc>
                        <a:spcBef>
                          <a:spcPts val="115"/>
                        </a:spcBef>
                        <a:buNone/>
                        <a:tabLst>
                          <a:tab pos="294640" algn="l"/>
                        </a:tabLst>
                      </a:pPr>
                      <a:endParaRPr lang="en-US" sz="1300" dirty="0">
                        <a:latin typeface="Times New Roman"/>
                        <a:cs typeface="Times New Roman"/>
                      </a:endParaRPr>
                    </a:p>
                    <a:p>
                      <a:pPr marL="75565" indent="0">
                        <a:lnSpc>
                          <a:spcPct val="100000"/>
                        </a:lnSpc>
                        <a:spcBef>
                          <a:spcPts val="115"/>
                        </a:spcBef>
                        <a:buNone/>
                        <a:tabLst>
                          <a:tab pos="294640" algn="l"/>
                        </a:tabLst>
                      </a:pPr>
                      <a:r>
                        <a:rPr lang="en-US" sz="1300" dirty="0">
                          <a:latin typeface="Times New Roman"/>
                          <a:cs typeface="Times New Roman"/>
                        </a:rPr>
                        <a:t>2) Limited scope affects coverage of approximately 80% of BCH codes.</a:t>
                      </a:r>
                      <a:endParaRPr sz="1300" dirty="0">
                        <a:latin typeface="Times New Roman"/>
                        <a:cs typeface="Times New Roman"/>
                      </a:endParaRPr>
                    </a:p>
                  </a:txBody>
                  <a:tcPr marL="0" marR="0" marT="1460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2" name="Rectangle 1">
            <a:extLst>
              <a:ext uri="{FF2B5EF4-FFF2-40B4-BE49-F238E27FC236}">
                <a16:creationId xmlns:a16="http://schemas.microsoft.com/office/drawing/2014/main" id="{4B180FFF-F0F0-914F-6F2E-4B822A051817}"/>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04B37B6B-71ED-CAD4-ED57-C53D40F32FDD}"/>
              </a:ext>
            </a:extLst>
          </p:cNvPr>
          <p:cNvSpPr>
            <a:spLocks noGrp="1"/>
          </p:cNvSpPr>
          <p:nvPr>
            <p:ph type="dt" sz="half" idx="10"/>
          </p:nvPr>
        </p:nvSpPr>
        <p:spPr/>
        <p:txBody>
          <a:bodyPr/>
          <a:lstStyle/>
          <a:p>
            <a:pPr>
              <a:defRPr/>
            </a:pPr>
            <a:fld id="{4E738083-1421-45F2-B12D-4BE1ADD5BA97}"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4E5E3386-FF16-78A3-C8B3-123D05309B46}"/>
              </a:ext>
            </a:extLst>
          </p:cNvPr>
          <p:cNvSpPr>
            <a:spLocks noGrp="1"/>
          </p:cNvSpPr>
          <p:nvPr>
            <p:ph type="sldNum" sz="quarter" idx="12"/>
          </p:nvPr>
        </p:nvSpPr>
        <p:spPr/>
        <p:txBody>
          <a:bodyPr/>
          <a:lstStyle/>
          <a:p>
            <a:pPr>
              <a:defRPr/>
            </a:pPr>
            <a:fld id="{31808C7D-2E87-4A23-9CDD-DFEB3B42D81F}" type="slidenum">
              <a:rPr lang="en-US" altLang="en-US" smtClean="0"/>
              <a:pPr>
                <a:defRPr/>
              </a:pPr>
              <a:t>10</a:t>
            </a:fld>
            <a:endParaRPr lang="en-US" altLang="en-US">
              <a:latin typeface="Palatino Linotype" pitchFamily="18" charset="0"/>
            </a:endParaRPr>
          </a:p>
        </p:txBody>
      </p:sp>
    </p:spTree>
    <p:extLst>
      <p:ext uri="{BB962C8B-B14F-4D97-AF65-F5344CB8AC3E}">
        <p14:creationId xmlns:p14="http://schemas.microsoft.com/office/powerpoint/2010/main" val="75700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CB1F-6390-C56A-299F-B30FF071BEFA}"/>
              </a:ext>
            </a:extLst>
          </p:cNvPr>
          <p:cNvSpPr>
            <a:spLocks noGrp="1"/>
          </p:cNvSpPr>
          <p:nvPr>
            <p:ph type="title"/>
          </p:nvPr>
        </p:nvSpPr>
        <p:spPr/>
        <p:txBody>
          <a:bodyPr/>
          <a:lstStyle/>
          <a:p>
            <a:r>
              <a:rPr lang="en-US" b="1" dirty="0">
                <a:solidFill>
                  <a:srgbClr val="002060"/>
                </a:solidFill>
                <a:latin typeface="Cambria Math" panose="02040503050406030204" pitchFamily="18" charset="0"/>
                <a:ea typeface="Cambria Math" panose="02040503050406030204" pitchFamily="18" charset="0"/>
              </a:rPr>
              <a:t>			</a:t>
            </a:r>
            <a:r>
              <a:rPr lang="en-US" sz="48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INTRODUCTION</a:t>
            </a:r>
            <a:endParaRPr lang="en-IN" sz="4800"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1FB27-7CFE-92C1-6C2F-6454CD7AFBE3}"/>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Channel coding in wireless communication involves adding redundancy to transmitted data to enable error detection and correction, ensuring reliable transmission despite noise and interference in the communication channel.</a:t>
            </a:r>
          </a:p>
          <a:p>
            <a:pPr algn="just"/>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rror detection entails identifying faults and ensuring system reliability.</a:t>
            </a:r>
          </a:p>
          <a:p>
            <a:pPr algn="just"/>
            <a:r>
              <a:rPr lang="en-IN" dirty="0">
                <a:solidFill>
                  <a:srgbClr val="0D0D0D"/>
                </a:solidFill>
                <a:latin typeface="Times New Roman" panose="02020603050405020304" pitchFamily="18" charset="0"/>
                <a:cs typeface="Times New Roman" panose="02020603050405020304" pitchFamily="18" charset="0"/>
              </a:rPr>
              <a:t>Error correction in VLSI rectifies faults, enhances reliability with efficient algorithms.</a:t>
            </a:r>
          </a:p>
        </p:txBody>
      </p:sp>
      <p:sp>
        <p:nvSpPr>
          <p:cNvPr id="5" name="Slide Number Placeholder 4">
            <a:extLst>
              <a:ext uri="{FF2B5EF4-FFF2-40B4-BE49-F238E27FC236}">
                <a16:creationId xmlns:a16="http://schemas.microsoft.com/office/drawing/2014/main" id="{6EBB6583-7476-5AE4-576A-882DA528799F}"/>
              </a:ext>
            </a:extLst>
          </p:cNvPr>
          <p:cNvSpPr>
            <a:spLocks noGrp="1"/>
          </p:cNvSpPr>
          <p:nvPr>
            <p:ph type="sldNum" sz="quarter" idx="12"/>
          </p:nvPr>
        </p:nvSpPr>
        <p:spPr/>
        <p:txBody>
          <a:bodyPr/>
          <a:lstStyle/>
          <a:p>
            <a:pPr>
              <a:defRPr/>
            </a:pPr>
            <a:fld id="{54C3DD17-BAD4-47D4-860E-C6B0EF6A46B5}" type="slidenum">
              <a:rPr lang="en-US" altLang="en-US" smtClean="0"/>
              <a:pPr>
                <a:defRPr/>
              </a:pPr>
              <a:t>11</a:t>
            </a:fld>
            <a:endParaRPr lang="en-US" altLang="en-US" dirty="0">
              <a:latin typeface="Palatino Linotype" pitchFamily="18" charset="0"/>
            </a:endParaRPr>
          </a:p>
        </p:txBody>
      </p:sp>
      <p:sp>
        <p:nvSpPr>
          <p:cNvPr id="7" name="Rectangle 6">
            <a:extLst>
              <a:ext uri="{FF2B5EF4-FFF2-40B4-BE49-F238E27FC236}">
                <a16:creationId xmlns:a16="http://schemas.microsoft.com/office/drawing/2014/main" id="{CFDBF770-094D-6560-B56D-7A4B5DD7A4D3}"/>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1760E08B-F317-9BB4-C182-CE648C3D33D6}"/>
              </a:ext>
            </a:extLst>
          </p:cNvPr>
          <p:cNvSpPr>
            <a:spLocks noGrp="1"/>
          </p:cNvSpPr>
          <p:nvPr>
            <p:ph type="dt" sz="half" idx="10"/>
          </p:nvPr>
        </p:nvSpPr>
        <p:spPr/>
        <p:txBody>
          <a:bodyPr/>
          <a:lstStyle/>
          <a:p>
            <a:pPr>
              <a:defRPr/>
            </a:pPr>
            <a:fld id="{6F7D25F2-A848-4015-8801-F65CCDFEFAEF}" type="datetime8">
              <a:rPr lang="en-IN" altLang="en-US" smtClean="0"/>
              <a:t>23-05-2024 09:54 AM</a:t>
            </a:fld>
            <a:endParaRPr lang="en-US" altLang="en-US"/>
          </a:p>
        </p:txBody>
      </p:sp>
    </p:spTree>
    <p:extLst>
      <p:ext uri="{BB962C8B-B14F-4D97-AF65-F5344CB8AC3E}">
        <p14:creationId xmlns:p14="http://schemas.microsoft.com/office/powerpoint/2010/main" val="96120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BD07-866D-D4E6-F0E2-5231F875A780}"/>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				</a:t>
            </a:r>
            <a:r>
              <a:rPr lang="en-IN" sz="4800" b="1" dirty="0">
                <a:solidFill>
                  <a:srgbClr val="FF0000"/>
                </a:solidFill>
                <a:latin typeface="Times New Roman" panose="02020603050405020304" pitchFamily="18" charset="0"/>
                <a:cs typeface="Times New Roman" panose="02020603050405020304" pitchFamily="18" charset="0"/>
              </a:rPr>
              <a:t>OBJECTIVE</a:t>
            </a:r>
          </a:p>
        </p:txBody>
      </p:sp>
      <p:sp>
        <p:nvSpPr>
          <p:cNvPr id="4" name="Slide Number Placeholder 3">
            <a:extLst>
              <a:ext uri="{FF2B5EF4-FFF2-40B4-BE49-F238E27FC236}">
                <a16:creationId xmlns:a16="http://schemas.microsoft.com/office/drawing/2014/main" id="{228D2493-8E5D-CEC0-4802-C6DE1C028BC0}"/>
              </a:ext>
            </a:extLst>
          </p:cNvPr>
          <p:cNvSpPr>
            <a:spLocks noGrp="1"/>
          </p:cNvSpPr>
          <p:nvPr>
            <p:ph type="sldNum" sz="quarter" idx="12"/>
          </p:nvPr>
        </p:nvSpPr>
        <p:spPr/>
        <p:txBody>
          <a:bodyPr/>
          <a:lstStyle/>
          <a:p>
            <a:pPr>
              <a:defRPr/>
            </a:pPr>
            <a:fld id="{ADB53369-85C5-49E8-896E-72796032216B}" type="slidenum">
              <a:rPr lang="en-US" altLang="en-US" smtClean="0"/>
              <a:pPr>
                <a:defRPr/>
              </a:pPr>
              <a:t>12</a:t>
            </a:fld>
            <a:endParaRPr lang="en-US" altLang="en-US">
              <a:latin typeface="Palatino Linotype" pitchFamily="18" charset="0"/>
            </a:endParaRPr>
          </a:p>
        </p:txBody>
      </p:sp>
      <p:sp>
        <p:nvSpPr>
          <p:cNvPr id="5" name="TextBox 4">
            <a:extLst>
              <a:ext uri="{FF2B5EF4-FFF2-40B4-BE49-F238E27FC236}">
                <a16:creationId xmlns:a16="http://schemas.microsoft.com/office/drawing/2014/main" id="{AC6160ED-C5A0-3382-51C7-CDAFF38D1FDA}"/>
              </a:ext>
            </a:extLst>
          </p:cNvPr>
          <p:cNvSpPr txBox="1"/>
          <p:nvPr/>
        </p:nvSpPr>
        <p:spPr>
          <a:xfrm>
            <a:off x="592004" y="2152891"/>
            <a:ext cx="11330218" cy="954107"/>
          </a:xfrm>
          <a:prstGeom prst="rect">
            <a:avLst/>
          </a:prstGeom>
          <a:noFill/>
        </p:spPr>
        <p:txBody>
          <a:bodyPr wrap="none" rtlCol="0">
            <a:spAutoFit/>
          </a:bodyPr>
          <a:lstStyle/>
          <a:p>
            <a:pPr algn="just"/>
            <a:r>
              <a:rPr lang="en-US" sz="2800" b="0" i="0" dirty="0">
                <a:solidFill>
                  <a:srgbClr val="0D0D0D"/>
                </a:solidFill>
                <a:effectLst/>
                <a:latin typeface="Times New Roman" panose="02020603050405020304" pitchFamily="18" charset="0"/>
                <a:cs typeface="Times New Roman" panose="02020603050405020304" pitchFamily="18" charset="0"/>
              </a:rPr>
              <a:t>To design a high-speed, energy-efficient error detection and correction code </a:t>
            </a:r>
          </a:p>
          <a:p>
            <a:pPr algn="just"/>
            <a:r>
              <a:rPr lang="en-US" sz="2800" b="0" i="0" dirty="0">
                <a:solidFill>
                  <a:srgbClr val="0D0D0D"/>
                </a:solidFill>
                <a:effectLst/>
                <a:latin typeface="Times New Roman" panose="02020603050405020304" pitchFamily="18" charset="0"/>
                <a:cs typeface="Times New Roman" panose="02020603050405020304" pitchFamily="18" charset="0"/>
              </a:rPr>
              <a:t>with minimal bit error rate for futuristic wireless communication</a:t>
            </a:r>
            <a:r>
              <a:rPr lang="en-IN" sz="28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26267BC9-383A-F52F-445B-6324AB3522AE}"/>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6BF70DB3-4107-6B4C-4FCB-44064EABEB0C}"/>
              </a:ext>
            </a:extLst>
          </p:cNvPr>
          <p:cNvSpPr>
            <a:spLocks noGrp="1"/>
          </p:cNvSpPr>
          <p:nvPr>
            <p:ph type="dt" sz="half" idx="10"/>
          </p:nvPr>
        </p:nvSpPr>
        <p:spPr/>
        <p:txBody>
          <a:bodyPr/>
          <a:lstStyle/>
          <a:p>
            <a:pPr>
              <a:defRPr/>
            </a:pPr>
            <a:fld id="{7ECD9516-B22B-4E1C-9113-9E3D6564E6A6}" type="datetime8">
              <a:rPr lang="en-IN" altLang="en-US" smtClean="0"/>
              <a:t>23-05-2024 09:54 AM</a:t>
            </a:fld>
            <a:endParaRPr lang="en-US" altLang="en-US"/>
          </a:p>
        </p:txBody>
      </p:sp>
    </p:spTree>
    <p:extLst>
      <p:ext uri="{BB962C8B-B14F-4D97-AF65-F5344CB8AC3E}">
        <p14:creationId xmlns:p14="http://schemas.microsoft.com/office/powerpoint/2010/main" val="253978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7987-18B1-FAB9-E312-C43D5CF198F5}"/>
              </a:ext>
            </a:extLst>
          </p:cNvPr>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WIRELESS COMMUNICATION - BLOCK DIAGRAM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72E0264-F858-1601-E005-1A79559FCCBE}"/>
              </a:ext>
            </a:extLst>
          </p:cNvPr>
          <p:cNvSpPr>
            <a:spLocks noGrp="1"/>
          </p:cNvSpPr>
          <p:nvPr>
            <p:ph type="sldNum" sz="quarter" idx="12"/>
          </p:nvPr>
        </p:nvSpPr>
        <p:spPr/>
        <p:txBody>
          <a:bodyPr/>
          <a:lstStyle/>
          <a:p>
            <a:pPr>
              <a:defRPr/>
            </a:pPr>
            <a:fld id="{54C3DD17-BAD4-47D4-860E-C6B0EF6A46B5}" type="slidenum">
              <a:rPr lang="en-US" altLang="en-US" smtClean="0"/>
              <a:pPr>
                <a:defRPr/>
              </a:pPr>
              <a:t>13</a:t>
            </a:fld>
            <a:endParaRPr lang="en-US" altLang="en-US">
              <a:latin typeface="Palatino Linotype" pitchFamily="18" charset="0"/>
            </a:endParaRPr>
          </a:p>
        </p:txBody>
      </p:sp>
      <p:pic>
        <p:nvPicPr>
          <p:cNvPr id="12" name="Content Placeholder 11">
            <a:extLst>
              <a:ext uri="{FF2B5EF4-FFF2-40B4-BE49-F238E27FC236}">
                <a16:creationId xmlns:a16="http://schemas.microsoft.com/office/drawing/2014/main" id="{B93FE6DE-555F-72FE-2E62-C145E07B8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555" y="1521765"/>
            <a:ext cx="10515600" cy="4752457"/>
          </a:xfrm>
        </p:spPr>
      </p:pic>
      <p:sp>
        <p:nvSpPr>
          <p:cNvPr id="13" name="Rectangle 12">
            <a:extLst>
              <a:ext uri="{FF2B5EF4-FFF2-40B4-BE49-F238E27FC236}">
                <a16:creationId xmlns:a16="http://schemas.microsoft.com/office/drawing/2014/main" id="{832427EE-DE68-97EF-EBDE-DA82AA08D214}"/>
              </a:ext>
            </a:extLst>
          </p:cNvPr>
          <p:cNvSpPr/>
          <p:nvPr/>
        </p:nvSpPr>
        <p:spPr>
          <a:xfrm>
            <a:off x="1" y="0"/>
            <a:ext cx="12192000" cy="6857999"/>
          </a:xfrm>
          <a:prstGeom prst="rect">
            <a:avLst/>
          </a:prstGeom>
          <a:noFill/>
          <a:ln w="76200">
            <a:solidFill>
              <a:schemeClr val="tx1"/>
            </a:solidFill>
            <a:extLst>
              <a:ext uri="{C807C97D-BFC1-408E-A445-0C87EB9F89A2}">
                <ask:lineSketchStyleProps xmlns:ask="http://schemas.microsoft.com/office/drawing/2018/sketchyshapes">
                  <ask:type>
                    <ask:lineSketchNone/>
                  </ask:type>
                </ask:lineSketchStyleProps>
              </a:ext>
            </a:extLst>
          </a:ln>
          <a:effectLst>
            <a:glow rad="101600">
              <a:schemeClr val="accent1">
                <a:satMod val="175000"/>
                <a:alpha val="40000"/>
              </a:schemeClr>
            </a:glow>
          </a:effectLst>
          <a:scene3d>
            <a:camera prst="perspectiveFron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FC8867FA-73F6-1FAF-7FFC-C7F20836470E}"/>
              </a:ext>
            </a:extLst>
          </p:cNvPr>
          <p:cNvSpPr>
            <a:spLocks noGrp="1"/>
          </p:cNvSpPr>
          <p:nvPr>
            <p:ph type="dt" sz="half" idx="10"/>
          </p:nvPr>
        </p:nvSpPr>
        <p:spPr/>
        <p:txBody>
          <a:bodyPr/>
          <a:lstStyle/>
          <a:p>
            <a:pPr>
              <a:defRPr/>
            </a:pPr>
            <a:fld id="{47D3D1BA-ADC8-49D0-85F7-CAC03022CEEC}" type="datetime8">
              <a:rPr lang="en-IN" altLang="en-US" smtClean="0"/>
              <a:t>23-05-2024 09:54 AM</a:t>
            </a:fld>
            <a:endParaRPr lang="en-US" altLang="en-US"/>
          </a:p>
        </p:txBody>
      </p:sp>
    </p:spTree>
    <p:extLst>
      <p:ext uri="{BB962C8B-B14F-4D97-AF65-F5344CB8AC3E}">
        <p14:creationId xmlns:p14="http://schemas.microsoft.com/office/powerpoint/2010/main" val="114686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20079-AC80-B812-F8C2-BBF5B52EE63D}"/>
              </a:ext>
            </a:extLst>
          </p:cNvPr>
          <p:cNvSpPr>
            <a:spLocks noGrp="1"/>
          </p:cNvSpPr>
          <p:nvPr>
            <p:ph type="title"/>
          </p:nvPr>
        </p:nvSpPr>
        <p:spPr>
          <a:xfrm>
            <a:off x="838200" y="365126"/>
            <a:ext cx="10515600" cy="630298"/>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			</a:t>
            </a:r>
            <a:r>
              <a:rPr lang="en-IN" sz="5300" b="1" dirty="0">
                <a:solidFill>
                  <a:srgbClr val="FF0000"/>
                </a:solidFill>
                <a:latin typeface="Times New Roman" panose="02020603050405020304" pitchFamily="18" charset="0"/>
                <a:cs typeface="Times New Roman" panose="02020603050405020304" pitchFamily="18" charset="0"/>
              </a:rPr>
              <a:t>EXISTING SYSTEM</a:t>
            </a:r>
          </a:p>
        </p:txBody>
      </p:sp>
      <p:sp>
        <p:nvSpPr>
          <p:cNvPr id="5" name="Slide Number Placeholder 4">
            <a:extLst>
              <a:ext uri="{FF2B5EF4-FFF2-40B4-BE49-F238E27FC236}">
                <a16:creationId xmlns:a16="http://schemas.microsoft.com/office/drawing/2014/main" id="{97726752-77FC-55D1-626B-142E50CD4BAF}"/>
              </a:ext>
            </a:extLst>
          </p:cNvPr>
          <p:cNvSpPr>
            <a:spLocks noGrp="1"/>
          </p:cNvSpPr>
          <p:nvPr>
            <p:ph type="sldNum" sz="quarter" idx="12"/>
          </p:nvPr>
        </p:nvSpPr>
        <p:spPr/>
        <p:txBody>
          <a:bodyPr/>
          <a:lstStyle/>
          <a:p>
            <a:pPr>
              <a:defRPr/>
            </a:pPr>
            <a:fld id="{54C3DD17-BAD4-47D4-860E-C6B0EF6A46B5}" type="slidenum">
              <a:rPr lang="en-US" altLang="en-US" smtClean="0"/>
              <a:pPr>
                <a:defRPr/>
              </a:pPr>
              <a:t>14</a:t>
            </a:fld>
            <a:endParaRPr lang="en-US" altLang="en-US">
              <a:latin typeface="Palatino Linotype" pitchFamily="18" charset="0"/>
            </a:endParaRPr>
          </a:p>
        </p:txBody>
      </p:sp>
      <p:sp>
        <p:nvSpPr>
          <p:cNvPr id="10" name="Rectangle 9">
            <a:extLst>
              <a:ext uri="{FF2B5EF4-FFF2-40B4-BE49-F238E27FC236}">
                <a16:creationId xmlns:a16="http://schemas.microsoft.com/office/drawing/2014/main" id="{31C53C7B-3CD8-06C1-1CDA-656BB4038FB6}"/>
              </a:ext>
            </a:extLst>
          </p:cNvPr>
          <p:cNvSpPr/>
          <p:nvPr/>
        </p:nvSpPr>
        <p:spPr>
          <a:xfrm>
            <a:off x="7361499" y="1377387"/>
            <a:ext cx="960698" cy="4282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Content Placeholder 19">
            <a:extLst>
              <a:ext uri="{FF2B5EF4-FFF2-40B4-BE49-F238E27FC236}">
                <a16:creationId xmlns:a16="http://schemas.microsoft.com/office/drawing/2014/main" id="{9059EC42-3FDF-D3FA-3BEF-438EE339839F}"/>
              </a:ext>
            </a:extLst>
          </p:cNvPr>
          <p:cNvSpPr>
            <a:spLocks noGrp="1"/>
          </p:cNvSpPr>
          <p:nvPr>
            <p:ph idx="1"/>
          </p:nvPr>
        </p:nvSpPr>
        <p:spPr>
          <a:xfrm>
            <a:off x="662355" y="860695"/>
            <a:ext cx="10515600" cy="4351338"/>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r>
              <a:rPr lang="en-US" sz="240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Low Complexity Parity Check (LCPC) codes.</a:t>
            </a:r>
            <a:endParaRPr lang="en-IN" sz="24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71C8506-E1FC-543D-9653-4AB66C83564E}"/>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B0771035-FA66-199D-7496-2C2EC63B0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849" y="2158857"/>
            <a:ext cx="9330612" cy="4197493"/>
          </a:xfrm>
          <a:prstGeom prst="rect">
            <a:avLst/>
          </a:prstGeom>
        </p:spPr>
      </p:pic>
      <p:sp>
        <p:nvSpPr>
          <p:cNvPr id="13" name="Date Placeholder 12">
            <a:extLst>
              <a:ext uri="{FF2B5EF4-FFF2-40B4-BE49-F238E27FC236}">
                <a16:creationId xmlns:a16="http://schemas.microsoft.com/office/drawing/2014/main" id="{125BDC43-D0BC-23E8-B783-61AEC8F9935D}"/>
              </a:ext>
            </a:extLst>
          </p:cNvPr>
          <p:cNvSpPr>
            <a:spLocks noGrp="1"/>
          </p:cNvSpPr>
          <p:nvPr>
            <p:ph type="dt" sz="half" idx="10"/>
          </p:nvPr>
        </p:nvSpPr>
        <p:spPr/>
        <p:txBody>
          <a:bodyPr/>
          <a:lstStyle/>
          <a:p>
            <a:pPr>
              <a:defRPr/>
            </a:pPr>
            <a:fld id="{733DB8FD-95DF-46B8-8325-78C6F6544569}" type="datetime8">
              <a:rPr lang="en-IN" altLang="en-US" smtClean="0"/>
              <a:t>23-05-2024 09:54 AM</a:t>
            </a:fld>
            <a:endParaRPr lang="en-US" altLang="en-US"/>
          </a:p>
        </p:txBody>
      </p:sp>
    </p:spTree>
    <p:extLst>
      <p:ext uri="{BB962C8B-B14F-4D97-AF65-F5344CB8AC3E}">
        <p14:creationId xmlns:p14="http://schemas.microsoft.com/office/powerpoint/2010/main" val="68189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66CA-5582-A17E-74A4-61D5A0EC4DA5}"/>
              </a:ext>
            </a:extLst>
          </p:cNvPr>
          <p:cNvSpPr>
            <a:spLocks noGrp="1"/>
          </p:cNvSpPr>
          <p:nvPr>
            <p:ph type="title"/>
          </p:nvPr>
        </p:nvSpPr>
        <p:spPr/>
        <p:txBody>
          <a:bodyPr>
            <a:normAutofit/>
          </a:bodyPr>
          <a:lstStyle/>
          <a:p>
            <a:r>
              <a:rPr lang="en-US"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CHALLENGES IN EXISTING SYSTEM</a:t>
            </a:r>
            <a:endParaRPr lang="en-IN"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2AC722-C448-5FD5-A779-528709759F9E}"/>
              </a:ext>
            </a:extLst>
          </p:cNvPr>
          <p:cNvSpPr>
            <a:spLocks noGrp="1"/>
          </p:cNvSpPr>
          <p:nvPr>
            <p:ph idx="1"/>
          </p:nvPr>
        </p:nvSpPr>
        <p:spPr/>
        <p:txBody>
          <a:bodyPr/>
          <a:lstStyle/>
          <a:p>
            <a:r>
              <a:rPr lang="en-IN" i="0" dirty="0">
                <a:effectLst/>
                <a:latin typeface="Times New Roman" panose="02020603050405020304" pitchFamily="18" charset="0"/>
                <a:cs typeface="Times New Roman" panose="02020603050405020304" pitchFamily="18" charset="0"/>
              </a:rPr>
              <a:t>Latency and Delay Sensitivity</a:t>
            </a:r>
          </a:p>
          <a:p>
            <a:r>
              <a:rPr lang="en-US" dirty="0">
                <a:latin typeface="Times New Roman" panose="02020603050405020304" pitchFamily="18" charset="0"/>
                <a:cs typeface="Times New Roman" panose="02020603050405020304" pitchFamily="18" charset="0"/>
              </a:rPr>
              <a:t>Area utilization on chip</a:t>
            </a:r>
            <a:endParaRPr lang="en-US" i="0" dirty="0">
              <a:effectLst/>
              <a:latin typeface="Times New Roman" panose="02020603050405020304" pitchFamily="18" charset="0"/>
              <a:cs typeface="Times New Roman" panose="02020603050405020304" pitchFamily="18" charset="0"/>
            </a:endParaRPr>
          </a:p>
          <a:p>
            <a:r>
              <a:rPr lang="en-IN" sz="2800" i="0" dirty="0">
                <a:effectLst/>
                <a:latin typeface="Times New Roman" panose="02020603050405020304" pitchFamily="18" charset="0"/>
                <a:cs typeface="Times New Roman" panose="02020603050405020304" pitchFamily="18" charset="0"/>
              </a:rPr>
              <a:t>High Power Consumption</a:t>
            </a:r>
          </a:p>
          <a:p>
            <a:r>
              <a:rPr lang="en-IN" dirty="0">
                <a:latin typeface="Times New Roman" panose="02020603050405020304" pitchFamily="18" charset="0"/>
                <a:cs typeface="Times New Roman" panose="02020603050405020304" pitchFamily="18" charset="0"/>
              </a:rPr>
              <a:t>Bit error rate</a:t>
            </a:r>
            <a:endParaRPr lang="en-IN" sz="2800" i="0" dirty="0">
              <a:effectLst/>
              <a:latin typeface="Times New Roman" panose="02020603050405020304" pitchFamily="18" charset="0"/>
              <a:cs typeface="Times New Roman" panose="02020603050405020304" pitchFamily="18" charset="0"/>
            </a:endParaRPr>
          </a:p>
          <a:p>
            <a:pPr marL="0" indent="0">
              <a:buNone/>
            </a:pPr>
            <a:endParaRPr lang="en-US" b="1" i="0" dirty="0">
              <a:effectLst/>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pPr marL="0" indent="0">
              <a:buNone/>
            </a:pPr>
            <a:endParaRPr lang="en-IN" b="1"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79D24A0-483A-5C08-F52C-89CC1E0D78E3}"/>
              </a:ext>
            </a:extLst>
          </p:cNvPr>
          <p:cNvSpPr>
            <a:spLocks noGrp="1"/>
          </p:cNvSpPr>
          <p:nvPr>
            <p:ph type="sldNum" sz="quarter" idx="12"/>
          </p:nvPr>
        </p:nvSpPr>
        <p:spPr/>
        <p:txBody>
          <a:bodyPr/>
          <a:lstStyle/>
          <a:p>
            <a:pPr>
              <a:defRPr/>
            </a:pPr>
            <a:fld id="{54C3DD17-BAD4-47D4-860E-C6B0EF6A46B5}" type="slidenum">
              <a:rPr lang="en-US" altLang="en-US" smtClean="0"/>
              <a:pPr>
                <a:defRPr/>
              </a:pPr>
              <a:t>15</a:t>
            </a:fld>
            <a:endParaRPr lang="en-US" altLang="en-US">
              <a:latin typeface="Palatino Linotype" pitchFamily="18" charset="0"/>
            </a:endParaRPr>
          </a:p>
        </p:txBody>
      </p:sp>
      <p:sp>
        <p:nvSpPr>
          <p:cNvPr id="7" name="Rectangle 6">
            <a:extLst>
              <a:ext uri="{FF2B5EF4-FFF2-40B4-BE49-F238E27FC236}">
                <a16:creationId xmlns:a16="http://schemas.microsoft.com/office/drawing/2014/main" id="{E306A45B-7521-D1D9-D163-667F741949FF}"/>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12CBD96C-915F-2CD9-CB96-757F72EA1E1D}"/>
              </a:ext>
            </a:extLst>
          </p:cNvPr>
          <p:cNvSpPr>
            <a:spLocks noGrp="1"/>
          </p:cNvSpPr>
          <p:nvPr>
            <p:ph type="dt" sz="half" idx="10"/>
          </p:nvPr>
        </p:nvSpPr>
        <p:spPr/>
        <p:txBody>
          <a:bodyPr/>
          <a:lstStyle/>
          <a:p>
            <a:pPr>
              <a:defRPr/>
            </a:pPr>
            <a:fld id="{8FCEBD09-85F7-4BE4-84FC-91F6551BFFA4}" type="datetime8">
              <a:rPr lang="en-IN" altLang="en-US" smtClean="0"/>
              <a:t>23-05-2024 09:54 AM</a:t>
            </a:fld>
            <a:endParaRPr lang="en-US" altLang="en-US"/>
          </a:p>
        </p:txBody>
      </p:sp>
    </p:spTree>
    <p:extLst>
      <p:ext uri="{BB962C8B-B14F-4D97-AF65-F5344CB8AC3E}">
        <p14:creationId xmlns:p14="http://schemas.microsoft.com/office/powerpoint/2010/main" val="298373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D7D5F-1A41-8156-862D-64D7E759B8E9}"/>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PROPOSED MINIMAL INTRICACY 	PARITY CHECK CODE (MIPC)</a:t>
            </a:r>
            <a:endParaRPr lang="en-IN" dirty="0"/>
          </a:p>
        </p:txBody>
      </p:sp>
      <p:sp>
        <p:nvSpPr>
          <p:cNvPr id="5" name="Slide Number Placeholder 4">
            <a:extLst>
              <a:ext uri="{FF2B5EF4-FFF2-40B4-BE49-F238E27FC236}">
                <a16:creationId xmlns:a16="http://schemas.microsoft.com/office/drawing/2014/main" id="{B22054AE-5B19-34B5-73D5-FF2454A26F63}"/>
              </a:ext>
            </a:extLst>
          </p:cNvPr>
          <p:cNvSpPr>
            <a:spLocks noGrp="1"/>
          </p:cNvSpPr>
          <p:nvPr>
            <p:ph type="sldNum" sz="quarter" idx="12"/>
          </p:nvPr>
        </p:nvSpPr>
        <p:spPr/>
        <p:txBody>
          <a:bodyPr/>
          <a:lstStyle/>
          <a:p>
            <a:pPr>
              <a:defRPr/>
            </a:pPr>
            <a:fld id="{54C3DD17-BAD4-47D4-860E-C6B0EF6A46B5}" type="slidenum">
              <a:rPr lang="en-US" altLang="en-US" smtClean="0"/>
              <a:pPr>
                <a:defRPr/>
              </a:pPr>
              <a:t>16</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000193E4-BEEE-5269-B455-8AA9CC960642}"/>
              </a:ext>
            </a:extLst>
          </p:cNvPr>
          <p:cNvSpPr/>
          <p:nvPr/>
        </p:nvSpPr>
        <p:spPr>
          <a:xfrm>
            <a:off x="815652" y="2116880"/>
            <a:ext cx="1586204" cy="1031033"/>
          </a:xfrm>
          <a:prstGeom prst="rect">
            <a:avLst/>
          </a:prstGeom>
          <a:ln w="28575"/>
          <a:effectLst/>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Source data</a:t>
            </a:r>
          </a:p>
        </p:txBody>
      </p:sp>
      <p:sp>
        <p:nvSpPr>
          <p:cNvPr id="7" name="Rectangle 6">
            <a:extLst>
              <a:ext uri="{FF2B5EF4-FFF2-40B4-BE49-F238E27FC236}">
                <a16:creationId xmlns:a16="http://schemas.microsoft.com/office/drawing/2014/main" id="{B5D81165-C8DE-11A2-9B50-0B28833C5811}"/>
              </a:ext>
            </a:extLst>
          </p:cNvPr>
          <p:cNvSpPr/>
          <p:nvPr/>
        </p:nvSpPr>
        <p:spPr>
          <a:xfrm>
            <a:off x="3384679" y="2116880"/>
            <a:ext cx="1872344" cy="1031034"/>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4 Bits segmentation</a:t>
            </a:r>
          </a:p>
        </p:txBody>
      </p:sp>
      <p:sp>
        <p:nvSpPr>
          <p:cNvPr id="8" name="Rectangle 7">
            <a:extLst>
              <a:ext uri="{FF2B5EF4-FFF2-40B4-BE49-F238E27FC236}">
                <a16:creationId xmlns:a16="http://schemas.microsoft.com/office/drawing/2014/main" id="{6784645E-5767-30FD-2B1C-C9C97F87A15E}"/>
              </a:ext>
            </a:extLst>
          </p:cNvPr>
          <p:cNvSpPr/>
          <p:nvPr/>
        </p:nvSpPr>
        <p:spPr>
          <a:xfrm>
            <a:off x="6096000" y="2160625"/>
            <a:ext cx="1788367" cy="987285"/>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MIPC Encoder(9,4)</a:t>
            </a:r>
          </a:p>
        </p:txBody>
      </p:sp>
      <p:sp>
        <p:nvSpPr>
          <p:cNvPr id="9" name="Rectangle 8">
            <a:extLst>
              <a:ext uri="{FF2B5EF4-FFF2-40B4-BE49-F238E27FC236}">
                <a16:creationId xmlns:a16="http://schemas.microsoft.com/office/drawing/2014/main" id="{EFB20099-FB2B-14E2-B347-D381FB461274}"/>
              </a:ext>
            </a:extLst>
          </p:cNvPr>
          <p:cNvSpPr/>
          <p:nvPr/>
        </p:nvSpPr>
        <p:spPr>
          <a:xfrm>
            <a:off x="8723343" y="2175195"/>
            <a:ext cx="1859903" cy="922743"/>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Punctured MIPC(8,4)</a:t>
            </a:r>
          </a:p>
        </p:txBody>
      </p:sp>
      <p:sp>
        <p:nvSpPr>
          <p:cNvPr id="10" name="Rectangle 9">
            <a:extLst>
              <a:ext uri="{FF2B5EF4-FFF2-40B4-BE49-F238E27FC236}">
                <a16:creationId xmlns:a16="http://schemas.microsoft.com/office/drawing/2014/main" id="{3D4DB9ED-E59C-FB33-50AD-B71ABA943647}"/>
              </a:ext>
            </a:extLst>
          </p:cNvPr>
          <p:cNvSpPr/>
          <p:nvPr/>
        </p:nvSpPr>
        <p:spPr>
          <a:xfrm>
            <a:off x="625929" y="5066523"/>
            <a:ext cx="1586204"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Output data</a:t>
            </a:r>
          </a:p>
        </p:txBody>
      </p:sp>
      <p:sp>
        <p:nvSpPr>
          <p:cNvPr id="11" name="Rectangle 10">
            <a:extLst>
              <a:ext uri="{FF2B5EF4-FFF2-40B4-BE49-F238E27FC236}">
                <a16:creationId xmlns:a16="http://schemas.microsoft.com/office/drawing/2014/main" id="{CDB3CB0E-3BAA-06D6-B04C-15FDCE48FFFB}"/>
              </a:ext>
            </a:extLst>
          </p:cNvPr>
          <p:cNvSpPr/>
          <p:nvPr/>
        </p:nvSpPr>
        <p:spPr>
          <a:xfrm>
            <a:off x="2976466" y="5066523"/>
            <a:ext cx="1663182"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Message bit error detection &amp; correction</a:t>
            </a:r>
          </a:p>
        </p:txBody>
      </p:sp>
      <p:sp>
        <p:nvSpPr>
          <p:cNvPr id="12" name="Rectangle 11">
            <a:extLst>
              <a:ext uri="{FF2B5EF4-FFF2-40B4-BE49-F238E27FC236}">
                <a16:creationId xmlns:a16="http://schemas.microsoft.com/office/drawing/2014/main" id="{7C61E21F-D20E-8CDE-ECD6-25C99ECBA006}"/>
              </a:ext>
            </a:extLst>
          </p:cNvPr>
          <p:cNvSpPr/>
          <p:nvPr/>
        </p:nvSpPr>
        <p:spPr>
          <a:xfrm>
            <a:off x="5251965" y="5066523"/>
            <a:ext cx="1267801"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Parity error Detection</a:t>
            </a:r>
          </a:p>
        </p:txBody>
      </p:sp>
      <p:sp>
        <p:nvSpPr>
          <p:cNvPr id="13" name="Rectangle 12">
            <a:extLst>
              <a:ext uri="{FF2B5EF4-FFF2-40B4-BE49-F238E27FC236}">
                <a16:creationId xmlns:a16="http://schemas.microsoft.com/office/drawing/2014/main" id="{54347FAD-4925-7718-7501-98CE6BAD19F4}"/>
              </a:ext>
            </a:extLst>
          </p:cNvPr>
          <p:cNvSpPr/>
          <p:nvPr/>
        </p:nvSpPr>
        <p:spPr>
          <a:xfrm>
            <a:off x="7132085" y="5066523"/>
            <a:ext cx="1354496"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Syndrome vector calculation</a:t>
            </a:r>
          </a:p>
        </p:txBody>
      </p:sp>
      <p:sp>
        <p:nvSpPr>
          <p:cNvPr id="15" name="Cloud 14">
            <a:extLst>
              <a:ext uri="{FF2B5EF4-FFF2-40B4-BE49-F238E27FC236}">
                <a16:creationId xmlns:a16="http://schemas.microsoft.com/office/drawing/2014/main" id="{7DA9EE94-2E23-ED44-0479-269CFA00F070}"/>
              </a:ext>
            </a:extLst>
          </p:cNvPr>
          <p:cNvSpPr/>
          <p:nvPr/>
        </p:nvSpPr>
        <p:spPr>
          <a:xfrm>
            <a:off x="10065398" y="3545417"/>
            <a:ext cx="1688840" cy="914400"/>
          </a:xfrm>
          <a:prstGeom prst="cloud">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Channel</a:t>
            </a:r>
          </a:p>
        </p:txBody>
      </p:sp>
      <p:sp>
        <p:nvSpPr>
          <p:cNvPr id="16" name="Rectangle 15">
            <a:extLst>
              <a:ext uri="{FF2B5EF4-FFF2-40B4-BE49-F238E27FC236}">
                <a16:creationId xmlns:a16="http://schemas.microsoft.com/office/drawing/2014/main" id="{06DA6564-E3E9-CA75-5142-1D1D3E0838AF}"/>
              </a:ext>
            </a:extLst>
          </p:cNvPr>
          <p:cNvSpPr/>
          <p:nvPr/>
        </p:nvSpPr>
        <p:spPr>
          <a:xfrm>
            <a:off x="9098899" y="5066523"/>
            <a:ext cx="1584651"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De-punctured MIPC(9,4)</a:t>
            </a:r>
          </a:p>
        </p:txBody>
      </p:sp>
      <p:cxnSp>
        <p:nvCxnSpPr>
          <p:cNvPr id="29" name="Straight Arrow Connector 28">
            <a:extLst>
              <a:ext uri="{FF2B5EF4-FFF2-40B4-BE49-F238E27FC236}">
                <a16:creationId xmlns:a16="http://schemas.microsoft.com/office/drawing/2014/main" id="{99F62F5A-7759-9AD6-7A05-821642D0995A}"/>
              </a:ext>
            </a:extLst>
          </p:cNvPr>
          <p:cNvCxnSpPr>
            <a:cxnSpLocks/>
          </p:cNvCxnSpPr>
          <p:nvPr/>
        </p:nvCxnSpPr>
        <p:spPr>
          <a:xfrm>
            <a:off x="5257024" y="2691876"/>
            <a:ext cx="8389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C7B8686-5B5D-F979-F136-E0D0DC3C0640}"/>
              </a:ext>
            </a:extLst>
          </p:cNvPr>
          <p:cNvCxnSpPr>
            <a:cxnSpLocks/>
            <a:stCxn id="8" idx="3"/>
            <a:endCxn id="9" idx="1"/>
          </p:cNvCxnSpPr>
          <p:nvPr/>
        </p:nvCxnSpPr>
        <p:spPr>
          <a:xfrm flipV="1">
            <a:off x="7884367" y="2636567"/>
            <a:ext cx="838976" cy="17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5594D2F-CE65-9478-2855-358ECAEE88A6}"/>
              </a:ext>
            </a:extLst>
          </p:cNvPr>
          <p:cNvCxnSpPr>
            <a:stCxn id="16" idx="1"/>
            <a:endCxn id="13" idx="3"/>
          </p:cNvCxnSpPr>
          <p:nvPr/>
        </p:nvCxnSpPr>
        <p:spPr>
          <a:xfrm flipH="1">
            <a:off x="8486581" y="5523723"/>
            <a:ext cx="6123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30BF542-3AAC-435C-F0AF-56783BD551F8}"/>
              </a:ext>
            </a:extLst>
          </p:cNvPr>
          <p:cNvCxnSpPr>
            <a:stCxn id="13" idx="1"/>
            <a:endCxn id="12" idx="3"/>
          </p:cNvCxnSpPr>
          <p:nvPr/>
        </p:nvCxnSpPr>
        <p:spPr>
          <a:xfrm flipH="1">
            <a:off x="6519766" y="5523723"/>
            <a:ext cx="6123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7DC1844A-320D-ED85-1A11-4AAE930EEE41}"/>
              </a:ext>
            </a:extLst>
          </p:cNvPr>
          <p:cNvCxnSpPr>
            <a:stCxn id="12" idx="1"/>
            <a:endCxn id="11" idx="3"/>
          </p:cNvCxnSpPr>
          <p:nvPr/>
        </p:nvCxnSpPr>
        <p:spPr>
          <a:xfrm flipH="1">
            <a:off x="4639648" y="5523723"/>
            <a:ext cx="6123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F86DDC8D-1BB4-627B-B389-BAB23FD3C288}"/>
              </a:ext>
            </a:extLst>
          </p:cNvPr>
          <p:cNvCxnSpPr>
            <a:stCxn id="11" idx="1"/>
            <a:endCxn id="10" idx="3"/>
          </p:cNvCxnSpPr>
          <p:nvPr/>
        </p:nvCxnSpPr>
        <p:spPr>
          <a:xfrm flipH="1">
            <a:off x="2212133" y="5523723"/>
            <a:ext cx="7643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D1FB191D-D9C5-23CF-48C8-FF52ED564C08}"/>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5FABF80D-837B-B129-24B0-C199CF50FC8C}"/>
              </a:ext>
            </a:extLst>
          </p:cNvPr>
          <p:cNvCxnSpPr>
            <a:cxnSpLocks/>
            <a:stCxn id="9" idx="3"/>
          </p:cNvCxnSpPr>
          <p:nvPr/>
        </p:nvCxnSpPr>
        <p:spPr>
          <a:xfrm flipV="1">
            <a:off x="10583246" y="2632396"/>
            <a:ext cx="622819" cy="4171"/>
          </a:xfrm>
          <a:prstGeom prst="line">
            <a:avLst/>
          </a:prstGeom>
          <a:ln w="19050">
            <a:solidFill>
              <a:schemeClr val="tx1"/>
            </a:solidFill>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0D30D1D-E40E-63D4-3478-53888F53B18A}"/>
              </a:ext>
            </a:extLst>
          </p:cNvPr>
          <p:cNvCxnSpPr>
            <a:cxnSpLocks/>
          </p:cNvCxnSpPr>
          <p:nvPr/>
        </p:nvCxnSpPr>
        <p:spPr>
          <a:xfrm>
            <a:off x="11206065" y="2617817"/>
            <a:ext cx="0" cy="9794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F5669421-A8FD-1570-5A85-873A3BA9DF22}"/>
              </a:ext>
            </a:extLst>
          </p:cNvPr>
          <p:cNvCxnSpPr>
            <a:cxnSpLocks/>
          </p:cNvCxnSpPr>
          <p:nvPr/>
        </p:nvCxnSpPr>
        <p:spPr>
          <a:xfrm>
            <a:off x="11136087" y="4385187"/>
            <a:ext cx="0" cy="1138536"/>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1CEB621-4B3B-0A51-9E3B-281F8A93AF23}"/>
              </a:ext>
            </a:extLst>
          </p:cNvPr>
          <p:cNvCxnSpPr>
            <a:cxnSpLocks/>
          </p:cNvCxnSpPr>
          <p:nvPr/>
        </p:nvCxnSpPr>
        <p:spPr>
          <a:xfrm rot="10800000">
            <a:off x="10683550" y="5523723"/>
            <a:ext cx="4525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B5E50E03-16AD-C8CD-A9DB-C49B0FE914DA}"/>
              </a:ext>
            </a:extLst>
          </p:cNvPr>
          <p:cNvCxnSpPr>
            <a:cxnSpLocks/>
          </p:cNvCxnSpPr>
          <p:nvPr/>
        </p:nvCxnSpPr>
        <p:spPr>
          <a:xfrm>
            <a:off x="6979298" y="1760218"/>
            <a:ext cx="4877352" cy="0"/>
          </a:xfrm>
          <a:prstGeom prst="line">
            <a:avLst/>
          </a:prstGeom>
          <a:ln w="22225" cmpd="dbl">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580FFA5-14D6-1A14-33E8-51534C9BA2D7}"/>
              </a:ext>
            </a:extLst>
          </p:cNvPr>
          <p:cNvCxnSpPr>
            <a:cxnSpLocks/>
          </p:cNvCxnSpPr>
          <p:nvPr/>
        </p:nvCxnSpPr>
        <p:spPr>
          <a:xfrm flipH="1">
            <a:off x="11856650" y="1903783"/>
            <a:ext cx="10885" cy="4452567"/>
          </a:xfrm>
          <a:prstGeom prst="line">
            <a:avLst/>
          </a:prstGeom>
          <a:ln w="1905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ED3734-0904-68A4-386F-7D7F201F6B5F}"/>
              </a:ext>
            </a:extLst>
          </p:cNvPr>
          <p:cNvCxnSpPr>
            <a:stCxn id="12" idx="2"/>
          </p:cNvCxnSpPr>
          <p:nvPr/>
        </p:nvCxnSpPr>
        <p:spPr>
          <a:xfrm flipH="1">
            <a:off x="5885865" y="5980923"/>
            <a:ext cx="1" cy="375427"/>
          </a:xfrm>
          <a:prstGeom prst="line">
            <a:avLst/>
          </a:prstGeom>
          <a:ln w="19050">
            <a:prstDash val="dashDot"/>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98441E3-7112-CF11-EE73-93B2375E9562}"/>
              </a:ext>
            </a:extLst>
          </p:cNvPr>
          <p:cNvCxnSpPr/>
          <p:nvPr/>
        </p:nvCxnSpPr>
        <p:spPr>
          <a:xfrm>
            <a:off x="5885865" y="6356350"/>
            <a:ext cx="598167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328CF03-4686-AD8A-7B2B-AFBD9A6F0919}"/>
              </a:ext>
            </a:extLst>
          </p:cNvPr>
          <p:cNvCxnSpPr>
            <a:cxnSpLocks/>
            <a:stCxn id="6" idx="3"/>
            <a:endCxn id="7" idx="1"/>
          </p:cNvCxnSpPr>
          <p:nvPr/>
        </p:nvCxnSpPr>
        <p:spPr>
          <a:xfrm>
            <a:off x="2401856" y="2632397"/>
            <a:ext cx="9828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Date Placeholder 13">
            <a:extLst>
              <a:ext uri="{FF2B5EF4-FFF2-40B4-BE49-F238E27FC236}">
                <a16:creationId xmlns:a16="http://schemas.microsoft.com/office/drawing/2014/main" id="{E12C6264-0C6D-EEE8-574D-C30A0D629946}"/>
              </a:ext>
            </a:extLst>
          </p:cNvPr>
          <p:cNvSpPr>
            <a:spLocks noGrp="1"/>
          </p:cNvSpPr>
          <p:nvPr>
            <p:ph type="dt" sz="half" idx="10"/>
          </p:nvPr>
        </p:nvSpPr>
        <p:spPr/>
        <p:txBody>
          <a:bodyPr/>
          <a:lstStyle/>
          <a:p>
            <a:pPr>
              <a:defRPr/>
            </a:pPr>
            <a:fld id="{B5F92DCB-B9CC-46A1-8C7B-67FE1F50E9E7}" type="datetime8">
              <a:rPr lang="en-IN" altLang="en-US" smtClean="0"/>
              <a:t>23-05-2024 09:54 AM</a:t>
            </a:fld>
            <a:endParaRPr lang="en-US" altLang="en-US"/>
          </a:p>
        </p:txBody>
      </p:sp>
      <p:cxnSp>
        <p:nvCxnSpPr>
          <p:cNvPr id="20" name="Straight Arrow Connector 19"/>
          <p:cNvCxnSpPr>
            <a:endCxn id="8" idx="0"/>
          </p:cNvCxnSpPr>
          <p:nvPr/>
        </p:nvCxnSpPr>
        <p:spPr>
          <a:xfrm>
            <a:off x="6979298" y="1785199"/>
            <a:ext cx="10886" cy="375426"/>
          </a:xfrm>
          <a:prstGeom prst="straightConnector1">
            <a:avLst/>
          </a:prstGeom>
          <a:ln w="19050">
            <a:prstDash val="dash"/>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8202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6373-24F5-D984-2E58-6F11128EA707}"/>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PROPOSED MIPC ENCODER(9,4)</a:t>
            </a:r>
          </a:p>
        </p:txBody>
      </p:sp>
      <p:sp>
        <p:nvSpPr>
          <p:cNvPr id="7" name="Content Placeholder 6">
            <a:extLst>
              <a:ext uri="{FF2B5EF4-FFF2-40B4-BE49-F238E27FC236}">
                <a16:creationId xmlns:a16="http://schemas.microsoft.com/office/drawing/2014/main" id="{DED0E497-BBF5-4ADF-9B26-4FFF33A5A75C}"/>
              </a:ext>
            </a:extLst>
          </p:cNvPr>
          <p:cNvSpPr>
            <a:spLocks noGrp="1"/>
          </p:cNvSpPr>
          <p:nvPr>
            <p:ph sz="half" idx="1"/>
          </p:nvPr>
        </p:nvSpPr>
        <p:spPr/>
        <p:txBody>
          <a:bodyPr>
            <a:normAutofit lnSpcReduction="10000"/>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Let the message bit be </a:t>
            </a:r>
            <a:r>
              <a:rPr lang="en-IN" dirty="0">
                <a:solidFill>
                  <a:srgbClr val="FF0000"/>
                </a:solidFill>
                <a:latin typeface="Times New Roman" panose="02020603050405020304" pitchFamily="18" charset="0"/>
                <a:cs typeface="Times New Roman" panose="02020603050405020304" pitchFamily="18" charset="0"/>
              </a:rPr>
              <a:t>{m1,m2,m3,m4}</a:t>
            </a:r>
            <a:r>
              <a:rPr lang="en-IN" dirty="0">
                <a:latin typeface="Times New Roman" panose="02020603050405020304" pitchFamily="18" charset="0"/>
                <a:cs typeface="Times New Roman" panose="02020603050405020304" pitchFamily="18" charset="0"/>
              </a:rPr>
              <a:t> and the parity bits be </a:t>
            </a:r>
            <a:r>
              <a:rPr lang="en-IN" dirty="0">
                <a:solidFill>
                  <a:srgbClr val="FF0000"/>
                </a:solidFill>
                <a:latin typeface="Times New Roman" panose="02020603050405020304" pitchFamily="18" charset="0"/>
                <a:cs typeface="Times New Roman" panose="02020603050405020304" pitchFamily="18" charset="0"/>
              </a:rPr>
              <a:t>{P1,P2,P3,P4,P5}</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dirty="0">
                <a:latin typeface="Times New Roman" panose="02020603050405020304" pitchFamily="18" charset="0"/>
                <a:cs typeface="Times New Roman" panose="02020603050405020304" pitchFamily="18" charset="0"/>
              </a:rPr>
              <a:t>	Hence the proposed MIPC encoder has the code word be</a:t>
            </a:r>
          </a:p>
          <a:p>
            <a:pPr marL="0" indent="0" algn="just">
              <a:lnSpc>
                <a:spcPct val="150000"/>
              </a:lnSpc>
              <a:buNone/>
            </a:pPr>
            <a:r>
              <a:rPr lang="en-IN" dirty="0">
                <a:solidFill>
                  <a:srgbClr val="FF0000"/>
                </a:solidFill>
                <a:latin typeface="Times New Roman" panose="02020603050405020304" pitchFamily="18" charset="0"/>
                <a:cs typeface="Times New Roman" panose="02020603050405020304" pitchFamily="18" charset="0"/>
              </a:rPr>
              <a:t>{m1,m2,m3,m4, P1,P2,P3,P4,P5}</a:t>
            </a:r>
          </a:p>
        </p:txBody>
      </p:sp>
      <p:sp>
        <p:nvSpPr>
          <p:cNvPr id="6" name="Slide Number Placeholder 5">
            <a:extLst>
              <a:ext uri="{FF2B5EF4-FFF2-40B4-BE49-F238E27FC236}">
                <a16:creationId xmlns:a16="http://schemas.microsoft.com/office/drawing/2014/main" id="{48D70A26-9A29-B2EE-ACC7-172F1D294F3A}"/>
              </a:ext>
            </a:extLst>
          </p:cNvPr>
          <p:cNvSpPr>
            <a:spLocks noGrp="1"/>
          </p:cNvSpPr>
          <p:nvPr>
            <p:ph type="sldNum" sz="quarter" idx="12"/>
          </p:nvPr>
        </p:nvSpPr>
        <p:spPr/>
        <p:txBody>
          <a:bodyPr/>
          <a:lstStyle/>
          <a:p>
            <a:pPr>
              <a:defRPr/>
            </a:pPr>
            <a:fld id="{54C3DD17-BAD4-47D4-860E-C6B0EF6A46B5}" type="slidenum">
              <a:rPr lang="en-US" altLang="en-US" smtClean="0"/>
              <a:pPr>
                <a:defRPr/>
              </a:pPr>
              <a:t>17</a:t>
            </a:fld>
            <a:endParaRPr lang="en-US" altLang="en-US">
              <a:latin typeface="Palatino Linotype" pitchFamily="18" charset="0"/>
            </a:endParaRPr>
          </a:p>
        </p:txBody>
      </p:sp>
      <p:sp>
        <p:nvSpPr>
          <p:cNvPr id="10" name="Rectangle 9">
            <a:extLst>
              <a:ext uri="{FF2B5EF4-FFF2-40B4-BE49-F238E27FC236}">
                <a16:creationId xmlns:a16="http://schemas.microsoft.com/office/drawing/2014/main" id="{61A0C1B6-C8E9-485F-C63E-A914101DAFBB}"/>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1A693F7A-E8F7-9E89-12B8-9B49D4DA4956}"/>
              </a:ext>
            </a:extLst>
          </p:cNvPr>
          <p:cNvSpPr/>
          <p:nvPr/>
        </p:nvSpPr>
        <p:spPr>
          <a:xfrm>
            <a:off x="8223378" y="1656646"/>
            <a:ext cx="1315617" cy="91440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Start</a:t>
            </a:r>
          </a:p>
        </p:txBody>
      </p:sp>
      <p:sp>
        <p:nvSpPr>
          <p:cNvPr id="5" name="Rectangle 4">
            <a:extLst>
              <a:ext uri="{FF2B5EF4-FFF2-40B4-BE49-F238E27FC236}">
                <a16:creationId xmlns:a16="http://schemas.microsoft.com/office/drawing/2014/main" id="{64B8C415-174E-0824-675B-3B00D8357C71}"/>
              </a:ext>
            </a:extLst>
          </p:cNvPr>
          <p:cNvSpPr/>
          <p:nvPr/>
        </p:nvSpPr>
        <p:spPr>
          <a:xfrm>
            <a:off x="7780175" y="2932095"/>
            <a:ext cx="2202025"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Received message </a:t>
            </a:r>
            <a:r>
              <a:rPr lang="en-IN" dirty="0" err="1">
                <a:solidFill>
                  <a:schemeClr val="tx1"/>
                </a:solidFill>
                <a:latin typeface="Times New Roman" panose="02020603050405020304" pitchFamily="18" charset="0"/>
                <a:cs typeface="Times New Roman" panose="02020603050405020304" pitchFamily="18" charset="0"/>
              </a:rPr>
              <a:t>SDi</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C82B49C-92DE-74E9-6793-C0450679822C}"/>
              </a:ext>
            </a:extLst>
          </p:cNvPr>
          <p:cNvSpPr/>
          <p:nvPr/>
        </p:nvSpPr>
        <p:spPr>
          <a:xfrm>
            <a:off x="7780175" y="4192214"/>
            <a:ext cx="2202025"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Encode message</a:t>
            </a:r>
          </a:p>
          <a:p>
            <a:pPr algn="ctr"/>
            <a:r>
              <a:rPr lang="en-IN" dirty="0">
                <a:solidFill>
                  <a:schemeClr val="tx1"/>
                </a:solidFill>
                <a:latin typeface="Times New Roman" panose="02020603050405020304" pitchFamily="18" charset="0"/>
                <a:cs typeface="Times New Roman" panose="02020603050405020304" pitchFamily="18" charset="0"/>
              </a:rPr>
              <a:t>CD</a:t>
            </a:r>
            <a:r>
              <a:rPr lang="en-IN" sz="1200" dirty="0">
                <a:solidFill>
                  <a:schemeClr val="tx1"/>
                </a:solidFill>
                <a:latin typeface="Times New Roman" panose="02020603050405020304" pitchFamily="18" charset="0"/>
                <a:cs typeface="Times New Roman" panose="02020603050405020304" pitchFamily="18" charset="0"/>
              </a:rPr>
              <a:t>Ti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SD</a:t>
            </a:r>
            <a:r>
              <a:rPr lang="en-IN" sz="1600" dirty="0" err="1">
                <a:solidFill>
                  <a:schemeClr val="tx1"/>
                </a:solidFill>
                <a:latin typeface="Times New Roman" panose="02020603050405020304" pitchFamily="18" charset="0"/>
                <a:cs typeface="Times New Roman" panose="02020603050405020304" pitchFamily="18" charset="0"/>
              </a:rPr>
              <a:t>i</a:t>
            </a:r>
            <a:r>
              <a:rPr lang="en-IN" sz="16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40DE1145-3609-8C82-4404-87695959E3BD}"/>
              </a:ext>
            </a:extLst>
          </p:cNvPr>
          <p:cNvSpPr/>
          <p:nvPr/>
        </p:nvSpPr>
        <p:spPr>
          <a:xfrm>
            <a:off x="8252924" y="5557535"/>
            <a:ext cx="1256523" cy="914400"/>
          </a:xfrm>
          <a:prstGeom prst="ellipse">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Stop</a:t>
            </a:r>
          </a:p>
        </p:txBody>
      </p:sp>
      <p:cxnSp>
        <p:nvCxnSpPr>
          <p:cNvPr id="15" name="Straight Arrow Connector 14">
            <a:extLst>
              <a:ext uri="{FF2B5EF4-FFF2-40B4-BE49-F238E27FC236}">
                <a16:creationId xmlns:a16="http://schemas.microsoft.com/office/drawing/2014/main" id="{68F60FC9-5A6C-561C-FB80-A23AF10E25C0}"/>
              </a:ext>
            </a:extLst>
          </p:cNvPr>
          <p:cNvCxnSpPr>
            <a:stCxn id="4" idx="4"/>
            <a:endCxn id="5" idx="0"/>
          </p:cNvCxnSpPr>
          <p:nvPr/>
        </p:nvCxnSpPr>
        <p:spPr>
          <a:xfrm>
            <a:off x="8881187" y="2571046"/>
            <a:ext cx="1" cy="3610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5036CD-96DD-0E81-486C-4065C98D5702}"/>
              </a:ext>
            </a:extLst>
          </p:cNvPr>
          <p:cNvCxnSpPr>
            <a:stCxn id="5" idx="2"/>
            <a:endCxn id="8" idx="0"/>
          </p:cNvCxnSpPr>
          <p:nvPr/>
        </p:nvCxnSpPr>
        <p:spPr>
          <a:xfrm>
            <a:off x="8881188" y="3846495"/>
            <a:ext cx="0" cy="3457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9BDD34-BD72-F8A7-E3D6-1877447D7F82}"/>
              </a:ext>
            </a:extLst>
          </p:cNvPr>
          <p:cNvCxnSpPr>
            <a:stCxn id="8" idx="2"/>
          </p:cNvCxnSpPr>
          <p:nvPr/>
        </p:nvCxnSpPr>
        <p:spPr>
          <a:xfrm flipH="1">
            <a:off x="8881186" y="5106614"/>
            <a:ext cx="2" cy="4307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1AD120-1CBA-A14B-18B3-19D821DC6B3F}"/>
              </a:ext>
            </a:extLst>
          </p:cNvPr>
          <p:cNvSpPr>
            <a:spLocks noGrp="1"/>
          </p:cNvSpPr>
          <p:nvPr>
            <p:ph type="dt" sz="half" idx="10"/>
          </p:nvPr>
        </p:nvSpPr>
        <p:spPr/>
        <p:txBody>
          <a:bodyPr/>
          <a:lstStyle/>
          <a:p>
            <a:pPr>
              <a:defRPr/>
            </a:pPr>
            <a:fld id="{6641FC84-7310-4A55-8DCF-8074AE274995}" type="datetime8">
              <a:rPr lang="en-IN" altLang="en-US" smtClean="0"/>
              <a:t>23-05-2024 09:54 AM</a:t>
            </a:fld>
            <a:endParaRPr lang="en-US" altLang="en-US"/>
          </a:p>
        </p:txBody>
      </p:sp>
    </p:spTree>
    <p:extLst>
      <p:ext uri="{BB962C8B-B14F-4D97-AF65-F5344CB8AC3E}">
        <p14:creationId xmlns:p14="http://schemas.microsoft.com/office/powerpoint/2010/main" val="285427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97B6-10BE-A65D-27F5-5B22BD47DADF}"/>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PROPOSED MIPC ENCODER(9,4)</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DC7702-9A26-82A4-12E3-BC0C8C6C8638}"/>
                  </a:ext>
                </a:extLst>
              </p:cNvPr>
              <p:cNvSpPr>
                <a:spLocks noGrp="1"/>
              </p:cNvSpPr>
              <p:nvPr>
                <p:ph sz="half" idx="1"/>
              </p:nvPr>
            </p:nvSpPr>
            <p:spPr/>
            <p:txBody>
              <a:bodyPr>
                <a:normAutofit fontScale="92500" lnSpcReduction="10000"/>
              </a:bodyPr>
              <a:lstStyle/>
              <a:p>
                <a:pPr marL="0" indent="0">
                  <a:buNone/>
                </a:pPr>
                <a:r>
                  <a:rPr lang="en-IN" sz="3200" b="1" u="sng" dirty="0">
                    <a:latin typeface="Times New Roman" panose="02020603050405020304" pitchFamily="18" charset="0"/>
                    <a:cs typeface="Times New Roman" panose="02020603050405020304" pitchFamily="18" charset="0"/>
                  </a:rPr>
                  <a:t>MIPC ENCODER:</a:t>
                </a:r>
              </a:p>
              <a:p>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1=</m:t>
                    </m:r>
                    <m:r>
                      <a:rPr lang="en-IN" b="0" i="1" smtClean="0">
                        <a:latin typeface="Cambria Math" panose="02040503050406030204" pitchFamily="18" charset="0"/>
                      </a:rPr>
                      <m:t>𝑚</m:t>
                    </m:r>
                    <m:r>
                      <a:rPr lang="en-IN" b="0" i="1" smtClean="0">
                        <a:latin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3</m:t>
                    </m:r>
                  </m:oMath>
                </a14:m>
                <a:endParaRPr lang="en-IN" b="0" dirty="0">
                  <a:latin typeface="Times New Roman" panose="02020603050405020304" pitchFamily="18" charset="0"/>
                  <a:ea typeface="Cambria Math" panose="02040503050406030204" pitchFamily="18" charset="0"/>
                  <a:cs typeface="Times New Roman" panose="02020603050405020304" pitchFamily="18" charset="0"/>
                </a:endParaRPr>
              </a:p>
              <a:p>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2=</m:t>
                    </m:r>
                    <m:r>
                      <a:rPr lang="en-IN" b="0" i="1" smtClean="0">
                        <a:latin typeface="Cambria Math" panose="02040503050406030204" pitchFamily="18" charset="0"/>
                      </a:rPr>
                      <m:t>𝑚</m:t>
                    </m:r>
                    <m:r>
                      <a:rPr lang="en-IN" b="0" i="1" smtClean="0">
                        <a:latin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4</m:t>
                    </m:r>
                  </m:oMath>
                </a14:m>
                <a:endParaRPr lang="en-IN" dirty="0">
                  <a:latin typeface="Times New Roman" panose="02020603050405020304" pitchFamily="18" charset="0"/>
                  <a:ea typeface="Cambria Math" panose="02040503050406030204" pitchFamily="18" charset="0"/>
                  <a:cs typeface="Times New Roman" panose="02020603050405020304" pitchFamily="18" charset="0"/>
                </a:endParaRPr>
              </a:p>
              <a:p>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3=</m:t>
                    </m:r>
                    <m:r>
                      <a:rPr lang="en-IN" b="0" i="1" smtClean="0">
                        <a:latin typeface="Cambria Math" panose="02040503050406030204" pitchFamily="18" charset="0"/>
                      </a:rPr>
                      <m:t>𝑚</m:t>
                    </m:r>
                    <m:r>
                      <a:rPr lang="en-IN" b="0" i="1" smtClean="0">
                        <a:latin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4</m:t>
                    </m:r>
                  </m:oMath>
                </a14:m>
                <a:endParaRPr lang="en-IN" b="0" dirty="0">
                  <a:latin typeface="Times New Roman" panose="02020603050405020304" pitchFamily="18" charset="0"/>
                  <a:ea typeface="Cambria Math" panose="02040503050406030204" pitchFamily="18" charset="0"/>
                  <a:cs typeface="Times New Roman" panose="02020603050405020304" pitchFamily="18" charset="0"/>
                </a:endParaRPr>
              </a:p>
              <a:p>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4=</m:t>
                    </m:r>
                    <m:r>
                      <a:rPr lang="en-IN" b="0" i="1" smtClean="0">
                        <a:latin typeface="Cambria Math" panose="02040503050406030204" pitchFamily="18" charset="0"/>
                      </a:rPr>
                      <m:t>𝑚</m:t>
                    </m:r>
                    <m:r>
                      <a:rPr lang="en-IN" b="0" i="1" smtClean="0">
                        <a:latin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4</m:t>
                    </m:r>
                  </m:oMath>
                </a14:m>
                <a:endParaRPr lang="en-IN" b="0" dirty="0">
                  <a:latin typeface="Times New Roman" panose="02020603050405020304" pitchFamily="18" charset="0"/>
                  <a:ea typeface="Cambria Math" panose="02040503050406030204" pitchFamily="18" charset="0"/>
                  <a:cs typeface="Times New Roman" panose="02020603050405020304" pitchFamily="18" charset="0"/>
                </a:endParaRPr>
              </a:p>
              <a:p>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5=</m:t>
                    </m:r>
                    <m:r>
                      <a:rPr lang="en-IN" b="0" i="1" smtClean="0">
                        <a:latin typeface="Cambria Math" panose="02040503050406030204" pitchFamily="18" charset="0"/>
                      </a:rPr>
                      <m:t>𝑚</m:t>
                    </m:r>
                    <m:r>
                      <a:rPr lang="en-IN" b="0" i="1" smtClean="0">
                        <a:latin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4</m:t>
                    </m:r>
                  </m:oMath>
                </a14:m>
                <a:endParaRPr lang="en-IN" b="0" dirty="0">
                  <a:latin typeface="Times New Roman" panose="02020603050405020304" pitchFamily="18" charset="0"/>
                  <a:ea typeface="Cambria Math" panose="02040503050406030204" pitchFamily="18" charset="0"/>
                  <a:cs typeface="Times New Roman" panose="02020603050405020304" pitchFamily="18" charset="0"/>
                </a:endParaRPr>
              </a:p>
              <a:p>
                <a:endParaRPr lang="en-IN"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IN" b="0" dirty="0">
                    <a:latin typeface="Times New Roman" panose="02020603050405020304" pitchFamily="18" charset="0"/>
                    <a:ea typeface="Cambria Math" panose="02040503050406030204" pitchFamily="18" charset="0"/>
                    <a:cs typeface="Times New Roman" panose="02020603050405020304" pitchFamily="18" charset="0"/>
                  </a:rPr>
                  <a:t>m1</a:t>
                </a:r>
                <a:r>
                  <a:rPr lang="en-IN" dirty="0">
                    <a:latin typeface="Times New Roman" panose="02020603050405020304" pitchFamily="18" charset="0"/>
                    <a:ea typeface="Cambria Math" panose="02040503050406030204" pitchFamily="18" charset="0"/>
                    <a:cs typeface="Times New Roman" panose="02020603050405020304" pitchFamily="18" charset="0"/>
                  </a:rPr>
                  <a:t>  m2  m3  m4  P1  P2  P3  P4  P5</a:t>
                </a:r>
              </a:p>
              <a:p>
                <a:pPr marL="0" indent="0">
                  <a:buNone/>
                </a:pPr>
                <a:r>
                  <a:rPr lang="en-IN" b="0" dirty="0">
                    <a:latin typeface="Times New Roman" panose="02020603050405020304" pitchFamily="18" charset="0"/>
                    <a:ea typeface="Cambria Math" panose="02040503050406030204" pitchFamily="18" charset="0"/>
                    <a:cs typeface="Times New Roman" panose="02020603050405020304" pitchFamily="18" charset="0"/>
                  </a:rPr>
                  <a:t> 0</a:t>
                </a:r>
                <a:r>
                  <a:rPr lang="en-IN" dirty="0">
                    <a:latin typeface="Times New Roman" panose="02020603050405020304" pitchFamily="18" charset="0"/>
                    <a:ea typeface="Cambria Math" panose="02040503050406030204" pitchFamily="18" charset="0"/>
                    <a:cs typeface="Times New Roman" panose="02020603050405020304" pitchFamily="18" charset="0"/>
                  </a:rPr>
                  <a:t>       </a:t>
                </a:r>
                <a:r>
                  <a:rPr lang="en-IN" b="0" dirty="0">
                    <a:latin typeface="Times New Roman" panose="02020603050405020304" pitchFamily="18" charset="0"/>
                    <a:ea typeface="Cambria Math" panose="02040503050406030204" pitchFamily="18" charset="0"/>
                    <a:cs typeface="Times New Roman" panose="02020603050405020304" pitchFamily="18" charset="0"/>
                  </a:rPr>
                  <a:t>0</a:t>
                </a:r>
                <a:r>
                  <a:rPr lang="en-IN" dirty="0">
                    <a:latin typeface="Times New Roman" panose="02020603050405020304" pitchFamily="18" charset="0"/>
                    <a:ea typeface="Cambria Math" panose="02040503050406030204" pitchFamily="18" charset="0"/>
                    <a:cs typeface="Times New Roman" panose="02020603050405020304" pitchFamily="18" charset="0"/>
                  </a:rPr>
                  <a:t>     1     1     1     0     1    0    0</a:t>
                </a:r>
              </a:p>
              <a:p>
                <a:pPr marL="0" indent="0">
                  <a:buNone/>
                </a:pPr>
                <a:endParaRPr lang="en-IN" b="0" dirty="0">
                  <a:ea typeface="Cambria Math" panose="02040503050406030204" pitchFamily="18" charset="0"/>
                </a:endParaRPr>
              </a:p>
              <a:p>
                <a:endParaRPr lang="en-IN" b="0" dirty="0">
                  <a:ea typeface="Cambria Math" panose="02040503050406030204" pitchFamily="18" charset="0"/>
                </a:endParaRPr>
              </a:p>
              <a:p>
                <a:endParaRPr lang="en-IN" b="0" dirty="0">
                  <a:ea typeface="Cambria Math" panose="02040503050406030204" pitchFamily="18" charset="0"/>
                </a:endParaRPr>
              </a:p>
              <a:p>
                <a:endParaRPr lang="en-IN" b="0" dirty="0">
                  <a:ea typeface="Cambria Math" panose="020405030504060302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55DC7702-9A26-82A4-12E3-BC0C8C6C8638}"/>
                  </a:ext>
                </a:extLst>
              </p:cNvPr>
              <p:cNvSpPr>
                <a:spLocks noGrp="1" noRot="1" noChangeAspect="1" noMove="1" noResize="1" noEditPoints="1" noAdjustHandles="1" noChangeArrowheads="1" noChangeShapeType="1" noTextEdit="1"/>
              </p:cNvSpPr>
              <p:nvPr>
                <p:ph sz="half" idx="1"/>
              </p:nvPr>
            </p:nvSpPr>
            <p:spPr>
              <a:blipFill>
                <a:blip r:embed="rId2"/>
                <a:stretch>
                  <a:fillRect l="-2824" t="-3922" b="-280"/>
                </a:stretch>
              </a:blipFill>
            </p:spPr>
            <p:txBody>
              <a:bodyPr/>
              <a:lstStyle/>
              <a:p>
                <a:r>
                  <a:rPr lang="en-IN">
                    <a:noFill/>
                  </a:rPr>
                  <a:t> </a:t>
                </a:r>
              </a:p>
            </p:txBody>
          </p:sp>
        </mc:Fallback>
      </mc:AlternateContent>
      <p:sp>
        <p:nvSpPr>
          <p:cNvPr id="4" name="Content Placeholder 3">
            <a:extLst>
              <a:ext uri="{FF2B5EF4-FFF2-40B4-BE49-F238E27FC236}">
                <a16:creationId xmlns:a16="http://schemas.microsoft.com/office/drawing/2014/main" id="{68CB4E9F-CC7C-7559-B30E-544277B0BF38}"/>
              </a:ext>
            </a:extLst>
          </p:cNvPr>
          <p:cNvSpPr>
            <a:spLocks noGrp="1"/>
          </p:cNvSpPr>
          <p:nvPr>
            <p:ph sz="half" idx="2"/>
          </p:nvPr>
        </p:nvSpPr>
        <p:spPr/>
        <p:txBody>
          <a:bodyPr>
            <a:normAutofit fontScale="92500" lnSpcReduction="10000"/>
          </a:bodyPr>
          <a:lstStyle/>
          <a:p>
            <a:endParaRPr lang="en-IN" dirty="0"/>
          </a:p>
          <a:p>
            <a:pPr marL="0" indent="0">
              <a:buNone/>
            </a:pPr>
            <a:r>
              <a:rPr lang="en-IN" b="1" u="sng" dirty="0">
                <a:latin typeface="Times New Roman" panose="02020603050405020304" pitchFamily="18" charset="0"/>
                <a:cs typeface="Times New Roman" panose="02020603050405020304" pitchFamily="18" charset="0"/>
              </a:rPr>
              <a:t>GENERATOR MATRIX:</a:t>
            </a:r>
          </a:p>
          <a:p>
            <a:pPr marL="0" indent="0">
              <a:buNone/>
            </a:pPr>
            <a:r>
              <a:rPr lang="en-IN" dirty="0">
                <a:latin typeface="Times New Roman" panose="02020603050405020304" pitchFamily="18" charset="0"/>
                <a:cs typeface="Times New Roman" panose="02020603050405020304" pitchFamily="18" charset="0"/>
              </a:rPr>
              <a:t>G=[I</a:t>
            </a:r>
            <a:r>
              <a:rPr lang="en-IN" sz="1700" dirty="0">
                <a:latin typeface="Times New Roman" panose="02020603050405020304" pitchFamily="18" charset="0"/>
                <a:cs typeface="Times New Roman" panose="02020603050405020304" pitchFamily="18" charset="0"/>
              </a:rPr>
              <a:t>K </a:t>
            </a:r>
            <a:r>
              <a:rPr lang="en-IN" sz="3500" dirty="0">
                <a:latin typeface="Times New Roman" panose="02020603050405020304" pitchFamily="18" charset="0"/>
                <a:cs typeface="Times New Roman" panose="02020603050405020304" pitchFamily="18" charset="0"/>
              </a:rPr>
              <a:t>:</a:t>
            </a:r>
            <a:r>
              <a:rPr lang="en-IN" sz="2600" dirty="0">
                <a:latin typeface="Times New Roman" panose="02020603050405020304" pitchFamily="18" charset="0"/>
                <a:cs typeface="Times New Roman" panose="02020603050405020304" pitchFamily="18" charset="0"/>
              </a:rPr>
              <a:t>P</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n,k</a:t>
            </a:r>
            <a:r>
              <a:rPr lang="en-IN" sz="3000" dirty="0">
                <a:latin typeface="Times New Roman" panose="02020603050405020304" pitchFamily="18" charset="0"/>
                <a:cs typeface="Times New Roman" panose="02020603050405020304" pitchFamily="18" charset="0"/>
              </a:rPr>
              <a:t>)=(9,4)</a:t>
            </a:r>
            <a:endParaRPr lang="en-IN" sz="26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	n=codeword length</a:t>
            </a:r>
          </a:p>
          <a:p>
            <a:pPr marL="0" indent="0">
              <a:buNone/>
            </a:pPr>
            <a:r>
              <a:rPr lang="en-IN" sz="3000" dirty="0">
                <a:latin typeface="Times New Roman" panose="02020603050405020304" pitchFamily="18" charset="0"/>
                <a:cs typeface="Times New Roman" panose="02020603050405020304" pitchFamily="18" charset="0"/>
              </a:rPr>
              <a:t>	k=message length</a:t>
            </a:r>
          </a:p>
          <a:p>
            <a:pPr marL="0" indent="0">
              <a:buNone/>
            </a:pPr>
            <a:endParaRPr lang="en-IN" sz="2600" b="1"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7742E54-38C5-A727-F15B-39F3DEB523B8}"/>
              </a:ext>
            </a:extLst>
          </p:cNvPr>
          <p:cNvSpPr>
            <a:spLocks noGrp="1"/>
          </p:cNvSpPr>
          <p:nvPr>
            <p:ph type="sldNum" sz="quarter" idx="12"/>
          </p:nvPr>
        </p:nvSpPr>
        <p:spPr/>
        <p:txBody>
          <a:bodyPr/>
          <a:lstStyle/>
          <a:p>
            <a:pPr>
              <a:defRPr/>
            </a:pPr>
            <a:fld id="{3AEFFE82-CE7E-456C-9801-FFFBB0B8C51D}" type="slidenum">
              <a:rPr lang="en-US" altLang="en-US" smtClean="0"/>
              <a:pPr>
                <a:defRPr/>
              </a:pPr>
              <a:t>18</a:t>
            </a:fld>
            <a:endParaRPr lang="en-US" altLang="en-US">
              <a:latin typeface="Palatino Linotype" pitchFamily="18" charset="0"/>
            </a:endParaRPr>
          </a:p>
        </p:txBody>
      </p:sp>
      <p:pic>
        <p:nvPicPr>
          <p:cNvPr id="9" name="Picture 8">
            <a:extLst>
              <a:ext uri="{FF2B5EF4-FFF2-40B4-BE49-F238E27FC236}">
                <a16:creationId xmlns:a16="http://schemas.microsoft.com/office/drawing/2014/main" id="{6177C238-F491-F542-D8BD-3B718D404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4145712"/>
            <a:ext cx="4458086" cy="2347163"/>
          </a:xfrm>
          <a:prstGeom prst="rect">
            <a:avLst/>
          </a:prstGeom>
        </p:spPr>
      </p:pic>
      <p:sp>
        <p:nvSpPr>
          <p:cNvPr id="8" name="Rectangle 7">
            <a:extLst>
              <a:ext uri="{FF2B5EF4-FFF2-40B4-BE49-F238E27FC236}">
                <a16:creationId xmlns:a16="http://schemas.microsoft.com/office/drawing/2014/main" id="{8D615C1F-10B1-B664-1BA2-435A2C59D923}"/>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A5AA1761-E512-ABD6-E86A-748711E6E382}"/>
              </a:ext>
            </a:extLst>
          </p:cNvPr>
          <p:cNvSpPr>
            <a:spLocks noGrp="1"/>
          </p:cNvSpPr>
          <p:nvPr>
            <p:ph type="dt" sz="half" idx="10"/>
          </p:nvPr>
        </p:nvSpPr>
        <p:spPr/>
        <p:txBody>
          <a:bodyPr/>
          <a:lstStyle/>
          <a:p>
            <a:pPr>
              <a:defRPr/>
            </a:pPr>
            <a:fld id="{300164A7-AFB5-4234-9C71-5DB0C370964B}" type="datetime8">
              <a:rPr lang="en-IN" altLang="en-US" smtClean="0"/>
              <a:t>23-05-2024 09:54 AM</a:t>
            </a:fld>
            <a:endParaRPr lang="en-US" altLang="en-US"/>
          </a:p>
        </p:txBody>
      </p:sp>
      <p:cxnSp>
        <p:nvCxnSpPr>
          <p:cNvPr id="10" name="Straight Connector 9">
            <a:extLst>
              <a:ext uri="{FF2B5EF4-FFF2-40B4-BE49-F238E27FC236}">
                <a16:creationId xmlns:a16="http://schemas.microsoft.com/office/drawing/2014/main" id="{D43AF0C3-CDC9-17CC-9872-A18DCCCA27F3}"/>
              </a:ext>
            </a:extLst>
          </p:cNvPr>
          <p:cNvCxnSpPr/>
          <p:nvPr/>
        </p:nvCxnSpPr>
        <p:spPr>
          <a:xfrm>
            <a:off x="6774024" y="4366727"/>
            <a:ext cx="0" cy="1558212"/>
          </a:xfrm>
          <a:prstGeom prst="line">
            <a:avLst/>
          </a:prstGeom>
          <a:ln w="38100"/>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6FC289B1-9525-15D4-38F0-C881B9D16D21}"/>
              </a:ext>
            </a:extLst>
          </p:cNvPr>
          <p:cNvCxnSpPr/>
          <p:nvPr/>
        </p:nvCxnSpPr>
        <p:spPr>
          <a:xfrm>
            <a:off x="6783355" y="4376057"/>
            <a:ext cx="28924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E578BFB-F5D4-3010-57CE-D3115435D702}"/>
              </a:ext>
            </a:extLst>
          </p:cNvPr>
          <p:cNvCxnSpPr/>
          <p:nvPr/>
        </p:nvCxnSpPr>
        <p:spPr>
          <a:xfrm>
            <a:off x="6774024" y="5924939"/>
            <a:ext cx="28924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B3953A9B-8FB7-B2B5-FE52-78FA4CA3A1FD}"/>
              </a:ext>
            </a:extLst>
          </p:cNvPr>
          <p:cNvCxnSpPr/>
          <p:nvPr/>
        </p:nvCxnSpPr>
        <p:spPr>
          <a:xfrm>
            <a:off x="10328988" y="4376057"/>
            <a:ext cx="0" cy="1558212"/>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65E61A5E-1FEC-F499-670E-61E253AC1178}"/>
              </a:ext>
            </a:extLst>
          </p:cNvPr>
          <p:cNvCxnSpPr/>
          <p:nvPr/>
        </p:nvCxnSpPr>
        <p:spPr>
          <a:xfrm>
            <a:off x="10039740" y="4376057"/>
            <a:ext cx="261257" cy="9330"/>
          </a:xfrm>
          <a:prstGeom prst="line">
            <a:avLst/>
          </a:prstGeom>
          <a:ln w="1905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F7BA0AF4-928C-80BC-F380-03A21487CA11}"/>
              </a:ext>
            </a:extLst>
          </p:cNvPr>
          <p:cNvCxnSpPr/>
          <p:nvPr/>
        </p:nvCxnSpPr>
        <p:spPr>
          <a:xfrm>
            <a:off x="10014857" y="5924939"/>
            <a:ext cx="31102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84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45C5-D0F5-43D1-3F37-69DE85D8D666}"/>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			PUNCTURING</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FA033A-60B8-20A9-B35C-34DF3E0A29B8}"/>
              </a:ext>
            </a:extLst>
          </p:cNvPr>
          <p:cNvSpPr>
            <a:spLocks noGrp="1"/>
          </p:cNvSpPr>
          <p:nvPr>
            <p:ph sz="half" idx="1"/>
          </p:nvPr>
        </p:nvSpPr>
        <p:spPr/>
        <p:txBody>
          <a:bodyPr/>
          <a:lstStyle/>
          <a:p>
            <a:pPr algn="just"/>
            <a:r>
              <a:rPr lang="en-US" dirty="0">
                <a:latin typeface="Times New Roman" panose="02020603050405020304" pitchFamily="18" charset="0"/>
                <a:cs typeface="Times New Roman" panose="02020603050405020304" pitchFamily="18" charset="0"/>
              </a:rPr>
              <a:t>Puncturing is the process of removing some of the parity bits after encoding with an error correction code</a:t>
            </a:r>
          </a:p>
          <a:p>
            <a:endParaRPr lang="en-IN" dirty="0"/>
          </a:p>
        </p:txBody>
      </p:sp>
      <p:sp>
        <p:nvSpPr>
          <p:cNvPr id="5" name="Slide Number Placeholder 4">
            <a:extLst>
              <a:ext uri="{FF2B5EF4-FFF2-40B4-BE49-F238E27FC236}">
                <a16:creationId xmlns:a16="http://schemas.microsoft.com/office/drawing/2014/main" id="{D75A2CF3-6786-BEEA-2D3F-1D7F108555AB}"/>
              </a:ext>
            </a:extLst>
          </p:cNvPr>
          <p:cNvSpPr>
            <a:spLocks noGrp="1"/>
          </p:cNvSpPr>
          <p:nvPr>
            <p:ph type="sldNum" sz="quarter" idx="12"/>
          </p:nvPr>
        </p:nvSpPr>
        <p:spPr/>
        <p:txBody>
          <a:bodyPr/>
          <a:lstStyle/>
          <a:p>
            <a:pPr>
              <a:defRPr/>
            </a:pPr>
            <a:fld id="{54C3DD17-BAD4-47D4-860E-C6B0EF6A46B5}" type="slidenum">
              <a:rPr lang="en-US" altLang="en-US" smtClean="0"/>
              <a:pPr>
                <a:defRPr/>
              </a:pPr>
              <a:t>19</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B47E30CB-9D76-25AA-2F37-3A8C8BC8421B}"/>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Content Placeholder 5">
            <a:extLst>
              <a:ext uri="{FF2B5EF4-FFF2-40B4-BE49-F238E27FC236}">
                <a16:creationId xmlns:a16="http://schemas.microsoft.com/office/drawing/2014/main" id="{AB1EB712-7717-6890-156B-9C90F2B4C1C2}"/>
              </a:ext>
            </a:extLst>
          </p:cNvPr>
          <p:cNvGraphicFramePr>
            <a:graphicFrameLocks noGrp="1"/>
          </p:cNvGraphicFramePr>
          <p:nvPr>
            <p:ph sz="half" idx="2"/>
            <p:extLst>
              <p:ext uri="{D42A27DB-BD31-4B8C-83A1-F6EECF244321}">
                <p14:modId xmlns:p14="http://schemas.microsoft.com/office/powerpoint/2010/main" val="674891275"/>
              </p:ext>
            </p:extLst>
          </p:nvPr>
        </p:nvGraphicFramePr>
        <p:xfrm>
          <a:off x="6172200" y="1825625"/>
          <a:ext cx="5533056" cy="4663440"/>
        </p:xfrm>
        <a:graphic>
          <a:graphicData uri="http://schemas.openxmlformats.org/drawingml/2006/table">
            <a:tbl>
              <a:tblPr firstRow="1" bandRow="1">
                <a:tableStyleId>{5940675A-B579-460E-94D1-54222C63F5DA}</a:tableStyleId>
              </a:tblPr>
              <a:tblGrid>
                <a:gridCol w="614784">
                  <a:extLst>
                    <a:ext uri="{9D8B030D-6E8A-4147-A177-3AD203B41FA5}">
                      <a16:colId xmlns:a16="http://schemas.microsoft.com/office/drawing/2014/main" val="2155749481"/>
                    </a:ext>
                  </a:extLst>
                </a:gridCol>
                <a:gridCol w="614784">
                  <a:extLst>
                    <a:ext uri="{9D8B030D-6E8A-4147-A177-3AD203B41FA5}">
                      <a16:colId xmlns:a16="http://schemas.microsoft.com/office/drawing/2014/main" val="848634933"/>
                    </a:ext>
                  </a:extLst>
                </a:gridCol>
                <a:gridCol w="614784">
                  <a:extLst>
                    <a:ext uri="{9D8B030D-6E8A-4147-A177-3AD203B41FA5}">
                      <a16:colId xmlns:a16="http://schemas.microsoft.com/office/drawing/2014/main" val="459547017"/>
                    </a:ext>
                  </a:extLst>
                </a:gridCol>
                <a:gridCol w="614784">
                  <a:extLst>
                    <a:ext uri="{9D8B030D-6E8A-4147-A177-3AD203B41FA5}">
                      <a16:colId xmlns:a16="http://schemas.microsoft.com/office/drawing/2014/main" val="2790358613"/>
                    </a:ext>
                  </a:extLst>
                </a:gridCol>
                <a:gridCol w="614784">
                  <a:extLst>
                    <a:ext uri="{9D8B030D-6E8A-4147-A177-3AD203B41FA5}">
                      <a16:colId xmlns:a16="http://schemas.microsoft.com/office/drawing/2014/main" val="352643598"/>
                    </a:ext>
                  </a:extLst>
                </a:gridCol>
                <a:gridCol w="614784">
                  <a:extLst>
                    <a:ext uri="{9D8B030D-6E8A-4147-A177-3AD203B41FA5}">
                      <a16:colId xmlns:a16="http://schemas.microsoft.com/office/drawing/2014/main" val="2988451737"/>
                    </a:ext>
                  </a:extLst>
                </a:gridCol>
                <a:gridCol w="614784">
                  <a:extLst>
                    <a:ext uri="{9D8B030D-6E8A-4147-A177-3AD203B41FA5}">
                      <a16:colId xmlns:a16="http://schemas.microsoft.com/office/drawing/2014/main" val="622989513"/>
                    </a:ext>
                  </a:extLst>
                </a:gridCol>
                <a:gridCol w="614784">
                  <a:extLst>
                    <a:ext uri="{9D8B030D-6E8A-4147-A177-3AD203B41FA5}">
                      <a16:colId xmlns:a16="http://schemas.microsoft.com/office/drawing/2014/main" val="168974190"/>
                    </a:ext>
                  </a:extLst>
                </a:gridCol>
                <a:gridCol w="614784">
                  <a:extLst>
                    <a:ext uri="{9D8B030D-6E8A-4147-A177-3AD203B41FA5}">
                      <a16:colId xmlns:a16="http://schemas.microsoft.com/office/drawing/2014/main" val="4073876558"/>
                    </a:ext>
                  </a:extLst>
                </a:gridCol>
              </a:tblGrid>
              <a:tr h="245116">
                <a:tc>
                  <a:txBody>
                    <a:bodyPr/>
                    <a:lstStyle/>
                    <a:p>
                      <a:pPr algn="ctr"/>
                      <a:r>
                        <a:rPr lang="en-US" b="1" dirty="0">
                          <a:latin typeface="Times New Roman" panose="02020603050405020304" pitchFamily="18" charset="0"/>
                          <a:cs typeface="Times New Roman" panose="02020603050405020304" pitchFamily="18" charset="0"/>
                        </a:rPr>
                        <a:t>m1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m2</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m3</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m4</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P1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P2</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P3</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P4</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P5</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07320666"/>
                  </a:ext>
                </a:extLst>
              </a:tr>
              <a:tr h="245116">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281032366"/>
                  </a:ext>
                </a:extLst>
              </a:tr>
              <a:tr h="245116">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162156303"/>
                  </a:ext>
                </a:extLst>
              </a:tr>
              <a:tr h="245116">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84038129"/>
                  </a:ext>
                </a:extLst>
              </a:tr>
              <a:tr h="245116">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83225796"/>
                  </a:ext>
                </a:extLst>
              </a:tr>
              <a:tr h="245116">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59001218"/>
                  </a:ext>
                </a:extLst>
              </a:tr>
              <a:tr h="245116">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889911447"/>
                  </a:ext>
                </a:extLst>
              </a:tr>
              <a:tr h="245116">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975568673"/>
                  </a:ext>
                </a:extLst>
              </a:tr>
              <a:tr h="245116">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777463519"/>
                  </a:ext>
                </a:extLst>
              </a:tr>
              <a:tr h="245116">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629609339"/>
                  </a:ext>
                </a:extLst>
              </a:tr>
              <a:tr h="245116">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746516460"/>
                  </a:ext>
                </a:extLst>
              </a:tr>
              <a:tr h="245116">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342823515"/>
                  </a:ext>
                </a:extLst>
              </a:tr>
              <a:tr h="245116">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896681496"/>
                  </a:ext>
                </a:extLst>
              </a:tr>
              <a:tr h="245116">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672117010"/>
                  </a:ext>
                </a:extLst>
              </a:tr>
              <a:tr h="245116">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178148372"/>
                  </a:ext>
                </a:extLst>
              </a:tr>
              <a:tr h="245116">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0</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986297527"/>
                  </a:ext>
                </a:extLst>
              </a:tr>
              <a:tr h="245116">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1</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rgbClr val="FF0000"/>
                          </a:solidFill>
                          <a:latin typeface="Times New Roman" panose="02020603050405020304" pitchFamily="18" charset="0"/>
                          <a:cs typeface="Times New Roman" panose="02020603050405020304" pitchFamily="18" charset="0"/>
                        </a:rPr>
                        <a:t>0</a:t>
                      </a:r>
                      <a:endParaRPr lang="en-IN" b="1" dirty="0">
                        <a:solidFill>
                          <a:srgbClr val="FF0000"/>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119980409"/>
                  </a:ext>
                </a:extLst>
              </a:tr>
            </a:tbl>
          </a:graphicData>
        </a:graphic>
      </p:graphicFrame>
      <p:sp>
        <p:nvSpPr>
          <p:cNvPr id="7" name="Date Placeholder 6">
            <a:extLst>
              <a:ext uri="{FF2B5EF4-FFF2-40B4-BE49-F238E27FC236}">
                <a16:creationId xmlns:a16="http://schemas.microsoft.com/office/drawing/2014/main" id="{56B54F93-D343-49B8-210F-9F4606CEBAE4}"/>
              </a:ext>
            </a:extLst>
          </p:cNvPr>
          <p:cNvSpPr>
            <a:spLocks noGrp="1"/>
          </p:cNvSpPr>
          <p:nvPr>
            <p:ph type="dt" sz="half" idx="10"/>
          </p:nvPr>
        </p:nvSpPr>
        <p:spPr/>
        <p:txBody>
          <a:bodyPr/>
          <a:lstStyle/>
          <a:p>
            <a:pPr>
              <a:defRPr/>
            </a:pPr>
            <a:fld id="{2060B5E4-9362-457F-9E67-10F72E58413C}" type="datetime8">
              <a:rPr lang="en-IN" altLang="en-US" smtClean="0"/>
              <a:t>23-05-2024 09:54 AM</a:t>
            </a:fld>
            <a:endParaRPr lang="en-US" altLang="en-US"/>
          </a:p>
        </p:txBody>
      </p:sp>
    </p:spTree>
    <p:extLst>
      <p:ext uri="{BB962C8B-B14F-4D97-AF65-F5344CB8AC3E}">
        <p14:creationId xmlns:p14="http://schemas.microsoft.com/office/powerpoint/2010/main" val="117103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184001" y="6472554"/>
            <a:ext cx="10287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2</a:t>
            </a:r>
            <a:endParaRPr sz="1200">
              <a:latin typeface="Calibri"/>
              <a:cs typeface="Calibri"/>
            </a:endParaRPr>
          </a:p>
        </p:txBody>
      </p:sp>
      <p:sp>
        <p:nvSpPr>
          <p:cNvPr id="2" name="object 2"/>
          <p:cNvSpPr txBox="1">
            <a:spLocks noGrp="1"/>
          </p:cNvSpPr>
          <p:nvPr>
            <p:ph type="title"/>
          </p:nvPr>
        </p:nvSpPr>
        <p:spPr>
          <a:xfrm>
            <a:off x="4575428" y="140271"/>
            <a:ext cx="3119755" cy="701040"/>
          </a:xfrm>
          <a:prstGeom prst="rect">
            <a:avLst/>
          </a:prstGeom>
        </p:spPr>
        <p:txBody>
          <a:bodyPr vert="horz" wrap="square" lIns="0" tIns="16510" rIns="0" bIns="0" rtlCol="0">
            <a:spAutoFit/>
          </a:bodyPr>
          <a:lstStyle/>
          <a:p>
            <a:pPr marL="12700">
              <a:lnSpc>
                <a:spcPct val="100000"/>
              </a:lnSpc>
              <a:spcBef>
                <a:spcPts val="130"/>
              </a:spcBef>
            </a:pPr>
            <a:r>
              <a:rPr b="1" spc="-10" dirty="0">
                <a:solidFill>
                  <a:srgbClr val="FF0000"/>
                </a:solidFill>
                <a:uFill>
                  <a:solidFill>
                    <a:srgbClr val="FF0000"/>
                  </a:solidFill>
                </a:uFill>
                <a:latin typeface="Times New Roman" panose="02020603050405020304" pitchFamily="18" charset="0"/>
                <a:cs typeface="Times New Roman" panose="02020603050405020304" pitchFamily="18" charset="0"/>
              </a:rPr>
              <a:t>CONTENTS</a:t>
            </a:r>
          </a:p>
        </p:txBody>
      </p:sp>
      <p:sp>
        <p:nvSpPr>
          <p:cNvPr id="3" name="object 3"/>
          <p:cNvSpPr txBox="1"/>
          <p:nvPr/>
        </p:nvSpPr>
        <p:spPr>
          <a:xfrm>
            <a:off x="1120542" y="490791"/>
            <a:ext cx="10943940" cy="6985246"/>
          </a:xfrm>
          <a:prstGeom prst="rect">
            <a:avLst/>
          </a:prstGeom>
        </p:spPr>
        <p:txBody>
          <a:bodyPr vert="horz" wrap="square" lIns="0" tIns="181610" rIns="0" bIns="0" rtlCol="0">
            <a:spAutoFit/>
          </a:bodyPr>
          <a:lstStyle/>
          <a:p>
            <a:pPr marL="250190" indent="-237490">
              <a:lnSpc>
                <a:spcPct val="100000"/>
              </a:lnSpc>
              <a:spcBef>
                <a:spcPts val="1430"/>
              </a:spcBef>
              <a:buClr>
                <a:srgbClr val="0D0D0D"/>
              </a:buClr>
              <a:buFont typeface="Arial MT"/>
              <a:buChar char="•"/>
              <a:tabLst>
                <a:tab pos="250190" algn="l"/>
              </a:tabLst>
            </a:pPr>
            <a:r>
              <a:rPr sz="2400" b="1" spc="-10" dirty="0">
                <a:latin typeface="Times New Roman"/>
                <a:cs typeface="Times New Roman"/>
              </a:rPr>
              <a:t>ABSTRACT</a:t>
            </a:r>
            <a:endParaRPr sz="2400" b="1" dirty="0">
              <a:latin typeface="Times New Roman"/>
              <a:cs typeface="Times New Roman"/>
            </a:endParaRPr>
          </a:p>
          <a:p>
            <a:pPr marL="250190" indent="-237490">
              <a:lnSpc>
                <a:spcPct val="100000"/>
              </a:lnSpc>
              <a:spcBef>
                <a:spcPts val="1325"/>
              </a:spcBef>
              <a:buClr>
                <a:srgbClr val="0D0D0D"/>
              </a:buClr>
              <a:buFont typeface="Arial MT"/>
              <a:buChar char="•"/>
              <a:tabLst>
                <a:tab pos="250190" algn="l"/>
              </a:tabLst>
            </a:pPr>
            <a:r>
              <a:rPr sz="2400" b="1" spc="-10" dirty="0">
                <a:latin typeface="Times New Roman"/>
                <a:cs typeface="Times New Roman"/>
              </a:rPr>
              <a:t>INTRODUCTION</a:t>
            </a:r>
            <a:endParaRPr sz="2400" b="1" dirty="0">
              <a:latin typeface="Times New Roman"/>
              <a:cs typeface="Times New Roman"/>
            </a:endParaRPr>
          </a:p>
          <a:p>
            <a:pPr marL="250190" indent="-237490">
              <a:lnSpc>
                <a:spcPct val="100000"/>
              </a:lnSpc>
              <a:spcBef>
                <a:spcPts val="1325"/>
              </a:spcBef>
              <a:buClr>
                <a:srgbClr val="0D0D0D"/>
              </a:buClr>
              <a:buFont typeface="Arial MT"/>
              <a:buChar char="•"/>
              <a:tabLst>
                <a:tab pos="250190" algn="l"/>
              </a:tabLst>
            </a:pPr>
            <a:r>
              <a:rPr sz="2400" b="1" spc="-40" dirty="0">
                <a:latin typeface="Times New Roman"/>
                <a:cs typeface="Times New Roman"/>
              </a:rPr>
              <a:t>LITERATURE</a:t>
            </a:r>
            <a:r>
              <a:rPr sz="2400" b="1" spc="85" dirty="0">
                <a:latin typeface="Times New Roman"/>
                <a:cs typeface="Times New Roman"/>
              </a:rPr>
              <a:t> </a:t>
            </a:r>
            <a:r>
              <a:rPr sz="2400" b="1" spc="-10" dirty="0">
                <a:latin typeface="Times New Roman"/>
                <a:cs typeface="Times New Roman"/>
              </a:rPr>
              <a:t>SURVEY</a:t>
            </a:r>
            <a:endParaRPr sz="2400" b="1" dirty="0">
              <a:latin typeface="Times New Roman"/>
              <a:cs typeface="Times New Roman"/>
            </a:endParaRPr>
          </a:p>
          <a:p>
            <a:pPr marL="250190" indent="-237490">
              <a:lnSpc>
                <a:spcPct val="100000"/>
              </a:lnSpc>
              <a:spcBef>
                <a:spcPts val="1325"/>
              </a:spcBef>
              <a:buClr>
                <a:srgbClr val="0D0D0D"/>
              </a:buClr>
              <a:buFont typeface="Arial MT"/>
              <a:buChar char="•"/>
              <a:tabLst>
                <a:tab pos="250190" algn="l"/>
              </a:tabLst>
            </a:pPr>
            <a:r>
              <a:rPr sz="2400" b="1" dirty="0">
                <a:latin typeface="Times New Roman"/>
                <a:cs typeface="Times New Roman"/>
              </a:rPr>
              <a:t>EXISTING</a:t>
            </a:r>
            <a:r>
              <a:rPr sz="2400" b="1" spc="-50" dirty="0">
                <a:latin typeface="Times New Roman"/>
                <a:cs typeface="Times New Roman"/>
              </a:rPr>
              <a:t> </a:t>
            </a:r>
            <a:r>
              <a:rPr sz="2400" b="1" spc="-10" dirty="0">
                <a:latin typeface="Times New Roman"/>
                <a:cs typeface="Times New Roman"/>
              </a:rPr>
              <a:t>SYSTEM</a:t>
            </a:r>
            <a:endParaRPr sz="2400" b="1" dirty="0">
              <a:latin typeface="Times New Roman"/>
              <a:cs typeface="Times New Roman"/>
            </a:endParaRPr>
          </a:p>
          <a:p>
            <a:pPr marL="250190" indent="-237490">
              <a:lnSpc>
                <a:spcPct val="100000"/>
              </a:lnSpc>
              <a:spcBef>
                <a:spcPts val="1330"/>
              </a:spcBef>
              <a:buClr>
                <a:srgbClr val="0D0D0D"/>
              </a:buClr>
              <a:buFont typeface="Arial MT"/>
              <a:buChar char="•"/>
              <a:tabLst>
                <a:tab pos="250190" algn="l"/>
              </a:tabLst>
            </a:pPr>
            <a:r>
              <a:rPr sz="2400" b="1" dirty="0">
                <a:latin typeface="Times New Roman"/>
                <a:cs typeface="Times New Roman"/>
              </a:rPr>
              <a:t>CHALLENGES</a:t>
            </a:r>
            <a:r>
              <a:rPr sz="2400" b="1" spc="20" dirty="0">
                <a:latin typeface="Times New Roman"/>
                <a:cs typeface="Times New Roman"/>
              </a:rPr>
              <a:t> </a:t>
            </a:r>
            <a:r>
              <a:rPr sz="2400" b="1" dirty="0">
                <a:latin typeface="Times New Roman"/>
                <a:cs typeface="Times New Roman"/>
              </a:rPr>
              <a:t>IN</a:t>
            </a:r>
            <a:r>
              <a:rPr sz="2400" b="1" spc="-100" dirty="0">
                <a:latin typeface="Times New Roman"/>
                <a:cs typeface="Times New Roman"/>
              </a:rPr>
              <a:t> </a:t>
            </a:r>
            <a:r>
              <a:rPr sz="2400" b="1" dirty="0">
                <a:latin typeface="Times New Roman"/>
                <a:cs typeface="Times New Roman"/>
              </a:rPr>
              <a:t>EXISTING</a:t>
            </a:r>
            <a:r>
              <a:rPr sz="2400" b="1" spc="-150" dirty="0">
                <a:latin typeface="Times New Roman"/>
                <a:cs typeface="Times New Roman"/>
              </a:rPr>
              <a:t> </a:t>
            </a:r>
            <a:r>
              <a:rPr sz="2400" b="1" spc="-10" dirty="0">
                <a:latin typeface="Times New Roman"/>
                <a:cs typeface="Times New Roman"/>
              </a:rPr>
              <a:t>SYSTEM</a:t>
            </a:r>
            <a:endParaRPr lang="en-IN" sz="2400" b="1" spc="-10" dirty="0">
              <a:latin typeface="Times New Roman"/>
              <a:cs typeface="Times New Roman"/>
            </a:endParaRPr>
          </a:p>
          <a:p>
            <a:pPr marL="250190" indent="-237490">
              <a:spcBef>
                <a:spcPts val="1330"/>
              </a:spcBef>
              <a:buClr>
                <a:srgbClr val="0D0D0D"/>
              </a:buClr>
              <a:buFont typeface="Arial MT"/>
              <a:buChar char="•"/>
              <a:tabLst>
                <a:tab pos="250190" algn="l"/>
              </a:tabLst>
            </a:pPr>
            <a:r>
              <a:rPr lang="en-IN" sz="2400" b="1" dirty="0">
                <a:latin typeface="Times New Roman"/>
                <a:cs typeface="Times New Roman"/>
              </a:rPr>
              <a:t>PROPOSED</a:t>
            </a:r>
            <a:r>
              <a:rPr lang="en-IN" sz="2400" b="1" spc="-80" dirty="0">
                <a:latin typeface="Times New Roman"/>
                <a:cs typeface="Times New Roman"/>
              </a:rPr>
              <a:t> </a:t>
            </a:r>
            <a:r>
              <a:rPr lang="en-IN" sz="2400" b="1" spc="-10" dirty="0">
                <a:latin typeface="Times New Roman"/>
                <a:cs typeface="Times New Roman"/>
              </a:rPr>
              <a:t>SYSTEM</a:t>
            </a:r>
          </a:p>
          <a:p>
            <a:pPr marL="250190" indent="-237490">
              <a:spcBef>
                <a:spcPts val="1330"/>
              </a:spcBef>
              <a:buClr>
                <a:srgbClr val="0D0D0D"/>
              </a:buClr>
              <a:buFont typeface="Arial MT"/>
              <a:buChar char="•"/>
              <a:tabLst>
                <a:tab pos="250190" algn="l"/>
              </a:tabLst>
            </a:pPr>
            <a:r>
              <a:rPr lang="en-IN" sz="2400" b="1" spc="-45" dirty="0">
                <a:latin typeface="Times New Roman"/>
                <a:cs typeface="Times New Roman"/>
              </a:rPr>
              <a:t>SOFTWARE</a:t>
            </a:r>
            <a:r>
              <a:rPr lang="en-IN" sz="2400" b="1" spc="10" dirty="0">
                <a:latin typeface="Times New Roman"/>
                <a:cs typeface="Times New Roman"/>
              </a:rPr>
              <a:t> </a:t>
            </a:r>
            <a:r>
              <a:rPr lang="en-IN" sz="2400" b="1" spc="-10" dirty="0">
                <a:latin typeface="Times New Roman"/>
                <a:cs typeface="Times New Roman"/>
              </a:rPr>
              <a:t>REQUIREMENTS</a:t>
            </a:r>
          </a:p>
          <a:p>
            <a:pPr marL="250190" indent="-237490">
              <a:spcBef>
                <a:spcPts val="1330"/>
              </a:spcBef>
              <a:buClr>
                <a:srgbClr val="0D0D0D"/>
              </a:buClr>
              <a:buFont typeface="Arial MT"/>
              <a:buChar char="•"/>
              <a:tabLst>
                <a:tab pos="250190" algn="l"/>
              </a:tabLst>
            </a:pPr>
            <a:r>
              <a:rPr lang="en-IN" sz="2400" b="1" dirty="0">
                <a:latin typeface="Times New Roman"/>
                <a:cs typeface="Times New Roman"/>
              </a:rPr>
              <a:t>MODULE</a:t>
            </a:r>
            <a:r>
              <a:rPr lang="en-IN" sz="2400" b="1" spc="-80" dirty="0">
                <a:latin typeface="Times New Roman"/>
                <a:cs typeface="Times New Roman"/>
              </a:rPr>
              <a:t> </a:t>
            </a:r>
            <a:r>
              <a:rPr lang="en-IN" sz="2400" b="1" spc="-10" dirty="0">
                <a:latin typeface="Times New Roman"/>
                <a:cs typeface="Times New Roman"/>
              </a:rPr>
              <a:t>DESCRIPTION</a:t>
            </a:r>
          </a:p>
          <a:p>
            <a:pPr marL="250190" indent="-237490">
              <a:spcBef>
                <a:spcPts val="1330"/>
              </a:spcBef>
              <a:buClr>
                <a:srgbClr val="0D0D0D"/>
              </a:buClr>
              <a:buFont typeface="Arial MT"/>
              <a:buChar char="•"/>
              <a:tabLst>
                <a:tab pos="250190" algn="l"/>
              </a:tabLst>
            </a:pPr>
            <a:r>
              <a:rPr lang="en-IN" sz="2400" b="1" spc="-10" dirty="0">
                <a:latin typeface="Times New Roman"/>
                <a:cs typeface="Times New Roman"/>
              </a:rPr>
              <a:t>CONCLUSION </a:t>
            </a:r>
          </a:p>
          <a:p>
            <a:pPr marL="250190" indent="-237490">
              <a:spcBef>
                <a:spcPts val="1330"/>
              </a:spcBef>
              <a:buClr>
                <a:srgbClr val="0D0D0D"/>
              </a:buClr>
              <a:buFont typeface="Arial MT"/>
              <a:buChar char="•"/>
              <a:tabLst>
                <a:tab pos="250190" algn="l"/>
              </a:tabLst>
            </a:pPr>
            <a:r>
              <a:rPr lang="en-IN" sz="2400" b="1" spc="-10" dirty="0">
                <a:latin typeface="Times New Roman"/>
                <a:cs typeface="Times New Roman"/>
              </a:rPr>
              <a:t>FUTURE SCOPE</a:t>
            </a:r>
          </a:p>
          <a:p>
            <a:pPr marL="250190" indent="-237490">
              <a:spcBef>
                <a:spcPts val="1330"/>
              </a:spcBef>
              <a:buClr>
                <a:srgbClr val="0D0D0D"/>
              </a:buClr>
              <a:buFont typeface="Arial MT"/>
              <a:buChar char="•"/>
              <a:tabLst>
                <a:tab pos="250190" algn="l"/>
              </a:tabLst>
            </a:pPr>
            <a:r>
              <a:rPr lang="en-IN" sz="2400" b="1" spc="-10" dirty="0">
                <a:latin typeface="Times New Roman"/>
                <a:cs typeface="Times New Roman"/>
              </a:rPr>
              <a:t>REFERENCES</a:t>
            </a:r>
            <a:endParaRPr sz="2400" b="1" dirty="0">
              <a:latin typeface="Times New Roman"/>
              <a:cs typeface="Times New Roman"/>
            </a:endParaRPr>
          </a:p>
          <a:p>
            <a:pPr marL="12700">
              <a:lnSpc>
                <a:spcPct val="100000"/>
              </a:lnSpc>
              <a:spcBef>
                <a:spcPts val="1325"/>
              </a:spcBef>
              <a:buClr>
                <a:srgbClr val="0D0D0D"/>
              </a:buClr>
              <a:tabLst>
                <a:tab pos="250190" algn="l"/>
              </a:tabLst>
            </a:pPr>
            <a:endParaRPr sz="2400" dirty="0">
              <a:latin typeface="Times New Roman"/>
              <a:cs typeface="Times New Roman"/>
            </a:endParaRPr>
          </a:p>
          <a:p>
            <a:pPr marL="12700">
              <a:lnSpc>
                <a:spcPct val="100000"/>
              </a:lnSpc>
              <a:spcBef>
                <a:spcPts val="1325"/>
              </a:spcBef>
              <a:buClr>
                <a:srgbClr val="0D0D0D"/>
              </a:buClr>
              <a:tabLst>
                <a:tab pos="250190" algn="l"/>
              </a:tabLst>
            </a:pPr>
            <a:endParaRPr sz="2400" dirty="0">
              <a:latin typeface="Times New Roman"/>
              <a:cs typeface="Times New Roman"/>
            </a:endParaRPr>
          </a:p>
        </p:txBody>
      </p:sp>
      <p:sp>
        <p:nvSpPr>
          <p:cNvPr id="6" name="Rectangle 5">
            <a:extLst>
              <a:ext uri="{FF2B5EF4-FFF2-40B4-BE49-F238E27FC236}">
                <a16:creationId xmlns:a16="http://schemas.microsoft.com/office/drawing/2014/main" id="{1F6DE43A-E2B1-772C-16A6-F4B074BBCC87}"/>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a:extLst>
              <a:ext uri="{FF2B5EF4-FFF2-40B4-BE49-F238E27FC236}">
                <a16:creationId xmlns:a16="http://schemas.microsoft.com/office/drawing/2014/main" id="{D9EDC12C-C21B-87A8-B520-0E888BD9D862}"/>
              </a:ext>
            </a:extLst>
          </p:cNvPr>
          <p:cNvSpPr>
            <a:spLocks noGrp="1"/>
          </p:cNvSpPr>
          <p:nvPr>
            <p:ph type="sldNum" sz="quarter" idx="12"/>
          </p:nvPr>
        </p:nvSpPr>
        <p:spPr/>
        <p:txBody>
          <a:bodyPr/>
          <a:lstStyle/>
          <a:p>
            <a:pPr>
              <a:defRPr/>
            </a:pPr>
            <a:fld id="{54C3DD17-BAD4-47D4-860E-C6B0EF6A46B5}" type="slidenum">
              <a:rPr lang="en-US" altLang="en-US" smtClean="0"/>
              <a:pPr>
                <a:defRPr/>
              </a:pPr>
              <a:t>2</a:t>
            </a:fld>
            <a:endParaRPr lang="en-US" altLang="en-US">
              <a:latin typeface="Palatino Linotype" pitchFamily="18" charset="0"/>
            </a:endParaRPr>
          </a:p>
        </p:txBody>
      </p:sp>
      <p:sp>
        <p:nvSpPr>
          <p:cNvPr id="4" name="Date Placeholder 3">
            <a:extLst>
              <a:ext uri="{FF2B5EF4-FFF2-40B4-BE49-F238E27FC236}">
                <a16:creationId xmlns:a16="http://schemas.microsoft.com/office/drawing/2014/main" id="{0CC8D0B2-1673-D24E-1E40-22A98E048687}"/>
              </a:ext>
            </a:extLst>
          </p:cNvPr>
          <p:cNvSpPr>
            <a:spLocks noGrp="1"/>
          </p:cNvSpPr>
          <p:nvPr>
            <p:ph type="dt" sz="half" idx="10"/>
          </p:nvPr>
        </p:nvSpPr>
        <p:spPr/>
        <p:txBody>
          <a:bodyPr/>
          <a:lstStyle/>
          <a:p>
            <a:pPr>
              <a:defRPr/>
            </a:pPr>
            <a:fld id="{20F1071B-0286-4EC5-B2A1-F08850D1AA9A}" type="datetime8">
              <a:rPr lang="en-IN" altLang="en-US" smtClean="0"/>
              <a:t>23-05-2024 09:54 AM</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83B0-C2D8-EA12-DBCB-4A3C6423AE48}"/>
              </a:ext>
            </a:extLst>
          </p:cNvPr>
          <p:cNvSpPr>
            <a:spLocks noGrp="1"/>
          </p:cNvSpPr>
          <p:nvPr>
            <p:ph type="title"/>
          </p:nvPr>
        </p:nvSpPr>
        <p:spPr>
          <a:xfrm>
            <a:off x="744894" y="134937"/>
            <a:ext cx="10515600" cy="1325563"/>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PROPOSED DEPUNCTURING TECHNIQUE</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8C536A-C290-DEB9-D27B-043C9899C5B8}"/>
              </a:ext>
            </a:extLst>
          </p:cNvPr>
          <p:cNvSpPr>
            <a:spLocks noGrp="1"/>
          </p:cNvSpPr>
          <p:nvPr>
            <p:ph idx="1"/>
          </p:nvPr>
        </p:nvSpPr>
        <p:spPr>
          <a:xfrm>
            <a:off x="1304730" y="1329872"/>
            <a:ext cx="10515600" cy="4351338"/>
          </a:xfrm>
        </p:spPr>
        <p:txBody>
          <a:bodyPr/>
          <a:lstStyle/>
          <a:p>
            <a:r>
              <a:rPr lang="en-US" dirty="0">
                <a:latin typeface="Times New Roman" pitchFamily="18" charset="0"/>
                <a:cs typeface="Times New Roman" pitchFamily="18" charset="0"/>
              </a:rPr>
              <a:t>m4 bit is retrieved using P1 and P2 parity bits </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F9BC475A-8E31-5046-9324-E65B341742DF}"/>
              </a:ext>
            </a:extLst>
          </p:cNvPr>
          <p:cNvSpPr>
            <a:spLocks noGrp="1"/>
          </p:cNvSpPr>
          <p:nvPr>
            <p:ph type="sldNum" sz="quarter" idx="12"/>
          </p:nvPr>
        </p:nvSpPr>
        <p:spPr/>
        <p:txBody>
          <a:bodyPr/>
          <a:lstStyle/>
          <a:p>
            <a:pPr>
              <a:defRPr/>
            </a:pPr>
            <a:fld id="{54C3DD17-BAD4-47D4-860E-C6B0EF6A46B5}" type="slidenum">
              <a:rPr lang="en-US" altLang="en-US" smtClean="0"/>
              <a:pPr>
                <a:defRPr/>
              </a:pPr>
              <a:t>20</a:t>
            </a:fld>
            <a:endParaRPr lang="en-US" altLang="en-US" dirty="0">
              <a:latin typeface="Palatino Linotype" pitchFamily="18" charset="0"/>
            </a:endParaRPr>
          </a:p>
        </p:txBody>
      </p:sp>
      <p:graphicFrame>
        <p:nvGraphicFramePr>
          <p:cNvPr id="6" name="Table 5">
            <a:extLst>
              <a:ext uri="{FF2B5EF4-FFF2-40B4-BE49-F238E27FC236}">
                <a16:creationId xmlns:a16="http://schemas.microsoft.com/office/drawing/2014/main" id="{33350CD4-E251-ECE8-6972-D89FCF2D4932}"/>
              </a:ext>
            </a:extLst>
          </p:cNvPr>
          <p:cNvGraphicFramePr>
            <a:graphicFrameLocks noGrp="1"/>
          </p:cNvGraphicFramePr>
          <p:nvPr>
            <p:extLst>
              <p:ext uri="{D42A27DB-BD31-4B8C-83A1-F6EECF244321}">
                <p14:modId xmlns:p14="http://schemas.microsoft.com/office/powerpoint/2010/main" val="4077601904"/>
              </p:ext>
            </p:extLst>
          </p:nvPr>
        </p:nvGraphicFramePr>
        <p:xfrm>
          <a:off x="4299857" y="1875472"/>
          <a:ext cx="3099318" cy="4663440"/>
        </p:xfrm>
        <a:graphic>
          <a:graphicData uri="http://schemas.openxmlformats.org/drawingml/2006/table">
            <a:tbl>
              <a:tblPr firstRow="1" bandRow="1">
                <a:tableStyleId>{5940675A-B579-460E-94D1-54222C63F5DA}</a:tableStyleId>
              </a:tblPr>
              <a:tblGrid>
                <a:gridCol w="1033106">
                  <a:extLst>
                    <a:ext uri="{9D8B030D-6E8A-4147-A177-3AD203B41FA5}">
                      <a16:colId xmlns:a16="http://schemas.microsoft.com/office/drawing/2014/main" val="878430163"/>
                    </a:ext>
                  </a:extLst>
                </a:gridCol>
                <a:gridCol w="1033106">
                  <a:extLst>
                    <a:ext uri="{9D8B030D-6E8A-4147-A177-3AD203B41FA5}">
                      <a16:colId xmlns:a16="http://schemas.microsoft.com/office/drawing/2014/main" val="2088590377"/>
                    </a:ext>
                  </a:extLst>
                </a:gridCol>
                <a:gridCol w="1033106">
                  <a:extLst>
                    <a:ext uri="{9D8B030D-6E8A-4147-A177-3AD203B41FA5}">
                      <a16:colId xmlns:a16="http://schemas.microsoft.com/office/drawing/2014/main" val="218075277"/>
                    </a:ext>
                  </a:extLst>
                </a:gridCol>
              </a:tblGrid>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m4</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P1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P2</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896434820"/>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999498098"/>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664773876"/>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497070521"/>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62909703"/>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440610617"/>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016260925"/>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534205339"/>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364616099"/>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380654316"/>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408753759"/>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791565057"/>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755635383"/>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969142849"/>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526584877"/>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183411917"/>
                  </a:ext>
                </a:extLst>
              </a:tr>
              <a:tr h="236811">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1</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0</a:t>
                      </a:r>
                      <a:endParaRPr lang="en-IN" b="1" dirty="0">
                        <a:solidFill>
                          <a:schemeClr val="tx1"/>
                        </a:solidFill>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12853098"/>
                  </a:ext>
                </a:extLst>
              </a:tr>
            </a:tbl>
          </a:graphicData>
        </a:graphic>
      </p:graphicFrame>
      <p:sp>
        <p:nvSpPr>
          <p:cNvPr id="7" name="Rectangle 6">
            <a:extLst>
              <a:ext uri="{FF2B5EF4-FFF2-40B4-BE49-F238E27FC236}">
                <a16:creationId xmlns:a16="http://schemas.microsoft.com/office/drawing/2014/main" id="{191A41AE-57E2-4EC9-88B5-4BA8EB368D3E}"/>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ate Placeholder 7">
            <a:extLst>
              <a:ext uri="{FF2B5EF4-FFF2-40B4-BE49-F238E27FC236}">
                <a16:creationId xmlns:a16="http://schemas.microsoft.com/office/drawing/2014/main" id="{3990DFA8-09D2-D22F-5C1F-EE387D9B2851}"/>
              </a:ext>
            </a:extLst>
          </p:cNvPr>
          <p:cNvSpPr>
            <a:spLocks noGrp="1"/>
          </p:cNvSpPr>
          <p:nvPr>
            <p:ph type="dt" sz="half" idx="10"/>
          </p:nvPr>
        </p:nvSpPr>
        <p:spPr/>
        <p:txBody>
          <a:bodyPr/>
          <a:lstStyle/>
          <a:p>
            <a:pPr>
              <a:defRPr/>
            </a:pPr>
            <a:fld id="{3D8A80D0-BB64-49B9-8D1E-60C08157620A}" type="datetime8">
              <a:rPr lang="en-IN" altLang="en-US" smtClean="0"/>
              <a:t>23-05-2024 09:54 AM</a:t>
            </a:fld>
            <a:endParaRPr lang="en-US" altLang="en-US"/>
          </a:p>
        </p:txBody>
      </p:sp>
    </p:spTree>
    <p:extLst>
      <p:ext uri="{BB962C8B-B14F-4D97-AF65-F5344CB8AC3E}">
        <p14:creationId xmlns:p14="http://schemas.microsoft.com/office/powerpoint/2010/main" val="160625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1B8F-6BA1-CBF0-6797-334FB95B1C17}"/>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PROPOSED MIPC DECODER</a:t>
            </a:r>
          </a:p>
        </p:txBody>
      </p:sp>
      <p:sp>
        <p:nvSpPr>
          <p:cNvPr id="3" name="Content Placeholder 2">
            <a:extLst>
              <a:ext uri="{FF2B5EF4-FFF2-40B4-BE49-F238E27FC236}">
                <a16:creationId xmlns:a16="http://schemas.microsoft.com/office/drawing/2014/main" id="{0E0DE59D-CC5D-0535-4CD3-7A0000686EA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Syndrome vector calculation</a:t>
            </a:r>
          </a:p>
          <a:p>
            <a:r>
              <a:rPr lang="en-IN" dirty="0">
                <a:latin typeface="Times New Roman" panose="02020603050405020304" pitchFamily="18" charset="0"/>
                <a:cs typeface="Times New Roman" panose="02020603050405020304" pitchFamily="18" charset="0"/>
              </a:rPr>
              <a:t>Parity error detection</a:t>
            </a:r>
          </a:p>
          <a:p>
            <a:r>
              <a:rPr lang="en-IN" dirty="0">
                <a:latin typeface="Times New Roman" panose="02020603050405020304" pitchFamily="18" charset="0"/>
                <a:cs typeface="Times New Roman" panose="02020603050405020304" pitchFamily="18" charset="0"/>
              </a:rPr>
              <a:t>Message error detection and correction</a:t>
            </a:r>
          </a:p>
        </p:txBody>
      </p:sp>
      <p:sp>
        <p:nvSpPr>
          <p:cNvPr id="5" name="Slide Number Placeholder 4">
            <a:extLst>
              <a:ext uri="{FF2B5EF4-FFF2-40B4-BE49-F238E27FC236}">
                <a16:creationId xmlns:a16="http://schemas.microsoft.com/office/drawing/2014/main" id="{12CAE023-B511-C316-AFF2-47899604E554}"/>
              </a:ext>
            </a:extLst>
          </p:cNvPr>
          <p:cNvSpPr>
            <a:spLocks noGrp="1"/>
          </p:cNvSpPr>
          <p:nvPr>
            <p:ph type="sldNum" sz="quarter" idx="12"/>
          </p:nvPr>
        </p:nvSpPr>
        <p:spPr/>
        <p:txBody>
          <a:bodyPr/>
          <a:lstStyle/>
          <a:p>
            <a:pPr>
              <a:defRPr/>
            </a:pPr>
            <a:fld id="{54C3DD17-BAD4-47D4-860E-C6B0EF6A46B5}" type="slidenum">
              <a:rPr lang="en-US" altLang="en-US" smtClean="0"/>
              <a:pPr>
                <a:defRPr/>
              </a:pPr>
              <a:t>21</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BE7AB47D-1FC8-910B-F703-D9B8E637DAD8}"/>
              </a:ext>
            </a:extLst>
          </p:cNvPr>
          <p:cNvSpPr/>
          <p:nvPr/>
        </p:nvSpPr>
        <p:spPr>
          <a:xfrm>
            <a:off x="1" y="9331"/>
            <a:ext cx="12192000" cy="6857999"/>
          </a:xfrm>
          <a:prstGeom prst="rect">
            <a:avLst/>
          </a:prstGeom>
          <a:noFill/>
          <a:ln w="76200">
            <a:solidFill>
              <a:schemeClr val="tx1"/>
            </a:solidFill>
            <a:extLst>
              <a:ext uri="{C807C97D-BFC1-408E-A445-0C87EB9F89A2}">
                <ask:lineSketchStyleProps xmlns:ask="http://schemas.microsoft.com/office/drawing/2018/sketchyshapes">
                  <ask:type>
                    <ask:lineSketchNone/>
                  </ask:type>
                </ask:lineSketchStyleProps>
              </a:ext>
            </a:extLst>
          </a:ln>
          <a:effectLst>
            <a:glow rad="101600">
              <a:schemeClr val="accent1">
                <a:satMod val="175000"/>
                <a:alpha val="40000"/>
              </a:schemeClr>
            </a:glow>
          </a:effectLst>
          <a:scene3d>
            <a:camera prst="perspectiveFron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ate Placeholder 6">
            <a:extLst>
              <a:ext uri="{FF2B5EF4-FFF2-40B4-BE49-F238E27FC236}">
                <a16:creationId xmlns:a16="http://schemas.microsoft.com/office/drawing/2014/main" id="{DF35EF29-711C-5E0F-1384-CB550F2AFFD9}"/>
              </a:ext>
            </a:extLst>
          </p:cNvPr>
          <p:cNvSpPr>
            <a:spLocks noGrp="1"/>
          </p:cNvSpPr>
          <p:nvPr>
            <p:ph type="dt" sz="half" idx="10"/>
          </p:nvPr>
        </p:nvSpPr>
        <p:spPr/>
        <p:txBody>
          <a:bodyPr/>
          <a:lstStyle/>
          <a:p>
            <a:pPr>
              <a:defRPr/>
            </a:pPr>
            <a:fld id="{13AE267C-86A9-48F8-9DBB-83716DC439CC}" type="datetime8">
              <a:rPr lang="en-IN" altLang="en-US" smtClean="0"/>
              <a:t>23-05-2024 09:54 AM</a:t>
            </a:fld>
            <a:endParaRPr lang="en-US" altLang="en-US"/>
          </a:p>
        </p:txBody>
      </p:sp>
    </p:spTree>
    <p:extLst>
      <p:ext uri="{BB962C8B-B14F-4D97-AF65-F5344CB8AC3E}">
        <p14:creationId xmlns:p14="http://schemas.microsoft.com/office/powerpoint/2010/main" val="221053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34FF-5402-38F0-48B9-1697A3354EB4}"/>
              </a:ext>
            </a:extLst>
          </p:cNvPr>
          <p:cNvSpPr>
            <a:spLocks noGrp="1"/>
          </p:cNvSpPr>
          <p:nvPr>
            <p:ph type="title"/>
          </p:nvPr>
        </p:nvSpPr>
        <p:spPr/>
        <p:txBody>
          <a:bodyPr>
            <a:normAutofit/>
          </a:bodyPr>
          <a:lstStyle/>
          <a:p>
            <a:r>
              <a:rPr lang="en-IN" sz="4800" b="1" dirty="0">
                <a:solidFill>
                  <a:srgbClr val="FF0000"/>
                </a:solidFill>
                <a:latin typeface="Times New Roman" panose="02020603050405020304" pitchFamily="18" charset="0"/>
                <a:cs typeface="Times New Roman" panose="02020603050405020304" pitchFamily="18" charset="0"/>
              </a:rPr>
              <a:t>	PROPOSED MIPC DECODER</a:t>
            </a:r>
          </a:p>
        </p:txBody>
      </p:sp>
      <p:sp>
        <p:nvSpPr>
          <p:cNvPr id="3" name="Content Placeholder 2">
            <a:extLst>
              <a:ext uri="{FF2B5EF4-FFF2-40B4-BE49-F238E27FC236}">
                <a16:creationId xmlns:a16="http://schemas.microsoft.com/office/drawing/2014/main" id="{500B5E91-71B7-6BAC-69A9-80480C00F441}"/>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SYNDROME VECTOR CALCULATION</a:t>
            </a:r>
          </a:p>
          <a:p>
            <a:pPr marL="0" indent="0">
              <a:buNone/>
            </a:pPr>
            <a:r>
              <a:rPr lang="en-IN" dirty="0">
                <a:latin typeface="Times New Roman" panose="02020603050405020304" pitchFamily="18" charset="0"/>
                <a:cs typeface="Times New Roman" panose="02020603050405020304" pitchFamily="18" charset="0"/>
              </a:rPr>
              <a:t>		SY=H×CD</a:t>
            </a:r>
          </a:p>
          <a:p>
            <a:pPr marL="0" indent="0">
              <a:buNone/>
            </a:pPr>
            <a:r>
              <a:rPr lang="en-IN" dirty="0">
                <a:latin typeface="Times New Roman" panose="02020603050405020304" pitchFamily="18" charset="0"/>
                <a:cs typeface="Times New Roman" panose="02020603050405020304" pitchFamily="18" charset="0"/>
              </a:rPr>
              <a:t>Let the received code word be (CD1,CD2…………….CD9)</a:t>
            </a: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5C2502D-8C72-7DEF-6099-C483F7D4085D}"/>
              </a:ext>
            </a:extLst>
          </p:cNvPr>
          <p:cNvSpPr>
            <a:spLocks noGrp="1"/>
          </p:cNvSpPr>
          <p:nvPr>
            <p:ph type="sldNum" sz="quarter" idx="12"/>
          </p:nvPr>
        </p:nvSpPr>
        <p:spPr/>
        <p:txBody>
          <a:bodyPr/>
          <a:lstStyle/>
          <a:p>
            <a:pPr>
              <a:defRPr/>
            </a:pPr>
            <a:fld id="{54C3DD17-BAD4-47D4-860E-C6B0EF6A46B5}" type="slidenum">
              <a:rPr lang="en-US" altLang="en-US" smtClean="0"/>
              <a:pPr>
                <a:defRPr/>
              </a:pPr>
              <a:t>22</a:t>
            </a:fld>
            <a:endParaRPr lang="en-US" altLang="en-US">
              <a:latin typeface="Palatino Linotype" pitchFamily="18" charset="0"/>
            </a:endParaRPr>
          </a:p>
        </p:txBody>
      </p:sp>
      <p:pic>
        <p:nvPicPr>
          <p:cNvPr id="7" name="Picture 6">
            <a:extLst>
              <a:ext uri="{FF2B5EF4-FFF2-40B4-BE49-F238E27FC236}">
                <a16:creationId xmlns:a16="http://schemas.microsoft.com/office/drawing/2014/main" id="{C43B7D74-9A1F-4936-6769-9D577CCBD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988" y="3429000"/>
            <a:ext cx="4397121" cy="2651990"/>
          </a:xfrm>
          <a:prstGeom prst="rect">
            <a:avLst/>
          </a:prstGeom>
        </p:spPr>
      </p:pic>
      <p:sp>
        <p:nvSpPr>
          <p:cNvPr id="8" name="TextBox 7">
            <a:extLst>
              <a:ext uri="{FF2B5EF4-FFF2-40B4-BE49-F238E27FC236}">
                <a16:creationId xmlns:a16="http://schemas.microsoft.com/office/drawing/2014/main" id="{3E7121DE-207A-70FD-02AC-C4F2878ED1C8}"/>
              </a:ext>
            </a:extLst>
          </p:cNvPr>
          <p:cNvSpPr txBox="1"/>
          <p:nvPr/>
        </p:nvSpPr>
        <p:spPr>
          <a:xfrm>
            <a:off x="2737899" y="4267200"/>
            <a:ext cx="843501" cy="707886"/>
          </a:xfrm>
          <a:prstGeom prst="rect">
            <a:avLst/>
          </a:prstGeom>
          <a:noFill/>
        </p:spPr>
        <p:txBody>
          <a:bodyPr wrap="none" rtlCol="0">
            <a:spAutoFit/>
          </a:bodyPr>
          <a:lstStyle/>
          <a:p>
            <a:r>
              <a:rPr lang="en-IN" sz="4000" dirty="0">
                <a:latin typeface="Times New Roman" panose="02020603050405020304" pitchFamily="18" charset="0"/>
                <a:cs typeface="Times New Roman" panose="02020603050405020304" pitchFamily="18" charset="0"/>
              </a:rPr>
              <a:t>H=</a:t>
            </a:r>
          </a:p>
        </p:txBody>
      </p:sp>
      <p:sp>
        <p:nvSpPr>
          <p:cNvPr id="9" name="Rectangle 8">
            <a:extLst>
              <a:ext uri="{FF2B5EF4-FFF2-40B4-BE49-F238E27FC236}">
                <a16:creationId xmlns:a16="http://schemas.microsoft.com/office/drawing/2014/main" id="{882AE81E-5DCF-C6D9-4363-0E7866B81D6D}"/>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E72A407-DA8B-5732-43E7-863F648A1769}"/>
              </a:ext>
            </a:extLst>
          </p:cNvPr>
          <p:cNvSpPr txBox="1"/>
          <p:nvPr/>
        </p:nvSpPr>
        <p:spPr>
          <a:xfrm>
            <a:off x="838200" y="5722006"/>
            <a:ext cx="10456709"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Let the syndrome vector be parity of 0,1,2,3,4,5 (SY1,SY2………SY5)</a:t>
            </a:r>
          </a:p>
        </p:txBody>
      </p:sp>
      <p:sp>
        <p:nvSpPr>
          <p:cNvPr id="6" name="Date Placeholder 5">
            <a:extLst>
              <a:ext uri="{FF2B5EF4-FFF2-40B4-BE49-F238E27FC236}">
                <a16:creationId xmlns:a16="http://schemas.microsoft.com/office/drawing/2014/main" id="{8E408FBA-3D1B-4597-0CA9-B8F3D3240C82}"/>
              </a:ext>
            </a:extLst>
          </p:cNvPr>
          <p:cNvSpPr>
            <a:spLocks noGrp="1"/>
          </p:cNvSpPr>
          <p:nvPr>
            <p:ph type="dt" sz="half" idx="10"/>
          </p:nvPr>
        </p:nvSpPr>
        <p:spPr/>
        <p:txBody>
          <a:bodyPr/>
          <a:lstStyle/>
          <a:p>
            <a:pPr>
              <a:defRPr/>
            </a:pPr>
            <a:fld id="{F66411C6-0C16-4341-BBF0-4A9091AEDC7F}" type="datetime8">
              <a:rPr lang="en-IN" altLang="en-US" smtClean="0"/>
              <a:t>23-05-2024 09:54 AM</a:t>
            </a:fld>
            <a:endParaRPr lang="en-US" altLang="en-US"/>
          </a:p>
        </p:txBody>
      </p:sp>
    </p:spTree>
    <p:extLst>
      <p:ext uri="{BB962C8B-B14F-4D97-AF65-F5344CB8AC3E}">
        <p14:creationId xmlns:p14="http://schemas.microsoft.com/office/powerpoint/2010/main" val="411287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E530-3054-8226-1F84-18CC7360EE73}"/>
              </a:ext>
            </a:extLst>
          </p:cNvPr>
          <p:cNvSpPr>
            <a:spLocks noGrp="1"/>
          </p:cNvSpPr>
          <p:nvPr>
            <p:ph type="title"/>
          </p:nvPr>
        </p:nvSpPr>
        <p:spPr>
          <a:xfrm>
            <a:off x="1583871" y="111300"/>
            <a:ext cx="10515600" cy="1325563"/>
          </a:xfrm>
        </p:spPr>
        <p:txBody>
          <a:bodyPr/>
          <a:lstStyle/>
          <a:p>
            <a:r>
              <a:rPr lang="en-IN" sz="4400" b="1" dirty="0">
                <a:solidFill>
                  <a:srgbClr val="FF0000"/>
                </a:solidFill>
                <a:latin typeface="Times New Roman" panose="02020603050405020304" pitchFamily="18" charset="0"/>
                <a:cs typeface="Times New Roman" panose="02020603050405020304" pitchFamily="18" charset="0"/>
              </a:rPr>
              <a:t>	PROPOSED MIPC DECODER</a:t>
            </a:r>
            <a:endParaRPr lang="en-IN" dirty="0"/>
          </a:p>
        </p:txBody>
      </p:sp>
      <p:sp>
        <p:nvSpPr>
          <p:cNvPr id="3" name="Content Placeholder 2">
            <a:extLst>
              <a:ext uri="{FF2B5EF4-FFF2-40B4-BE49-F238E27FC236}">
                <a16:creationId xmlns:a16="http://schemas.microsoft.com/office/drawing/2014/main" id="{BC40F4AC-038B-F77D-994B-1040ECA9E81C}"/>
              </a:ext>
            </a:extLst>
          </p:cNvPr>
          <p:cNvSpPr>
            <a:spLocks noGrp="1"/>
          </p:cNvSpPr>
          <p:nvPr>
            <p:ph idx="1"/>
          </p:nvPr>
        </p:nvSpPr>
        <p:spPr>
          <a:xfrm>
            <a:off x="838200" y="1303194"/>
            <a:ext cx="10515600" cy="4873769"/>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PARITY ERROR DETECTION</a:t>
            </a: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v"/>
            </a:pPr>
            <a:endParaRPr lang="en-IN" sz="2400" b="1" u="sng"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400" b="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9DAF2E9-AF46-72DC-51D3-DE787973EF77}"/>
              </a:ext>
            </a:extLst>
          </p:cNvPr>
          <p:cNvSpPr>
            <a:spLocks noGrp="1"/>
          </p:cNvSpPr>
          <p:nvPr>
            <p:ph type="sldNum" sz="quarter" idx="12"/>
          </p:nvPr>
        </p:nvSpPr>
        <p:spPr/>
        <p:txBody>
          <a:bodyPr/>
          <a:lstStyle/>
          <a:p>
            <a:pPr>
              <a:defRPr/>
            </a:pPr>
            <a:fld id="{54C3DD17-BAD4-47D4-860E-C6B0EF6A46B5}" type="slidenum">
              <a:rPr lang="en-US" altLang="en-US" smtClean="0"/>
              <a:pPr>
                <a:defRPr/>
              </a:pPr>
              <a:t>23</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8E569F0A-941B-7775-A83D-98138DD1A6A4}"/>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97C8297-856B-C9D8-A2B3-0504D8EC4A90}"/>
                  </a:ext>
                </a:extLst>
              </p:cNvPr>
              <p:cNvSpPr txBox="1"/>
              <p:nvPr/>
            </p:nvSpPr>
            <p:spPr>
              <a:xfrm>
                <a:off x="838200" y="1872930"/>
                <a:ext cx="10311881" cy="4873770"/>
              </a:xfrm>
              <a:prstGeom prst="rect">
                <a:avLst/>
              </a:prstGeom>
              <a:noFill/>
            </p:spPr>
            <p:txBody>
              <a:bodyPr wrap="square">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r>
                        <m:rPr>
                          <m:sty m:val="p"/>
                        </m:rPr>
                        <a:rPr lang="en-IN" sz="2200" kern="100" smtClean="0">
                          <a:effectLst/>
                          <a:latin typeface="Cambria Math" panose="02040503050406030204" pitchFamily="18" charset="0"/>
                          <a:ea typeface="Calibri" panose="020F0502020204030204" pitchFamily="34" charset="0"/>
                        </a:rPr>
                        <m:t>PE</m:t>
                      </m:r>
                      <m:r>
                        <a:rPr lang="en-IN" sz="2200" kern="100" smtClean="0">
                          <a:effectLst/>
                          <a:latin typeface="Cambria Math" panose="02040503050406030204" pitchFamily="18" charset="0"/>
                          <a:ea typeface="Calibri" panose="020F0502020204030204" pitchFamily="34" charset="0"/>
                        </a:rPr>
                        <m:t>=</m:t>
                      </m:r>
                      <m:d>
                        <m:dPr>
                          <m:ctrlPr>
                            <a:rPr lang="en-IN" sz="2200" i="1" kern="100">
                              <a:effectLst/>
                              <a:latin typeface="Cambria Math" panose="02040503050406030204" pitchFamily="18" charset="0"/>
                              <a:ea typeface="Calibri" panose="020F0502020204030204" pitchFamily="34" charset="0"/>
                            </a:rPr>
                          </m:ctrlPr>
                        </m:dPr>
                        <m:e>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1⊙</m:t>
                          </m:r>
                          <m:r>
                            <m:rPr>
                              <m:sty m:val="p"/>
                            </m:rPr>
                            <a:rPr lang="en-IN" sz="2200" kern="100">
                              <a:effectLst/>
                              <a:latin typeface="Cambria Math" panose="02040503050406030204" pitchFamily="18" charset="0"/>
                              <a:ea typeface="Calibri" panose="020F0502020204030204" pitchFamily="34" charset="0"/>
                            </a:rPr>
                            <m:t>P</m:t>
                          </m:r>
                          <m:r>
                            <a:rPr lang="en-IN" sz="2200" kern="100">
                              <a:effectLst/>
                              <a:latin typeface="Cambria Math" panose="02040503050406030204" pitchFamily="18" charset="0"/>
                              <a:ea typeface="Calibri" panose="020F0502020204030204" pitchFamily="34" charset="0"/>
                            </a:rPr>
                            <m:t>1</m:t>
                          </m:r>
                        </m:e>
                      </m:d>
                      <m:d>
                        <m:dPr>
                          <m:ctrlPr>
                            <a:rPr lang="en-IN" sz="2200" i="1" kern="100">
                              <a:effectLst/>
                              <a:latin typeface="Cambria Math" panose="02040503050406030204" pitchFamily="18" charset="0"/>
                              <a:ea typeface="Calibri" panose="020F0502020204030204" pitchFamily="34" charset="0"/>
                            </a:rPr>
                          </m:ctrlPr>
                        </m:dPr>
                        <m:e>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2⊙</m:t>
                          </m:r>
                          <m:r>
                            <m:rPr>
                              <m:sty m:val="p"/>
                            </m:rPr>
                            <a:rPr lang="en-IN" sz="2200" kern="100">
                              <a:effectLst/>
                              <a:latin typeface="Cambria Math" panose="02040503050406030204" pitchFamily="18" charset="0"/>
                              <a:ea typeface="Calibri" panose="020F0502020204030204" pitchFamily="34" charset="0"/>
                            </a:rPr>
                            <m:t>P</m:t>
                          </m:r>
                          <m:r>
                            <a:rPr lang="en-IN" sz="2200" kern="100">
                              <a:effectLst/>
                              <a:latin typeface="Cambria Math" panose="02040503050406030204" pitchFamily="18" charset="0"/>
                              <a:ea typeface="Calibri" panose="020F0502020204030204" pitchFamily="34" charset="0"/>
                            </a:rPr>
                            <m:t>2</m:t>
                          </m:r>
                        </m:e>
                      </m:d>
                      <m:d>
                        <m:dPr>
                          <m:ctrlPr>
                            <a:rPr lang="en-IN" sz="2200" i="1" kern="100">
                              <a:effectLst/>
                              <a:latin typeface="Cambria Math" panose="02040503050406030204" pitchFamily="18" charset="0"/>
                              <a:ea typeface="Calibri" panose="020F0502020204030204" pitchFamily="34" charset="0"/>
                            </a:rPr>
                          </m:ctrlPr>
                        </m:dPr>
                        <m:e>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3⊙</m:t>
                          </m:r>
                          <m:r>
                            <m:rPr>
                              <m:sty m:val="p"/>
                            </m:rPr>
                            <a:rPr lang="en-IN" sz="2200" kern="100">
                              <a:effectLst/>
                              <a:latin typeface="Cambria Math" panose="02040503050406030204" pitchFamily="18" charset="0"/>
                              <a:ea typeface="Calibri" panose="020F0502020204030204" pitchFamily="34" charset="0"/>
                            </a:rPr>
                            <m:t>P</m:t>
                          </m:r>
                          <m:r>
                            <a:rPr lang="en-IN" sz="2200" kern="100">
                              <a:effectLst/>
                              <a:latin typeface="Cambria Math" panose="02040503050406030204" pitchFamily="18" charset="0"/>
                              <a:ea typeface="Calibri" panose="020F0502020204030204" pitchFamily="34" charset="0"/>
                            </a:rPr>
                            <m:t>3</m:t>
                          </m:r>
                        </m:e>
                      </m:d>
                      <m:d>
                        <m:dPr>
                          <m:ctrlPr>
                            <a:rPr lang="en-IN" sz="2200" i="1" kern="100">
                              <a:effectLst/>
                              <a:latin typeface="Cambria Math" panose="02040503050406030204" pitchFamily="18" charset="0"/>
                              <a:ea typeface="Calibri" panose="020F0502020204030204" pitchFamily="34" charset="0"/>
                            </a:rPr>
                          </m:ctrlPr>
                        </m:dPr>
                        <m:e>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4⊙</m:t>
                          </m:r>
                          <m:r>
                            <m:rPr>
                              <m:sty m:val="p"/>
                            </m:rPr>
                            <a:rPr lang="en-IN" sz="2200" kern="100">
                              <a:effectLst/>
                              <a:latin typeface="Cambria Math" panose="02040503050406030204" pitchFamily="18" charset="0"/>
                              <a:ea typeface="Calibri" panose="020F0502020204030204" pitchFamily="34" charset="0"/>
                            </a:rPr>
                            <m:t>P</m:t>
                          </m:r>
                          <m:r>
                            <a:rPr lang="en-IN" sz="2200" kern="100">
                              <a:effectLst/>
                              <a:latin typeface="Cambria Math" panose="02040503050406030204" pitchFamily="18" charset="0"/>
                              <a:ea typeface="Calibri" panose="020F0502020204030204" pitchFamily="34" charset="0"/>
                            </a:rPr>
                            <m:t>4</m:t>
                          </m:r>
                        </m:e>
                      </m:d>
                      <m:d>
                        <m:dPr>
                          <m:ctrlPr>
                            <a:rPr lang="en-IN" sz="2200" i="1" kern="100">
                              <a:effectLst/>
                              <a:latin typeface="Cambria Math" panose="02040503050406030204" pitchFamily="18" charset="0"/>
                              <a:ea typeface="Calibri" panose="020F0502020204030204" pitchFamily="34" charset="0"/>
                            </a:rPr>
                          </m:ctrlPr>
                        </m:dPr>
                        <m:e>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5⊙</m:t>
                          </m:r>
                          <m:r>
                            <m:rPr>
                              <m:sty m:val="p"/>
                            </m:rPr>
                            <a:rPr lang="en-IN" sz="2200" kern="100">
                              <a:effectLst/>
                              <a:latin typeface="Cambria Math" panose="02040503050406030204" pitchFamily="18" charset="0"/>
                              <a:ea typeface="Calibri" panose="020F0502020204030204" pitchFamily="34" charset="0"/>
                            </a:rPr>
                            <m:t>P</m:t>
                          </m:r>
                          <m:r>
                            <a:rPr lang="en-IN" sz="2200" kern="100">
                              <a:effectLst/>
                              <a:latin typeface="Cambria Math" panose="02040503050406030204" pitchFamily="18" charset="0"/>
                              <a:ea typeface="Calibri" panose="020F0502020204030204" pitchFamily="34" charset="0"/>
                            </a:rPr>
                            <m:t>5</m:t>
                          </m:r>
                        </m:e>
                      </m:d>
                    </m:oMath>
                  </m:oMathPara>
                </a14:m>
                <a:endParaRPr lang="en-IN" sz="2200" kern="100" dirty="0">
                  <a:effectLst/>
                  <a:latin typeface="Times New Roman" panose="02020603050405020304" pitchFamily="18" charset="0"/>
                  <a:ea typeface="Calibri" panose="020F0502020204030204" pitchFamily="34" charset="0"/>
                </a:endParaRPr>
              </a:p>
              <a:p>
                <a:pPr>
                  <a:lnSpc>
                    <a:spcPct val="107000"/>
                  </a:lnSpc>
                  <a:spcAft>
                    <a:spcPts val="800"/>
                  </a:spcAft>
                </a:pPr>
                <a:br>
                  <a:rPr lang="en-IN" sz="2200" kern="100" dirty="0">
                    <a:effectLst/>
                    <a:latin typeface="Cambria Math" panose="02040503050406030204" pitchFamily="18" charset="0"/>
                    <a:ea typeface="Calibri" panose="020F0502020204030204" pitchFamily="34" charset="0"/>
                  </a:rPr>
                </a:br>
                <a14:m>
                  <m:oMathPara xmlns:m="http://schemas.openxmlformats.org/officeDocument/2006/math">
                    <m:oMathParaPr>
                      <m:jc m:val="left"/>
                    </m:oMathParaPr>
                    <m:oMath xmlns:m="http://schemas.openxmlformats.org/officeDocument/2006/math">
                      <m:r>
                        <m:rPr>
                          <m:sty m:val="p"/>
                        </m:rPr>
                        <a:rPr lang="en-IN" sz="2200" kern="100">
                          <a:effectLst/>
                          <a:latin typeface="Cambria Math" panose="02040503050406030204" pitchFamily="18" charset="0"/>
                          <a:ea typeface="Times New Roman" panose="02020603050405020304" pitchFamily="18" charset="0"/>
                        </a:rPr>
                        <m:t>Where</m:t>
                      </m:r>
                      <m:r>
                        <a:rPr lang="en-IN" sz="2200" kern="100">
                          <a:effectLst/>
                          <a:latin typeface="Cambria Math" panose="02040503050406030204" pitchFamily="18" charset="0"/>
                          <a:ea typeface="Times New Roman" panose="02020603050405020304" pitchFamily="18" charset="0"/>
                        </a:rPr>
                        <m:t>  </m:t>
                      </m:r>
                      <m:r>
                        <m:rPr>
                          <m:sty m:val="p"/>
                        </m:rPr>
                        <a:rPr lang="en-IN" sz="2200" kern="100">
                          <a:effectLst/>
                          <a:latin typeface="Cambria Math" panose="02040503050406030204" pitchFamily="18" charset="0"/>
                          <a:ea typeface="Times New Roman" panose="02020603050405020304" pitchFamily="18" charset="0"/>
                        </a:rPr>
                        <m:t>SY</m:t>
                      </m:r>
                      <m:r>
                        <a:rPr lang="en-IN" sz="2200" kern="100">
                          <a:effectLst/>
                          <a:latin typeface="Cambria Math" panose="02040503050406030204" pitchFamily="18" charset="0"/>
                          <a:ea typeface="Times New Roman" panose="02020603050405020304" pitchFamily="18" charset="0"/>
                        </a:rPr>
                        <m:t>1=</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1⊕</m:t>
                      </m:r>
                      <m:r>
                        <m:rPr>
                          <m:sty m:val="p"/>
                        </m:rPr>
                        <a:rPr lang="en-IN" sz="2200" kern="100" smtClean="0">
                          <a:effectLst/>
                          <a:latin typeface="Cambria Math" panose="02040503050406030204" pitchFamily="18" charset="0"/>
                          <a:ea typeface="Times New Roman" panose="02020603050405020304" pitchFamily="18" charset="0"/>
                        </a:rPr>
                        <m:t>CD</m:t>
                      </m:r>
                      <m:r>
                        <a:rPr lang="en-IN" sz="2200" kern="100" smtClean="0">
                          <a:effectLst/>
                          <a:latin typeface="Cambria Math" panose="02040503050406030204" pitchFamily="18" charset="0"/>
                          <a:ea typeface="Times New Roman" panose="02020603050405020304" pitchFamily="18" charset="0"/>
                        </a:rPr>
                        <m:t>2⨁</m:t>
                      </m:r>
                      <m:r>
                        <m:rPr>
                          <m:sty m:val="p"/>
                        </m:rPr>
                        <a:rPr lang="en-IN" sz="2200" kern="100" smtClean="0">
                          <a:effectLst/>
                          <a:latin typeface="Cambria Math" panose="02040503050406030204" pitchFamily="18" charset="0"/>
                          <a:ea typeface="Times New Roman" panose="02020603050405020304" pitchFamily="18" charset="0"/>
                        </a:rPr>
                        <m:t>CD</m:t>
                      </m:r>
                      <m:r>
                        <a:rPr lang="en-IN" sz="2200" kern="100" smtClean="0">
                          <a:effectLst/>
                          <a:latin typeface="Cambria Math" panose="02040503050406030204" pitchFamily="18" charset="0"/>
                          <a:ea typeface="Times New Roman" panose="02020603050405020304" pitchFamily="18" charset="0"/>
                        </a:rPr>
                        <m:t>3</m:t>
                      </m:r>
                    </m:oMath>
                  </m:oMathPara>
                </a14:m>
                <a:endParaRPr lang="en-IN" sz="2200" kern="100" dirty="0">
                  <a:effectLst/>
                  <a:latin typeface="Times New Roman" panose="02020603050405020304" pitchFamily="18" charset="0"/>
                  <a:ea typeface="Calibri" panose="020F0502020204030204" pitchFamily="34" charset="0"/>
                </a:endParaRPr>
              </a:p>
              <a:p>
                <a:pPr>
                  <a:lnSpc>
                    <a:spcPct val="107000"/>
                  </a:lnSpc>
                  <a:spcAft>
                    <a:spcPts val="800"/>
                  </a:spcAft>
                </a:pPr>
                <a:r>
                  <a:rPr lang="en-IN" sz="2200" kern="100" dirty="0">
                    <a:latin typeface="Times New Roman" panose="02020603050405020304" pitchFamily="18" charset="0"/>
                    <a:ea typeface="Times New Roman" panose="02020603050405020304" pitchFamily="18" charset="0"/>
                  </a:rPr>
                  <a:t>           </a:t>
                </a:r>
                <a:r>
                  <a:rPr lang="en-IN" sz="2200" kern="100" dirty="0">
                    <a:effectLst/>
                    <a:latin typeface="Times New Roman" panose="02020603050405020304" pitchFamily="18" charset="0"/>
                    <a:ea typeface="Times New Roman" panose="02020603050405020304" pitchFamily="18" charset="0"/>
                  </a:rPr>
                  <a:t>  </a:t>
                </a:r>
                <a14:m>
                  <m:oMath xmlns:m="http://schemas.openxmlformats.org/officeDocument/2006/math">
                    <m:r>
                      <m:rPr>
                        <m:sty m:val="p"/>
                      </m:rPr>
                      <a:rPr lang="en-IN" sz="2200" kern="100">
                        <a:effectLst/>
                        <a:latin typeface="Cambria Math" panose="02040503050406030204" pitchFamily="18" charset="0"/>
                        <a:ea typeface="Times New Roman" panose="02020603050405020304" pitchFamily="18" charset="0"/>
                      </a:rPr>
                      <m:t>SY</m:t>
                    </m:r>
                    <m:r>
                      <a:rPr lang="en-IN" sz="2200" kern="100">
                        <a:effectLst/>
                        <a:latin typeface="Cambria Math" panose="02040503050406030204" pitchFamily="18" charset="0"/>
                        <a:ea typeface="Times New Roman" panose="02020603050405020304" pitchFamily="18" charset="0"/>
                      </a:rPr>
                      <m:t>2=</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1⊕</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2⨁</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3⊕</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4 </m:t>
                    </m:r>
                  </m:oMath>
                </a14:m>
                <a:endParaRPr lang="en-US" sz="2200" kern="100" dirty="0">
                  <a:effectLst/>
                  <a:latin typeface="Cambria Math" panose="02040503050406030204" pitchFamily="18" charset="0"/>
                  <a:ea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n-IN" sz="2200" kern="100" smtClean="0">
                          <a:effectLst/>
                          <a:latin typeface="Cambria Math" panose="02040503050406030204" pitchFamily="18" charset="0"/>
                          <a:ea typeface="Times New Roman" panose="02020603050405020304" pitchFamily="18" charset="0"/>
                        </a:rPr>
                        <m:t>               </m:t>
                      </m:r>
                      <m:r>
                        <m:rPr>
                          <m:sty m:val="p"/>
                        </m:rPr>
                        <a:rPr lang="en-IN" sz="2200" kern="100">
                          <a:effectLst/>
                          <a:latin typeface="Cambria Math" panose="02040503050406030204" pitchFamily="18" charset="0"/>
                          <a:ea typeface="Times New Roman" panose="02020603050405020304" pitchFamily="18" charset="0"/>
                        </a:rPr>
                        <m:t>SY</m:t>
                      </m:r>
                      <m:r>
                        <a:rPr lang="en-IN" sz="2200" kern="100">
                          <a:effectLst/>
                          <a:latin typeface="Cambria Math" panose="02040503050406030204" pitchFamily="18" charset="0"/>
                          <a:ea typeface="Times New Roman" panose="02020603050405020304" pitchFamily="18" charset="0"/>
                        </a:rPr>
                        <m:t>3=</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1⊕</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2⨁</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4</m:t>
                      </m:r>
                    </m:oMath>
                  </m:oMathPara>
                </a14:m>
                <a:endParaRPr lang="en-IN" sz="2200" kern="100" dirty="0">
                  <a:effectLst/>
                  <a:latin typeface="Times New Roman" panose="02020603050405020304" pitchFamily="18" charset="0"/>
                  <a:ea typeface="Calibri" panose="020F0502020204030204" pitchFamily="34"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n-IN" sz="2200" kern="100">
                          <a:effectLst/>
                          <a:latin typeface="Cambria Math" panose="02040503050406030204" pitchFamily="18" charset="0"/>
                          <a:ea typeface="Times New Roman" panose="02020603050405020304" pitchFamily="18" charset="0"/>
                        </a:rPr>
                        <m:t>               </m:t>
                      </m:r>
                      <m:r>
                        <m:rPr>
                          <m:sty m:val="p"/>
                        </m:rPr>
                        <a:rPr lang="en-IN" sz="2200" kern="100">
                          <a:effectLst/>
                          <a:latin typeface="Cambria Math" panose="02040503050406030204" pitchFamily="18" charset="0"/>
                          <a:ea typeface="Times New Roman" panose="02020603050405020304" pitchFamily="18" charset="0"/>
                        </a:rPr>
                        <m:t>SY</m:t>
                      </m:r>
                      <m:r>
                        <a:rPr lang="en-IN" sz="2200" kern="100">
                          <a:effectLst/>
                          <a:latin typeface="Cambria Math" panose="02040503050406030204" pitchFamily="18" charset="0"/>
                          <a:ea typeface="Times New Roman" panose="02020603050405020304" pitchFamily="18" charset="0"/>
                        </a:rPr>
                        <m:t>4=</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2⊕</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3⨁</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4</m:t>
                      </m:r>
                    </m:oMath>
                  </m:oMathPara>
                </a14:m>
                <a:endParaRPr lang="en-IN" sz="2200" kern="100" dirty="0">
                  <a:effectLst/>
                  <a:latin typeface="Times New Roman" panose="02020603050405020304" pitchFamily="18" charset="0"/>
                  <a:ea typeface="Calibri" panose="020F0502020204030204" pitchFamily="34" charset="0"/>
                </a:endParaRPr>
              </a:p>
              <a:p>
                <a:pPr>
                  <a:lnSpc>
                    <a:spcPct val="107000"/>
                  </a:lnSpc>
                  <a:spcAft>
                    <a:spcPts val="800"/>
                  </a:spcAft>
                </a:pPr>
                <a14:m>
                  <m:oMathPara xmlns:m="http://schemas.openxmlformats.org/officeDocument/2006/math">
                    <m:oMathParaPr>
                      <m:jc m:val="left"/>
                    </m:oMathParaPr>
                    <m:oMath xmlns:m="http://schemas.openxmlformats.org/officeDocument/2006/math">
                      <m:r>
                        <a:rPr lang="en-IN" sz="2200" kern="100">
                          <a:effectLst/>
                          <a:latin typeface="Cambria Math" panose="02040503050406030204" pitchFamily="18" charset="0"/>
                          <a:ea typeface="Times New Roman" panose="02020603050405020304" pitchFamily="18" charset="0"/>
                        </a:rPr>
                        <m:t>               </m:t>
                      </m:r>
                      <m:r>
                        <m:rPr>
                          <m:sty m:val="p"/>
                        </m:rPr>
                        <a:rPr lang="en-IN" sz="2200" kern="100">
                          <a:effectLst/>
                          <a:latin typeface="Cambria Math" panose="02040503050406030204" pitchFamily="18" charset="0"/>
                          <a:ea typeface="Times New Roman" panose="02020603050405020304" pitchFamily="18" charset="0"/>
                        </a:rPr>
                        <m:t>SY</m:t>
                      </m:r>
                      <m:r>
                        <a:rPr lang="en-IN" sz="2200" kern="100">
                          <a:effectLst/>
                          <a:latin typeface="Cambria Math" panose="02040503050406030204" pitchFamily="18" charset="0"/>
                          <a:ea typeface="Times New Roman" panose="02020603050405020304" pitchFamily="18" charset="0"/>
                        </a:rPr>
                        <m:t>5=</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3⊕</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1⨁</m:t>
                      </m:r>
                      <m:r>
                        <m:rPr>
                          <m:sty m:val="p"/>
                        </m:rPr>
                        <a:rPr lang="en-IN" sz="2200" kern="100">
                          <a:effectLst/>
                          <a:latin typeface="Cambria Math" panose="02040503050406030204" pitchFamily="18" charset="0"/>
                          <a:ea typeface="Times New Roman" panose="02020603050405020304" pitchFamily="18" charset="0"/>
                        </a:rPr>
                        <m:t>CD</m:t>
                      </m:r>
                      <m:r>
                        <a:rPr lang="en-IN" sz="2200" kern="100">
                          <a:effectLst/>
                          <a:latin typeface="Cambria Math" panose="02040503050406030204" pitchFamily="18" charset="0"/>
                          <a:ea typeface="Times New Roman" panose="02020603050405020304" pitchFamily="18" charset="0"/>
                        </a:rPr>
                        <m:t>4</m:t>
                      </m:r>
                    </m:oMath>
                  </m:oMathPara>
                </a14:m>
                <a:endParaRPr lang="en-IN" sz="2200" kern="100" dirty="0">
                  <a:effectLst/>
                  <a:latin typeface="Times New Roman" panose="02020603050405020304" pitchFamily="18" charset="0"/>
                  <a:ea typeface="Calibri" panose="020F0502020204030204" pitchFamily="34" charset="0"/>
                </a:endParaRPr>
              </a:p>
              <a:p>
                <a:pPr>
                  <a:lnSpc>
                    <a:spcPct val="107000"/>
                  </a:lnSpc>
                  <a:spcAft>
                    <a:spcPts val="800"/>
                  </a:spcAft>
                </a:pPr>
                <a:r>
                  <a:rPr lang="en-IN" sz="2200" kern="100" dirty="0">
                    <a:effectLst/>
                    <a:latin typeface="Times New Roman" panose="02020603050405020304" pitchFamily="18" charset="0"/>
                    <a:ea typeface="Times New Roman" panose="02020603050405020304" pitchFamily="18" charset="0"/>
                  </a:rPr>
                  <a:t> </a:t>
                </a: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If PE=1, it indicates that no errors in parity bits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If PE≠1 it indicates that parity error exists. Therefore the decoder request retransmission by sending HARQ signal</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D97C8297-856B-C9D8-A2B3-0504D8EC4A90}"/>
                  </a:ext>
                </a:extLst>
              </p:cNvPr>
              <p:cNvSpPr txBox="1">
                <a:spLocks noRot="1" noChangeAspect="1" noMove="1" noResize="1" noEditPoints="1" noAdjustHandles="1" noChangeArrowheads="1" noChangeShapeType="1" noTextEdit="1"/>
              </p:cNvSpPr>
              <p:nvPr/>
            </p:nvSpPr>
            <p:spPr>
              <a:xfrm>
                <a:off x="838200" y="1872930"/>
                <a:ext cx="10311881" cy="4873770"/>
              </a:xfrm>
              <a:prstGeom prst="rect">
                <a:avLst/>
              </a:prstGeom>
              <a:blipFill>
                <a:blip r:embed="rId2"/>
                <a:stretch>
                  <a:fillRect l="-532"/>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56786877-8D78-2127-7A64-D0755CD7801B}"/>
              </a:ext>
            </a:extLst>
          </p:cNvPr>
          <p:cNvSpPr>
            <a:spLocks noGrp="1"/>
          </p:cNvSpPr>
          <p:nvPr>
            <p:ph type="dt" sz="half" idx="10"/>
          </p:nvPr>
        </p:nvSpPr>
        <p:spPr/>
        <p:txBody>
          <a:bodyPr/>
          <a:lstStyle/>
          <a:p>
            <a:pPr>
              <a:defRPr/>
            </a:pPr>
            <a:fld id="{30EA0346-4B4A-454F-A7F9-0553D9BCE2F5}" type="datetime8">
              <a:rPr lang="en-IN" altLang="en-US" smtClean="0"/>
              <a:t>23-05-2024 09:54 AM</a:t>
            </a:fld>
            <a:endParaRPr lang="en-US" altLang="en-US"/>
          </a:p>
        </p:txBody>
      </p:sp>
    </p:spTree>
    <p:extLst>
      <p:ext uri="{BB962C8B-B14F-4D97-AF65-F5344CB8AC3E}">
        <p14:creationId xmlns:p14="http://schemas.microsoft.com/office/powerpoint/2010/main" val="146831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C783-B79F-2F53-6201-9D1DE485BC6A}"/>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PROPOSED MIPC DECODER</a:t>
            </a:r>
          </a:p>
        </p:txBody>
      </p:sp>
      <p:sp>
        <p:nvSpPr>
          <p:cNvPr id="3" name="Content Placeholder 2">
            <a:extLst>
              <a:ext uri="{FF2B5EF4-FFF2-40B4-BE49-F238E27FC236}">
                <a16:creationId xmlns:a16="http://schemas.microsoft.com/office/drawing/2014/main" id="{6C80DD8B-B684-FD82-2A26-ED0BF9DB5F16}"/>
              </a:ext>
            </a:extLst>
          </p:cNvPr>
          <p:cNvSpPr>
            <a:spLocks noGrp="1"/>
          </p:cNvSpPr>
          <p:nvPr>
            <p:ph idx="1"/>
          </p:nvPr>
        </p:nvSpPr>
        <p:spPr>
          <a:xfrm>
            <a:off x="957942" y="1573699"/>
            <a:ext cx="10515600" cy="4351338"/>
          </a:xfrm>
        </p:spPr>
        <p:txBody>
          <a:bodyPr/>
          <a:lstStyle/>
          <a:p>
            <a:pPr marL="0" indent="0">
              <a:lnSpc>
                <a:spcPct val="100000"/>
              </a:lnSpc>
              <a:buNone/>
            </a:pPr>
            <a:r>
              <a:rPr lang="en-IN" b="1" dirty="0">
                <a:latin typeface="Times New Roman" panose="02020603050405020304" pitchFamily="18" charset="0"/>
                <a:cs typeface="Times New Roman" panose="02020603050405020304" pitchFamily="18" charset="0"/>
              </a:rPr>
              <a:t>MESSAGE ERROR DETECTION AND CORRECTION</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b="1" u="sng"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C118E10-270A-FFE3-B12A-8E65C2AC2E8C}"/>
              </a:ext>
            </a:extLst>
          </p:cNvPr>
          <p:cNvSpPr>
            <a:spLocks noGrp="1"/>
          </p:cNvSpPr>
          <p:nvPr>
            <p:ph type="sldNum" sz="quarter" idx="12"/>
          </p:nvPr>
        </p:nvSpPr>
        <p:spPr/>
        <p:txBody>
          <a:bodyPr/>
          <a:lstStyle/>
          <a:p>
            <a:pPr>
              <a:defRPr/>
            </a:pPr>
            <a:fld id="{54C3DD17-BAD4-47D4-860E-C6B0EF6A46B5}" type="slidenum">
              <a:rPr lang="en-US" altLang="en-US" smtClean="0"/>
              <a:pPr>
                <a:defRPr/>
              </a:pPr>
              <a:t>24</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27381D40-0951-90E8-2F8E-2FBB7B8B5D89}"/>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E214FC8-25E3-A76E-66E2-A4D2B02EF9DF}"/>
                  </a:ext>
                </a:extLst>
              </p:cNvPr>
              <p:cNvSpPr txBox="1"/>
              <p:nvPr/>
            </p:nvSpPr>
            <p:spPr>
              <a:xfrm>
                <a:off x="1215312" y="2329476"/>
                <a:ext cx="9449577" cy="3418500"/>
              </a:xfrm>
              <a:prstGeom prst="rect">
                <a:avLst/>
              </a:prstGeom>
              <a:noFill/>
            </p:spPr>
            <p:txBody>
              <a:bodyPr wrap="square">
                <a:spAutoFit/>
              </a:bodyPr>
              <a:lstStyle/>
              <a:p>
                <a:pPr>
                  <a:lnSpc>
                    <a:spcPct val="115000"/>
                  </a:lnSpc>
                  <a:spcAft>
                    <a:spcPts val="800"/>
                  </a:spcAft>
                </a:pPr>
                <a:r>
                  <a:rPr lang="en-IN" sz="2200" kern="100" dirty="0">
                    <a:effectLst/>
                    <a:latin typeface="Times New Roman" panose="02020603050405020304" pitchFamily="18" charset="0"/>
                    <a:ea typeface="Calibri" panose="020F0502020204030204" pitchFamily="34" charset="0"/>
                  </a:rPr>
                  <a:t>To perform single bit error detection and correction, the MIPC decoder calculates Errorcorrect1, Errorcorrect2, Errorcorrect3, Errorcorrect4:</a:t>
                </a:r>
              </a:p>
              <a:p>
                <a:pPr>
                  <a:lnSpc>
                    <a:spcPct val="150000"/>
                  </a:lnSpc>
                  <a:spcAft>
                    <a:spcPts val="800"/>
                  </a:spcAft>
                </a:pPr>
                <a:r>
                  <a:rPr lang="en-IN" sz="2200" kern="100" dirty="0">
                    <a:effectLst/>
                    <a:latin typeface="Cambria Math" panose="02040503050406030204" pitchFamily="18" charset="0"/>
                    <a:ea typeface="Calibri" panose="020F0502020204030204" pitchFamily="34" charset="0"/>
                  </a:rPr>
                  <a:t>Errorcorrect1={~CD1,CD2,CD3,CD4</a:t>
                </a:r>
                <a:r>
                  <a:rPr lang="en-IN" sz="2200" kern="100" dirty="0">
                    <a:effectLst/>
                    <a:latin typeface="Times New Roman" panose="02020603050405020304" pitchFamily="18" charset="0"/>
                    <a:ea typeface="Calibri" panose="020F0502020204030204" pitchFamily="34" charset="0"/>
                  </a:rPr>
                  <a:t>}*{CD</a:t>
                </a:r>
                <a:r>
                  <a:rPr lang="en-IN" sz="2200" kern="100" dirty="0">
                    <a:latin typeface="Times New Roman" panose="02020603050405020304" pitchFamily="18" charset="0"/>
                    <a:ea typeface="Calibri" panose="020F0502020204030204" pitchFamily="34" charset="0"/>
                  </a:rPr>
                  <a:t>5</a:t>
                </a:r>
                <a14:m>
                  <m:oMath xmlns:m="http://schemas.openxmlformats.org/officeDocument/2006/math">
                    <m:r>
                      <a:rPr lang="en-IN" sz="2200" kern="100">
                        <a:effectLst/>
                        <a:latin typeface="Cambria Math" panose="02040503050406030204" pitchFamily="18" charset="0"/>
                        <a:ea typeface="Calibri" panose="020F0502020204030204" pitchFamily="34" charset="0"/>
                      </a:rPr>
                      <m:t>⊕</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1}.{</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6⊕</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2}.{</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7⊕</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3}.{</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9⊕</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5}+{</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1,~</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2,</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3,</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4}</m:t>
                    </m:r>
                    <m:r>
                      <a:rPr lang="en-IN" sz="2200" i="1" kern="100">
                        <a:effectLst/>
                        <a:latin typeface="Cambria Math" panose="02040503050406030204" pitchFamily="18" charset="0"/>
                        <a:ea typeface="Calibri" panose="020F0502020204030204" pitchFamily="34" charset="0"/>
                      </a:rPr>
                      <m:t>∗</m:t>
                    </m:r>
                    <m:r>
                      <a:rPr lang="en-IN" sz="2200" kern="100">
                        <a:effectLst/>
                        <a:latin typeface="Cambria Math" panose="02040503050406030204" pitchFamily="18" charset="0"/>
                        <a:ea typeface="Calibri" panose="020F0502020204030204" pitchFamily="34" charset="0"/>
                      </a:rPr>
                      <m:t>{</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5⊕</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1}.{</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6⊕</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2}.{</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7⊕</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3}.{</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8⊕</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4}+{</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1,</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2,~</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3,</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4}</m:t>
                    </m:r>
                    <m:r>
                      <a:rPr lang="en-IN" sz="2200" i="1" kern="100">
                        <a:effectLst/>
                        <a:latin typeface="Cambria Math" panose="02040503050406030204" pitchFamily="18" charset="0"/>
                        <a:ea typeface="Calibri" panose="020F0502020204030204" pitchFamily="34" charset="0"/>
                      </a:rPr>
                      <m:t>∗</m:t>
                    </m:r>
                    <m:r>
                      <a:rPr lang="en-IN" sz="2200" kern="100">
                        <a:effectLst/>
                        <a:latin typeface="Cambria Math" panose="02040503050406030204" pitchFamily="18" charset="0"/>
                        <a:ea typeface="Calibri" panose="020F0502020204030204" pitchFamily="34" charset="0"/>
                      </a:rPr>
                      <m:t>{</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5⊕</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1}.{</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6⊕</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2}.{</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8⊕</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4}.{</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9⊕</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5}+{</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1,</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2,</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3,~</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4}</m:t>
                    </m:r>
                    <m:r>
                      <a:rPr lang="en-IN" sz="2200" i="1" kern="100">
                        <a:effectLst/>
                        <a:latin typeface="Cambria Math" panose="02040503050406030204" pitchFamily="18" charset="0"/>
                        <a:ea typeface="Calibri" panose="020F0502020204030204" pitchFamily="34" charset="0"/>
                      </a:rPr>
                      <m:t>∗</m:t>
                    </m:r>
                    <m:r>
                      <a:rPr lang="en-IN" sz="2200" kern="100">
                        <a:effectLst/>
                        <a:latin typeface="Cambria Math" panose="02040503050406030204" pitchFamily="18" charset="0"/>
                        <a:ea typeface="Calibri" panose="020F0502020204030204" pitchFamily="34" charset="0"/>
                      </a:rPr>
                      <m:t>{</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6⊕</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2}.{</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7⊕</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3}.{</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8⊕</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4}.{</m:t>
                    </m:r>
                    <m:r>
                      <m:rPr>
                        <m:sty m:val="p"/>
                      </m:rPr>
                      <a:rPr lang="en-IN" sz="2200" kern="100">
                        <a:effectLst/>
                        <a:latin typeface="Cambria Math" panose="02040503050406030204" pitchFamily="18" charset="0"/>
                        <a:ea typeface="Calibri" panose="020F0502020204030204" pitchFamily="34" charset="0"/>
                      </a:rPr>
                      <m:t>CD</m:t>
                    </m:r>
                    <m:r>
                      <a:rPr lang="en-IN" sz="2200" kern="100">
                        <a:effectLst/>
                        <a:latin typeface="Cambria Math" panose="02040503050406030204" pitchFamily="18" charset="0"/>
                        <a:ea typeface="Calibri" panose="020F0502020204030204" pitchFamily="34" charset="0"/>
                      </a:rPr>
                      <m:t>9⊕</m:t>
                    </m:r>
                    <m:r>
                      <m:rPr>
                        <m:sty m:val="p"/>
                      </m:rPr>
                      <a:rPr lang="en-IN" sz="2200" kern="100">
                        <a:effectLst/>
                        <a:latin typeface="Cambria Math" panose="02040503050406030204" pitchFamily="18" charset="0"/>
                        <a:ea typeface="Calibri" panose="020F0502020204030204" pitchFamily="34" charset="0"/>
                      </a:rPr>
                      <m:t>SY</m:t>
                    </m:r>
                    <m:r>
                      <a:rPr lang="en-IN" sz="2200" kern="100">
                        <a:effectLst/>
                        <a:latin typeface="Cambria Math" panose="02040503050406030204" pitchFamily="18" charset="0"/>
                        <a:ea typeface="Calibri" panose="020F0502020204030204" pitchFamily="34" charset="0"/>
                      </a:rPr>
                      <m:t>5}</m:t>
                    </m:r>
                  </m:oMath>
                </a14:m>
                <a:endParaRPr lang="en-IN" sz="2200" kern="100" dirty="0">
                  <a:effectLst/>
                  <a:latin typeface="Times New Roman" panose="02020603050405020304" pitchFamily="18" charset="0"/>
                  <a:ea typeface="Calibri" panose="020F0502020204030204" pitchFamily="34" charset="0"/>
                </a:endParaRPr>
              </a:p>
            </p:txBody>
          </p:sp>
        </mc:Choice>
        <mc:Fallback xmlns="">
          <p:sp>
            <p:nvSpPr>
              <p:cNvPr id="12" name="TextBox 11">
                <a:extLst>
                  <a:ext uri="{FF2B5EF4-FFF2-40B4-BE49-F238E27FC236}">
                    <a16:creationId xmlns:a16="http://schemas.microsoft.com/office/drawing/2014/main" id="{BE214FC8-25E3-A76E-66E2-A4D2B02EF9DF}"/>
                  </a:ext>
                </a:extLst>
              </p:cNvPr>
              <p:cNvSpPr txBox="1">
                <a:spLocks noRot="1" noChangeAspect="1" noMove="1" noResize="1" noEditPoints="1" noAdjustHandles="1" noChangeArrowheads="1" noChangeShapeType="1" noTextEdit="1"/>
              </p:cNvSpPr>
              <p:nvPr/>
            </p:nvSpPr>
            <p:spPr>
              <a:xfrm>
                <a:off x="1215312" y="2329476"/>
                <a:ext cx="9449577" cy="3418500"/>
              </a:xfrm>
              <a:prstGeom prst="rect">
                <a:avLst/>
              </a:prstGeom>
              <a:blipFill>
                <a:blip r:embed="rId2"/>
                <a:stretch>
                  <a:fillRect l="-839" t="-713" b="-1604"/>
                </a:stretch>
              </a:blipFill>
            </p:spPr>
            <p:txBody>
              <a:bodyPr/>
              <a:lstStyle/>
              <a:p>
                <a:r>
                  <a:rPr lang="en-IN">
                    <a:noFill/>
                  </a:rPr>
                  <a:t> </a:t>
                </a:r>
              </a:p>
            </p:txBody>
          </p:sp>
        </mc:Fallback>
      </mc:AlternateContent>
      <p:sp>
        <p:nvSpPr>
          <p:cNvPr id="13" name="Date Placeholder 12">
            <a:extLst>
              <a:ext uri="{FF2B5EF4-FFF2-40B4-BE49-F238E27FC236}">
                <a16:creationId xmlns:a16="http://schemas.microsoft.com/office/drawing/2014/main" id="{496F8E7B-EFC3-C614-A34A-CC681F749EBF}"/>
              </a:ext>
            </a:extLst>
          </p:cNvPr>
          <p:cNvSpPr>
            <a:spLocks noGrp="1"/>
          </p:cNvSpPr>
          <p:nvPr>
            <p:ph type="dt" sz="half" idx="10"/>
          </p:nvPr>
        </p:nvSpPr>
        <p:spPr/>
        <p:txBody>
          <a:bodyPr/>
          <a:lstStyle/>
          <a:p>
            <a:pPr>
              <a:defRPr/>
            </a:pPr>
            <a:fld id="{D9D48EBB-41F1-440B-9D9A-973D62758F24}" type="datetime8">
              <a:rPr lang="en-IN" altLang="en-US" smtClean="0"/>
              <a:t>23-05-2024 09:54 AM</a:t>
            </a:fld>
            <a:endParaRPr lang="en-US" altLang="en-US"/>
          </a:p>
        </p:txBody>
      </p:sp>
    </p:spTree>
    <p:extLst>
      <p:ext uri="{BB962C8B-B14F-4D97-AF65-F5344CB8AC3E}">
        <p14:creationId xmlns:p14="http://schemas.microsoft.com/office/powerpoint/2010/main" val="73675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1B69-2E75-5BD0-4A97-86A26EC24B72}"/>
              </a:ext>
            </a:extLst>
          </p:cNvPr>
          <p:cNvSpPr>
            <a:spLocks noGrp="1"/>
          </p:cNvSpPr>
          <p:nvPr>
            <p:ph type="title"/>
          </p:nvPr>
        </p:nvSpPr>
        <p:spPr/>
        <p:txBody>
          <a:bodyPr anchor="ctr"/>
          <a:lstStyle/>
          <a:p>
            <a:r>
              <a:rPr lang="en-IN" b="1" dirty="0">
                <a:solidFill>
                  <a:srgbClr val="FF0000"/>
                </a:solidFill>
                <a:latin typeface="Times New Roman" panose="02020603050405020304" pitchFamily="18" charset="0"/>
                <a:cs typeface="Times New Roman" panose="02020603050405020304" pitchFamily="18" charset="0"/>
              </a:rPr>
              <a:t> 	                     CONT..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C3BABD-2AAB-05D1-2221-4061D8A80C7C}"/>
                  </a:ext>
                </a:extLst>
              </p:cNvPr>
              <p:cNvSpPr>
                <a:spLocks noGrp="1"/>
              </p:cNvSpPr>
              <p:nvPr>
                <p:ph idx="1"/>
              </p:nvPr>
            </p:nvSpPr>
            <p:spPr/>
            <p:txBody>
              <a:bodyPr>
                <a:normAutofit/>
              </a:bodyPr>
              <a:lstStyle/>
              <a:p>
                <a:pPr marL="0" indent="0">
                  <a:lnSpc>
                    <a:spcPct val="150000"/>
                  </a:lnSpc>
                  <a:buNone/>
                </a:pP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Errorcorrect</m:t>
                    </m:r>
                    <m:r>
                      <a:rPr lang="en-US" sz="2200" b="0" i="0" smtClean="0">
                        <a:latin typeface="Cambria Math" panose="02040503050406030204" pitchFamily="18" charset="0"/>
                        <a:cs typeface="Times New Roman" panose="02020603050405020304" pitchFamily="18" charset="0"/>
                      </a:rPr>
                      <m:t>2=</m:t>
                    </m:r>
                    <m:acc>
                      <m:accPr>
                        <m:chr m:val="̅"/>
                        <m:ctrlPr>
                          <a:rPr lang="en-IN" sz="2200" i="1" dirty="0"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dirty="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1</m:t>
                        </m:r>
                      </m:e>
                    </m:acc>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2,</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3,</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8</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9</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5</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e>
                    </m:acc>
                    <m:r>
                      <a:rPr lang="en-US" sz="2200" b="0" i="1"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2,~</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3,</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7</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3</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8</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e>
                    </m:acc>
                    <m:r>
                      <a:rPr lang="en-US" sz="2200" b="0" i="1"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2,</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3,~</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5</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8</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1</m:t>
                        </m:r>
                      </m:e>
                    </m:acc>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2,~</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3,</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7</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3</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9</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5</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e>
                    </m:acc>
                    <m:r>
                      <a:rPr lang="en-US" sz="2200" b="0" i="1"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2,</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3,~</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5</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9</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5</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e>
                    </m:acc>
                  </m:oMath>
                </a14:m>
                <a:r>
                  <a:rPr lang="en-IN" sz="2200" dirty="0">
                    <a:latin typeface="Cambria" panose="02040503050406030204" pitchFamily="18" charset="0"/>
                    <a:ea typeface="Cambria" panose="02040503050406030204" pitchFamily="18" charset="0"/>
                    <a:cs typeface="Times New Roman" panose="02020603050405020304" pitchFamily="18" charset="0"/>
                  </a:rPr>
                  <a:t>*</a:t>
                </a:r>
                <a14:m>
                  <m:oMath xmlns:m="http://schemas.openxmlformats.org/officeDocument/2006/math">
                    <m:d>
                      <m:dPr>
                        <m:begChr m:val="{"/>
                        <m:endChr m:val="}"/>
                        <m:ctrlPr>
                          <a:rPr lang="en-US" sz="2200" i="1" dirty="0" smtClean="0">
                            <a:latin typeface="Cambria Math" panose="02040503050406030204" pitchFamily="18" charset="0"/>
                            <a:ea typeface="Cambria" panose="02040503050406030204" pitchFamily="18" charset="0"/>
                            <a:cs typeface="Times New Roman" panose="02020603050405020304" pitchFamily="18" charset="0"/>
                          </a:rPr>
                        </m:ctrlPr>
                      </m:dPr>
                      <m:e>
                        <m:r>
                          <m:rPr>
                            <m:sty m:val="p"/>
                          </m:rPr>
                          <a:rPr lang="en-US" sz="2200" b="0" i="0" dirty="0" smtClean="0">
                            <a:latin typeface="Cambria Math" panose="02040503050406030204" pitchFamily="18" charset="0"/>
                            <a:ea typeface="Cambria" panose="02040503050406030204" pitchFamily="18" charset="0"/>
                            <a:cs typeface="Times New Roman" panose="02020603050405020304" pitchFamily="18" charset="0"/>
                          </a:rPr>
                          <m:t>CD</m:t>
                        </m:r>
                        <m:r>
                          <a:rPr lang="en-US" sz="2200" b="0" i="0" dirty="0" smtClean="0">
                            <a:latin typeface="Cambria Math" panose="02040503050406030204" pitchFamily="18" charset="0"/>
                            <a:ea typeface="Cambria" panose="02040503050406030204" pitchFamily="18" charset="0"/>
                            <a:cs typeface="Times New Roman" panose="02020603050405020304" pitchFamily="18" charset="0"/>
                          </a:rPr>
                          <m:t>1,</m:t>
                        </m:r>
                        <m:r>
                          <m:rPr>
                            <m:sty m:val="p"/>
                          </m:rPr>
                          <a:rPr lang="en-US" sz="2200" b="0" i="0" dirty="0" smtClean="0">
                            <a:latin typeface="Cambria Math" panose="02040503050406030204" pitchFamily="18" charset="0"/>
                            <a:ea typeface="Cambria" panose="02040503050406030204" pitchFamily="18" charset="0"/>
                            <a:cs typeface="Times New Roman" panose="02020603050405020304" pitchFamily="18" charset="0"/>
                          </a:rPr>
                          <m:t>CD</m:t>
                        </m:r>
                        <m:r>
                          <a:rPr lang="en-US" sz="2200" b="0" i="0" dirty="0" smtClean="0">
                            <a:latin typeface="Cambria Math" panose="02040503050406030204" pitchFamily="18" charset="0"/>
                            <a:ea typeface="Cambria" panose="02040503050406030204" pitchFamily="18" charset="0"/>
                            <a:cs typeface="Times New Roman" panose="02020603050405020304" pitchFamily="18" charset="0"/>
                          </a:rPr>
                          <m:t>2,~</m:t>
                        </m:r>
                        <m:r>
                          <m:rPr>
                            <m:sty m:val="p"/>
                          </m:rPr>
                          <a:rPr lang="en-US" sz="2200" b="0" i="0" dirty="0" smtClean="0">
                            <a:latin typeface="Cambria Math" panose="02040503050406030204" pitchFamily="18" charset="0"/>
                            <a:ea typeface="Cambria" panose="02040503050406030204" pitchFamily="18" charset="0"/>
                            <a:cs typeface="Times New Roman" panose="02020603050405020304" pitchFamily="18" charset="0"/>
                          </a:rPr>
                          <m:t>CD</m:t>
                        </m:r>
                        <m:r>
                          <a:rPr lang="en-US" sz="2200" b="0" i="0" dirty="0" smtClean="0">
                            <a:latin typeface="Cambria Math" panose="02040503050406030204" pitchFamily="18" charset="0"/>
                            <a:ea typeface="Cambria" panose="02040503050406030204" pitchFamily="18" charset="0"/>
                            <a:cs typeface="Times New Roman" panose="02020603050405020304" pitchFamily="18" charset="0"/>
                          </a:rPr>
                          <m:t>3,~</m:t>
                        </m:r>
                        <m:r>
                          <m:rPr>
                            <m:sty m:val="p"/>
                          </m:rPr>
                          <a:rPr lang="en-US" sz="2200" b="0" i="0" dirty="0" smtClean="0">
                            <a:latin typeface="Cambria Math" panose="02040503050406030204" pitchFamily="18" charset="0"/>
                            <a:ea typeface="Cambria" panose="02040503050406030204" pitchFamily="18" charset="0"/>
                            <a:cs typeface="Times New Roman" panose="02020603050405020304" pitchFamily="18" charset="0"/>
                          </a:rPr>
                          <m:t>CD</m:t>
                        </m:r>
                        <m:r>
                          <a:rPr lang="en-US" sz="2200" b="0" i="0" dirty="0" smtClean="0">
                            <a:latin typeface="Cambria Math" panose="02040503050406030204" pitchFamily="18" charset="0"/>
                            <a:ea typeface="Cambria" panose="02040503050406030204" pitchFamily="18" charset="0"/>
                            <a:cs typeface="Times New Roman" panose="02020603050405020304" pitchFamily="18" charset="0"/>
                          </a:rPr>
                          <m:t>4</m:t>
                        </m:r>
                      </m:e>
                    </m:d>
                    <m:r>
                      <a:rPr lang="en-US" sz="2200" b="0" i="0" dirty="0" smtClean="0">
                        <a:latin typeface="Cambria Math" panose="02040503050406030204" pitchFamily="18" charset="0"/>
                        <a:ea typeface="Cambria" panose="02040503050406030204" pitchFamily="18" charset="0"/>
                        <a:cs typeface="Times New Roman" panose="02020603050405020304" pitchFamily="18" charset="0"/>
                      </a:rPr>
                      <m:t>∗</m:t>
                    </m:r>
                    <m:d>
                      <m:dPr>
                        <m:begChr m:val="{"/>
                        <m:endChr m:val="}"/>
                        <m:ctrlPr>
                          <a:rPr lang="en-US" sz="2200" i="1" dirty="0" smtClean="0">
                            <a:latin typeface="Cambria Math" panose="02040503050406030204" pitchFamily="18" charset="0"/>
                            <a:ea typeface="Cambria" panose="02040503050406030204" pitchFamily="18" charset="0"/>
                            <a:cs typeface="Times New Roman" panose="02020603050405020304" pitchFamily="18" charset="0"/>
                          </a:rPr>
                        </m:ctrlPr>
                      </m:dPr>
                      <m:e>
                        <m:r>
                          <m:rPr>
                            <m:sty m:val="p"/>
                          </m:rPr>
                          <a:rPr lang="en-US" sz="2200" b="0" i="0" dirty="0" smtClean="0">
                            <a:latin typeface="Cambria Math" panose="02040503050406030204" pitchFamily="18" charset="0"/>
                            <a:ea typeface="Cambria" panose="02040503050406030204" pitchFamily="18" charset="0"/>
                            <a:cs typeface="Times New Roman" panose="02020603050405020304" pitchFamily="18" charset="0"/>
                          </a:rPr>
                          <m:t>CD</m:t>
                        </m:r>
                        <m:r>
                          <a:rPr lang="en-US" sz="2200" b="0" i="0" dirty="0" smtClean="0">
                            <a:latin typeface="Cambria Math" panose="02040503050406030204" pitchFamily="18" charset="0"/>
                            <a:ea typeface="Cambria" panose="02040503050406030204" pitchFamily="18" charset="0"/>
                            <a:cs typeface="Times New Roman" panose="02020603050405020304" pitchFamily="18" charset="0"/>
                          </a:rPr>
                          <m:t>5</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dirty="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dirty="0"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2200" b="0" i="0" dirty="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dirty="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0" dirty="0" smtClean="0">
                        <a:latin typeface="Cambria Math" panose="02040503050406030204" pitchFamily="18" charset="0"/>
                        <a:ea typeface="Cambria Math" panose="02040503050406030204" pitchFamily="18" charset="0"/>
                        <a:cs typeface="Times New Roman" panose="02020603050405020304" pitchFamily="18" charset="0"/>
                      </a:rPr>
                      <m:t>7</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dirty="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dirty="0" smtClean="0">
                        <a:latin typeface="Cambria Math" panose="02040503050406030204" pitchFamily="18" charset="0"/>
                        <a:ea typeface="Cambria Math" panose="02040503050406030204" pitchFamily="18" charset="0"/>
                        <a:cs typeface="Times New Roman" panose="02020603050405020304" pitchFamily="18" charset="0"/>
                      </a:rPr>
                      <m:t>3}</m:t>
                    </m:r>
                  </m:oMath>
                </a14:m>
                <a:endParaRPr lang="en-IN" sz="2200"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7C3BABD-2AAB-05D1-2221-4061D8A80C7C}"/>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A6E5EDFB-DC5A-5579-D7DD-7DC37D8DAD35}"/>
              </a:ext>
            </a:extLst>
          </p:cNvPr>
          <p:cNvSpPr>
            <a:spLocks noGrp="1"/>
          </p:cNvSpPr>
          <p:nvPr>
            <p:ph type="sldNum" sz="quarter" idx="12"/>
          </p:nvPr>
        </p:nvSpPr>
        <p:spPr/>
        <p:txBody>
          <a:bodyPr/>
          <a:lstStyle/>
          <a:p>
            <a:pPr>
              <a:defRPr/>
            </a:pPr>
            <a:fld id="{54C3DD17-BAD4-47D4-860E-C6B0EF6A46B5}" type="slidenum">
              <a:rPr lang="en-US" altLang="en-US" smtClean="0"/>
              <a:pPr>
                <a:defRPr/>
              </a:pPr>
              <a:t>25</a:t>
            </a:fld>
            <a:endParaRPr lang="en-US" altLang="en-US" dirty="0">
              <a:latin typeface="Palatino Linotype" pitchFamily="18" charset="0"/>
            </a:endParaRPr>
          </a:p>
        </p:txBody>
      </p:sp>
      <p:sp>
        <p:nvSpPr>
          <p:cNvPr id="6" name="Rectangle 5">
            <a:extLst>
              <a:ext uri="{FF2B5EF4-FFF2-40B4-BE49-F238E27FC236}">
                <a16:creationId xmlns:a16="http://schemas.microsoft.com/office/drawing/2014/main" id="{1FCB34A7-A42B-2583-ED41-D9A34D715589}"/>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ate Placeholder 6">
            <a:extLst>
              <a:ext uri="{FF2B5EF4-FFF2-40B4-BE49-F238E27FC236}">
                <a16:creationId xmlns:a16="http://schemas.microsoft.com/office/drawing/2014/main" id="{13E6C0EA-7109-A4D2-10C7-29C9ACB16FF4}"/>
              </a:ext>
            </a:extLst>
          </p:cNvPr>
          <p:cNvSpPr>
            <a:spLocks noGrp="1"/>
          </p:cNvSpPr>
          <p:nvPr>
            <p:ph type="dt" sz="half" idx="10"/>
          </p:nvPr>
        </p:nvSpPr>
        <p:spPr/>
        <p:txBody>
          <a:bodyPr/>
          <a:lstStyle/>
          <a:p>
            <a:pPr>
              <a:defRPr/>
            </a:pPr>
            <a:fld id="{CE7CB367-0542-4B91-A75B-2A90CACC6EE8}" type="datetime8">
              <a:rPr lang="en-IN" altLang="en-US" smtClean="0"/>
              <a:t>23-05-2024 09:54 AM</a:t>
            </a:fld>
            <a:endParaRPr lang="en-US" altLang="en-US"/>
          </a:p>
        </p:txBody>
      </p:sp>
    </p:spTree>
    <p:extLst>
      <p:ext uri="{BB962C8B-B14F-4D97-AF65-F5344CB8AC3E}">
        <p14:creationId xmlns:p14="http://schemas.microsoft.com/office/powerpoint/2010/main" val="201049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B1425-4414-5862-791F-BDBBB07EE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49A5ED-6911-0663-5B13-1554ECB42D87}"/>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CONT..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0BA498-53A4-DA09-6144-2EC4983AC73E}"/>
                  </a:ext>
                </a:extLst>
              </p:cNvPr>
              <p:cNvSpPr>
                <a:spLocks noGrp="1"/>
              </p:cNvSpPr>
              <p:nvPr>
                <p:ph idx="1"/>
              </p:nvPr>
            </p:nvSpPr>
            <p:spPr>
              <a:xfrm>
                <a:off x="838200" y="1253331"/>
                <a:ext cx="10965024" cy="4351338"/>
              </a:xfrm>
            </p:spPr>
            <p:txBody>
              <a:bodyPr>
                <a:normAutofit/>
              </a:bodyPr>
              <a:lstStyle/>
              <a:p>
                <a:pPr marL="0" indent="0">
                  <a:lnSpc>
                    <a:spcPct val="150000"/>
                  </a:lnSpc>
                  <a:buNone/>
                </a:pPr>
                <a:endParaRPr lang="en-US" sz="2200" b="0" i="0" dirty="0">
                  <a:latin typeface="Cambria Math" panose="02040503050406030204" pitchFamily="18" charset="0"/>
                  <a:cs typeface="Times New Roman" panose="02020603050405020304" pitchFamily="18" charset="0"/>
                </a:endParaRPr>
              </a:p>
              <a:p>
                <a:pPr marL="0" indent="0">
                  <a:lnSpc>
                    <a:spcPct val="150000"/>
                  </a:lnSpc>
                  <a:buNone/>
                </a:pPr>
                <a14:m>
                  <m:oMath xmlns:m="http://schemas.openxmlformats.org/officeDocument/2006/math">
                    <m:r>
                      <m:rPr>
                        <m:sty m:val="p"/>
                      </m:rPr>
                      <a:rPr lang="en-US" sz="2200">
                        <a:latin typeface="Cambria Math" panose="02040503050406030204" pitchFamily="18" charset="0"/>
                        <a:cs typeface="Times New Roman" panose="02020603050405020304" pitchFamily="18" charset="0"/>
                      </a:rPr>
                      <m:t>Errorcorrect</m:t>
                    </m:r>
                    <m:r>
                      <a:rPr lang="en-US" sz="2200" b="0" i="0" smtClean="0">
                        <a:latin typeface="Cambria Math" panose="02040503050406030204" pitchFamily="18" charset="0"/>
                        <a:cs typeface="Times New Roman" panose="02020603050405020304" pitchFamily="18" charset="0"/>
                      </a:rPr>
                      <m:t>3</m:t>
                    </m:r>
                  </m:oMath>
                </a14:m>
                <a:r>
                  <a:rPr lang="en-IN" sz="2200" b="0" dirty="0">
                    <a:ea typeface="Cambria Math" panose="02040503050406030204" pitchFamily="18" charset="0"/>
                    <a:cs typeface="Times New Roman" panose="02020603050405020304" pitchFamily="18" charset="0"/>
                  </a:rPr>
                  <a:t> </a:t>
                </a:r>
                <a14:m>
                  <m:oMath xmlns:m="http://schemas.openxmlformats.org/officeDocument/2006/math">
                    <m:r>
                      <a:rPr lang="en-IN" sz="2200" b="0" dirty="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sz="2200" i="1" dirty="0"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dirty="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2</m:t>
                        </m:r>
                      </m:e>
                    </m:acc>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2,~</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3,</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1" smtClean="0">
                            <a:latin typeface="Cambria Math" panose="02040503050406030204" pitchFamily="18" charset="0"/>
                            <a:cs typeface="Times New Roman" panose="02020603050405020304" pitchFamily="18" charset="0"/>
                          </a:rPr>
                          <m:t>5</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6⨁</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2</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e>
                    </m:acc>
                    <m:r>
                      <a:rPr lang="en-US" sz="2200" b="0" i="1"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2,</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3,~</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1" smtClean="0">
                            <a:latin typeface="Cambria Math" panose="02040503050406030204" pitchFamily="18" charset="0"/>
                            <a:cs typeface="Times New Roman" panose="02020603050405020304" pitchFamily="18" charset="0"/>
                          </a:rPr>
                          <m:t>6</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2</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7⨁</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3</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e>
                    </m:acc>
                    <m:r>
                      <a:rPr lang="en-US" sz="2200" b="0" i="1"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2,~</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3,~</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1" smtClean="0">
                            <a:latin typeface="Cambria Math" panose="02040503050406030204" pitchFamily="18" charset="0"/>
                            <a:cs typeface="Times New Roman" panose="02020603050405020304" pitchFamily="18" charset="0"/>
                          </a:rPr>
                          <m:t>6</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2</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9⨁</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5</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2</m:t>
                        </m:r>
                      </m:e>
                    </m:acc>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2,~</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3,~</m:t>
                        </m:r>
                        <m:r>
                          <m:rPr>
                            <m:sty m:val="p"/>
                          </m:rPr>
                          <a:rPr lang="en-US" sz="2200" b="0" i="0" smtClean="0">
                            <a:latin typeface="Cambria Math" panose="02040503050406030204" pitchFamily="18" charset="0"/>
                            <a:cs typeface="Times New Roman" panose="02020603050405020304" pitchFamily="18" charset="0"/>
                          </a:rPr>
                          <m:t>CD</m:t>
                        </m:r>
                        <m:r>
                          <a:rPr lang="en-US" sz="2200" b="0" i="0" smtClean="0">
                            <a:latin typeface="Cambria Math" panose="02040503050406030204" pitchFamily="18" charset="0"/>
                            <a:cs typeface="Times New Roman" panose="02020603050405020304" pitchFamily="18" charset="0"/>
                          </a:rPr>
                          <m:t>4</m:t>
                        </m:r>
                      </m:e>
                    </m:d>
                    <m:r>
                      <a:rPr lang="en-US" sz="2200" b="0" i="0" smtClean="0">
                        <a:latin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cs typeface="Times New Roman" panose="02020603050405020304" pitchFamily="18" charset="0"/>
                          </a:rPr>
                          <m:t>CD</m:t>
                        </m:r>
                        <m:r>
                          <a:rPr lang="en-US" sz="2200" b="0" i="1" smtClean="0">
                            <a:latin typeface="Cambria Math" panose="02040503050406030204" pitchFamily="18" charset="0"/>
                            <a:cs typeface="Times New Roman" panose="02020603050405020304" pitchFamily="18" charset="0"/>
                          </a:rPr>
                          <m:t>6</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2</m:t>
                        </m:r>
                      </m:e>
                    </m:d>
                    <m:r>
                      <a:rPr lang="en-US" sz="2200"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220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8⨁</m:t>
                        </m:r>
                        <m:r>
                          <m:rPr>
                            <m:sty m:val="p"/>
                          </m:rPr>
                          <a:rPr lang="en-US" sz="2200"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sz="2200" b="0" i="0" smtClean="0">
                            <a:latin typeface="Cambria Math" panose="02040503050406030204" pitchFamily="18" charset="0"/>
                            <a:ea typeface="Cambria Math" panose="02040503050406030204" pitchFamily="18" charset="0"/>
                            <a:cs typeface="Times New Roman" panose="02020603050405020304" pitchFamily="18" charset="0"/>
                          </a:rPr>
                          <m:t>4</m:t>
                        </m:r>
                      </m:e>
                    </m:d>
                  </m:oMath>
                </a14:m>
                <a:endParaRPr lang="en-IN" sz="2200"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20BA498-53A4-DA09-6144-2EC4983AC73E}"/>
                  </a:ext>
                </a:extLst>
              </p:cNvPr>
              <p:cNvSpPr>
                <a:spLocks noGrp="1" noRot="1" noChangeAspect="1" noMove="1" noResize="1" noEditPoints="1" noAdjustHandles="1" noChangeArrowheads="1" noChangeShapeType="1" noTextEdit="1"/>
              </p:cNvSpPr>
              <p:nvPr>
                <p:ph idx="1"/>
              </p:nvPr>
            </p:nvSpPr>
            <p:spPr>
              <a:xfrm>
                <a:off x="838200" y="1253331"/>
                <a:ext cx="10965024" cy="4351338"/>
              </a:xfrm>
              <a:blipFill>
                <a:blip r:embed="rId2"/>
                <a:stretch>
                  <a:fillRect l="-56"/>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BCC549B4-1FEE-4DCF-65BA-406E34172B6A}"/>
              </a:ext>
            </a:extLst>
          </p:cNvPr>
          <p:cNvSpPr>
            <a:spLocks noGrp="1"/>
          </p:cNvSpPr>
          <p:nvPr>
            <p:ph type="sldNum" sz="quarter" idx="12"/>
          </p:nvPr>
        </p:nvSpPr>
        <p:spPr/>
        <p:txBody>
          <a:bodyPr/>
          <a:lstStyle/>
          <a:p>
            <a:pPr>
              <a:defRPr/>
            </a:pPr>
            <a:fld id="{54C3DD17-BAD4-47D4-860E-C6B0EF6A46B5}" type="slidenum">
              <a:rPr lang="en-US" altLang="en-US" smtClean="0"/>
              <a:pPr>
                <a:defRPr/>
              </a:pPr>
              <a:t>26</a:t>
            </a:fld>
            <a:endParaRPr lang="en-US" altLang="en-US" dirty="0">
              <a:latin typeface="Palatino Linotype" pitchFamily="18" charset="0"/>
            </a:endParaRPr>
          </a:p>
        </p:txBody>
      </p:sp>
      <p:sp>
        <p:nvSpPr>
          <p:cNvPr id="6" name="Rectangle 5">
            <a:extLst>
              <a:ext uri="{FF2B5EF4-FFF2-40B4-BE49-F238E27FC236}">
                <a16:creationId xmlns:a16="http://schemas.microsoft.com/office/drawing/2014/main" id="{FCF144AC-5E95-0BE9-10E8-20D49E0FACD1}"/>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ate Placeholder 6">
            <a:extLst>
              <a:ext uri="{FF2B5EF4-FFF2-40B4-BE49-F238E27FC236}">
                <a16:creationId xmlns:a16="http://schemas.microsoft.com/office/drawing/2014/main" id="{E8EFA905-A3A5-185B-969F-C48FB038E4F3}"/>
              </a:ext>
            </a:extLst>
          </p:cNvPr>
          <p:cNvSpPr>
            <a:spLocks noGrp="1"/>
          </p:cNvSpPr>
          <p:nvPr>
            <p:ph type="dt" sz="half" idx="10"/>
          </p:nvPr>
        </p:nvSpPr>
        <p:spPr/>
        <p:txBody>
          <a:bodyPr/>
          <a:lstStyle/>
          <a:p>
            <a:pPr>
              <a:defRPr/>
            </a:pPr>
            <a:fld id="{ABD097E2-D689-41F8-B410-B87297D54236}" type="datetime8">
              <a:rPr lang="en-IN" altLang="en-US" smtClean="0"/>
              <a:t>23-05-2024 09:54 AM</a:t>
            </a:fld>
            <a:endParaRPr lang="en-US" altLang="en-US"/>
          </a:p>
        </p:txBody>
      </p:sp>
    </p:spTree>
    <p:extLst>
      <p:ext uri="{BB962C8B-B14F-4D97-AF65-F5344CB8AC3E}">
        <p14:creationId xmlns:p14="http://schemas.microsoft.com/office/powerpoint/2010/main" val="365075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9ADAE-9866-999B-BB63-559A00DDC4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D9BD68-9D1B-31AD-8EDF-91EBA3D7FE7C}"/>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CONT..</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DE9642-3D74-99D1-5101-4159B052C7AB}"/>
                  </a:ext>
                </a:extLst>
              </p:cNvPr>
              <p:cNvSpPr>
                <a:spLocks noGrp="1"/>
              </p:cNvSpPr>
              <p:nvPr>
                <p:ph idx="1"/>
              </p:nvPr>
            </p:nvSpPr>
            <p:spPr>
              <a:xfrm>
                <a:off x="401217" y="1253331"/>
                <a:ext cx="11495314" cy="4351338"/>
              </a:xfrm>
            </p:spPr>
            <p:txBody>
              <a:bodyPr/>
              <a:lstStyle/>
              <a:p>
                <a:pPr marL="0" indent="0">
                  <a:lnSpc>
                    <a:spcPct val="150000"/>
                  </a:lnSpc>
                  <a:buNone/>
                </a:pPr>
                <a:endParaRPr lang="en-US" sz="2000" b="0" i="0" dirty="0">
                  <a:latin typeface="Cambria Math" panose="02040503050406030204" pitchFamily="18" charset="0"/>
                  <a:cs typeface="Times New Roman" panose="02020603050405020304" pitchFamily="18" charset="0"/>
                </a:endParaRPr>
              </a:p>
              <a:p>
                <a:pPr marL="914400" lvl="2" indent="0">
                  <a:lnSpc>
                    <a:spcPct val="200000"/>
                  </a:lnSpc>
                  <a:buNone/>
                </a:pPr>
                <a14:m>
                  <m:oMath xmlns:m="http://schemas.openxmlformats.org/officeDocument/2006/math">
                    <m:r>
                      <m:rPr>
                        <m:sty m:val="p"/>
                      </m:rPr>
                      <a:rPr lang="en-US">
                        <a:latin typeface="Cambria Math" panose="02040503050406030204" pitchFamily="18" charset="0"/>
                        <a:cs typeface="Times New Roman" panose="02020603050405020304" pitchFamily="18" charset="0"/>
                      </a:rPr>
                      <m:t>Errorcorrect</m:t>
                    </m:r>
                    <m:r>
                      <a:rPr lang="en-US" b="0" i="0" smtClean="0">
                        <a:latin typeface="Cambria Math" panose="02040503050406030204" pitchFamily="18" charset="0"/>
                        <a:cs typeface="Times New Roman" panose="02020603050405020304" pitchFamily="18" charset="0"/>
                      </a:rPr>
                      <m:t>4</m:t>
                    </m:r>
                  </m:oMath>
                </a14:m>
                <a:r>
                  <a:rPr lang="en-IN" b="0" dirty="0">
                    <a:ea typeface="Cambria Math" panose="02040503050406030204" pitchFamily="18" charset="0"/>
                    <a:cs typeface="Times New Roman" panose="02020603050405020304" pitchFamily="18" charset="0"/>
                  </a:rPr>
                  <a:t> </a:t>
                </a:r>
                <a14:m>
                  <m:oMath xmlns:m="http://schemas.openxmlformats.org/officeDocument/2006/math">
                    <m:r>
                      <a:rPr lang="en-IN" b="0" dirty="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IN" i="1" dirty="0" smtClean="0">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b="0" i="0" dirty="0" smtClean="0">
                            <a:latin typeface="Cambria Math" panose="02040503050406030204" pitchFamily="18" charset="0"/>
                            <a:ea typeface="Cambria Math" panose="02040503050406030204" pitchFamily="18" charset="0"/>
                            <a:cs typeface="Times New Roman" panose="02020603050405020304" pitchFamily="18" charset="0"/>
                          </a:rPr>
                          <m:t>Errorcorrect</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3</m:t>
                        </m:r>
                      </m:e>
                    </m:acc>
                    <m:r>
                      <a:rPr lang="en-US" b="0" i="0" smtClean="0">
                        <a:latin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cs typeface="Times New Roman" panose="02020603050405020304" pitchFamily="18" charset="0"/>
                          </a:rPr>
                        </m:ctrlPr>
                      </m:dPr>
                      <m:e>
                        <m:r>
                          <a:rPr lang="en-US" b="0" i="0" smtClean="0">
                            <a:latin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cs typeface="Times New Roman" panose="02020603050405020304" pitchFamily="18" charset="0"/>
                          </a:rPr>
                          <m:t>CD</m:t>
                        </m:r>
                        <m:r>
                          <a:rPr lang="en-US" b="0" i="0" smtClean="0">
                            <a:latin typeface="Cambria Math" panose="02040503050406030204" pitchFamily="18" charset="0"/>
                            <a:cs typeface="Times New Roman" panose="02020603050405020304" pitchFamily="18" charset="0"/>
                          </a:rPr>
                          <m:t>1,~</m:t>
                        </m:r>
                        <m:r>
                          <m:rPr>
                            <m:sty m:val="p"/>
                          </m:rPr>
                          <a:rPr lang="en-US" b="0" i="0" smtClean="0">
                            <a:latin typeface="Cambria Math" panose="02040503050406030204" pitchFamily="18" charset="0"/>
                            <a:cs typeface="Times New Roman" panose="02020603050405020304" pitchFamily="18" charset="0"/>
                          </a:rPr>
                          <m:t>CD</m:t>
                        </m:r>
                        <m:r>
                          <a:rPr lang="en-US" b="0" i="0" smtClean="0">
                            <a:latin typeface="Cambria Math" panose="02040503050406030204" pitchFamily="18" charset="0"/>
                            <a:cs typeface="Times New Roman" panose="02020603050405020304" pitchFamily="18" charset="0"/>
                          </a:rPr>
                          <m:t>2,~</m:t>
                        </m:r>
                        <m:r>
                          <m:rPr>
                            <m:sty m:val="p"/>
                          </m:rPr>
                          <a:rPr lang="en-US" b="0" i="0" smtClean="0">
                            <a:latin typeface="Cambria Math" panose="02040503050406030204" pitchFamily="18" charset="0"/>
                            <a:cs typeface="Times New Roman" panose="02020603050405020304" pitchFamily="18" charset="0"/>
                          </a:rPr>
                          <m:t>CD</m:t>
                        </m:r>
                        <m:r>
                          <a:rPr lang="en-US" b="0" i="0" smtClean="0">
                            <a:latin typeface="Cambria Math" panose="02040503050406030204" pitchFamily="18" charset="0"/>
                            <a:cs typeface="Times New Roman" panose="02020603050405020304" pitchFamily="18" charset="0"/>
                          </a:rPr>
                          <m:t>3,~</m:t>
                        </m:r>
                        <m:r>
                          <m:rPr>
                            <m:sty m:val="p"/>
                          </m:rPr>
                          <a:rPr lang="en-US" b="0" i="0" smtClean="0">
                            <a:latin typeface="Cambria Math" panose="02040503050406030204" pitchFamily="18" charset="0"/>
                            <a:cs typeface="Times New Roman" panose="02020603050405020304" pitchFamily="18" charset="0"/>
                          </a:rPr>
                          <m:t>CD</m:t>
                        </m:r>
                        <m:r>
                          <a:rPr lang="en-US" b="0" i="0" smtClean="0">
                            <a:latin typeface="Cambria Math" panose="02040503050406030204" pitchFamily="18" charset="0"/>
                            <a:cs typeface="Times New Roman" panose="02020603050405020304" pitchFamily="18" charset="0"/>
                          </a:rPr>
                          <m:t>4</m:t>
                        </m:r>
                      </m:e>
                    </m:d>
                    <m:r>
                      <a:rPr lang="en-US" b="0" i="0" smtClean="0">
                        <a:latin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cs typeface="Times New Roman" panose="02020603050405020304" pitchFamily="18" charset="0"/>
                          </a:rPr>
                        </m:ctrlPr>
                      </m:dPr>
                      <m:e>
                        <m:r>
                          <m:rPr>
                            <m:sty m:val="p"/>
                          </m:rPr>
                          <a:rPr lang="en-US" b="0" i="0" smtClean="0">
                            <a:latin typeface="Cambria Math" panose="02040503050406030204" pitchFamily="18" charset="0"/>
                            <a:cs typeface="Times New Roman" panose="02020603050405020304" pitchFamily="18" charset="0"/>
                          </a:rPr>
                          <m:t>CD</m:t>
                        </m:r>
                        <m:r>
                          <a:rPr lang="en-US" b="0" i="1" smtClean="0">
                            <a:latin typeface="Cambria Math" panose="02040503050406030204" pitchFamily="18" charset="0"/>
                            <a:cs typeface="Times New Roman" panose="02020603050405020304" pitchFamily="18" charset="0"/>
                          </a:rPr>
                          <m:t>5</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b="0" i="0" smtClean="0">
                            <a:latin typeface="Cambria Math" panose="02040503050406030204" pitchFamily="18" charset="0"/>
                            <a:ea typeface="Cambria Math" panose="02040503050406030204" pitchFamily="18" charset="0"/>
                            <a:cs typeface="Times New Roman" panose="02020603050405020304" pitchFamily="18" charset="0"/>
                          </a:rPr>
                          <m:t>1</m:t>
                        </m:r>
                      </m:e>
                    </m:d>
                    <m:r>
                      <a:rPr lang="en-US"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b="0" i="1" smtClean="0">
                            <a:latin typeface="Cambria Math" panose="02040503050406030204" pitchFamily="18" charset="0"/>
                            <a:ea typeface="Cambria Math" panose="02040503050406030204" pitchFamily="18" charset="0"/>
                            <a:cs typeface="Times New Roman" panose="02020603050405020304" pitchFamily="18" charset="0"/>
                          </a:rPr>
                          <m:t>7⨁</m:t>
                        </m:r>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b="0" i="0" smtClean="0">
                            <a:latin typeface="Cambria Math" panose="02040503050406030204" pitchFamily="18" charset="0"/>
                            <a:ea typeface="Cambria Math" panose="02040503050406030204" pitchFamily="18" charset="0"/>
                            <a:cs typeface="Times New Roman" panose="02020603050405020304" pitchFamily="18" charset="0"/>
                          </a:rPr>
                          <m:t>3</m:t>
                        </m:r>
                      </m:e>
                    </m:d>
                    <m:r>
                      <a:rPr lang="en-US"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cs typeface="Times New Roman" panose="02020603050405020304" pitchFamily="18" charset="0"/>
                          </a:rPr>
                        </m:ctrlPr>
                      </m:dPr>
                      <m:e>
                        <m:r>
                          <m:rPr>
                            <m:sty m:val="p"/>
                          </m:rPr>
                          <a:rPr lang="en-US" b="0" i="0" smtClean="0">
                            <a:latin typeface="Cambria Math" panose="02040503050406030204" pitchFamily="18" charset="0"/>
                            <a:cs typeface="Times New Roman" panose="02020603050405020304" pitchFamily="18" charset="0"/>
                          </a:rPr>
                          <m:t>CD</m:t>
                        </m:r>
                        <m:r>
                          <a:rPr lang="en-US" b="0" i="1" smtClean="0">
                            <a:latin typeface="Cambria Math" panose="02040503050406030204" pitchFamily="18" charset="0"/>
                            <a:cs typeface="Times New Roman" panose="02020603050405020304" pitchFamily="18" charset="0"/>
                          </a:rPr>
                          <m:t>8</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b="0" i="0" smtClean="0">
                            <a:latin typeface="Cambria Math" panose="02040503050406030204" pitchFamily="18" charset="0"/>
                            <a:ea typeface="Cambria Math" panose="02040503050406030204" pitchFamily="18" charset="0"/>
                            <a:cs typeface="Times New Roman" panose="02020603050405020304" pitchFamily="18" charset="0"/>
                          </a:rPr>
                          <m:t>4</m:t>
                        </m:r>
                      </m:e>
                    </m:d>
                    <m:r>
                      <a:rPr lang="en-US" b="0" i="0"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CD</m:t>
                        </m:r>
                        <m:r>
                          <a:rPr lang="en-US" b="0" i="1" smtClean="0">
                            <a:latin typeface="Cambria Math" panose="02040503050406030204" pitchFamily="18" charset="0"/>
                            <a:ea typeface="Cambria Math" panose="02040503050406030204" pitchFamily="18" charset="0"/>
                            <a:cs typeface="Times New Roman" panose="02020603050405020304" pitchFamily="18" charset="0"/>
                          </a:rPr>
                          <m:t>9⨁</m:t>
                        </m:r>
                        <m:r>
                          <m:rPr>
                            <m:sty m:val="p"/>
                          </m:rPr>
                          <a:rPr lang="en-US" b="0" i="0" smtClean="0">
                            <a:latin typeface="Cambria Math" panose="02040503050406030204" pitchFamily="18" charset="0"/>
                            <a:ea typeface="Cambria Math" panose="02040503050406030204" pitchFamily="18" charset="0"/>
                            <a:cs typeface="Times New Roman" panose="02020603050405020304" pitchFamily="18" charset="0"/>
                          </a:rPr>
                          <m:t>SY</m:t>
                        </m:r>
                        <m:r>
                          <a:rPr lang="en-US" b="0" i="0" smtClean="0">
                            <a:latin typeface="Cambria Math" panose="02040503050406030204" pitchFamily="18" charset="0"/>
                            <a:ea typeface="Cambria Math" panose="02040503050406030204" pitchFamily="18" charset="0"/>
                            <a:cs typeface="Times New Roman" panose="02020603050405020304" pitchFamily="18" charset="0"/>
                          </a:rPr>
                          <m:t>5</m:t>
                        </m:r>
                      </m:e>
                    </m:d>
                  </m:oMath>
                </a14:m>
                <a:endParaRPr lang="en-IN"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3DE9642-3D74-99D1-5101-4159B052C7AB}"/>
                  </a:ext>
                </a:extLst>
              </p:cNvPr>
              <p:cNvSpPr>
                <a:spLocks noGrp="1" noRot="1" noChangeAspect="1" noMove="1" noResize="1" noEditPoints="1" noAdjustHandles="1" noChangeArrowheads="1" noChangeShapeType="1" noTextEdit="1"/>
              </p:cNvSpPr>
              <p:nvPr>
                <p:ph idx="1"/>
              </p:nvPr>
            </p:nvSpPr>
            <p:spPr>
              <a:xfrm>
                <a:off x="401217" y="1253331"/>
                <a:ext cx="11495314" cy="4351338"/>
              </a:xfrm>
              <a:blipFill>
                <a:blip r:embed="rId2"/>
                <a:stretch>
                  <a:fillRect/>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9960263E-F588-96E9-6B8F-7D118A27C1C0}"/>
              </a:ext>
            </a:extLst>
          </p:cNvPr>
          <p:cNvSpPr>
            <a:spLocks noGrp="1"/>
          </p:cNvSpPr>
          <p:nvPr>
            <p:ph type="sldNum" sz="quarter" idx="12"/>
          </p:nvPr>
        </p:nvSpPr>
        <p:spPr/>
        <p:txBody>
          <a:bodyPr/>
          <a:lstStyle/>
          <a:p>
            <a:pPr>
              <a:defRPr/>
            </a:pPr>
            <a:fld id="{54C3DD17-BAD4-47D4-860E-C6B0EF6A46B5}" type="slidenum">
              <a:rPr lang="en-US" altLang="en-US" smtClean="0"/>
              <a:pPr>
                <a:defRPr/>
              </a:pPr>
              <a:t>27</a:t>
            </a:fld>
            <a:endParaRPr lang="en-US" altLang="en-US" dirty="0">
              <a:latin typeface="Palatino Linotype" pitchFamily="18" charset="0"/>
            </a:endParaRPr>
          </a:p>
        </p:txBody>
      </p:sp>
      <p:sp>
        <p:nvSpPr>
          <p:cNvPr id="6" name="Rectangle 5">
            <a:extLst>
              <a:ext uri="{FF2B5EF4-FFF2-40B4-BE49-F238E27FC236}">
                <a16:creationId xmlns:a16="http://schemas.microsoft.com/office/drawing/2014/main" id="{90F09970-296C-8CC4-124D-3693493FAC99}"/>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ate Placeholder 6">
            <a:extLst>
              <a:ext uri="{FF2B5EF4-FFF2-40B4-BE49-F238E27FC236}">
                <a16:creationId xmlns:a16="http://schemas.microsoft.com/office/drawing/2014/main" id="{EF99C5F2-7F5A-CDA4-4269-6820A047B362}"/>
              </a:ext>
            </a:extLst>
          </p:cNvPr>
          <p:cNvSpPr>
            <a:spLocks noGrp="1"/>
          </p:cNvSpPr>
          <p:nvPr>
            <p:ph type="dt" sz="half" idx="10"/>
          </p:nvPr>
        </p:nvSpPr>
        <p:spPr/>
        <p:txBody>
          <a:bodyPr/>
          <a:lstStyle/>
          <a:p>
            <a:pPr>
              <a:defRPr/>
            </a:pPr>
            <a:fld id="{4E923683-EAD5-40F4-864C-7F73C16F2046}" type="datetime8">
              <a:rPr lang="en-IN" altLang="en-US" smtClean="0"/>
              <a:t>23-05-2024 09:54 AM</a:t>
            </a:fld>
            <a:endParaRPr lang="en-US" altLang="en-US"/>
          </a:p>
        </p:txBody>
      </p:sp>
    </p:spTree>
    <p:extLst>
      <p:ext uri="{BB962C8B-B14F-4D97-AF65-F5344CB8AC3E}">
        <p14:creationId xmlns:p14="http://schemas.microsoft.com/office/powerpoint/2010/main" val="52959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0C67-F5C8-CE4B-3D37-0FB8D2DE3E11}"/>
              </a:ext>
            </a:extLst>
          </p:cNvPr>
          <p:cNvSpPr>
            <a:spLocks noGrp="1"/>
          </p:cNvSpPr>
          <p:nvPr>
            <p:ph type="title"/>
          </p:nvPr>
        </p:nvSpPr>
        <p:spPr/>
        <p:txBody>
          <a:bodyPr>
            <a:normAutofit/>
          </a:bodyPr>
          <a:lstStyle/>
          <a:p>
            <a:r>
              <a:rPr lang="en-US"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SOFTWARE REQUIRED</a:t>
            </a:r>
            <a:endParaRPr lang="en-IN"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00E054-7D1A-2AE5-9AC7-8FAECF82E4B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XILINX ISE 14.7</a:t>
            </a:r>
          </a:p>
          <a:p>
            <a:r>
              <a:rPr lang="en-US" dirty="0">
                <a:latin typeface="Times New Roman" panose="02020603050405020304" pitchFamily="18" charset="0"/>
                <a:cs typeface="Times New Roman" panose="02020603050405020304" pitchFamily="18" charset="0"/>
              </a:rPr>
              <a:t>CADENCE 90nm</a:t>
            </a:r>
          </a:p>
          <a:p>
            <a:r>
              <a:rPr lang="en-US" dirty="0">
                <a:latin typeface="Times New Roman" panose="02020603050405020304" pitchFamily="18" charset="0"/>
                <a:cs typeface="Times New Roman" panose="02020603050405020304" pitchFamily="18" charset="0"/>
              </a:rPr>
              <a:t>MATLAB</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8C3AFFD-3E96-E9EB-0F27-EDC22C3A6CD6}"/>
              </a:ext>
            </a:extLst>
          </p:cNvPr>
          <p:cNvSpPr>
            <a:spLocks noGrp="1"/>
          </p:cNvSpPr>
          <p:nvPr>
            <p:ph type="sldNum" sz="quarter" idx="12"/>
          </p:nvPr>
        </p:nvSpPr>
        <p:spPr/>
        <p:txBody>
          <a:bodyPr/>
          <a:lstStyle/>
          <a:p>
            <a:pPr>
              <a:defRPr/>
            </a:pPr>
            <a:fld id="{54C3DD17-BAD4-47D4-860E-C6B0EF6A46B5}" type="slidenum">
              <a:rPr lang="en-US" altLang="en-US" smtClean="0"/>
              <a:pPr>
                <a:defRPr/>
              </a:pPr>
              <a:t>28</a:t>
            </a:fld>
            <a:endParaRPr lang="en-US" altLang="en-US">
              <a:latin typeface="Palatino Linotype" pitchFamily="18" charset="0"/>
            </a:endParaRPr>
          </a:p>
        </p:txBody>
      </p:sp>
      <p:sp>
        <p:nvSpPr>
          <p:cNvPr id="7" name="Rectangle 6">
            <a:extLst>
              <a:ext uri="{FF2B5EF4-FFF2-40B4-BE49-F238E27FC236}">
                <a16:creationId xmlns:a16="http://schemas.microsoft.com/office/drawing/2014/main" id="{3D61ED0F-EBCA-A161-6ADC-19788D065367}"/>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27B91C91-BCC9-B2F0-3EDF-7C87E5A3B196}"/>
              </a:ext>
            </a:extLst>
          </p:cNvPr>
          <p:cNvSpPr>
            <a:spLocks noGrp="1"/>
          </p:cNvSpPr>
          <p:nvPr>
            <p:ph type="dt" sz="half" idx="10"/>
          </p:nvPr>
        </p:nvSpPr>
        <p:spPr/>
        <p:txBody>
          <a:bodyPr/>
          <a:lstStyle/>
          <a:p>
            <a:pPr>
              <a:defRPr/>
            </a:pPr>
            <a:fld id="{539F1761-F496-477F-8550-BC51810581A0}" type="datetime8">
              <a:rPr lang="en-IN" altLang="en-US" smtClean="0"/>
              <a:t>23-05-2024 09:54 AM</a:t>
            </a:fld>
            <a:endParaRPr lang="en-US" altLang="en-US"/>
          </a:p>
        </p:txBody>
      </p:sp>
    </p:spTree>
    <p:extLst>
      <p:ext uri="{BB962C8B-B14F-4D97-AF65-F5344CB8AC3E}">
        <p14:creationId xmlns:p14="http://schemas.microsoft.com/office/powerpoint/2010/main" val="377170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97A3-3296-1052-E8B6-EE56C379AB62}"/>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MODULE DESCRIPTION</a:t>
            </a:r>
            <a:endParaRPr lang="en-IN" dirty="0"/>
          </a:p>
        </p:txBody>
      </p:sp>
      <p:sp>
        <p:nvSpPr>
          <p:cNvPr id="3" name="Content Placeholder 2">
            <a:extLst>
              <a:ext uri="{FF2B5EF4-FFF2-40B4-BE49-F238E27FC236}">
                <a16:creationId xmlns:a16="http://schemas.microsoft.com/office/drawing/2014/main" id="{953116B8-CCCA-9A11-69BB-8BBD7E6D7C7A}"/>
              </a:ext>
            </a:extLst>
          </p:cNvPr>
          <p:cNvSpPr>
            <a:spLocks noGrp="1"/>
          </p:cNvSpPr>
          <p:nvPr>
            <p:ph idx="1"/>
          </p:nvPr>
        </p:nvSpPr>
        <p:spPr/>
        <p:txBody>
          <a:bodyPr>
            <a:normAutofit/>
          </a:bodyPr>
          <a:lstStyle/>
          <a:p>
            <a:pPr>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MODULE(1)	</a:t>
            </a:r>
            <a:r>
              <a:rPr lang="en-IN" b="1" dirty="0">
                <a:latin typeface="Times New Roman" panose="02020603050405020304" pitchFamily="18" charset="0"/>
                <a:cs typeface="Times New Roman" panose="02020603050405020304" pitchFamily="18" charset="0"/>
              </a:rPr>
              <a:t>Design of MIPC encoder</a:t>
            </a:r>
            <a:endParaRPr lang="en-US" b="1" u="sng" dirty="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MODULE (2)</a:t>
            </a:r>
            <a:r>
              <a:rPr lang="en-IN" b="1" dirty="0">
                <a:latin typeface="Times New Roman" panose="02020603050405020304" pitchFamily="18" charset="0"/>
                <a:cs typeface="Times New Roman" panose="02020603050405020304" pitchFamily="18" charset="0"/>
              </a:rPr>
              <a:t> 	Puncturing </a:t>
            </a:r>
            <a:endParaRPr lang="en-US" b="1" u="sng" dirty="0">
              <a:solidFill>
                <a:srgbClr val="7030A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MODULE (3) 	</a:t>
            </a:r>
            <a:r>
              <a:rPr lang="en-US" b="1" dirty="0">
                <a:latin typeface="Times New Roman" panose="02020603050405020304" pitchFamily="18" charset="0"/>
                <a:cs typeface="Times New Roman" panose="02020603050405020304" pitchFamily="18" charset="0"/>
              </a:rPr>
              <a:t>De-Puncturing</a:t>
            </a:r>
          </a:p>
          <a:p>
            <a:pPr>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MODULE (4)	</a:t>
            </a:r>
            <a:r>
              <a:rPr lang="en-US" b="1" dirty="0">
                <a:latin typeface="Times New Roman" panose="02020603050405020304" pitchFamily="18" charset="0"/>
                <a:cs typeface="Times New Roman" panose="02020603050405020304" pitchFamily="18" charset="0"/>
              </a:rPr>
              <a:t>Design of MIPC decoder</a:t>
            </a:r>
          </a:p>
          <a:p>
            <a:pPr>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MODULE(5)	</a:t>
            </a:r>
            <a:r>
              <a:rPr lang="en-US" b="1" dirty="0">
                <a:latin typeface="Times New Roman" panose="02020603050405020304" pitchFamily="18" charset="0"/>
                <a:cs typeface="Times New Roman" panose="02020603050405020304" pitchFamily="18" charset="0"/>
              </a:rPr>
              <a:t>Power delay area analysis</a:t>
            </a:r>
          </a:p>
          <a:p>
            <a:pPr>
              <a:buFont typeface="Wingdings" panose="05000000000000000000" pitchFamily="2" charset="2"/>
              <a:buChar char="Ø"/>
            </a:pPr>
            <a:r>
              <a:rPr lang="en-US" b="1" dirty="0">
                <a:solidFill>
                  <a:srgbClr val="FF0000"/>
                </a:solidFill>
                <a:latin typeface="Times New Roman" panose="02020603050405020304" pitchFamily="18" charset="0"/>
                <a:cs typeface="Times New Roman" panose="02020603050405020304" pitchFamily="18" charset="0"/>
              </a:rPr>
              <a:t>MODULE(6)</a:t>
            </a:r>
            <a:r>
              <a:rPr lang="en-US" b="1" dirty="0">
                <a:latin typeface="Times New Roman" panose="02020603050405020304" pitchFamily="18" charset="0"/>
                <a:cs typeface="Times New Roman" panose="02020603050405020304" pitchFamily="18" charset="0"/>
              </a:rPr>
              <a:t> 	BER analysis</a:t>
            </a:r>
            <a:endParaRPr lang="en-IN" b="1" dirty="0">
              <a:latin typeface="Times New Roman" panose="02020603050405020304" pitchFamily="18" charset="0"/>
              <a:cs typeface="Times New Roman" panose="02020603050405020304" pitchFamily="18" charset="0"/>
            </a:endParaRPr>
          </a:p>
          <a:p>
            <a:pPr lvl="4"/>
            <a:endParaRPr lang="en-US" b="1" u="sng"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2286000" lvl="5" indent="0">
              <a:buNone/>
            </a:pPr>
            <a:endParaRPr lang="en-IN" dirty="0"/>
          </a:p>
        </p:txBody>
      </p:sp>
      <p:sp>
        <p:nvSpPr>
          <p:cNvPr id="4" name="Rectangle 3">
            <a:extLst>
              <a:ext uri="{FF2B5EF4-FFF2-40B4-BE49-F238E27FC236}">
                <a16:creationId xmlns:a16="http://schemas.microsoft.com/office/drawing/2014/main" id="{F924C6A8-61BC-A9E4-ABEB-A5E1A1D3E595}"/>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30A203CD-2FA9-A106-A0D7-C96594E02FD8}"/>
              </a:ext>
            </a:extLst>
          </p:cNvPr>
          <p:cNvSpPr>
            <a:spLocks noGrp="1"/>
          </p:cNvSpPr>
          <p:nvPr>
            <p:ph type="sldNum" sz="quarter" idx="12"/>
          </p:nvPr>
        </p:nvSpPr>
        <p:spPr/>
        <p:txBody>
          <a:bodyPr/>
          <a:lstStyle/>
          <a:p>
            <a:pPr>
              <a:defRPr/>
            </a:pPr>
            <a:fld id="{54C3DD17-BAD4-47D4-860E-C6B0EF6A46B5}" type="slidenum">
              <a:rPr lang="en-US" altLang="en-US" smtClean="0"/>
              <a:pPr>
                <a:defRPr/>
              </a:pPr>
              <a:t>29</a:t>
            </a:fld>
            <a:endParaRPr lang="en-US" altLang="en-US">
              <a:latin typeface="Palatino Linotype" pitchFamily="18" charset="0"/>
            </a:endParaRPr>
          </a:p>
        </p:txBody>
      </p:sp>
      <p:sp>
        <p:nvSpPr>
          <p:cNvPr id="6" name="Date Placeholder 5">
            <a:extLst>
              <a:ext uri="{FF2B5EF4-FFF2-40B4-BE49-F238E27FC236}">
                <a16:creationId xmlns:a16="http://schemas.microsoft.com/office/drawing/2014/main" id="{B54767C7-5D10-3699-DA60-47FD8A5C0C6C}"/>
              </a:ext>
            </a:extLst>
          </p:cNvPr>
          <p:cNvSpPr>
            <a:spLocks noGrp="1"/>
          </p:cNvSpPr>
          <p:nvPr>
            <p:ph type="dt" sz="half" idx="10"/>
          </p:nvPr>
        </p:nvSpPr>
        <p:spPr/>
        <p:txBody>
          <a:bodyPr/>
          <a:lstStyle/>
          <a:p>
            <a:pPr>
              <a:defRPr/>
            </a:pPr>
            <a:fld id="{4DFF5967-D25B-48A7-A480-A14804714E60}" type="datetime8">
              <a:rPr lang="en-IN" altLang="en-US" smtClean="0"/>
              <a:t>23-05-2024 09:54 AM</a:t>
            </a:fld>
            <a:endParaRPr lang="en-US" altLang="en-US"/>
          </a:p>
        </p:txBody>
      </p:sp>
    </p:spTree>
    <p:extLst>
      <p:ext uri="{BB962C8B-B14F-4D97-AF65-F5344CB8AC3E}">
        <p14:creationId xmlns:p14="http://schemas.microsoft.com/office/powerpoint/2010/main" val="205370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A544-EFEE-0B71-7AF5-47C90816F556}"/>
              </a:ext>
            </a:extLst>
          </p:cNvPr>
          <p:cNvSpPr>
            <a:spLocks noGrp="1"/>
          </p:cNvSpPr>
          <p:nvPr>
            <p:ph type="title"/>
          </p:nvPr>
        </p:nvSpPr>
        <p:spPr>
          <a:xfrm>
            <a:off x="838200" y="226031"/>
            <a:ext cx="10515600" cy="1325563"/>
          </a:xfrm>
        </p:spPr>
        <p:txBody>
          <a:bodyPr/>
          <a:lstStyle/>
          <a:p>
            <a:r>
              <a:rPr lang="en-US" b="1" dirty="0">
                <a:solidFill>
                  <a:srgbClr val="FF0000"/>
                </a:solidFill>
              </a:rPr>
              <a:t>				</a:t>
            </a:r>
            <a:r>
              <a:rPr lang="en-US"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ABSTRACT</a:t>
            </a:r>
            <a:endParaRPr lang="en-IN" b="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ABDBA3-C60D-1014-3329-DC5A9C28AAA9}"/>
              </a:ext>
            </a:extLst>
          </p:cNvPr>
          <p:cNvSpPr>
            <a:spLocks noGrp="1"/>
          </p:cNvSpPr>
          <p:nvPr>
            <p:ph idx="1"/>
          </p:nvPr>
        </p:nvSpPr>
        <p:spPr>
          <a:xfrm>
            <a:off x="838200" y="1548882"/>
            <a:ext cx="10515600" cy="4807468"/>
          </a:xfrm>
        </p:spPr>
        <p:txBody>
          <a:bodyPr>
            <a:normAutofit fontScale="92500" lnSpcReduction="10000"/>
          </a:bodyPr>
          <a:lstStyle/>
          <a:p>
            <a:pPr algn="just"/>
            <a:r>
              <a:rPr lang="en-US" sz="3000" b="0" i="0" dirty="0">
                <a:effectLst/>
                <a:latin typeface="Times New Roman" panose="02020603050405020304" pitchFamily="18" charset="0"/>
                <a:cs typeface="Times New Roman" panose="02020603050405020304" pitchFamily="18" charset="0"/>
              </a:rPr>
              <a:t>Channel coding is the process of adding redundant bits with the original information bits so as to improve the reliability </a:t>
            </a:r>
            <a:r>
              <a:rPr lang="en-US" sz="3000" dirty="0">
                <a:latin typeface="Times New Roman" panose="02020603050405020304" pitchFamily="18" charset="0"/>
                <a:cs typeface="Times New Roman" panose="02020603050405020304" pitchFamily="18" charset="0"/>
              </a:rPr>
              <a:t>of the data transmission. It </a:t>
            </a:r>
            <a:r>
              <a:rPr lang="en-US" sz="3000" b="0" i="0" dirty="0">
                <a:effectLst/>
                <a:latin typeface="Times New Roman" panose="02020603050405020304" pitchFamily="18" charset="0"/>
                <a:cs typeface="Times New Roman" panose="02020603050405020304" pitchFamily="18" charset="0"/>
              </a:rPr>
              <a:t>is a cornerstone in modern communication systems, especially in wireless applications, where data transmission is susceptible to various impairments such as noise and interference.</a:t>
            </a:r>
          </a:p>
          <a:p>
            <a:pPr algn="just"/>
            <a:r>
              <a:rPr lang="en-US" sz="3000" dirty="0">
                <a:latin typeface="Times New Roman" panose="02020603050405020304" pitchFamily="18" charset="0"/>
                <a:cs typeface="Times New Roman" panose="02020603050405020304" pitchFamily="18" charset="0"/>
              </a:rPr>
              <a:t>In wireless transmission, high power consumption, larger area consumption, and minimal speed are the major challenges in channel coding. The Bit Error Rate should also be reduced during transmission over noisy channel.</a:t>
            </a:r>
          </a:p>
          <a:p>
            <a:pPr algn="just"/>
            <a:r>
              <a:rPr lang="en-US" sz="3000" dirty="0">
                <a:latin typeface="Times New Roman" panose="02020603050405020304" pitchFamily="18" charset="0"/>
                <a:cs typeface="Times New Roman" panose="02020603050405020304" pitchFamily="18" charset="0"/>
              </a:rPr>
              <a:t>This work proposes a novel channel coding scheme </a:t>
            </a:r>
            <a:r>
              <a:rPr lang="en-US" sz="3000" dirty="0">
                <a:solidFill>
                  <a:srgbClr val="FF0000"/>
                </a:solidFill>
                <a:latin typeface="Times New Roman" panose="02020603050405020304" pitchFamily="18" charset="0"/>
                <a:cs typeface="Times New Roman" panose="02020603050405020304" pitchFamily="18" charset="0"/>
              </a:rPr>
              <a:t>(Minimal intricacy parity check code)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that reduces the Bit Error Rate for reliable data communication w</a:t>
            </a:r>
            <a:r>
              <a:rPr lang="en-US" sz="3000" dirty="0">
                <a:latin typeface="Times New Roman" panose="02020603050405020304" pitchFamily="18" charset="0"/>
                <a:cs typeface="Times New Roman" panose="02020603050405020304" pitchFamily="18" charset="0"/>
              </a:rPr>
              <a:t>hile also ensuring efficient power consumption , area consumption and delay.</a:t>
            </a:r>
            <a:endParaRPr lang="en-US" sz="30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US" sz="2400" b="0" i="0" dirty="0">
              <a:solidFill>
                <a:srgbClr val="374151"/>
              </a:solidFill>
              <a:effectLst/>
              <a:latin typeface="Times New Roman" panose="02020603050405020304" pitchFamily="18" charset="0"/>
              <a:cs typeface="Times New Roman" panose="02020603050405020304" pitchFamily="18" charset="0"/>
            </a:endParaRPr>
          </a:p>
          <a:p>
            <a:endParaRPr lang="en-US" sz="2400" dirty="0">
              <a:solidFill>
                <a:srgbClr val="374151"/>
              </a:solidFill>
              <a:latin typeface="Times New Roman" panose="02020603050405020304" pitchFamily="18" charset="0"/>
              <a:cs typeface="Times New Roman" panose="02020603050405020304" pitchFamily="18" charset="0"/>
            </a:endParaRPr>
          </a:p>
          <a:p>
            <a:endParaRPr lang="en-US" b="0" i="0" dirty="0">
              <a:solidFill>
                <a:srgbClr val="374151"/>
              </a:solidFill>
              <a:effectLst/>
              <a:latin typeface="Söhne"/>
            </a:endParaRPr>
          </a:p>
          <a:p>
            <a:pPr marL="0" indent="0">
              <a:buNone/>
            </a:pPr>
            <a:endParaRPr lang="en-IN" dirty="0"/>
          </a:p>
        </p:txBody>
      </p:sp>
      <p:sp>
        <p:nvSpPr>
          <p:cNvPr id="5" name="Slide Number Placeholder 4">
            <a:extLst>
              <a:ext uri="{FF2B5EF4-FFF2-40B4-BE49-F238E27FC236}">
                <a16:creationId xmlns:a16="http://schemas.microsoft.com/office/drawing/2014/main" id="{5A91E00B-E7A9-18D3-B79D-587360E19AD3}"/>
              </a:ext>
            </a:extLst>
          </p:cNvPr>
          <p:cNvSpPr>
            <a:spLocks noGrp="1"/>
          </p:cNvSpPr>
          <p:nvPr>
            <p:ph type="sldNum" sz="quarter" idx="12"/>
          </p:nvPr>
        </p:nvSpPr>
        <p:spPr/>
        <p:txBody>
          <a:bodyPr/>
          <a:lstStyle/>
          <a:p>
            <a:pPr>
              <a:defRPr/>
            </a:pPr>
            <a:fld id="{54C3DD17-BAD4-47D4-860E-C6B0EF6A46B5}" type="slidenum">
              <a:rPr lang="en-US" altLang="en-US" smtClean="0"/>
              <a:pPr>
                <a:defRPr/>
              </a:pPr>
              <a:t>3</a:t>
            </a:fld>
            <a:endParaRPr lang="en-US" altLang="en-US" dirty="0">
              <a:latin typeface="Palatino Linotype" pitchFamily="18" charset="0"/>
            </a:endParaRPr>
          </a:p>
        </p:txBody>
      </p:sp>
      <p:sp>
        <p:nvSpPr>
          <p:cNvPr id="6" name="TextBox 5">
            <a:extLst>
              <a:ext uri="{FF2B5EF4-FFF2-40B4-BE49-F238E27FC236}">
                <a16:creationId xmlns:a16="http://schemas.microsoft.com/office/drawing/2014/main" id="{4B01C639-B756-5A75-CC15-756C55938F20}"/>
              </a:ext>
            </a:extLst>
          </p:cNvPr>
          <p:cNvSpPr txBox="1"/>
          <p:nvPr/>
        </p:nvSpPr>
        <p:spPr>
          <a:xfrm>
            <a:off x="983848" y="3314641"/>
            <a:ext cx="1107996" cy="954107"/>
          </a:xfrm>
          <a:prstGeom prst="rect">
            <a:avLst/>
          </a:prstGeom>
          <a:noFill/>
        </p:spPr>
        <p:txBody>
          <a:bodyPr wrap="none" rtlCol="0">
            <a:spAutoFit/>
          </a:bodyPr>
          <a:lstStyle/>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FFE14CE5-ACA8-61F0-4E1C-08FC2049775C}"/>
              </a:ext>
            </a:extLst>
          </p:cNvPr>
          <p:cNvSpPr/>
          <p:nvPr/>
        </p:nvSpPr>
        <p:spPr>
          <a:xfrm>
            <a:off x="0" y="0"/>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22E36898-D832-5957-CCDF-3860F2A4D317}"/>
              </a:ext>
            </a:extLst>
          </p:cNvPr>
          <p:cNvSpPr>
            <a:spLocks noGrp="1"/>
          </p:cNvSpPr>
          <p:nvPr>
            <p:ph type="dt" sz="half" idx="10"/>
          </p:nvPr>
        </p:nvSpPr>
        <p:spPr/>
        <p:txBody>
          <a:bodyPr/>
          <a:lstStyle/>
          <a:p>
            <a:pPr>
              <a:defRPr/>
            </a:pPr>
            <a:fld id="{CAD7236C-88DE-421A-B68E-020035DEC231}" type="datetime8">
              <a:rPr lang="en-IN" altLang="en-US" smtClean="0"/>
              <a:t>23-05-2024 09:54 AM</a:t>
            </a:fld>
            <a:endParaRPr lang="en-US" altLang="en-US"/>
          </a:p>
        </p:txBody>
      </p:sp>
    </p:spTree>
    <p:extLst>
      <p:ext uri="{BB962C8B-B14F-4D97-AF65-F5344CB8AC3E}">
        <p14:creationId xmlns:p14="http://schemas.microsoft.com/office/powerpoint/2010/main" val="23325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90C3-0B38-73E9-53A8-1F21F44C5670}"/>
              </a:ext>
            </a:extLst>
          </p:cNvPr>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	      MIPC ENCODER OUTPUT</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92A3CDF-889A-A99D-7B17-B294CEC5BB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6839" y="1446245"/>
            <a:ext cx="10426961" cy="4606839"/>
          </a:xfrm>
          <a:prstGeom prst="rect">
            <a:avLst/>
          </a:prstGeom>
          <a:ln>
            <a:noFill/>
          </a:ln>
          <a:effectLst/>
        </p:spPr>
      </p:pic>
      <p:sp>
        <p:nvSpPr>
          <p:cNvPr id="3" name="Rectangle 2">
            <a:extLst>
              <a:ext uri="{FF2B5EF4-FFF2-40B4-BE49-F238E27FC236}">
                <a16:creationId xmlns:a16="http://schemas.microsoft.com/office/drawing/2014/main" id="{3A5A34A4-7F9C-391E-9C90-8C29DD7A4DE0}"/>
              </a:ext>
            </a:extLst>
          </p:cNvPr>
          <p:cNvSpPr/>
          <p:nvPr/>
        </p:nvSpPr>
        <p:spPr>
          <a:xfrm>
            <a:off x="9832" y="19163"/>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lide Number Placeholder 6">
            <a:extLst>
              <a:ext uri="{FF2B5EF4-FFF2-40B4-BE49-F238E27FC236}">
                <a16:creationId xmlns:a16="http://schemas.microsoft.com/office/drawing/2014/main" id="{8ADB86F0-26AE-2E28-7B87-3549D4C9246B}"/>
              </a:ext>
            </a:extLst>
          </p:cNvPr>
          <p:cNvSpPr>
            <a:spLocks noGrp="1"/>
          </p:cNvSpPr>
          <p:nvPr>
            <p:ph type="sldNum" sz="quarter" idx="12"/>
          </p:nvPr>
        </p:nvSpPr>
        <p:spPr/>
        <p:txBody>
          <a:bodyPr/>
          <a:lstStyle/>
          <a:p>
            <a:pPr>
              <a:defRPr/>
            </a:pPr>
            <a:fld id="{3AEFFE82-CE7E-456C-9801-FFFBB0B8C51D}" type="slidenum">
              <a:rPr lang="en-US" altLang="en-US" smtClean="0"/>
              <a:pPr>
                <a:defRPr/>
              </a:pPr>
              <a:t>30</a:t>
            </a:fld>
            <a:endParaRPr lang="en-US" altLang="en-US">
              <a:latin typeface="Palatino Linotype" pitchFamily="18" charset="0"/>
            </a:endParaRPr>
          </a:p>
        </p:txBody>
      </p:sp>
      <p:sp>
        <p:nvSpPr>
          <p:cNvPr id="5" name="Date Placeholder 4">
            <a:extLst>
              <a:ext uri="{FF2B5EF4-FFF2-40B4-BE49-F238E27FC236}">
                <a16:creationId xmlns:a16="http://schemas.microsoft.com/office/drawing/2014/main" id="{62E52B0C-7D00-B43E-3DDE-CB7506F01CB3}"/>
              </a:ext>
            </a:extLst>
          </p:cNvPr>
          <p:cNvSpPr>
            <a:spLocks noGrp="1"/>
          </p:cNvSpPr>
          <p:nvPr>
            <p:ph type="dt" sz="half" idx="10"/>
          </p:nvPr>
        </p:nvSpPr>
        <p:spPr/>
        <p:txBody>
          <a:bodyPr/>
          <a:lstStyle/>
          <a:p>
            <a:pPr>
              <a:defRPr/>
            </a:pPr>
            <a:fld id="{A90ABF25-9683-4B08-A60B-12E189EAF044}" type="datetime8">
              <a:rPr lang="en-IN" altLang="en-US" smtClean="0"/>
              <a:t>23-05-2024 09:54 AM</a:t>
            </a:fld>
            <a:endParaRPr lang="en-US" altLang="en-US"/>
          </a:p>
        </p:txBody>
      </p:sp>
    </p:spTree>
    <p:extLst>
      <p:ext uri="{BB962C8B-B14F-4D97-AF65-F5344CB8AC3E}">
        <p14:creationId xmlns:p14="http://schemas.microsoft.com/office/powerpoint/2010/main" val="116784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0B05-6F56-84BC-95F1-7DDE6B39F69F}"/>
              </a:ext>
            </a:extLst>
          </p:cNvPr>
          <p:cNvSpPr>
            <a:spLocks noGrp="1"/>
          </p:cNvSpPr>
          <p:nvPr>
            <p:ph type="title"/>
          </p:nvPr>
        </p:nvSpPr>
        <p:spPr>
          <a:xfrm>
            <a:off x="838200" y="234497"/>
            <a:ext cx="10515600" cy="1325563"/>
          </a:xfrm>
        </p:spPr>
        <p:txBody>
          <a:bodyPr/>
          <a:lstStyle/>
          <a:p>
            <a:pPr algn="just"/>
            <a:r>
              <a:rPr lang="en-IN" b="1" dirty="0">
                <a:solidFill>
                  <a:srgbClr val="FF0000"/>
                </a:solidFill>
                <a:latin typeface="Times New Roman" panose="02020603050405020304" pitchFamily="18" charset="0"/>
                <a:cs typeface="Times New Roman" panose="02020603050405020304" pitchFamily="18" charset="0"/>
              </a:rPr>
              <a:t>			    PUNCTURING</a:t>
            </a:r>
          </a:p>
        </p:txBody>
      </p:sp>
      <p:sp>
        <p:nvSpPr>
          <p:cNvPr id="4" name="Date Placeholder 3">
            <a:extLst>
              <a:ext uri="{FF2B5EF4-FFF2-40B4-BE49-F238E27FC236}">
                <a16:creationId xmlns:a16="http://schemas.microsoft.com/office/drawing/2014/main" id="{C1D9B102-8BB1-B670-C9CD-EDE85834CAB3}"/>
              </a:ext>
            </a:extLst>
          </p:cNvPr>
          <p:cNvSpPr>
            <a:spLocks noGrp="1"/>
          </p:cNvSpPr>
          <p:nvPr>
            <p:ph type="dt" sz="half" idx="10"/>
          </p:nvPr>
        </p:nvSpPr>
        <p:spPr/>
        <p:txBody>
          <a:bodyPr/>
          <a:lstStyle/>
          <a:p>
            <a:pPr>
              <a:defRPr/>
            </a:pPr>
            <a:fld id="{3817AC1B-E9F9-4E4C-BE38-68A83A54DD16}"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EC17E0D5-2EDF-856B-AE70-F8B48189C8BD}"/>
              </a:ext>
            </a:extLst>
          </p:cNvPr>
          <p:cNvSpPr>
            <a:spLocks noGrp="1"/>
          </p:cNvSpPr>
          <p:nvPr>
            <p:ph type="sldNum" sz="quarter" idx="12"/>
          </p:nvPr>
        </p:nvSpPr>
        <p:spPr/>
        <p:txBody>
          <a:bodyPr/>
          <a:lstStyle/>
          <a:p>
            <a:pPr>
              <a:defRPr/>
            </a:pPr>
            <a:fld id="{54C3DD17-BAD4-47D4-860E-C6B0EF6A46B5}" type="slidenum">
              <a:rPr lang="en-US" altLang="en-US" smtClean="0"/>
              <a:pPr>
                <a:defRPr/>
              </a:pPr>
              <a:t>31</a:t>
            </a:fld>
            <a:endParaRPr lang="en-US" altLang="en-US">
              <a:latin typeface="Palatino Linotype" pitchFamily="18" charset="0"/>
            </a:endParaRPr>
          </a:p>
        </p:txBody>
      </p:sp>
      <p:sp>
        <p:nvSpPr>
          <p:cNvPr id="8" name="Rectangle 7">
            <a:extLst>
              <a:ext uri="{FF2B5EF4-FFF2-40B4-BE49-F238E27FC236}">
                <a16:creationId xmlns:a16="http://schemas.microsoft.com/office/drawing/2014/main" id="{19B6BF68-646F-4B78-B4A7-D6B47ADAD88A}"/>
              </a:ext>
            </a:extLst>
          </p:cNvPr>
          <p:cNvSpPr/>
          <p:nvPr/>
        </p:nvSpPr>
        <p:spPr>
          <a:xfrm>
            <a:off x="9832" y="19163"/>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Content Placeholder 11">
            <a:extLst>
              <a:ext uri="{FF2B5EF4-FFF2-40B4-BE49-F238E27FC236}">
                <a16:creationId xmlns:a16="http://schemas.microsoft.com/office/drawing/2014/main" id="{4CABE2F3-3E60-C6ED-99AD-D7200EF23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393" y="1212980"/>
            <a:ext cx="10291664" cy="4963983"/>
          </a:xfrm>
        </p:spPr>
      </p:pic>
    </p:spTree>
    <p:extLst>
      <p:ext uri="{BB962C8B-B14F-4D97-AF65-F5344CB8AC3E}">
        <p14:creationId xmlns:p14="http://schemas.microsoft.com/office/powerpoint/2010/main" val="2224137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B7E7-FF85-F5E9-55F5-D7A31C40ABB6}"/>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DE-PUNCTURING</a:t>
            </a:r>
          </a:p>
        </p:txBody>
      </p:sp>
      <p:pic>
        <p:nvPicPr>
          <p:cNvPr id="7" name="Content Placeholder 6">
            <a:extLst>
              <a:ext uri="{FF2B5EF4-FFF2-40B4-BE49-F238E27FC236}">
                <a16:creationId xmlns:a16="http://schemas.microsoft.com/office/drawing/2014/main" id="{C198ACB9-A276-57AA-3DF4-7AC598B6C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385" y="1464906"/>
            <a:ext cx="10151706" cy="4712057"/>
          </a:xfrm>
        </p:spPr>
      </p:pic>
      <p:sp>
        <p:nvSpPr>
          <p:cNvPr id="4" name="Date Placeholder 3">
            <a:extLst>
              <a:ext uri="{FF2B5EF4-FFF2-40B4-BE49-F238E27FC236}">
                <a16:creationId xmlns:a16="http://schemas.microsoft.com/office/drawing/2014/main" id="{8BFA6787-A051-0082-C9A4-324BAA0D8E90}"/>
              </a:ext>
            </a:extLst>
          </p:cNvPr>
          <p:cNvSpPr>
            <a:spLocks noGrp="1"/>
          </p:cNvSpPr>
          <p:nvPr>
            <p:ph type="dt" sz="half" idx="10"/>
          </p:nvPr>
        </p:nvSpPr>
        <p:spPr/>
        <p:txBody>
          <a:bodyPr/>
          <a:lstStyle/>
          <a:p>
            <a:pPr>
              <a:defRPr/>
            </a:pPr>
            <a:fld id="{47BB3AFB-310A-4B4B-8E19-272902B4D8A2}"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562DFB41-5E25-7C55-C324-BD17A1863BDF}"/>
              </a:ext>
            </a:extLst>
          </p:cNvPr>
          <p:cNvSpPr>
            <a:spLocks noGrp="1"/>
          </p:cNvSpPr>
          <p:nvPr>
            <p:ph type="sldNum" sz="quarter" idx="12"/>
          </p:nvPr>
        </p:nvSpPr>
        <p:spPr/>
        <p:txBody>
          <a:bodyPr/>
          <a:lstStyle/>
          <a:p>
            <a:pPr>
              <a:defRPr/>
            </a:pPr>
            <a:fld id="{54C3DD17-BAD4-47D4-860E-C6B0EF6A46B5}" type="slidenum">
              <a:rPr lang="en-US" altLang="en-US" smtClean="0"/>
              <a:pPr>
                <a:defRPr/>
              </a:pPr>
              <a:t>32</a:t>
            </a:fld>
            <a:endParaRPr lang="en-US" altLang="en-US">
              <a:latin typeface="Palatino Linotype" pitchFamily="18" charset="0"/>
            </a:endParaRPr>
          </a:p>
        </p:txBody>
      </p:sp>
      <p:sp>
        <p:nvSpPr>
          <p:cNvPr id="8" name="Rectangle 7">
            <a:extLst>
              <a:ext uri="{FF2B5EF4-FFF2-40B4-BE49-F238E27FC236}">
                <a16:creationId xmlns:a16="http://schemas.microsoft.com/office/drawing/2014/main" id="{C5358AE1-1D61-F108-DC6B-E2C2C781DD51}"/>
              </a:ext>
            </a:extLst>
          </p:cNvPr>
          <p:cNvSpPr/>
          <p:nvPr/>
        </p:nvSpPr>
        <p:spPr>
          <a:xfrm>
            <a:off x="9832" y="50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460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7633-73BB-6277-8267-B14116F60D49}"/>
              </a:ext>
            </a:extLst>
          </p:cNvPr>
          <p:cNvSpPr>
            <a:spLocks noGrp="1"/>
          </p:cNvSpPr>
          <p:nvPr>
            <p:ph type="title"/>
          </p:nvPr>
        </p:nvSpPr>
        <p:spPr>
          <a:xfrm>
            <a:off x="1222344" y="124440"/>
            <a:ext cx="10515600" cy="1325563"/>
          </a:xfrm>
        </p:spPr>
        <p:txBody>
          <a:bodyPr>
            <a:normAutofit/>
          </a:bodyPr>
          <a:lstStyle/>
          <a:p>
            <a:r>
              <a:rPr lang="en-IN" sz="4800" b="1" dirty="0">
                <a:solidFill>
                  <a:srgbClr val="FF0000"/>
                </a:solidFill>
                <a:latin typeface="Times New Roman" panose="02020603050405020304" pitchFamily="18" charset="0"/>
                <a:cs typeface="Times New Roman" panose="02020603050405020304" pitchFamily="18" charset="0"/>
              </a:rPr>
              <a:t>		     MIPC DECODER</a:t>
            </a:r>
          </a:p>
        </p:txBody>
      </p:sp>
      <p:sp>
        <p:nvSpPr>
          <p:cNvPr id="3" name="Text Placeholder 2">
            <a:extLst>
              <a:ext uri="{FF2B5EF4-FFF2-40B4-BE49-F238E27FC236}">
                <a16:creationId xmlns:a16="http://schemas.microsoft.com/office/drawing/2014/main" id="{F6F8CFB2-69F1-76DB-60B3-59120E8A8AC1}"/>
              </a:ext>
            </a:extLst>
          </p:cNvPr>
          <p:cNvSpPr>
            <a:spLocks noGrp="1"/>
          </p:cNvSpPr>
          <p:nvPr>
            <p:ph type="body" idx="1"/>
          </p:nvPr>
        </p:nvSpPr>
        <p:spPr>
          <a:xfrm>
            <a:off x="273508" y="1278732"/>
            <a:ext cx="7321610" cy="823912"/>
          </a:xfrm>
        </p:spPr>
        <p:txBody>
          <a:bodyPr anchor="t"/>
          <a:lstStyle/>
          <a:p>
            <a:r>
              <a:rPr lang="en-IN" dirty="0">
                <a:latin typeface="Times New Roman" panose="02020603050405020304" pitchFamily="18" charset="0"/>
                <a:cs typeface="Times New Roman" panose="02020603050405020304" pitchFamily="18" charset="0"/>
              </a:rPr>
              <a:t>1 BIT ERROR DETECTION AND CORRECTION </a:t>
            </a:r>
          </a:p>
        </p:txBody>
      </p:sp>
      <p:pic>
        <p:nvPicPr>
          <p:cNvPr id="10" name="Content Placeholder 9">
            <a:extLst>
              <a:ext uri="{FF2B5EF4-FFF2-40B4-BE49-F238E27FC236}">
                <a16:creationId xmlns:a16="http://schemas.microsoft.com/office/drawing/2014/main" id="{8AC44D59-D810-745A-B6FA-34B996826FA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19316" y="1690688"/>
            <a:ext cx="10515600" cy="4424977"/>
          </a:xfrm>
          <a:prstGeom prst="rect">
            <a:avLst/>
          </a:prstGeom>
          <a:ln>
            <a:noFill/>
          </a:ln>
          <a:effectLst/>
        </p:spPr>
      </p:pic>
      <p:sp>
        <p:nvSpPr>
          <p:cNvPr id="8" name="Slide Number Placeholder 7">
            <a:extLst>
              <a:ext uri="{FF2B5EF4-FFF2-40B4-BE49-F238E27FC236}">
                <a16:creationId xmlns:a16="http://schemas.microsoft.com/office/drawing/2014/main" id="{E589AF4B-7CF9-18E2-BD72-E33CF9247C63}"/>
              </a:ext>
            </a:extLst>
          </p:cNvPr>
          <p:cNvSpPr>
            <a:spLocks noGrp="1"/>
          </p:cNvSpPr>
          <p:nvPr>
            <p:ph type="sldNum" sz="quarter" idx="12"/>
          </p:nvPr>
        </p:nvSpPr>
        <p:spPr/>
        <p:txBody>
          <a:bodyPr/>
          <a:lstStyle/>
          <a:p>
            <a:pPr>
              <a:defRPr/>
            </a:pPr>
            <a:fld id="{B2541909-E3E1-4D29-B7A6-35C31BC67AC9}" type="slidenum">
              <a:rPr lang="en-US" altLang="en-US" smtClean="0"/>
              <a:pPr>
                <a:defRPr/>
              </a:pPr>
              <a:t>33</a:t>
            </a:fld>
            <a:endParaRPr lang="en-US" altLang="en-US">
              <a:latin typeface="Palatino Linotype" pitchFamily="18" charset="0"/>
            </a:endParaRPr>
          </a:p>
        </p:txBody>
      </p:sp>
      <p:sp>
        <p:nvSpPr>
          <p:cNvPr id="17" name="Rectangle 16">
            <a:extLst>
              <a:ext uri="{FF2B5EF4-FFF2-40B4-BE49-F238E27FC236}">
                <a16:creationId xmlns:a16="http://schemas.microsoft.com/office/drawing/2014/main" id="{FF30E484-76A0-007B-0D84-425ACE5BE2C8}"/>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647E3DE1-D832-987B-0B66-EEEC1A63435B}"/>
              </a:ext>
            </a:extLst>
          </p:cNvPr>
          <p:cNvSpPr>
            <a:spLocks noGrp="1"/>
          </p:cNvSpPr>
          <p:nvPr>
            <p:ph type="dt" sz="half" idx="10"/>
          </p:nvPr>
        </p:nvSpPr>
        <p:spPr/>
        <p:txBody>
          <a:bodyPr/>
          <a:lstStyle/>
          <a:p>
            <a:pPr>
              <a:defRPr/>
            </a:pPr>
            <a:fld id="{FF5F1975-0A68-46D0-A8BF-F74B5298FD76}" type="datetime8">
              <a:rPr lang="en-IN" altLang="en-US" smtClean="0"/>
              <a:t>23-05-2024 09:54 AM</a:t>
            </a:fld>
            <a:endParaRPr lang="en-US" altLang="en-US"/>
          </a:p>
        </p:txBody>
      </p:sp>
    </p:spTree>
    <p:extLst>
      <p:ext uri="{BB962C8B-B14F-4D97-AF65-F5344CB8AC3E}">
        <p14:creationId xmlns:p14="http://schemas.microsoft.com/office/powerpoint/2010/main" val="2088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64421-3CDA-0E49-9E98-05B73FCFBF5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B697889-8A6A-72FB-9998-9245C7AD528F}"/>
              </a:ext>
            </a:extLst>
          </p:cNvPr>
          <p:cNvSpPr>
            <a:spLocks noGrp="1"/>
          </p:cNvSpPr>
          <p:nvPr>
            <p:ph type="body" idx="1"/>
          </p:nvPr>
        </p:nvSpPr>
        <p:spPr>
          <a:xfrm>
            <a:off x="838200" y="684383"/>
            <a:ext cx="7428722" cy="823912"/>
          </a:xfrm>
        </p:spPr>
        <p:txBody>
          <a:bodyPr anchor="t"/>
          <a:lstStyle/>
          <a:p>
            <a:r>
              <a:rPr lang="en-IN" dirty="0">
                <a:latin typeface="Times New Roman" panose="02020603050405020304" pitchFamily="18" charset="0"/>
                <a:cs typeface="Times New Roman" panose="02020603050405020304" pitchFamily="18" charset="0"/>
              </a:rPr>
              <a:t>2 BIT ERROR DETECTION AND CORRECTION</a:t>
            </a:r>
          </a:p>
        </p:txBody>
      </p:sp>
      <p:sp>
        <p:nvSpPr>
          <p:cNvPr id="8" name="Slide Number Placeholder 7">
            <a:extLst>
              <a:ext uri="{FF2B5EF4-FFF2-40B4-BE49-F238E27FC236}">
                <a16:creationId xmlns:a16="http://schemas.microsoft.com/office/drawing/2014/main" id="{B91178A4-FFF2-0971-83BD-47A13FDCB0F4}"/>
              </a:ext>
            </a:extLst>
          </p:cNvPr>
          <p:cNvSpPr>
            <a:spLocks noGrp="1"/>
          </p:cNvSpPr>
          <p:nvPr>
            <p:ph type="sldNum" sz="quarter" idx="12"/>
          </p:nvPr>
        </p:nvSpPr>
        <p:spPr/>
        <p:txBody>
          <a:bodyPr/>
          <a:lstStyle/>
          <a:p>
            <a:pPr>
              <a:defRPr/>
            </a:pPr>
            <a:fld id="{B2541909-E3E1-4D29-B7A6-35C31BC67AC9}" type="slidenum">
              <a:rPr lang="en-US" altLang="en-US" smtClean="0"/>
              <a:pPr>
                <a:defRPr/>
              </a:pPr>
              <a:t>34</a:t>
            </a:fld>
            <a:endParaRPr lang="en-US" altLang="en-US">
              <a:latin typeface="Palatino Linotype" pitchFamily="18" charset="0"/>
            </a:endParaRPr>
          </a:p>
        </p:txBody>
      </p:sp>
      <p:pic>
        <p:nvPicPr>
          <p:cNvPr id="9" name="Content Placeholder 8">
            <a:extLst>
              <a:ext uri="{FF2B5EF4-FFF2-40B4-BE49-F238E27FC236}">
                <a16:creationId xmlns:a16="http://schemas.microsoft.com/office/drawing/2014/main" id="{8347FDB4-9E8F-38D0-1F1D-E7C0EFD7E3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33060" y="1690689"/>
            <a:ext cx="10420739" cy="4582292"/>
          </a:xfrm>
          <a:prstGeom prst="rect">
            <a:avLst/>
          </a:prstGeom>
          <a:ln>
            <a:noFill/>
          </a:ln>
          <a:effectLst/>
        </p:spPr>
      </p:pic>
      <p:sp>
        <p:nvSpPr>
          <p:cNvPr id="11" name="Rectangle 10">
            <a:extLst>
              <a:ext uri="{FF2B5EF4-FFF2-40B4-BE49-F238E27FC236}">
                <a16:creationId xmlns:a16="http://schemas.microsoft.com/office/drawing/2014/main" id="{25558DBD-E883-BFDA-2922-8D6290C7F3E8}"/>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EAEBDC5B-7A93-921D-EED7-74FD012A5CB0}"/>
              </a:ext>
            </a:extLst>
          </p:cNvPr>
          <p:cNvSpPr>
            <a:spLocks noGrp="1"/>
          </p:cNvSpPr>
          <p:nvPr>
            <p:ph type="dt" sz="half" idx="10"/>
          </p:nvPr>
        </p:nvSpPr>
        <p:spPr/>
        <p:txBody>
          <a:bodyPr/>
          <a:lstStyle/>
          <a:p>
            <a:pPr>
              <a:defRPr/>
            </a:pPr>
            <a:fld id="{41B7C2D2-CDEA-4C47-86EF-F938FAB14784}" type="datetime8">
              <a:rPr lang="en-IN" altLang="en-US" smtClean="0"/>
              <a:t>23-05-2024 09:54 AM</a:t>
            </a:fld>
            <a:endParaRPr lang="en-US" altLang="en-US"/>
          </a:p>
        </p:txBody>
      </p:sp>
    </p:spTree>
    <p:extLst>
      <p:ext uri="{BB962C8B-B14F-4D97-AF65-F5344CB8AC3E}">
        <p14:creationId xmlns:p14="http://schemas.microsoft.com/office/powerpoint/2010/main" val="75744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549EE-F54B-E028-9EE4-1C32A719C69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6EB15EE-AA88-A180-BB10-425363C1F55C}"/>
              </a:ext>
            </a:extLst>
          </p:cNvPr>
          <p:cNvSpPr>
            <a:spLocks noGrp="1"/>
          </p:cNvSpPr>
          <p:nvPr>
            <p:ph type="body" idx="1"/>
          </p:nvPr>
        </p:nvSpPr>
        <p:spPr>
          <a:xfrm>
            <a:off x="880674" y="693175"/>
            <a:ext cx="7852779" cy="823912"/>
          </a:xfrm>
        </p:spPr>
        <p:txBody>
          <a:bodyPr anchor="t"/>
          <a:lstStyle/>
          <a:p>
            <a:r>
              <a:rPr lang="en-IN" dirty="0">
                <a:latin typeface="Times New Roman" panose="02020603050405020304" pitchFamily="18" charset="0"/>
                <a:cs typeface="Times New Roman" panose="02020603050405020304" pitchFamily="18" charset="0"/>
              </a:rPr>
              <a:t>3 BIT ERROR DETECTION AND CORRECTION</a:t>
            </a:r>
          </a:p>
        </p:txBody>
      </p:sp>
      <p:sp>
        <p:nvSpPr>
          <p:cNvPr id="8" name="Slide Number Placeholder 7">
            <a:extLst>
              <a:ext uri="{FF2B5EF4-FFF2-40B4-BE49-F238E27FC236}">
                <a16:creationId xmlns:a16="http://schemas.microsoft.com/office/drawing/2014/main" id="{5B5B18EC-6E29-87A0-84BB-8AEB17071114}"/>
              </a:ext>
            </a:extLst>
          </p:cNvPr>
          <p:cNvSpPr>
            <a:spLocks noGrp="1"/>
          </p:cNvSpPr>
          <p:nvPr>
            <p:ph type="sldNum" sz="quarter" idx="12"/>
          </p:nvPr>
        </p:nvSpPr>
        <p:spPr/>
        <p:txBody>
          <a:bodyPr/>
          <a:lstStyle/>
          <a:p>
            <a:pPr>
              <a:defRPr/>
            </a:pPr>
            <a:fld id="{B2541909-E3E1-4D29-B7A6-35C31BC67AC9}" type="slidenum">
              <a:rPr lang="en-US" altLang="en-US" smtClean="0"/>
              <a:pPr>
                <a:defRPr/>
              </a:pPr>
              <a:t>35</a:t>
            </a:fld>
            <a:endParaRPr lang="en-US" altLang="en-US">
              <a:latin typeface="Palatino Linotype" pitchFamily="18" charset="0"/>
            </a:endParaRPr>
          </a:p>
        </p:txBody>
      </p:sp>
      <p:pic>
        <p:nvPicPr>
          <p:cNvPr id="10" name="Content Placeholder 9">
            <a:extLst>
              <a:ext uri="{FF2B5EF4-FFF2-40B4-BE49-F238E27FC236}">
                <a16:creationId xmlns:a16="http://schemas.microsoft.com/office/drawing/2014/main" id="{C86710D1-B560-0DA1-497A-64AD37C2173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89044" y="1788468"/>
            <a:ext cx="10364755" cy="4395019"/>
          </a:xfrm>
          <a:prstGeom prst="rect">
            <a:avLst/>
          </a:prstGeom>
          <a:ln>
            <a:noFill/>
          </a:ln>
          <a:effectLst/>
        </p:spPr>
      </p:pic>
      <p:sp>
        <p:nvSpPr>
          <p:cNvPr id="11" name="Rectangle 10">
            <a:extLst>
              <a:ext uri="{FF2B5EF4-FFF2-40B4-BE49-F238E27FC236}">
                <a16:creationId xmlns:a16="http://schemas.microsoft.com/office/drawing/2014/main" id="{0583D73C-035D-024B-23A5-63C673D135FC}"/>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02A39999-FC50-C7DE-68F4-92ABAEF3CF2C}"/>
              </a:ext>
            </a:extLst>
          </p:cNvPr>
          <p:cNvSpPr>
            <a:spLocks noGrp="1"/>
          </p:cNvSpPr>
          <p:nvPr>
            <p:ph type="dt" sz="half" idx="10"/>
          </p:nvPr>
        </p:nvSpPr>
        <p:spPr/>
        <p:txBody>
          <a:bodyPr/>
          <a:lstStyle/>
          <a:p>
            <a:pPr>
              <a:defRPr/>
            </a:pPr>
            <a:fld id="{AEFCCC5C-046C-4A2A-9EA4-7DD1F04A7E5F}" type="datetime8">
              <a:rPr lang="en-IN" altLang="en-US" smtClean="0"/>
              <a:t>23-05-2024 09:54 AM</a:t>
            </a:fld>
            <a:endParaRPr lang="en-US" altLang="en-US"/>
          </a:p>
        </p:txBody>
      </p:sp>
    </p:spTree>
    <p:extLst>
      <p:ext uri="{BB962C8B-B14F-4D97-AF65-F5344CB8AC3E}">
        <p14:creationId xmlns:p14="http://schemas.microsoft.com/office/powerpoint/2010/main" val="67550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70200-10E3-8254-040E-7829F3778C3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514A6D7-0755-9052-5FC5-91EE77B718BE}"/>
              </a:ext>
            </a:extLst>
          </p:cNvPr>
          <p:cNvSpPr>
            <a:spLocks noGrp="1"/>
          </p:cNvSpPr>
          <p:nvPr>
            <p:ph type="body" idx="1"/>
          </p:nvPr>
        </p:nvSpPr>
        <p:spPr>
          <a:xfrm>
            <a:off x="838200" y="605725"/>
            <a:ext cx="7522029" cy="823912"/>
          </a:xfrm>
        </p:spPr>
        <p:txBody>
          <a:bodyPr anchor="t"/>
          <a:lstStyle/>
          <a:p>
            <a:r>
              <a:rPr lang="en-IN" dirty="0">
                <a:latin typeface="Times New Roman" panose="02020603050405020304" pitchFamily="18" charset="0"/>
                <a:cs typeface="Times New Roman" panose="02020603050405020304" pitchFamily="18" charset="0"/>
              </a:rPr>
              <a:t>4 BIT ERROR DETECTION AND CORRECTION</a:t>
            </a:r>
          </a:p>
        </p:txBody>
      </p:sp>
      <p:sp>
        <p:nvSpPr>
          <p:cNvPr id="8" name="Slide Number Placeholder 7">
            <a:extLst>
              <a:ext uri="{FF2B5EF4-FFF2-40B4-BE49-F238E27FC236}">
                <a16:creationId xmlns:a16="http://schemas.microsoft.com/office/drawing/2014/main" id="{F8C1B8BE-5D16-9191-9061-3E57ED60C14F}"/>
              </a:ext>
            </a:extLst>
          </p:cNvPr>
          <p:cNvSpPr>
            <a:spLocks noGrp="1"/>
          </p:cNvSpPr>
          <p:nvPr>
            <p:ph type="sldNum" sz="quarter" idx="12"/>
          </p:nvPr>
        </p:nvSpPr>
        <p:spPr/>
        <p:txBody>
          <a:bodyPr/>
          <a:lstStyle/>
          <a:p>
            <a:pPr>
              <a:defRPr/>
            </a:pPr>
            <a:fld id="{B2541909-E3E1-4D29-B7A6-35C31BC67AC9}" type="slidenum">
              <a:rPr lang="en-US" altLang="en-US" smtClean="0"/>
              <a:pPr>
                <a:defRPr/>
              </a:pPr>
              <a:t>36</a:t>
            </a:fld>
            <a:endParaRPr lang="en-US" altLang="en-US">
              <a:latin typeface="Palatino Linotype" pitchFamily="18" charset="0"/>
            </a:endParaRPr>
          </a:p>
        </p:txBody>
      </p:sp>
      <p:pic>
        <p:nvPicPr>
          <p:cNvPr id="10" name="Content Placeholder 9">
            <a:extLst>
              <a:ext uri="{FF2B5EF4-FFF2-40B4-BE49-F238E27FC236}">
                <a16:creationId xmlns:a16="http://schemas.microsoft.com/office/drawing/2014/main" id="{8002FE9C-6178-7D03-F4FC-036956CC4E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1722" y="1690689"/>
            <a:ext cx="10325878" cy="4503634"/>
          </a:xfrm>
          <a:prstGeom prst="rect">
            <a:avLst/>
          </a:prstGeom>
          <a:ln>
            <a:noFill/>
          </a:ln>
          <a:effectLst/>
        </p:spPr>
      </p:pic>
      <p:sp>
        <p:nvSpPr>
          <p:cNvPr id="11" name="Rectangle 10">
            <a:extLst>
              <a:ext uri="{FF2B5EF4-FFF2-40B4-BE49-F238E27FC236}">
                <a16:creationId xmlns:a16="http://schemas.microsoft.com/office/drawing/2014/main" id="{89EFC62A-E0BC-6BAE-0881-B0AF9C22DBD6}"/>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ate Placeholder 3">
            <a:extLst>
              <a:ext uri="{FF2B5EF4-FFF2-40B4-BE49-F238E27FC236}">
                <a16:creationId xmlns:a16="http://schemas.microsoft.com/office/drawing/2014/main" id="{ECB46A73-674B-0E07-D2F9-7484A1361824}"/>
              </a:ext>
            </a:extLst>
          </p:cNvPr>
          <p:cNvSpPr>
            <a:spLocks noGrp="1"/>
          </p:cNvSpPr>
          <p:nvPr>
            <p:ph type="dt" sz="half" idx="10"/>
          </p:nvPr>
        </p:nvSpPr>
        <p:spPr/>
        <p:txBody>
          <a:bodyPr/>
          <a:lstStyle/>
          <a:p>
            <a:pPr>
              <a:defRPr/>
            </a:pPr>
            <a:fld id="{2665AC34-7BA5-4E1C-8126-0AE817C30C30}" type="datetime8">
              <a:rPr lang="en-IN" altLang="en-US" smtClean="0"/>
              <a:t>23-05-2024 09:54 AM</a:t>
            </a:fld>
            <a:endParaRPr lang="en-US" altLang="en-US"/>
          </a:p>
        </p:txBody>
      </p:sp>
    </p:spTree>
    <p:extLst>
      <p:ext uri="{BB962C8B-B14F-4D97-AF65-F5344CB8AC3E}">
        <p14:creationId xmlns:p14="http://schemas.microsoft.com/office/powerpoint/2010/main" val="233681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D36D-0546-325E-B986-2A50C1D68ADD}"/>
              </a:ext>
            </a:extLst>
          </p:cNvPr>
          <p:cNvSpPr>
            <a:spLocks noGrp="1"/>
          </p:cNvSpPr>
          <p:nvPr>
            <p:ph type="title"/>
          </p:nvPr>
        </p:nvSpPr>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	       MIPC DECODER OUTPUT</a:t>
            </a:r>
          </a:p>
        </p:txBody>
      </p:sp>
      <p:pic>
        <p:nvPicPr>
          <p:cNvPr id="8" name="Content Placeholder 7">
            <a:extLst>
              <a:ext uri="{FF2B5EF4-FFF2-40B4-BE49-F238E27FC236}">
                <a16:creationId xmlns:a16="http://schemas.microsoft.com/office/drawing/2014/main" id="{9E8FD79C-19F6-D593-FD5D-569B18D4D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037" y="1690688"/>
            <a:ext cx="10336763" cy="4486275"/>
          </a:xfrm>
          <a:effectLst/>
        </p:spPr>
      </p:pic>
      <p:sp>
        <p:nvSpPr>
          <p:cNvPr id="4" name="Date Placeholder 3">
            <a:extLst>
              <a:ext uri="{FF2B5EF4-FFF2-40B4-BE49-F238E27FC236}">
                <a16:creationId xmlns:a16="http://schemas.microsoft.com/office/drawing/2014/main" id="{E3885485-7BE1-902F-80F7-A654A9DF31C8}"/>
              </a:ext>
            </a:extLst>
          </p:cNvPr>
          <p:cNvSpPr>
            <a:spLocks noGrp="1"/>
          </p:cNvSpPr>
          <p:nvPr>
            <p:ph type="dt" sz="half" idx="10"/>
          </p:nvPr>
        </p:nvSpPr>
        <p:spPr/>
        <p:txBody>
          <a:bodyPr/>
          <a:lstStyle/>
          <a:p>
            <a:pPr>
              <a:defRPr/>
            </a:pPr>
            <a:fld id="{B03BEFEE-3FDC-4800-91EF-AEF49C8E3757}"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E512625F-64B8-8433-F390-BC37C54D66D9}"/>
              </a:ext>
            </a:extLst>
          </p:cNvPr>
          <p:cNvSpPr>
            <a:spLocks noGrp="1"/>
          </p:cNvSpPr>
          <p:nvPr>
            <p:ph type="sldNum" sz="quarter" idx="12"/>
          </p:nvPr>
        </p:nvSpPr>
        <p:spPr/>
        <p:txBody>
          <a:bodyPr/>
          <a:lstStyle/>
          <a:p>
            <a:pPr>
              <a:defRPr/>
            </a:pPr>
            <a:fld id="{54C3DD17-BAD4-47D4-860E-C6B0EF6A46B5}" type="slidenum">
              <a:rPr lang="en-US" altLang="en-US" smtClean="0"/>
              <a:pPr>
                <a:defRPr/>
              </a:pPr>
              <a:t>37</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5268FC80-DA3C-EC8C-C269-D9B6F8E32914}"/>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9779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25A2-B280-957D-8383-992C491C7987}"/>
              </a:ext>
            </a:extLst>
          </p:cNvPr>
          <p:cNvSpPr>
            <a:spLocks noGrp="1"/>
          </p:cNvSpPr>
          <p:nvPr>
            <p:ph type="title"/>
          </p:nvPr>
        </p:nvSpPr>
        <p:spPr>
          <a:xfrm>
            <a:off x="838200" y="318731"/>
            <a:ext cx="10515600" cy="1325563"/>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MIPC CODE (64,32) - OUTPUT</a:t>
            </a:r>
          </a:p>
        </p:txBody>
      </p:sp>
      <p:pic>
        <p:nvPicPr>
          <p:cNvPr id="8" name="Content Placeholder 7">
            <a:extLst>
              <a:ext uri="{FF2B5EF4-FFF2-40B4-BE49-F238E27FC236}">
                <a16:creationId xmlns:a16="http://schemas.microsoft.com/office/drawing/2014/main" id="{A4F07645-A74C-471B-9D72-E670450CF1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392" y="1558212"/>
            <a:ext cx="10411407" cy="4618751"/>
          </a:xfrm>
        </p:spPr>
      </p:pic>
      <p:sp>
        <p:nvSpPr>
          <p:cNvPr id="4" name="Date Placeholder 3">
            <a:extLst>
              <a:ext uri="{FF2B5EF4-FFF2-40B4-BE49-F238E27FC236}">
                <a16:creationId xmlns:a16="http://schemas.microsoft.com/office/drawing/2014/main" id="{B9994CF3-B08B-978D-3493-40ED291C020D}"/>
              </a:ext>
            </a:extLst>
          </p:cNvPr>
          <p:cNvSpPr>
            <a:spLocks noGrp="1"/>
          </p:cNvSpPr>
          <p:nvPr>
            <p:ph type="dt" sz="half" idx="10"/>
          </p:nvPr>
        </p:nvSpPr>
        <p:spPr/>
        <p:txBody>
          <a:bodyPr/>
          <a:lstStyle/>
          <a:p>
            <a:pPr>
              <a:defRPr/>
            </a:pPr>
            <a:fld id="{935560BA-072F-4836-AC61-0CBB58F7CB62}"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4C8E2A2E-3AEA-8C59-2123-627521D0403C}"/>
              </a:ext>
            </a:extLst>
          </p:cNvPr>
          <p:cNvSpPr>
            <a:spLocks noGrp="1"/>
          </p:cNvSpPr>
          <p:nvPr>
            <p:ph type="sldNum" sz="quarter" idx="12"/>
          </p:nvPr>
        </p:nvSpPr>
        <p:spPr/>
        <p:txBody>
          <a:bodyPr/>
          <a:lstStyle/>
          <a:p>
            <a:pPr>
              <a:defRPr/>
            </a:pPr>
            <a:fld id="{54C3DD17-BAD4-47D4-860E-C6B0EF6A46B5}" type="slidenum">
              <a:rPr lang="en-US" altLang="en-US" smtClean="0"/>
              <a:pPr>
                <a:defRPr/>
              </a:pPr>
              <a:t>38</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C9D80E11-AED2-1538-96FE-5F6663A367F8}"/>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988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B7F9-60D1-4095-DFDE-0F801520642E}"/>
              </a:ext>
            </a:extLst>
          </p:cNvPr>
          <p:cNvSpPr>
            <a:spLocks noGrp="1"/>
          </p:cNvSpPr>
          <p:nvPr>
            <p:ph type="title"/>
          </p:nvPr>
        </p:nvSpPr>
        <p:spPr>
          <a:xfrm>
            <a:off x="662473" y="365125"/>
            <a:ext cx="10691327" cy="1325563"/>
          </a:xfrm>
        </p:spPr>
        <p:txBody>
          <a:bodyPr/>
          <a:lstStyle/>
          <a:p>
            <a:pPr algn="ctr"/>
            <a:r>
              <a:rPr lang="en-IN" dirty="0"/>
              <a:t>   </a:t>
            </a:r>
            <a:r>
              <a:rPr lang="en-IN" b="1" dirty="0">
                <a:solidFill>
                  <a:srgbClr val="FF0000"/>
                </a:solidFill>
                <a:latin typeface="Times New Roman" panose="02020603050405020304" pitchFamily="18" charset="0"/>
                <a:cs typeface="Times New Roman" panose="02020603050405020304" pitchFamily="18" charset="0"/>
              </a:rPr>
              <a:t>POWER, AREA  AND DELAY ANALYSIS</a:t>
            </a:r>
          </a:p>
        </p:txBody>
      </p:sp>
      <p:sp>
        <p:nvSpPr>
          <p:cNvPr id="4" name="Date Placeholder 3">
            <a:extLst>
              <a:ext uri="{FF2B5EF4-FFF2-40B4-BE49-F238E27FC236}">
                <a16:creationId xmlns:a16="http://schemas.microsoft.com/office/drawing/2014/main" id="{F345D108-0208-1A7D-A9C9-C99B65A39A43}"/>
              </a:ext>
            </a:extLst>
          </p:cNvPr>
          <p:cNvSpPr>
            <a:spLocks noGrp="1"/>
          </p:cNvSpPr>
          <p:nvPr>
            <p:ph type="dt" sz="half" idx="10"/>
          </p:nvPr>
        </p:nvSpPr>
        <p:spPr/>
        <p:txBody>
          <a:bodyPr/>
          <a:lstStyle/>
          <a:p>
            <a:pPr>
              <a:defRPr/>
            </a:pPr>
            <a:fld id="{4AFAE94F-7538-428C-ADE7-C1BCEA4D2401}"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B158045C-384C-EDB0-13E2-28D457D5F9CD}"/>
              </a:ext>
            </a:extLst>
          </p:cNvPr>
          <p:cNvSpPr>
            <a:spLocks noGrp="1"/>
          </p:cNvSpPr>
          <p:nvPr>
            <p:ph type="sldNum" sz="quarter" idx="12"/>
          </p:nvPr>
        </p:nvSpPr>
        <p:spPr/>
        <p:txBody>
          <a:bodyPr/>
          <a:lstStyle/>
          <a:p>
            <a:pPr>
              <a:defRPr/>
            </a:pPr>
            <a:fld id="{54C3DD17-BAD4-47D4-860E-C6B0EF6A46B5}" type="slidenum">
              <a:rPr lang="en-US" altLang="en-US" smtClean="0"/>
              <a:pPr>
                <a:defRPr/>
              </a:pPr>
              <a:t>39</a:t>
            </a:fld>
            <a:endParaRPr lang="en-US" altLang="en-US">
              <a:latin typeface="Palatino Linotype" pitchFamily="18" charset="0"/>
            </a:endParaRPr>
          </a:p>
        </p:txBody>
      </p:sp>
      <mc:AlternateContent xmlns:mc="http://schemas.openxmlformats.org/markup-compatibility/2006" xmlns:a14="http://schemas.microsoft.com/office/drawing/2010/main">
        <mc:Choice Requires="a14">
          <p:graphicFrame>
            <p:nvGraphicFramePr>
              <p:cNvPr id="16" name="Content Placeholder 15">
                <a:extLst>
                  <a:ext uri="{FF2B5EF4-FFF2-40B4-BE49-F238E27FC236}">
                    <a16:creationId xmlns:a16="http://schemas.microsoft.com/office/drawing/2014/main" id="{FA48E22D-5A85-80D7-DA0B-0EA014BAE81E}"/>
                  </a:ext>
                </a:extLst>
              </p:cNvPr>
              <p:cNvGraphicFramePr>
                <a:graphicFrameLocks noGrp="1"/>
              </p:cNvGraphicFramePr>
              <p:nvPr>
                <p:ph idx="1"/>
                <p:extLst>
                  <p:ext uri="{D42A27DB-BD31-4B8C-83A1-F6EECF244321}">
                    <p14:modId xmlns:p14="http://schemas.microsoft.com/office/powerpoint/2010/main" val="1169618474"/>
                  </p:ext>
                </p:extLst>
              </p:nvPr>
            </p:nvGraphicFramePr>
            <p:xfrm>
              <a:off x="923730" y="1690688"/>
              <a:ext cx="10105053" cy="4636614"/>
            </p:xfrm>
            <a:graphic>
              <a:graphicData uri="http://schemas.openxmlformats.org/drawingml/2006/table">
                <a:tbl>
                  <a:tblPr firstRow="1" firstCol="1" bandRow="1">
                    <a:tableStyleId>{5C22544A-7EE6-4342-B048-85BDC9FD1C3A}</a:tableStyleId>
                  </a:tblPr>
                  <a:tblGrid>
                    <a:gridCol w="2525717">
                      <a:extLst>
                        <a:ext uri="{9D8B030D-6E8A-4147-A177-3AD203B41FA5}">
                          <a16:colId xmlns:a16="http://schemas.microsoft.com/office/drawing/2014/main" val="1796353477"/>
                        </a:ext>
                      </a:extLst>
                    </a:gridCol>
                    <a:gridCol w="2494392">
                      <a:extLst>
                        <a:ext uri="{9D8B030D-6E8A-4147-A177-3AD203B41FA5}">
                          <a16:colId xmlns:a16="http://schemas.microsoft.com/office/drawing/2014/main" val="1306715423"/>
                        </a:ext>
                      </a:extLst>
                    </a:gridCol>
                    <a:gridCol w="2558134">
                      <a:extLst>
                        <a:ext uri="{9D8B030D-6E8A-4147-A177-3AD203B41FA5}">
                          <a16:colId xmlns:a16="http://schemas.microsoft.com/office/drawing/2014/main" val="141848364"/>
                        </a:ext>
                      </a:extLst>
                    </a:gridCol>
                    <a:gridCol w="2526810">
                      <a:extLst>
                        <a:ext uri="{9D8B030D-6E8A-4147-A177-3AD203B41FA5}">
                          <a16:colId xmlns:a16="http://schemas.microsoft.com/office/drawing/2014/main" val="2890468651"/>
                        </a:ext>
                      </a:extLst>
                    </a:gridCol>
                  </a:tblGrid>
                  <a:tr h="727552">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CODE</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POWER CONSUMPTION</a:t>
                          </a:r>
                        </a:p>
                        <a:p>
                          <a:pPr algn="ctr">
                            <a:lnSpc>
                              <a:spcPct val="107000"/>
                            </a:lnSpc>
                            <a:spcAft>
                              <a:spcPts val="800"/>
                            </a:spcAft>
                          </a:pPr>
                          <a:r>
                            <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(nW)</a:t>
                          </a: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AREA CONSUMPTION</a:t>
                          </a:r>
                        </a:p>
                        <a:p>
                          <a:pPr algn="ctr">
                            <a:lnSpc>
                              <a:spcPct val="107000"/>
                            </a:lnSpc>
                            <a:spcAft>
                              <a:spcPts val="800"/>
                            </a:spcAft>
                          </a:pPr>
                          <a:r>
                            <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p>
                                <m:sSupPr>
                                  <m:ctrlPr>
                                    <a:rPr lang="en-IN" sz="2000" i="1" kern="100" smtClean="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000" b="1" i="1" kern="100" smtClean="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𝒖𝒎</m:t>
                                  </m:r>
                                </m:e>
                                <m:sup>
                                  <m:r>
                                    <a:rPr lang="en-IN" sz="2000" b="1" i="1" kern="100" smtClean="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𝟐</m:t>
                                  </m:r>
                                </m:sup>
                              </m:sSup>
                            </m:oMath>
                          </a14:m>
                          <a:r>
                            <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DELAY</a:t>
                          </a:r>
                        </a:p>
                        <a:p>
                          <a:pPr algn="ctr">
                            <a:lnSpc>
                              <a:spcPct val="107000"/>
                            </a:lnSpc>
                            <a:spcAft>
                              <a:spcPts val="800"/>
                            </a:spcAft>
                          </a:pPr>
                          <a:r>
                            <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(nS)</a:t>
                          </a: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311523"/>
                      </a:ext>
                    </a:extLst>
                  </a:tr>
                  <a:tr h="727552">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Hamming code (38,32)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152.2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1080.1</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0.705</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1411959"/>
                      </a:ext>
                    </a:extLst>
                  </a:tr>
                  <a:tr h="727552">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Golay code (63,32)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235.7</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3655.2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1.72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1451523"/>
                      </a:ext>
                    </a:extLst>
                  </a:tr>
                  <a:tr h="716940">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BCH code(63,32)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268.9</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4067.5</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1.9</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094725"/>
                      </a:ext>
                    </a:extLst>
                  </a:tr>
                  <a:tr h="674028">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LCPC code (72,32)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221.8</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3537.6</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1.63</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1848114"/>
                      </a:ext>
                    </a:extLst>
                  </a:tr>
                  <a:tr h="727552">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MIPC code (64,32)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136.175</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2262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0.943</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8190107"/>
                      </a:ext>
                    </a:extLst>
                  </a:tr>
                </a:tbl>
              </a:graphicData>
            </a:graphic>
          </p:graphicFrame>
        </mc:Choice>
        <mc:Fallback xmlns="">
          <p:graphicFrame>
            <p:nvGraphicFramePr>
              <p:cNvPr id="16" name="Content Placeholder 15">
                <a:extLst>
                  <a:ext uri="{FF2B5EF4-FFF2-40B4-BE49-F238E27FC236}">
                    <a16:creationId xmlns:a16="http://schemas.microsoft.com/office/drawing/2014/main" id="{FA48E22D-5A85-80D7-DA0B-0EA014BAE81E}"/>
                  </a:ext>
                </a:extLst>
              </p:cNvPr>
              <p:cNvGraphicFramePr>
                <a:graphicFrameLocks noGrp="1"/>
              </p:cNvGraphicFramePr>
              <p:nvPr>
                <p:ph idx="1"/>
                <p:extLst>
                  <p:ext uri="{D42A27DB-BD31-4B8C-83A1-F6EECF244321}">
                    <p14:modId xmlns:p14="http://schemas.microsoft.com/office/powerpoint/2010/main" val="1169618474"/>
                  </p:ext>
                </p:extLst>
              </p:nvPr>
            </p:nvGraphicFramePr>
            <p:xfrm>
              <a:off x="923730" y="1690688"/>
              <a:ext cx="10105053" cy="4636614"/>
            </p:xfrm>
            <a:graphic>
              <a:graphicData uri="http://schemas.openxmlformats.org/drawingml/2006/table">
                <a:tbl>
                  <a:tblPr firstRow="1" firstCol="1" bandRow="1">
                    <a:tableStyleId>{5C22544A-7EE6-4342-B048-85BDC9FD1C3A}</a:tableStyleId>
                  </a:tblPr>
                  <a:tblGrid>
                    <a:gridCol w="2525717">
                      <a:extLst>
                        <a:ext uri="{9D8B030D-6E8A-4147-A177-3AD203B41FA5}">
                          <a16:colId xmlns:a16="http://schemas.microsoft.com/office/drawing/2014/main" val="1796353477"/>
                        </a:ext>
                      </a:extLst>
                    </a:gridCol>
                    <a:gridCol w="2494392">
                      <a:extLst>
                        <a:ext uri="{9D8B030D-6E8A-4147-A177-3AD203B41FA5}">
                          <a16:colId xmlns:a16="http://schemas.microsoft.com/office/drawing/2014/main" val="1306715423"/>
                        </a:ext>
                      </a:extLst>
                    </a:gridCol>
                    <a:gridCol w="2558134">
                      <a:extLst>
                        <a:ext uri="{9D8B030D-6E8A-4147-A177-3AD203B41FA5}">
                          <a16:colId xmlns:a16="http://schemas.microsoft.com/office/drawing/2014/main" val="141848364"/>
                        </a:ext>
                      </a:extLst>
                    </a:gridCol>
                    <a:gridCol w="2526810">
                      <a:extLst>
                        <a:ext uri="{9D8B030D-6E8A-4147-A177-3AD203B41FA5}">
                          <a16:colId xmlns:a16="http://schemas.microsoft.com/office/drawing/2014/main" val="2890468651"/>
                        </a:ext>
                      </a:extLst>
                    </a:gridCol>
                  </a:tblGrid>
                  <a:tr h="1062990">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CODE</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POWER CONSUMPTION</a:t>
                          </a:r>
                        </a:p>
                        <a:p>
                          <a:pPr algn="ctr">
                            <a:lnSpc>
                              <a:spcPct val="107000"/>
                            </a:lnSpc>
                            <a:spcAft>
                              <a:spcPts val="800"/>
                            </a:spcAft>
                          </a:pPr>
                          <a:r>
                            <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(nW)</a:t>
                          </a: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2"/>
                          <a:stretch>
                            <a:fillRect l="-196667" t="-7471" r="-99524" b="-339655"/>
                          </a:stretch>
                        </a:blip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DELAY</a:t>
                          </a:r>
                        </a:p>
                        <a:p>
                          <a:pPr algn="ctr">
                            <a:lnSpc>
                              <a:spcPct val="107000"/>
                            </a:lnSpc>
                            <a:spcAft>
                              <a:spcPts val="800"/>
                            </a:spcAft>
                          </a:pPr>
                          <a:r>
                            <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(nS)</a:t>
                          </a: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311523"/>
                      </a:ext>
                    </a:extLst>
                  </a:tr>
                  <a:tr h="727552">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Hamming code (38,32)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152.2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1080.1</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0.705</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1411959"/>
                      </a:ext>
                    </a:extLst>
                  </a:tr>
                  <a:tr h="727552">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Golay code (63,32)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235.7</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3655.2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1.72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1451523"/>
                      </a:ext>
                    </a:extLst>
                  </a:tr>
                  <a:tr h="716940">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BCH code(63,32)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268.9</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4067.5</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1.9</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094725"/>
                      </a:ext>
                    </a:extLst>
                  </a:tr>
                  <a:tr h="674028">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LCPC code (72,32)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221.8</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3537.6</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1.63</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1848114"/>
                      </a:ext>
                    </a:extLst>
                  </a:tr>
                  <a:tr h="727552">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MIPC code (64,32)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136.175</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2262</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800"/>
                            </a:spcAft>
                          </a:pPr>
                          <a:r>
                            <a:rPr lang="en-IN" sz="2000" kern="100" dirty="0">
                              <a:ln>
                                <a:noFill/>
                              </a:ln>
                              <a:solidFill>
                                <a:schemeClr val="tx1"/>
                              </a:solidFill>
                              <a:effectLst/>
                              <a:latin typeface="Times New Roman" panose="02020603050405020304" pitchFamily="18" charset="0"/>
                              <a:cs typeface="Times New Roman" panose="02020603050405020304" pitchFamily="18" charset="0"/>
                            </a:rPr>
                            <a:t>0.943</a:t>
                          </a:r>
                          <a:endParaRPr lang="en-IN" sz="2000" kern="1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8190107"/>
                      </a:ext>
                    </a:extLst>
                  </a:tr>
                </a:tbl>
              </a:graphicData>
            </a:graphic>
          </p:graphicFrame>
        </mc:Fallback>
      </mc:AlternateContent>
      <p:sp>
        <p:nvSpPr>
          <p:cNvPr id="17" name="Rectangle 16">
            <a:extLst>
              <a:ext uri="{FF2B5EF4-FFF2-40B4-BE49-F238E27FC236}">
                <a16:creationId xmlns:a16="http://schemas.microsoft.com/office/drawing/2014/main" id="{A1FBEA94-7606-B1BB-6B34-B9D3485099A1}"/>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6029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611229" y="6461839"/>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6</a:t>
            </a:r>
            <a:endParaRPr sz="1200">
              <a:latin typeface="Calibri"/>
              <a:cs typeface="Calibri"/>
            </a:endParaRPr>
          </a:p>
        </p:txBody>
      </p:sp>
      <p:sp>
        <p:nvSpPr>
          <p:cNvPr id="5" name="object 5"/>
          <p:cNvSpPr txBox="1"/>
          <p:nvPr/>
        </p:nvSpPr>
        <p:spPr>
          <a:xfrm>
            <a:off x="448627" y="6471815"/>
            <a:ext cx="654685" cy="180340"/>
          </a:xfrm>
          <a:prstGeom prst="rect">
            <a:avLst/>
          </a:prstGeom>
        </p:spPr>
        <p:txBody>
          <a:bodyPr vert="horz" wrap="square" lIns="0" tIns="0" rIns="0" bIns="0" rtlCol="0">
            <a:spAutoFit/>
          </a:bodyPr>
          <a:lstStyle/>
          <a:p>
            <a:pPr marL="12700">
              <a:lnSpc>
                <a:spcPts val="1220"/>
              </a:lnSpc>
            </a:pPr>
            <a:r>
              <a:rPr sz="1200" spc="-10" dirty="0">
                <a:solidFill>
                  <a:srgbClr val="232852"/>
                </a:solidFill>
                <a:latin typeface="Palatino Linotype"/>
                <a:cs typeface="Palatino Linotype"/>
              </a:rPr>
              <a:t>2/12/2024</a:t>
            </a:r>
            <a:endParaRPr sz="1200">
              <a:latin typeface="Palatino Linotype"/>
              <a:cs typeface="Palatino Linotype"/>
            </a:endParaRPr>
          </a:p>
        </p:txBody>
      </p:sp>
      <p:sp>
        <p:nvSpPr>
          <p:cNvPr id="2" name="object 2"/>
          <p:cNvSpPr txBox="1">
            <a:spLocks noGrp="1"/>
          </p:cNvSpPr>
          <p:nvPr>
            <p:ph type="title"/>
          </p:nvPr>
        </p:nvSpPr>
        <p:spPr>
          <a:xfrm>
            <a:off x="3418840" y="131063"/>
            <a:ext cx="5520055" cy="632460"/>
          </a:xfrm>
          <a:prstGeom prst="rect">
            <a:avLst/>
          </a:prstGeom>
        </p:spPr>
        <p:txBody>
          <a:bodyPr vert="horz" wrap="square" lIns="0" tIns="16510" rIns="0" bIns="0" rtlCol="0">
            <a:spAutoFit/>
          </a:bodyPr>
          <a:lstStyle/>
          <a:p>
            <a:pPr marL="12700">
              <a:lnSpc>
                <a:spcPct val="100000"/>
              </a:lnSpc>
              <a:spcBef>
                <a:spcPts val="130"/>
              </a:spcBef>
            </a:pPr>
            <a:r>
              <a:rPr sz="3950" b="1" spc="-10" dirty="0">
                <a:solidFill>
                  <a:srgbClr val="FF0000"/>
                </a:solidFill>
                <a:latin typeface="Times New Roman" panose="02020603050405020304" pitchFamily="18" charset="0"/>
                <a:cs typeface="Times New Roman" panose="02020603050405020304" pitchFamily="18" charset="0"/>
              </a:rPr>
              <a:t>LITERATURE</a:t>
            </a:r>
            <a:r>
              <a:rPr sz="3950" b="1" spc="-65" dirty="0">
                <a:solidFill>
                  <a:srgbClr val="FF0000"/>
                </a:solidFill>
                <a:latin typeface="Times New Roman" panose="02020603050405020304" pitchFamily="18" charset="0"/>
                <a:cs typeface="Times New Roman" panose="02020603050405020304" pitchFamily="18" charset="0"/>
              </a:rPr>
              <a:t> </a:t>
            </a:r>
            <a:r>
              <a:rPr sz="3950" b="1" spc="-10" dirty="0">
                <a:solidFill>
                  <a:srgbClr val="FF0000"/>
                </a:solidFill>
                <a:latin typeface="Times New Roman" panose="02020603050405020304" pitchFamily="18" charset="0"/>
                <a:cs typeface="Times New Roman" panose="02020603050405020304" pitchFamily="18" charset="0"/>
              </a:rPr>
              <a:t>SURVEY</a:t>
            </a:r>
            <a:endParaRPr sz="395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749448397"/>
              </p:ext>
            </p:extLst>
          </p:nvPr>
        </p:nvGraphicFramePr>
        <p:xfrm>
          <a:off x="219075" y="685800"/>
          <a:ext cx="11717655" cy="6037537"/>
        </p:xfrm>
        <a:graphic>
          <a:graphicData uri="http://schemas.openxmlformats.org/drawingml/2006/table">
            <a:tbl>
              <a:tblPr firstRow="1" bandRow="1">
                <a:tableStyleId>{2D5ABB26-0587-4C30-8999-92F81FD0307C}</a:tableStyleId>
              </a:tblPr>
              <a:tblGrid>
                <a:gridCol w="759460">
                  <a:extLst>
                    <a:ext uri="{9D8B030D-6E8A-4147-A177-3AD203B41FA5}">
                      <a16:colId xmlns:a16="http://schemas.microsoft.com/office/drawing/2014/main" val="20000"/>
                    </a:ext>
                  </a:extLst>
                </a:gridCol>
                <a:gridCol w="3835400">
                  <a:extLst>
                    <a:ext uri="{9D8B030D-6E8A-4147-A177-3AD203B41FA5}">
                      <a16:colId xmlns:a16="http://schemas.microsoft.com/office/drawing/2014/main" val="20001"/>
                    </a:ext>
                  </a:extLst>
                </a:gridCol>
                <a:gridCol w="2410460">
                  <a:extLst>
                    <a:ext uri="{9D8B030D-6E8A-4147-A177-3AD203B41FA5}">
                      <a16:colId xmlns:a16="http://schemas.microsoft.com/office/drawing/2014/main" val="20002"/>
                    </a:ext>
                  </a:extLst>
                </a:gridCol>
                <a:gridCol w="2489835">
                  <a:extLst>
                    <a:ext uri="{9D8B030D-6E8A-4147-A177-3AD203B41FA5}">
                      <a16:colId xmlns:a16="http://schemas.microsoft.com/office/drawing/2014/main" val="20003"/>
                    </a:ext>
                  </a:extLst>
                </a:gridCol>
                <a:gridCol w="2222500">
                  <a:extLst>
                    <a:ext uri="{9D8B030D-6E8A-4147-A177-3AD203B41FA5}">
                      <a16:colId xmlns:a16="http://schemas.microsoft.com/office/drawing/2014/main" val="20004"/>
                    </a:ext>
                  </a:extLst>
                </a:gridCol>
              </a:tblGrid>
              <a:tr h="533400">
                <a:tc>
                  <a:txBody>
                    <a:bodyPr/>
                    <a:lstStyle/>
                    <a:p>
                      <a:pPr marR="8890" algn="ctr">
                        <a:lnSpc>
                          <a:spcPct val="100000"/>
                        </a:lnSpc>
                        <a:spcBef>
                          <a:spcPts val="110"/>
                        </a:spcBef>
                      </a:pPr>
                      <a:r>
                        <a:rPr sz="2000" b="1" spc="-20" dirty="0">
                          <a:latin typeface="Times New Roman"/>
                          <a:cs typeface="Times New Roman"/>
                        </a:rPr>
                        <a:t>S.No</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31800">
                        <a:lnSpc>
                          <a:spcPct val="100000"/>
                        </a:lnSpc>
                        <a:spcBef>
                          <a:spcPts val="110"/>
                        </a:spcBef>
                      </a:pPr>
                      <a:r>
                        <a:rPr sz="2000" b="1" dirty="0">
                          <a:latin typeface="Times New Roman"/>
                          <a:cs typeface="Times New Roman"/>
                        </a:rPr>
                        <a:t>Paper</a:t>
                      </a:r>
                      <a:r>
                        <a:rPr sz="2000" b="1" spc="-80" dirty="0">
                          <a:latin typeface="Times New Roman"/>
                          <a:cs typeface="Times New Roman"/>
                        </a:rPr>
                        <a:t> </a:t>
                      </a:r>
                      <a:r>
                        <a:rPr sz="2000" b="1" dirty="0">
                          <a:latin typeface="Times New Roman"/>
                          <a:cs typeface="Times New Roman"/>
                        </a:rPr>
                        <a:t>Title</a:t>
                      </a:r>
                      <a:r>
                        <a:rPr sz="2000" b="1" spc="-75" dirty="0">
                          <a:latin typeface="Times New Roman"/>
                          <a:cs typeface="Times New Roman"/>
                        </a:rPr>
                        <a:t> </a:t>
                      </a:r>
                      <a:r>
                        <a:rPr sz="2000" b="1" dirty="0">
                          <a:latin typeface="Times New Roman"/>
                          <a:cs typeface="Times New Roman"/>
                        </a:rPr>
                        <a:t>(With</a:t>
                      </a:r>
                      <a:r>
                        <a:rPr sz="2000" b="1" spc="-80" dirty="0">
                          <a:latin typeface="Times New Roman"/>
                          <a:cs typeface="Times New Roman"/>
                        </a:rPr>
                        <a:t> </a:t>
                      </a:r>
                      <a:r>
                        <a:rPr sz="2000" b="1" spc="-10" dirty="0">
                          <a:latin typeface="Times New Roman"/>
                          <a:cs typeface="Times New Roman"/>
                        </a:rPr>
                        <a:t>Citation)</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481965">
                        <a:lnSpc>
                          <a:spcPct val="100000"/>
                        </a:lnSpc>
                        <a:spcBef>
                          <a:spcPts val="110"/>
                        </a:spcBef>
                      </a:pPr>
                      <a:r>
                        <a:rPr sz="2000" b="1" spc="-10" dirty="0">
                          <a:latin typeface="Times New Roman"/>
                          <a:cs typeface="Times New Roman"/>
                        </a:rPr>
                        <a:t>Methodology</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98170">
                        <a:lnSpc>
                          <a:spcPct val="100000"/>
                        </a:lnSpc>
                        <a:spcBef>
                          <a:spcPts val="110"/>
                        </a:spcBef>
                      </a:pPr>
                      <a:r>
                        <a:rPr sz="2000" b="1" spc="-10" dirty="0">
                          <a:latin typeface="Times New Roman"/>
                          <a:cs typeface="Times New Roman"/>
                        </a:rPr>
                        <a:t>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23850">
                        <a:lnSpc>
                          <a:spcPct val="100000"/>
                        </a:lnSpc>
                        <a:spcBef>
                          <a:spcPts val="110"/>
                        </a:spcBef>
                      </a:pPr>
                      <a:r>
                        <a:rPr sz="2000" b="1" spc="-10" dirty="0">
                          <a:latin typeface="Times New Roman"/>
                          <a:cs typeface="Times New Roman"/>
                        </a:rPr>
                        <a:t>Disadvantages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19400">
                <a:tc>
                  <a:txBody>
                    <a:bodyPr/>
                    <a:lstStyle/>
                    <a:p>
                      <a:pPr marL="2540" algn="ctr">
                        <a:lnSpc>
                          <a:spcPct val="100000"/>
                        </a:lnSpc>
                        <a:spcBef>
                          <a:spcPts val="40"/>
                        </a:spcBef>
                      </a:pPr>
                      <a:r>
                        <a:rPr sz="1300" spc="-50" dirty="0">
                          <a:latin typeface="Times New Roman"/>
                          <a:cs typeface="Times New Roman"/>
                        </a:rPr>
                        <a:t>1</a:t>
                      </a:r>
                      <a:endParaRPr sz="1300">
                        <a:latin typeface="Times New Roman"/>
                        <a:cs typeface="Times New Roman"/>
                      </a:endParaRPr>
                    </a:p>
                  </a:txBody>
                  <a:tcPr marL="0" marR="0" marT="508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nSpc>
                          <a:spcPct val="100000"/>
                        </a:lnSpc>
                        <a:spcBef>
                          <a:spcPts val="85"/>
                        </a:spcBef>
                      </a:pPr>
                      <a:r>
                        <a:rPr lang="en-IN" sz="1300" dirty="0">
                          <a:latin typeface="Times New Roman"/>
                          <a:cs typeface="Times New Roman"/>
                        </a:rPr>
                        <a:t> Paterson K.G and Jones A.E 2000 Efficient decoding algorithms for generalized Reed-Muller codes. IEEE Transactions on Communications, 48(8), pp.1272-1285.</a:t>
                      </a:r>
                    </a:p>
                  </a:txBody>
                  <a:tcPr marL="0" marR="0" marT="1079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281305" indent="-209550" algn="l">
                        <a:lnSpc>
                          <a:spcPct val="100000"/>
                        </a:lnSpc>
                        <a:spcBef>
                          <a:spcPts val="85"/>
                        </a:spcBef>
                        <a:buAutoNum type="arabicParenR"/>
                        <a:tabLst>
                          <a:tab pos="281305" algn="l"/>
                        </a:tabLst>
                      </a:pPr>
                      <a:r>
                        <a:rPr lang="en-US" sz="1300" dirty="0">
                          <a:latin typeface="Times New Roman"/>
                          <a:cs typeface="Times New Roman"/>
                        </a:rPr>
                        <a:t>Reed-Muller codes are constructed based on Boolean functions and are characterized by their order (r) and dimension (m).</a:t>
                      </a:r>
                    </a:p>
                    <a:p>
                      <a:pPr marL="281305" indent="-209550" algn="l">
                        <a:lnSpc>
                          <a:spcPct val="100000"/>
                        </a:lnSpc>
                        <a:spcBef>
                          <a:spcPts val="85"/>
                        </a:spcBef>
                        <a:buAutoNum type="arabicParenR"/>
                        <a:tabLst>
                          <a:tab pos="281305" algn="l"/>
                        </a:tabLst>
                      </a:pPr>
                      <a:endParaRPr lang="en-US" sz="1300" dirty="0">
                        <a:latin typeface="Times New Roman"/>
                        <a:cs typeface="Times New Roman"/>
                      </a:endParaRPr>
                    </a:p>
                    <a:p>
                      <a:pPr marL="281305" indent="-209550" algn="l">
                        <a:lnSpc>
                          <a:spcPct val="100000"/>
                        </a:lnSpc>
                        <a:spcBef>
                          <a:spcPts val="85"/>
                        </a:spcBef>
                        <a:buAutoNum type="arabicParenR"/>
                        <a:tabLst>
                          <a:tab pos="281305" algn="l"/>
                        </a:tabLst>
                      </a:pPr>
                      <a:r>
                        <a:rPr lang="en-US" sz="1300" dirty="0">
                          <a:latin typeface="Times New Roman"/>
                          <a:cs typeface="Times New Roman"/>
                        </a:rPr>
                        <a:t>Determine the type and distribution of errors expected in the system, such as random errors, burst errors, or specific channel characteristics.</a:t>
                      </a:r>
                    </a:p>
                  </a:txBody>
                  <a:tcPr marL="0" marR="0" marT="1079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282575" indent="-208915">
                        <a:lnSpc>
                          <a:spcPct val="100000"/>
                        </a:lnSpc>
                        <a:spcBef>
                          <a:spcPts val="85"/>
                        </a:spcBef>
                        <a:buClr>
                          <a:srgbClr val="000000"/>
                        </a:buClr>
                        <a:buAutoNum type="arabicParenR"/>
                        <a:tabLst>
                          <a:tab pos="282575" algn="l"/>
                        </a:tabLst>
                      </a:pPr>
                      <a:r>
                        <a:rPr lang="en-US" sz="1300" dirty="0">
                          <a:latin typeface="Times New Roman"/>
                          <a:cs typeface="Times New Roman"/>
                        </a:rPr>
                        <a:t>Efficient decoding algorithms enable correction of errors with a success rate of approximately 95%</a:t>
                      </a:r>
                    </a:p>
                    <a:p>
                      <a:pPr marL="282575" indent="-208915">
                        <a:lnSpc>
                          <a:spcPct val="100000"/>
                        </a:lnSpc>
                        <a:spcBef>
                          <a:spcPts val="85"/>
                        </a:spcBef>
                        <a:buClr>
                          <a:srgbClr val="000000"/>
                        </a:buClr>
                        <a:buAutoNum type="arabicParenR"/>
                        <a:tabLst>
                          <a:tab pos="282575" algn="l"/>
                        </a:tabLst>
                      </a:pPr>
                      <a:endParaRPr lang="en-US" sz="1300" dirty="0">
                        <a:latin typeface="Times New Roman"/>
                        <a:cs typeface="Times New Roman"/>
                      </a:endParaRPr>
                    </a:p>
                    <a:p>
                      <a:pPr marL="282575" indent="-208915">
                        <a:lnSpc>
                          <a:spcPct val="100000"/>
                        </a:lnSpc>
                        <a:spcBef>
                          <a:spcPts val="85"/>
                        </a:spcBef>
                        <a:buClr>
                          <a:srgbClr val="000000"/>
                        </a:buClr>
                        <a:buAutoNum type="arabicParenR"/>
                        <a:tabLst>
                          <a:tab pos="282575" algn="l"/>
                        </a:tabLst>
                      </a:pPr>
                      <a:r>
                        <a:rPr lang="en-US" sz="1300" dirty="0">
                          <a:latin typeface="Times New Roman"/>
                          <a:cs typeface="Times New Roman"/>
                        </a:rPr>
                        <a:t>MLD algorithm for Reed-Muller codes has computational complexity reduced by approximately 70%</a:t>
                      </a:r>
                    </a:p>
                  </a:txBody>
                  <a:tcPr marL="0" marR="0" marT="1079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228600" indent="-228600">
                        <a:lnSpc>
                          <a:spcPct val="100000"/>
                        </a:lnSpc>
                        <a:spcBef>
                          <a:spcPts val="110"/>
                        </a:spcBef>
                        <a:buAutoNum type="arabicParenR"/>
                      </a:pPr>
                      <a:r>
                        <a:rPr lang="en-US" sz="1300" dirty="0">
                          <a:latin typeface="Times New Roman"/>
                          <a:cs typeface="Times New Roman"/>
                        </a:rPr>
                        <a:t>Exponential increase in computational resources required, limiting practical applications by approximately 80%.</a:t>
                      </a:r>
                    </a:p>
                    <a:p>
                      <a:pPr>
                        <a:lnSpc>
                          <a:spcPct val="100000"/>
                        </a:lnSpc>
                        <a:spcBef>
                          <a:spcPts val="110"/>
                        </a:spcBef>
                      </a:pPr>
                      <a:endParaRPr lang="en-US" sz="1300" dirty="0">
                        <a:latin typeface="Times New Roman"/>
                        <a:cs typeface="Times New Roman"/>
                      </a:endParaRPr>
                    </a:p>
                    <a:p>
                      <a:pPr>
                        <a:lnSpc>
                          <a:spcPct val="100000"/>
                        </a:lnSpc>
                        <a:spcBef>
                          <a:spcPts val="110"/>
                        </a:spcBef>
                      </a:pPr>
                      <a:r>
                        <a:rPr lang="en-US" sz="1300" dirty="0">
                          <a:latin typeface="Times New Roman"/>
                          <a:cs typeface="Times New Roman"/>
                        </a:rPr>
                        <a:t>2) Challenge in balancing  performance, particularly impacting applications by approximately 70%.</a:t>
                      </a:r>
                      <a:endParaRPr sz="13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84737">
                <a:tc>
                  <a:txBody>
                    <a:bodyPr/>
                    <a:lstStyle/>
                    <a:p>
                      <a:pPr marL="2540" algn="ctr">
                        <a:lnSpc>
                          <a:spcPct val="100000"/>
                        </a:lnSpc>
                        <a:spcBef>
                          <a:spcPts val="65"/>
                        </a:spcBef>
                      </a:pPr>
                      <a:r>
                        <a:rPr sz="1300" spc="-50" dirty="0">
                          <a:latin typeface="Times New Roman"/>
                          <a:cs typeface="Times New Roman"/>
                        </a:rPr>
                        <a:t>2</a:t>
                      </a:r>
                      <a:endParaRPr sz="1300" dirty="0">
                        <a:latin typeface="Times New Roman"/>
                        <a:cs typeface="Times New Roman"/>
                      </a:endParaRPr>
                    </a:p>
                  </a:txBody>
                  <a:tcPr marL="0" marR="0" marT="825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gn="just">
                        <a:lnSpc>
                          <a:spcPct val="100000"/>
                        </a:lnSpc>
                        <a:spcBef>
                          <a:spcPts val="110"/>
                        </a:spcBef>
                      </a:pPr>
                      <a:r>
                        <a:rPr lang="en-IN" sz="1300" b="0" i="0" dirty="0" err="1">
                          <a:solidFill>
                            <a:schemeClr val="tx1"/>
                          </a:solidFill>
                          <a:effectLst/>
                          <a:latin typeface="Times New Roman" panose="02020603050405020304" pitchFamily="18" charset="0"/>
                          <a:ea typeface="+mn-ea"/>
                          <a:cs typeface="Times New Roman" panose="02020603050405020304" pitchFamily="18" charset="0"/>
                        </a:rPr>
                        <a:t>Zhong</a:t>
                      </a:r>
                      <a:r>
                        <a:rPr lang="en-IN" sz="1300" b="0" i="0" dirty="0">
                          <a:solidFill>
                            <a:schemeClr val="tx1"/>
                          </a:solidFill>
                          <a:effectLst/>
                          <a:latin typeface="Times New Roman" panose="02020603050405020304" pitchFamily="18" charset="0"/>
                          <a:ea typeface="+mn-ea"/>
                          <a:cs typeface="Times New Roman" panose="02020603050405020304" pitchFamily="18" charset="0"/>
                        </a:rPr>
                        <a:t> H and Zhang T 2005 Block-LDPC: A practical LDPC coding system design approach. IEEE</a:t>
                      </a:r>
                      <a:r>
                        <a:rPr lang="en-IN" sz="1300" b="0" i="1" dirty="0">
                          <a:solidFill>
                            <a:schemeClr val="tx1"/>
                          </a:solidFill>
                          <a:effectLst/>
                          <a:latin typeface="Times New Roman" panose="02020603050405020304" pitchFamily="18" charset="0"/>
                          <a:ea typeface="+mn-ea"/>
                          <a:cs typeface="Times New Roman" panose="02020603050405020304" pitchFamily="18" charset="0"/>
                        </a:rPr>
                        <a:t> </a:t>
                      </a:r>
                      <a:r>
                        <a:rPr lang="en-IN" sz="1300" b="0" i="0" dirty="0">
                          <a:solidFill>
                            <a:schemeClr val="tx1"/>
                          </a:solidFill>
                          <a:effectLst/>
                          <a:latin typeface="Times New Roman" panose="02020603050405020304" pitchFamily="18" charset="0"/>
                          <a:ea typeface="+mn-ea"/>
                          <a:cs typeface="Times New Roman" panose="02020603050405020304" pitchFamily="18" charset="0"/>
                        </a:rPr>
                        <a:t>Transactions on Circuits and Systems </a:t>
                      </a:r>
                      <a:r>
                        <a:rPr lang="en-IN" sz="1300" b="0" i="1" dirty="0">
                          <a:solidFill>
                            <a:schemeClr val="tx1"/>
                          </a:solidFill>
                          <a:effectLst/>
                          <a:latin typeface="Times New Roman" panose="02020603050405020304" pitchFamily="18" charset="0"/>
                          <a:ea typeface="+mn-ea"/>
                          <a:cs typeface="Times New Roman" panose="02020603050405020304" pitchFamily="18" charset="0"/>
                        </a:rPr>
                        <a:t>I: </a:t>
                      </a:r>
                      <a:r>
                        <a:rPr lang="en-IN" sz="1300" b="0" i="0" dirty="0">
                          <a:solidFill>
                            <a:schemeClr val="tx1"/>
                          </a:solidFill>
                          <a:effectLst/>
                          <a:latin typeface="Times New Roman" panose="02020603050405020304" pitchFamily="18" charset="0"/>
                          <a:ea typeface="+mn-ea"/>
                          <a:cs typeface="Times New Roman" panose="02020603050405020304" pitchFamily="18" charset="0"/>
                        </a:rPr>
                        <a:t>Regular</a:t>
                      </a:r>
                      <a:r>
                        <a:rPr lang="en-IN" sz="1300" b="0" i="1" dirty="0">
                          <a:solidFill>
                            <a:schemeClr val="tx1"/>
                          </a:solidFill>
                          <a:effectLst/>
                          <a:latin typeface="Times New Roman" panose="02020603050405020304" pitchFamily="18" charset="0"/>
                          <a:ea typeface="+mn-ea"/>
                          <a:cs typeface="Times New Roman" panose="02020603050405020304" pitchFamily="18" charset="0"/>
                        </a:rPr>
                        <a:t> </a:t>
                      </a:r>
                      <a:r>
                        <a:rPr lang="en-IN" sz="1300" b="0" i="0" dirty="0">
                          <a:solidFill>
                            <a:schemeClr val="tx1"/>
                          </a:solidFill>
                          <a:effectLst/>
                          <a:latin typeface="Times New Roman" panose="02020603050405020304" pitchFamily="18" charset="0"/>
                          <a:ea typeface="+mn-ea"/>
                          <a:cs typeface="Times New Roman" panose="02020603050405020304" pitchFamily="18" charset="0"/>
                        </a:rPr>
                        <a:t>Papers, </a:t>
                      </a:r>
                      <a:r>
                        <a:rPr lang="en-IN" sz="1300" b="0" i="1" dirty="0">
                          <a:solidFill>
                            <a:schemeClr val="tx1"/>
                          </a:solidFill>
                          <a:effectLst/>
                          <a:latin typeface="Times New Roman" panose="02020603050405020304" pitchFamily="18" charset="0"/>
                          <a:ea typeface="+mn-ea"/>
                          <a:cs typeface="Times New Roman" panose="02020603050405020304" pitchFamily="18" charset="0"/>
                        </a:rPr>
                        <a:t>52</a:t>
                      </a:r>
                      <a:r>
                        <a:rPr lang="en-IN" sz="1300" b="0" i="0" dirty="0">
                          <a:solidFill>
                            <a:schemeClr val="tx1"/>
                          </a:solidFill>
                          <a:effectLst/>
                          <a:latin typeface="Times New Roman" panose="02020603050405020304" pitchFamily="18" charset="0"/>
                          <a:ea typeface="+mn-ea"/>
                          <a:cs typeface="Times New Roman" panose="02020603050405020304" pitchFamily="18" charset="0"/>
                        </a:rPr>
                        <a:t>(4), pp.766-775.</a:t>
                      </a:r>
                      <a:endParaRPr sz="1300" dirty="0">
                        <a:latin typeface="Times New Roman" panose="02020603050405020304" pitchFamily="18" charset="0"/>
                        <a:cs typeface="Times New Roman" panose="02020603050405020304" pitchFamily="18" charset="0"/>
                      </a:endParaRPr>
                    </a:p>
                  </a:txBody>
                  <a:tcPr marL="0" marR="0" marT="1397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72391" indent="0">
                        <a:lnSpc>
                          <a:spcPct val="100000"/>
                        </a:lnSpc>
                        <a:spcBef>
                          <a:spcPts val="110"/>
                        </a:spcBef>
                        <a:buNone/>
                        <a:tabLst>
                          <a:tab pos="290195" algn="l"/>
                        </a:tabLst>
                      </a:pPr>
                      <a:r>
                        <a:rPr lang="en-IN" sz="1300" dirty="0">
                          <a:latin typeface="Times New Roman"/>
                          <a:cs typeface="Times New Roman"/>
                        </a:rPr>
                        <a:t>1)</a:t>
                      </a:r>
                      <a:r>
                        <a:rPr sz="1300" dirty="0">
                          <a:latin typeface="Times New Roman"/>
                          <a:cs typeface="Times New Roman"/>
                        </a:rPr>
                        <a:t>Th</a:t>
                      </a:r>
                      <a:r>
                        <a:rPr lang="en-IN" sz="1300" dirty="0">
                          <a:latin typeface="Times New Roman"/>
                          <a:cs typeface="Times New Roman"/>
                        </a:rPr>
                        <a:t>e</a:t>
                      </a:r>
                      <a:r>
                        <a:rPr sz="1300" spc="75" dirty="0">
                          <a:latin typeface="Times New Roman"/>
                          <a:cs typeface="Times New Roman"/>
                        </a:rPr>
                        <a:t> </a:t>
                      </a:r>
                      <a:r>
                        <a:rPr lang="en-IN" sz="1300" spc="0" dirty="0">
                          <a:latin typeface="Times New Roman"/>
                          <a:cs typeface="Times New Roman"/>
                        </a:rPr>
                        <a:t>method</a:t>
                      </a:r>
                      <a:r>
                        <a:rPr lang="en-IN" sz="1300" spc="0" baseline="0" dirty="0">
                          <a:latin typeface="Times New Roman"/>
                          <a:cs typeface="Times New Roman"/>
                        </a:rPr>
                        <a:t> used  for implementation of LDPC code  is Bloom Filtering which is the  fast and efficient way to  check whether a given element is belongs to  a set. It  detect  and  correct errors in their associated  data  set. </a:t>
                      </a:r>
                    </a:p>
                    <a:p>
                      <a:pPr marL="72391" indent="0">
                        <a:lnSpc>
                          <a:spcPct val="100000"/>
                        </a:lnSpc>
                        <a:spcBef>
                          <a:spcPts val="110"/>
                        </a:spcBef>
                        <a:buNone/>
                        <a:tabLst>
                          <a:tab pos="290195" algn="l"/>
                        </a:tabLst>
                      </a:pPr>
                      <a:endParaRPr lang="en-IN" sz="1300" spc="0" baseline="0" dirty="0">
                        <a:latin typeface="Times New Roman"/>
                        <a:cs typeface="Times New Roman"/>
                      </a:endParaRPr>
                    </a:p>
                    <a:p>
                      <a:pPr marL="72391" indent="0">
                        <a:lnSpc>
                          <a:spcPct val="100000"/>
                        </a:lnSpc>
                        <a:spcBef>
                          <a:spcPts val="110"/>
                        </a:spcBef>
                        <a:buNone/>
                        <a:tabLst>
                          <a:tab pos="290195" algn="l"/>
                        </a:tabLst>
                      </a:pPr>
                      <a:r>
                        <a:rPr lang="en-IN" sz="1300" spc="0" baseline="0" dirty="0">
                          <a:latin typeface="Times New Roman"/>
                          <a:cs typeface="Times New Roman"/>
                        </a:rPr>
                        <a:t>2)This method can be used in practical designs to effectively mitigate errors with  reduced overhead.</a:t>
                      </a:r>
                      <a:endParaRPr sz="13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92100" indent="-217804">
                        <a:lnSpc>
                          <a:spcPct val="100000"/>
                        </a:lnSpc>
                        <a:spcBef>
                          <a:spcPts val="110"/>
                        </a:spcBef>
                        <a:buAutoNum type="arabicParenR"/>
                        <a:tabLst>
                          <a:tab pos="292100" algn="l"/>
                        </a:tabLst>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Optimizes data transmission and storage by approximately 85%</a:t>
                      </a:r>
                      <a:r>
                        <a:rPr lang="en-US" sz="1300" b="0" i="0" dirty="0">
                          <a:solidFill>
                            <a:schemeClr val="tx1"/>
                          </a:solidFill>
                          <a:effectLst/>
                          <a:latin typeface="Times New Roman" panose="02020603050405020304" pitchFamily="18" charset="0"/>
                          <a:ea typeface="+mn-ea"/>
                          <a:cs typeface="Times New Roman" panose="02020603050405020304" pitchFamily="18" charset="0"/>
                        </a:rPr>
                        <a:t>.</a:t>
                      </a:r>
                    </a:p>
                    <a:p>
                      <a:pPr marL="292100" indent="-217804">
                        <a:lnSpc>
                          <a:spcPct val="100000"/>
                        </a:lnSpc>
                        <a:spcBef>
                          <a:spcPts val="110"/>
                        </a:spcBef>
                        <a:buAutoNum type="arabicParenR"/>
                        <a:tabLst>
                          <a:tab pos="292100" algn="l"/>
                        </a:tabLst>
                      </a:pPr>
                      <a:endParaRPr lang="en-US" sz="1300" b="0" i="0" dirty="0">
                        <a:solidFill>
                          <a:schemeClr val="tx1"/>
                        </a:solidFill>
                        <a:effectLst/>
                        <a:latin typeface="Times New Roman" panose="02020603050405020304" pitchFamily="18" charset="0"/>
                        <a:ea typeface="+mn-ea"/>
                        <a:cs typeface="Times New Roman" panose="02020603050405020304" pitchFamily="18" charset="0"/>
                      </a:endParaRPr>
                    </a:p>
                    <a:p>
                      <a:pPr marL="292100" indent="-217804">
                        <a:lnSpc>
                          <a:spcPct val="100000"/>
                        </a:lnSpc>
                        <a:spcBef>
                          <a:spcPts val="110"/>
                        </a:spcBef>
                        <a:buAutoNum type="arabicParenR"/>
                        <a:tabLst>
                          <a:tab pos="292100" algn="l"/>
                        </a:tabLst>
                      </a:pPr>
                      <a:r>
                        <a:rPr lang="en-US" sz="1300" b="0" dirty="0">
                          <a:latin typeface="Times New Roman" panose="02020603050405020304" pitchFamily="18" charset="0"/>
                          <a:cs typeface="Times New Roman" panose="02020603050405020304" pitchFamily="18" charset="0"/>
                        </a:rPr>
                        <a:t>Improves data retrieval efficiency by approximately 75%.</a:t>
                      </a:r>
                      <a:endParaRPr sz="1300" b="0" dirty="0">
                        <a:latin typeface="Times New Roman" panose="02020603050405020304" pitchFamily="18" charset="0"/>
                        <a:cs typeface="Times New Roman" panose="02020603050405020304" pitchFamily="18" charset="0"/>
                      </a:endParaRPr>
                    </a:p>
                  </a:txBody>
                  <a:tcPr marL="0" marR="0" marT="1397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94005" indent="-218440">
                        <a:lnSpc>
                          <a:spcPct val="100000"/>
                        </a:lnSpc>
                        <a:spcBef>
                          <a:spcPts val="110"/>
                        </a:spcBef>
                        <a:buAutoNum type="arabicParenR"/>
                        <a:tabLst>
                          <a:tab pos="294005" algn="l"/>
                        </a:tabLst>
                      </a:pPr>
                      <a:r>
                        <a:rPr lang="en-US" sz="1300" dirty="0">
                          <a:latin typeface="Times New Roman" panose="02020603050405020304" pitchFamily="18" charset="0"/>
                          <a:cs typeface="Times New Roman" panose="02020603050405020304" pitchFamily="18" charset="0"/>
                        </a:rPr>
                        <a:t>Additional overhead increases by approximately 70%.</a:t>
                      </a:r>
                    </a:p>
                    <a:p>
                      <a:pPr marL="294005" indent="-218440">
                        <a:lnSpc>
                          <a:spcPct val="100000"/>
                        </a:lnSpc>
                        <a:spcBef>
                          <a:spcPts val="110"/>
                        </a:spcBef>
                        <a:buAutoNum type="arabicParenR"/>
                        <a:tabLst>
                          <a:tab pos="294005" algn="l"/>
                        </a:tabLst>
                      </a:pPr>
                      <a:endParaRPr lang="en-US" sz="1300" dirty="0">
                        <a:latin typeface="Times New Roman" panose="02020603050405020304" pitchFamily="18" charset="0"/>
                        <a:cs typeface="Times New Roman" panose="02020603050405020304" pitchFamily="18" charset="0"/>
                      </a:endParaRPr>
                    </a:p>
                    <a:p>
                      <a:pPr marL="294005" indent="-218440">
                        <a:lnSpc>
                          <a:spcPct val="100000"/>
                        </a:lnSpc>
                        <a:spcBef>
                          <a:spcPts val="110"/>
                        </a:spcBef>
                        <a:buAutoNum type="arabicParenR"/>
                        <a:tabLst>
                          <a:tab pos="294005" algn="l"/>
                        </a:tabLst>
                      </a:pPr>
                      <a:r>
                        <a:rPr lang="en-US" sz="1300" dirty="0">
                          <a:latin typeface="Times New Roman" panose="02020603050405020304" pitchFamily="18" charset="0"/>
                          <a:cs typeface="Times New Roman" panose="02020603050405020304" pitchFamily="18" charset="0"/>
                        </a:rPr>
                        <a:t>Probability of false positives introduces uncertainty by approximately 65%.</a:t>
                      </a:r>
                      <a:endParaRPr sz="1300" dirty="0">
                        <a:latin typeface="Times New Roman" panose="02020603050405020304" pitchFamily="18" charset="0"/>
                        <a:cs typeface="Times New Roman" panose="02020603050405020304" pitchFamily="18" charset="0"/>
                      </a:endParaRPr>
                    </a:p>
                  </a:txBody>
                  <a:tcPr marL="0" marR="0" marT="1397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Rectangle 5">
            <a:extLst>
              <a:ext uri="{FF2B5EF4-FFF2-40B4-BE49-F238E27FC236}">
                <a16:creationId xmlns:a16="http://schemas.microsoft.com/office/drawing/2014/main" id="{CC6348F6-AEB6-858E-865F-8F7A4B6F6706}"/>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9F609B3-F807-DBF8-A6DE-7475569622BD}"/>
              </a:ext>
            </a:extLst>
          </p:cNvPr>
          <p:cNvSpPr/>
          <p:nvPr/>
        </p:nvSpPr>
        <p:spPr>
          <a:xfrm>
            <a:off x="448627" y="6461839"/>
            <a:ext cx="654685" cy="1784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F82163F0-9EA9-BC4F-42FD-D01DE9F78C31}"/>
              </a:ext>
            </a:extLst>
          </p:cNvPr>
          <p:cNvSpPr/>
          <p:nvPr/>
        </p:nvSpPr>
        <p:spPr>
          <a:xfrm>
            <a:off x="11532637" y="6461839"/>
            <a:ext cx="210736" cy="1784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65B75314-C86F-82EE-8716-94BFF4F98D11}"/>
              </a:ext>
            </a:extLst>
          </p:cNvPr>
          <p:cNvCxnSpPr/>
          <p:nvPr/>
        </p:nvCxnSpPr>
        <p:spPr>
          <a:xfrm>
            <a:off x="979714" y="6396236"/>
            <a:ext cx="0" cy="365125"/>
          </a:xfrm>
          <a:prstGeom prst="line">
            <a:avLst/>
          </a:prstGeom>
          <a:ln w="19050">
            <a:solidFill>
              <a:schemeClr val="tx1"/>
            </a:solidFill>
          </a:ln>
        </p:spPr>
        <p:style>
          <a:lnRef idx="2">
            <a:schemeClr val="dk1"/>
          </a:lnRef>
          <a:fillRef idx="0">
            <a:schemeClr val="dk1"/>
          </a:fillRef>
          <a:effectRef idx="1">
            <a:schemeClr val="dk1"/>
          </a:effectRef>
          <a:fontRef idx="minor">
            <a:schemeClr val="tx1"/>
          </a:fontRef>
        </p:style>
      </p:cxnSp>
      <p:sp>
        <p:nvSpPr>
          <p:cNvPr id="8" name="Date Placeholder 7">
            <a:extLst>
              <a:ext uri="{FF2B5EF4-FFF2-40B4-BE49-F238E27FC236}">
                <a16:creationId xmlns:a16="http://schemas.microsoft.com/office/drawing/2014/main" id="{38A08F64-3A79-1D98-0C01-7FE0ECF8EE75}"/>
              </a:ext>
            </a:extLst>
          </p:cNvPr>
          <p:cNvSpPr>
            <a:spLocks noGrp="1"/>
          </p:cNvSpPr>
          <p:nvPr>
            <p:ph type="dt" sz="half" idx="10"/>
          </p:nvPr>
        </p:nvSpPr>
        <p:spPr/>
        <p:txBody>
          <a:bodyPr/>
          <a:lstStyle/>
          <a:p>
            <a:pPr>
              <a:defRPr/>
            </a:pPr>
            <a:fld id="{365E7BFF-B4EA-438D-8B92-38D3750D5AF6}" type="datetime8">
              <a:rPr lang="en-IN" altLang="en-US" smtClean="0"/>
              <a:t>23-05-2024 09:54 AM</a:t>
            </a:fld>
            <a:endParaRPr lang="en-US" altLang="en-US"/>
          </a:p>
        </p:txBody>
      </p:sp>
      <p:sp>
        <p:nvSpPr>
          <p:cNvPr id="10" name="Slide Number Placeholder 9">
            <a:extLst>
              <a:ext uri="{FF2B5EF4-FFF2-40B4-BE49-F238E27FC236}">
                <a16:creationId xmlns:a16="http://schemas.microsoft.com/office/drawing/2014/main" id="{DFBC0DD9-7EC4-B9D0-C3A0-CD065D3CA07C}"/>
              </a:ext>
            </a:extLst>
          </p:cNvPr>
          <p:cNvSpPr>
            <a:spLocks noGrp="1"/>
          </p:cNvSpPr>
          <p:nvPr>
            <p:ph type="sldNum" sz="quarter" idx="12"/>
          </p:nvPr>
        </p:nvSpPr>
        <p:spPr/>
        <p:txBody>
          <a:bodyPr/>
          <a:lstStyle/>
          <a:p>
            <a:pPr>
              <a:defRPr/>
            </a:pPr>
            <a:fld id="{54C3DD17-BAD4-47D4-860E-C6B0EF6A46B5}" type="slidenum">
              <a:rPr lang="en-US" altLang="en-US" smtClean="0"/>
              <a:pPr>
                <a:defRPr/>
              </a:pPr>
              <a:t>4</a:t>
            </a:fld>
            <a:endParaRPr lang="en-US" altLang="en-US">
              <a:latin typeface="Palatino Linotype"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7F67-5140-E031-7FD1-F3BA004C419B}"/>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POWER CONSUMPTION</a:t>
            </a:r>
          </a:p>
        </p:txBody>
      </p:sp>
      <p:sp>
        <p:nvSpPr>
          <p:cNvPr id="4" name="Date Placeholder 3">
            <a:extLst>
              <a:ext uri="{FF2B5EF4-FFF2-40B4-BE49-F238E27FC236}">
                <a16:creationId xmlns:a16="http://schemas.microsoft.com/office/drawing/2014/main" id="{879D500D-546C-D982-F526-60B23CBD9BA8}"/>
              </a:ext>
            </a:extLst>
          </p:cNvPr>
          <p:cNvSpPr>
            <a:spLocks noGrp="1"/>
          </p:cNvSpPr>
          <p:nvPr>
            <p:ph type="dt" sz="half" idx="10"/>
          </p:nvPr>
        </p:nvSpPr>
        <p:spPr/>
        <p:txBody>
          <a:bodyPr/>
          <a:lstStyle/>
          <a:p>
            <a:pPr>
              <a:defRPr/>
            </a:pPr>
            <a:fld id="{3CFCF37A-2797-4995-AD4D-8E6C92F61D1E}"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3C889B72-6092-3E99-4623-E55FB4FB7BC3}"/>
              </a:ext>
            </a:extLst>
          </p:cNvPr>
          <p:cNvSpPr>
            <a:spLocks noGrp="1"/>
          </p:cNvSpPr>
          <p:nvPr>
            <p:ph type="sldNum" sz="quarter" idx="12"/>
          </p:nvPr>
        </p:nvSpPr>
        <p:spPr/>
        <p:txBody>
          <a:bodyPr/>
          <a:lstStyle/>
          <a:p>
            <a:pPr>
              <a:defRPr/>
            </a:pPr>
            <a:fld id="{54C3DD17-BAD4-47D4-860E-C6B0EF6A46B5}" type="slidenum">
              <a:rPr lang="en-US" altLang="en-US" smtClean="0"/>
              <a:pPr>
                <a:defRPr/>
              </a:pPr>
              <a:t>40</a:t>
            </a:fld>
            <a:endParaRPr lang="en-US" altLang="en-US">
              <a:latin typeface="Palatino Linotype" pitchFamily="18" charset="0"/>
            </a:endParaRPr>
          </a:p>
        </p:txBody>
      </p:sp>
      <p:graphicFrame>
        <p:nvGraphicFramePr>
          <p:cNvPr id="6" name="Content Placeholder 5">
            <a:extLst>
              <a:ext uri="{FF2B5EF4-FFF2-40B4-BE49-F238E27FC236}">
                <a16:creationId xmlns:a16="http://schemas.microsoft.com/office/drawing/2014/main" id="{7C938B1C-8910-89B3-F22F-61991894C85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41196220-399C-E521-81CC-4F7BB0356543}"/>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1D5ED76-ACD2-BBC5-C78B-B3B9F19434C0}"/>
              </a:ext>
            </a:extLst>
          </p:cNvPr>
          <p:cNvSpPr txBox="1"/>
          <p:nvPr/>
        </p:nvSpPr>
        <p:spPr>
          <a:xfrm>
            <a:off x="7648062" y="6094740"/>
            <a:ext cx="1334020" cy="276999"/>
          </a:xfrm>
          <a:prstGeom prst="rect">
            <a:avLst/>
          </a:prstGeom>
          <a:noFill/>
        </p:spPr>
        <p:txBody>
          <a:bodyPr wrap="none" rtlCol="0">
            <a:spAutoFit/>
          </a:bodyPr>
          <a:lstStyle/>
          <a:p>
            <a:pPr algn="ctr"/>
            <a:r>
              <a:rPr lang="en-IN" sz="1200" b="1" dirty="0">
                <a:latin typeface="Times New Roman" panose="02020603050405020304" pitchFamily="18" charset="0"/>
                <a:cs typeface="Times New Roman" panose="02020603050405020304" pitchFamily="18" charset="0"/>
              </a:rPr>
              <a:t>(Existing System)</a:t>
            </a:r>
          </a:p>
        </p:txBody>
      </p:sp>
      <p:sp>
        <p:nvSpPr>
          <p:cNvPr id="9" name="TextBox 8">
            <a:extLst>
              <a:ext uri="{FF2B5EF4-FFF2-40B4-BE49-F238E27FC236}">
                <a16:creationId xmlns:a16="http://schemas.microsoft.com/office/drawing/2014/main" id="{1E3B09E2-ADF0-5B71-E3E3-CA4FFF108CD6}"/>
              </a:ext>
            </a:extLst>
          </p:cNvPr>
          <p:cNvSpPr txBox="1"/>
          <p:nvPr/>
        </p:nvSpPr>
        <p:spPr>
          <a:xfrm>
            <a:off x="9550956" y="6094740"/>
            <a:ext cx="1408207" cy="276999"/>
          </a:xfrm>
          <a:prstGeom prst="rect">
            <a:avLst/>
          </a:prstGeom>
          <a:noFill/>
        </p:spPr>
        <p:txBody>
          <a:bodyPr wrap="none" rtlCol="0">
            <a:spAutoFit/>
          </a:bodyPr>
          <a:lstStyle/>
          <a:p>
            <a:pPr algn="ctr"/>
            <a:r>
              <a:rPr lang="en-IN" sz="1200" b="1"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241193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5AD1-48B5-33EE-796E-E981CCD6D405}"/>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AREA CONSUMPTION</a:t>
            </a:r>
          </a:p>
        </p:txBody>
      </p:sp>
      <p:sp>
        <p:nvSpPr>
          <p:cNvPr id="4" name="Date Placeholder 3">
            <a:extLst>
              <a:ext uri="{FF2B5EF4-FFF2-40B4-BE49-F238E27FC236}">
                <a16:creationId xmlns:a16="http://schemas.microsoft.com/office/drawing/2014/main" id="{FC10B457-D43D-08B3-5F29-35B753AD5209}"/>
              </a:ext>
            </a:extLst>
          </p:cNvPr>
          <p:cNvSpPr>
            <a:spLocks noGrp="1"/>
          </p:cNvSpPr>
          <p:nvPr>
            <p:ph type="dt" sz="half" idx="10"/>
          </p:nvPr>
        </p:nvSpPr>
        <p:spPr/>
        <p:txBody>
          <a:bodyPr/>
          <a:lstStyle/>
          <a:p>
            <a:pPr>
              <a:defRPr/>
            </a:pPr>
            <a:fld id="{A1BB4ADA-6AAF-4DC1-9AB0-E53C29FDBA49}"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26EE2535-4806-5E0A-A932-1209514C7106}"/>
              </a:ext>
            </a:extLst>
          </p:cNvPr>
          <p:cNvSpPr>
            <a:spLocks noGrp="1"/>
          </p:cNvSpPr>
          <p:nvPr>
            <p:ph type="sldNum" sz="quarter" idx="12"/>
          </p:nvPr>
        </p:nvSpPr>
        <p:spPr/>
        <p:txBody>
          <a:bodyPr/>
          <a:lstStyle/>
          <a:p>
            <a:pPr>
              <a:defRPr/>
            </a:pPr>
            <a:fld id="{54C3DD17-BAD4-47D4-860E-C6B0EF6A46B5}" type="slidenum">
              <a:rPr lang="en-US" altLang="en-US" smtClean="0"/>
              <a:pPr>
                <a:defRPr/>
              </a:pPr>
              <a:t>41</a:t>
            </a:fld>
            <a:endParaRPr lang="en-US" altLang="en-US">
              <a:latin typeface="Palatino Linotype" pitchFamily="18" charset="0"/>
            </a:endParaRPr>
          </a:p>
        </p:txBody>
      </p:sp>
      <p:graphicFrame>
        <p:nvGraphicFramePr>
          <p:cNvPr id="6" name="Content Placeholder 5">
            <a:extLst>
              <a:ext uri="{FF2B5EF4-FFF2-40B4-BE49-F238E27FC236}">
                <a16:creationId xmlns:a16="http://schemas.microsoft.com/office/drawing/2014/main" id="{32B1F014-4E4D-F9DE-7619-60902BC2E63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2BC5C661-5179-2CB1-E144-4063008718B8}"/>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ACEB0A-C6ED-63D2-622A-88EB7C727946}"/>
              </a:ext>
            </a:extLst>
          </p:cNvPr>
          <p:cNvSpPr txBox="1"/>
          <p:nvPr/>
        </p:nvSpPr>
        <p:spPr>
          <a:xfrm>
            <a:off x="7648062" y="6094740"/>
            <a:ext cx="1334020" cy="276999"/>
          </a:xfrm>
          <a:prstGeom prst="rect">
            <a:avLst/>
          </a:prstGeom>
          <a:noFill/>
        </p:spPr>
        <p:txBody>
          <a:bodyPr wrap="none" rtlCol="0">
            <a:spAutoFit/>
          </a:bodyPr>
          <a:lstStyle/>
          <a:p>
            <a:pPr algn="ctr"/>
            <a:r>
              <a:rPr lang="en-IN" sz="1200" b="1" dirty="0">
                <a:latin typeface="Times New Roman" panose="02020603050405020304" pitchFamily="18" charset="0"/>
                <a:cs typeface="Times New Roman" panose="02020603050405020304" pitchFamily="18" charset="0"/>
              </a:rPr>
              <a:t>(Existing System)</a:t>
            </a:r>
          </a:p>
        </p:txBody>
      </p:sp>
      <p:sp>
        <p:nvSpPr>
          <p:cNvPr id="8" name="TextBox 7">
            <a:extLst>
              <a:ext uri="{FF2B5EF4-FFF2-40B4-BE49-F238E27FC236}">
                <a16:creationId xmlns:a16="http://schemas.microsoft.com/office/drawing/2014/main" id="{D15975C4-F21A-FD1E-60EE-3C47A81065E7}"/>
              </a:ext>
            </a:extLst>
          </p:cNvPr>
          <p:cNvSpPr txBox="1"/>
          <p:nvPr/>
        </p:nvSpPr>
        <p:spPr>
          <a:xfrm>
            <a:off x="9561066" y="6094739"/>
            <a:ext cx="1408206" cy="276999"/>
          </a:xfrm>
          <a:prstGeom prst="rect">
            <a:avLst/>
          </a:prstGeom>
          <a:noFill/>
        </p:spPr>
        <p:txBody>
          <a:bodyPr wrap="none" rtlCol="0">
            <a:spAutoFit/>
          </a:bodyPr>
          <a:lstStyle/>
          <a:p>
            <a:pPr algn="ctr"/>
            <a:r>
              <a:rPr lang="en-IN" sz="1200" b="1"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287155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0F75-D95D-C723-3201-4D8A07AC84CC}"/>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DELAY ANALYSIS</a:t>
            </a:r>
          </a:p>
        </p:txBody>
      </p:sp>
      <p:sp>
        <p:nvSpPr>
          <p:cNvPr id="4" name="Date Placeholder 3">
            <a:extLst>
              <a:ext uri="{FF2B5EF4-FFF2-40B4-BE49-F238E27FC236}">
                <a16:creationId xmlns:a16="http://schemas.microsoft.com/office/drawing/2014/main" id="{0829E97D-0CC5-5B26-B5EA-FE83F61953DB}"/>
              </a:ext>
            </a:extLst>
          </p:cNvPr>
          <p:cNvSpPr>
            <a:spLocks noGrp="1"/>
          </p:cNvSpPr>
          <p:nvPr>
            <p:ph type="dt" sz="half" idx="10"/>
          </p:nvPr>
        </p:nvSpPr>
        <p:spPr/>
        <p:txBody>
          <a:bodyPr/>
          <a:lstStyle/>
          <a:p>
            <a:pPr>
              <a:defRPr/>
            </a:pPr>
            <a:fld id="{07F90E93-E38C-45BE-8A41-7E2CB3602B7B}"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AC987DBA-0564-3FD1-AF31-C8B6D32C8A21}"/>
              </a:ext>
            </a:extLst>
          </p:cNvPr>
          <p:cNvSpPr>
            <a:spLocks noGrp="1"/>
          </p:cNvSpPr>
          <p:nvPr>
            <p:ph type="sldNum" sz="quarter" idx="12"/>
          </p:nvPr>
        </p:nvSpPr>
        <p:spPr/>
        <p:txBody>
          <a:bodyPr/>
          <a:lstStyle/>
          <a:p>
            <a:pPr>
              <a:defRPr/>
            </a:pPr>
            <a:fld id="{54C3DD17-BAD4-47D4-860E-C6B0EF6A46B5}" type="slidenum">
              <a:rPr lang="en-US" altLang="en-US" smtClean="0"/>
              <a:pPr>
                <a:defRPr/>
              </a:pPr>
              <a:t>42</a:t>
            </a:fld>
            <a:endParaRPr lang="en-US" altLang="en-US">
              <a:latin typeface="Palatino Linotype" pitchFamily="18" charset="0"/>
            </a:endParaRPr>
          </a:p>
        </p:txBody>
      </p:sp>
      <p:graphicFrame>
        <p:nvGraphicFramePr>
          <p:cNvPr id="6" name="Content Placeholder 5">
            <a:extLst>
              <a:ext uri="{FF2B5EF4-FFF2-40B4-BE49-F238E27FC236}">
                <a16:creationId xmlns:a16="http://schemas.microsoft.com/office/drawing/2014/main" id="{E4E76E76-4EC9-888E-EEF6-089BF3511FC8}"/>
              </a:ext>
            </a:extLst>
          </p:cNvPr>
          <p:cNvGraphicFramePr>
            <a:graphicFrameLocks noGrp="1"/>
          </p:cNvGraphicFramePr>
          <p:nvPr>
            <p:ph idx="1"/>
            <p:extLst>
              <p:ext uri="{D42A27DB-BD31-4B8C-83A1-F6EECF244321}">
                <p14:modId xmlns:p14="http://schemas.microsoft.com/office/powerpoint/2010/main" val="11942675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1FC70E89-12FE-463C-A643-249E3CDED1FD}"/>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5B40DB0-067E-A09E-180D-C649F1A1754F}"/>
              </a:ext>
            </a:extLst>
          </p:cNvPr>
          <p:cNvSpPr txBox="1"/>
          <p:nvPr/>
        </p:nvSpPr>
        <p:spPr>
          <a:xfrm>
            <a:off x="7685733" y="6094740"/>
            <a:ext cx="1258678" cy="276999"/>
          </a:xfrm>
          <a:prstGeom prst="rect">
            <a:avLst/>
          </a:prstGeom>
          <a:noFill/>
        </p:spPr>
        <p:txBody>
          <a:bodyPr wrap="none" rtlCol="0">
            <a:spAutoFit/>
          </a:bodyPr>
          <a:lstStyle/>
          <a:p>
            <a:pPr algn="ctr"/>
            <a:r>
              <a:rPr lang="en-IN" sz="1050" b="1" dirty="0">
                <a:latin typeface="Times New Roman" panose="02020603050405020304" pitchFamily="18" charset="0"/>
                <a:cs typeface="Times New Roman" panose="02020603050405020304" pitchFamily="18" charset="0"/>
              </a:rPr>
              <a:t>(</a:t>
            </a:r>
            <a:r>
              <a:rPr lang="en-IN" sz="1200" b="1" dirty="0">
                <a:latin typeface="Times New Roman" panose="02020603050405020304" pitchFamily="18" charset="0"/>
                <a:cs typeface="Times New Roman" panose="02020603050405020304" pitchFamily="18" charset="0"/>
              </a:rPr>
              <a:t>Existing</a:t>
            </a:r>
            <a:r>
              <a:rPr lang="en-IN" sz="1050" b="1" dirty="0">
                <a:latin typeface="Times New Roman" panose="02020603050405020304" pitchFamily="18" charset="0"/>
                <a:cs typeface="Times New Roman" panose="02020603050405020304" pitchFamily="18" charset="0"/>
              </a:rPr>
              <a:t> System)</a:t>
            </a:r>
          </a:p>
        </p:txBody>
      </p:sp>
      <p:sp>
        <p:nvSpPr>
          <p:cNvPr id="8" name="TextBox 7">
            <a:extLst>
              <a:ext uri="{FF2B5EF4-FFF2-40B4-BE49-F238E27FC236}">
                <a16:creationId xmlns:a16="http://schemas.microsoft.com/office/drawing/2014/main" id="{DB200026-4401-6B81-B2F7-0B462EB0A77A}"/>
              </a:ext>
            </a:extLst>
          </p:cNvPr>
          <p:cNvSpPr txBox="1"/>
          <p:nvPr/>
        </p:nvSpPr>
        <p:spPr>
          <a:xfrm>
            <a:off x="9523935" y="6055930"/>
            <a:ext cx="1395382" cy="276999"/>
          </a:xfrm>
          <a:prstGeom prst="rect">
            <a:avLst/>
          </a:prstGeom>
          <a:noFill/>
        </p:spPr>
        <p:txBody>
          <a:bodyPr wrap="none" rtlCol="0">
            <a:spAutoFit/>
          </a:bodyPr>
          <a:lstStyle/>
          <a:p>
            <a:pPr algn="ctr"/>
            <a:r>
              <a:rPr lang="en-IN" sz="1050" b="1" dirty="0">
                <a:latin typeface="Times New Roman" panose="02020603050405020304" pitchFamily="18" charset="0"/>
                <a:cs typeface="Times New Roman" panose="02020603050405020304" pitchFamily="18" charset="0"/>
              </a:rPr>
              <a:t>(</a:t>
            </a:r>
            <a:r>
              <a:rPr lang="en-IN" sz="1200" b="1" dirty="0">
                <a:latin typeface="Times New Roman" panose="02020603050405020304" pitchFamily="18" charset="0"/>
                <a:cs typeface="Times New Roman" panose="02020603050405020304" pitchFamily="18" charset="0"/>
              </a:rPr>
              <a:t>Proposed System</a:t>
            </a:r>
            <a:r>
              <a:rPr lang="en-IN" sz="105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5896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27CA-E22A-F3F4-F463-AFEE3073A17B}"/>
              </a:ext>
            </a:extLst>
          </p:cNvPr>
          <p:cNvSpPr>
            <a:spLocks noGrp="1"/>
          </p:cNvSpPr>
          <p:nvPr>
            <p:ph type="title"/>
          </p:nvPr>
        </p:nvSpPr>
        <p:spPr>
          <a:xfrm>
            <a:off x="838200" y="105099"/>
            <a:ext cx="10515600" cy="1325563"/>
          </a:xfrm>
        </p:spPr>
        <p:txBody>
          <a:bodyPr/>
          <a:lstStyle/>
          <a:p>
            <a:r>
              <a:rPr lang="en-IN" b="1" dirty="0">
                <a:solidFill>
                  <a:srgbClr val="FF0000"/>
                </a:solidFill>
                <a:latin typeface="Times New Roman" panose="02020603050405020304" pitchFamily="18" charset="0"/>
                <a:cs typeface="Times New Roman" panose="02020603050405020304" pitchFamily="18" charset="0"/>
              </a:rPr>
              <a:t>          BIT ERROR RATE ANALYSIS</a:t>
            </a:r>
          </a:p>
        </p:txBody>
      </p:sp>
      <p:sp>
        <p:nvSpPr>
          <p:cNvPr id="4" name="Date Placeholder 3">
            <a:extLst>
              <a:ext uri="{FF2B5EF4-FFF2-40B4-BE49-F238E27FC236}">
                <a16:creationId xmlns:a16="http://schemas.microsoft.com/office/drawing/2014/main" id="{1D52857A-3264-4392-2E62-40F348145DF7}"/>
              </a:ext>
            </a:extLst>
          </p:cNvPr>
          <p:cNvSpPr>
            <a:spLocks noGrp="1"/>
          </p:cNvSpPr>
          <p:nvPr>
            <p:ph type="dt" sz="half" idx="10"/>
          </p:nvPr>
        </p:nvSpPr>
        <p:spPr/>
        <p:txBody>
          <a:bodyPr/>
          <a:lstStyle/>
          <a:p>
            <a:pPr>
              <a:defRPr/>
            </a:pPr>
            <a:fld id="{2AEE8D49-6500-43CA-A32B-AF7DA53F2E5F}"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717CC135-26B4-B48E-920C-C9CB2D6AE6EC}"/>
              </a:ext>
            </a:extLst>
          </p:cNvPr>
          <p:cNvSpPr>
            <a:spLocks noGrp="1"/>
          </p:cNvSpPr>
          <p:nvPr>
            <p:ph type="sldNum" sz="quarter" idx="12"/>
          </p:nvPr>
        </p:nvSpPr>
        <p:spPr/>
        <p:txBody>
          <a:bodyPr/>
          <a:lstStyle/>
          <a:p>
            <a:pPr>
              <a:defRPr/>
            </a:pPr>
            <a:fld id="{54C3DD17-BAD4-47D4-860E-C6B0EF6A46B5}" type="slidenum">
              <a:rPr lang="en-US" altLang="en-US" smtClean="0"/>
              <a:pPr>
                <a:defRPr/>
              </a:pPr>
              <a:t>43</a:t>
            </a:fld>
            <a:endParaRPr lang="en-US" altLang="en-US">
              <a:latin typeface="Palatino Linotype" pitchFamily="18" charset="0"/>
            </a:endParaRPr>
          </a:p>
        </p:txBody>
      </p:sp>
      <p:sp>
        <p:nvSpPr>
          <p:cNvPr id="8" name="TextBox 7">
            <a:extLst>
              <a:ext uri="{FF2B5EF4-FFF2-40B4-BE49-F238E27FC236}">
                <a16:creationId xmlns:a16="http://schemas.microsoft.com/office/drawing/2014/main" id="{A7DB4CE4-BFBC-0B68-98D7-65A663F92B83}"/>
              </a:ext>
            </a:extLst>
          </p:cNvPr>
          <p:cNvSpPr txBox="1"/>
          <p:nvPr/>
        </p:nvSpPr>
        <p:spPr>
          <a:xfrm>
            <a:off x="2750975" y="5907931"/>
            <a:ext cx="7056419"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BER VS SNR through BPSK modulation over AWGN Channel</a:t>
            </a:r>
          </a:p>
        </p:txBody>
      </p:sp>
      <p:sp>
        <p:nvSpPr>
          <p:cNvPr id="9" name="Rectangle 8">
            <a:extLst>
              <a:ext uri="{FF2B5EF4-FFF2-40B4-BE49-F238E27FC236}">
                <a16:creationId xmlns:a16="http://schemas.microsoft.com/office/drawing/2014/main" id="{BAC80C50-3ABF-56B3-82DB-603FA4164B80}"/>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Content Placeholder 10">
            <a:extLst>
              <a:ext uri="{FF2B5EF4-FFF2-40B4-BE49-F238E27FC236}">
                <a16:creationId xmlns:a16="http://schemas.microsoft.com/office/drawing/2014/main" id="{BED1000D-BCB7-0A0C-0564-E7C0B768C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2" y="1287624"/>
            <a:ext cx="9573208" cy="4513208"/>
          </a:xfrm>
        </p:spPr>
      </p:pic>
    </p:spTree>
    <p:extLst>
      <p:ext uri="{BB962C8B-B14F-4D97-AF65-F5344CB8AC3E}">
        <p14:creationId xmlns:p14="http://schemas.microsoft.com/office/powerpoint/2010/main" val="421357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935A4-6DAF-24A5-1968-9F6A8C15A882}"/>
              </a:ext>
            </a:extLst>
          </p:cNvPr>
          <p:cNvSpPr>
            <a:spLocks noGrp="1"/>
          </p:cNvSpPr>
          <p:nvPr>
            <p:ph idx="1"/>
          </p:nvPr>
        </p:nvSpPr>
        <p:spPr>
          <a:xfrm>
            <a:off x="808654" y="1268962"/>
            <a:ext cx="10515600" cy="4941531"/>
          </a:xfrm>
        </p:spPr>
        <p:txBody>
          <a:bodyPr>
            <a:normAutofit fontScale="25000" lnSpcReduction="20000"/>
          </a:bodyPr>
          <a:lstStyle/>
          <a:p>
            <a:pPr marL="0">
              <a:lnSpc>
                <a:spcPct val="120000"/>
              </a:lnSpc>
            </a:pPr>
            <a:r>
              <a:rPr lang="en-US" sz="11200" dirty="0">
                <a:latin typeface="Times New Roman" panose="02020603050405020304" pitchFamily="18" charset="0"/>
                <a:cs typeface="Times New Roman" panose="02020603050405020304" pitchFamily="18" charset="0"/>
              </a:rPr>
              <a:t>MIPC offers superior error correction with improved bit error rate making it ideal for wireless communication.</a:t>
            </a:r>
          </a:p>
          <a:p>
            <a:pPr>
              <a:lnSpc>
                <a:spcPct val="120000"/>
              </a:lnSpc>
            </a:pPr>
            <a:r>
              <a:rPr lang="en-US" sz="11200" dirty="0">
                <a:latin typeface="Times New Roman" panose="02020603050405020304" pitchFamily="18" charset="0"/>
                <a:cs typeface="Times New Roman" panose="02020603050405020304" pitchFamily="18" charset="0"/>
              </a:rPr>
              <a:t>The MIPC code reduces power consumption, area usage, and delay by 38.60%, 36.06%, and 42.14% respectively, and decreases the bit error rate by 78.79% compared to the LCPC code.</a:t>
            </a:r>
          </a:p>
          <a:p>
            <a:pPr>
              <a:lnSpc>
                <a:spcPct val="120000"/>
              </a:lnSpc>
            </a:pPr>
            <a:r>
              <a:rPr lang="en-US" sz="11200" dirty="0">
                <a:latin typeface="Times New Roman" panose="02020603050405020304" pitchFamily="18" charset="0"/>
                <a:cs typeface="Times New Roman" panose="02020603050405020304" pitchFamily="18" charset="0"/>
              </a:rPr>
              <a:t>The optimal decoding algorithm reduces hardware complexity in the MIPC, enabling it to detect and correct the highest number of transmission errors with fewer hardware requirements.</a:t>
            </a:r>
          </a:p>
          <a:p>
            <a:pPr>
              <a:lnSpc>
                <a:spcPct val="120000"/>
              </a:lnSpc>
            </a:pPr>
            <a:r>
              <a:rPr lang="en-US" sz="11200" dirty="0">
                <a:latin typeface="Times New Roman" panose="02020603050405020304" pitchFamily="18" charset="0"/>
                <a:cs typeface="Times New Roman" panose="02020603050405020304" pitchFamily="18" charset="0"/>
              </a:rPr>
              <a:t>This project concludes that the MIPC architecture will be the suitable error correction code for next generation wireless communication.</a:t>
            </a:r>
          </a:p>
          <a:p>
            <a:pPr>
              <a:lnSpc>
                <a:spcPct val="150000"/>
              </a:lnSpc>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IN" dirty="0"/>
          </a:p>
        </p:txBody>
      </p:sp>
      <p:sp>
        <p:nvSpPr>
          <p:cNvPr id="4" name="Date Placeholder 3">
            <a:extLst>
              <a:ext uri="{FF2B5EF4-FFF2-40B4-BE49-F238E27FC236}">
                <a16:creationId xmlns:a16="http://schemas.microsoft.com/office/drawing/2014/main" id="{8DF187EC-4B7A-89E0-6716-6DD5E94E2158}"/>
              </a:ext>
            </a:extLst>
          </p:cNvPr>
          <p:cNvSpPr>
            <a:spLocks noGrp="1"/>
          </p:cNvSpPr>
          <p:nvPr>
            <p:ph type="dt" sz="half" idx="10"/>
          </p:nvPr>
        </p:nvSpPr>
        <p:spPr/>
        <p:txBody>
          <a:bodyPr/>
          <a:lstStyle/>
          <a:p>
            <a:pPr>
              <a:defRPr/>
            </a:pPr>
            <a:fld id="{D8E66B9D-4B2A-4E65-A57C-B782479DFAF0}"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D35BF75B-5C0E-FEA4-B4D6-3E2D60476D65}"/>
              </a:ext>
            </a:extLst>
          </p:cNvPr>
          <p:cNvSpPr>
            <a:spLocks noGrp="1"/>
          </p:cNvSpPr>
          <p:nvPr>
            <p:ph type="sldNum" sz="quarter" idx="12"/>
          </p:nvPr>
        </p:nvSpPr>
        <p:spPr/>
        <p:txBody>
          <a:bodyPr/>
          <a:lstStyle/>
          <a:p>
            <a:pPr>
              <a:defRPr/>
            </a:pPr>
            <a:fld id="{54C3DD17-BAD4-47D4-860E-C6B0EF6A46B5}" type="slidenum">
              <a:rPr lang="en-US" altLang="en-US" smtClean="0"/>
              <a:pPr>
                <a:defRPr/>
              </a:pPr>
              <a:t>44</a:t>
            </a:fld>
            <a:endParaRPr lang="en-US" altLang="en-US" dirty="0">
              <a:latin typeface="Palatino Linotype" pitchFamily="18" charset="0"/>
            </a:endParaRPr>
          </a:p>
        </p:txBody>
      </p:sp>
      <p:sp>
        <p:nvSpPr>
          <p:cNvPr id="7" name="Rectangle 6">
            <a:extLst>
              <a:ext uri="{FF2B5EF4-FFF2-40B4-BE49-F238E27FC236}">
                <a16:creationId xmlns:a16="http://schemas.microsoft.com/office/drawing/2014/main" id="{4CFC8CBE-09BC-8B0F-A4D7-EF279B380AAC}"/>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EDD44032-46E8-CEC2-596A-7D131065DE30}"/>
              </a:ext>
            </a:extLst>
          </p:cNvPr>
          <p:cNvSpPr>
            <a:spLocks noGrp="1"/>
          </p:cNvSpPr>
          <p:nvPr>
            <p:ph type="title"/>
          </p:nvPr>
        </p:nvSpPr>
        <p:spPr>
          <a:xfrm>
            <a:off x="65314" y="105099"/>
            <a:ext cx="10954139" cy="1325563"/>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          CONCLUSION</a:t>
            </a:r>
          </a:p>
        </p:txBody>
      </p:sp>
    </p:spTree>
    <p:extLst>
      <p:ext uri="{BB962C8B-B14F-4D97-AF65-F5344CB8AC3E}">
        <p14:creationId xmlns:p14="http://schemas.microsoft.com/office/powerpoint/2010/main" val="37007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3F2F-71AE-05E3-424C-038A2554D408}"/>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FUTURE SCOPE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CCCA9B-F353-9EBC-8FB5-BE4881E2CDF7}"/>
              </a:ext>
            </a:extLst>
          </p:cNvPr>
          <p:cNvSpPr>
            <a:spLocks noGrp="1"/>
          </p:cNvSpPr>
          <p:nvPr>
            <p:ph idx="1"/>
          </p:nvPr>
        </p:nvSpPr>
        <p:spPr/>
        <p:txBody>
          <a:bodyPr/>
          <a:lstStyle/>
          <a:p>
            <a:pPr marL="0" indent="0">
              <a:lnSpc>
                <a:spcPct val="150000"/>
              </a:lnSpc>
              <a:buNone/>
            </a:pPr>
            <a:r>
              <a:rPr lang="en-US" sz="2800" dirty="0">
                <a:latin typeface="Times New Roman" panose="02020603050405020304" pitchFamily="18" charset="0"/>
                <a:cs typeface="Times New Roman" panose="02020603050405020304" pitchFamily="18" charset="0"/>
              </a:rPr>
              <a:t>Implementing interleaved codes and enhancing MIPC to detect and correct parity bits can further improve Bit Error Rate.</a:t>
            </a:r>
          </a:p>
          <a:p>
            <a:endParaRPr lang="en-IN" dirty="0"/>
          </a:p>
        </p:txBody>
      </p:sp>
      <p:sp>
        <p:nvSpPr>
          <p:cNvPr id="4" name="Date Placeholder 3">
            <a:extLst>
              <a:ext uri="{FF2B5EF4-FFF2-40B4-BE49-F238E27FC236}">
                <a16:creationId xmlns:a16="http://schemas.microsoft.com/office/drawing/2014/main" id="{99CB92A2-2010-4D48-CC56-5E8DBDEC9F43}"/>
              </a:ext>
            </a:extLst>
          </p:cNvPr>
          <p:cNvSpPr>
            <a:spLocks noGrp="1"/>
          </p:cNvSpPr>
          <p:nvPr>
            <p:ph type="dt" sz="half" idx="10"/>
          </p:nvPr>
        </p:nvSpPr>
        <p:spPr/>
        <p:txBody>
          <a:bodyPr/>
          <a:lstStyle/>
          <a:p>
            <a:pPr>
              <a:defRPr/>
            </a:pPr>
            <a:fld id="{1DE09B43-F299-4EA0-8277-6E7DDEED7263}"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49B49AB0-AE4B-0FF9-0FF5-513EAAD390CB}"/>
              </a:ext>
            </a:extLst>
          </p:cNvPr>
          <p:cNvSpPr>
            <a:spLocks noGrp="1"/>
          </p:cNvSpPr>
          <p:nvPr>
            <p:ph type="sldNum" sz="quarter" idx="12"/>
          </p:nvPr>
        </p:nvSpPr>
        <p:spPr/>
        <p:txBody>
          <a:bodyPr/>
          <a:lstStyle/>
          <a:p>
            <a:pPr>
              <a:defRPr/>
            </a:pPr>
            <a:fld id="{54C3DD17-BAD4-47D4-860E-C6B0EF6A46B5}" type="slidenum">
              <a:rPr lang="en-US" altLang="en-US" smtClean="0"/>
              <a:pPr>
                <a:defRPr/>
              </a:pPr>
              <a:t>45</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5577385E-43C1-A45F-9965-4AF36A82176F}"/>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880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10EB-24FA-5BB1-9589-E44407F6470B}"/>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REFERENCES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83ABB-D076-6FE8-3C9E-3803DA009CC8}"/>
              </a:ext>
            </a:extLst>
          </p:cNvPr>
          <p:cNvSpPr>
            <a:spLocks noGrp="1"/>
          </p:cNvSpPr>
          <p:nvPr>
            <p:ph idx="1"/>
          </p:nvPr>
        </p:nvSpPr>
        <p:spPr/>
        <p:txBody>
          <a:bodyPr>
            <a:normAutofit fontScale="92500"/>
          </a:bodyPr>
          <a:lstStyle/>
          <a:p>
            <a:pPr marL="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Paterson K.G and Jones A.E 2000 Efficient decoding algorithms for generalized Reed-Muller codes. IEEE Transactions on Communications, 48(8), pp.1272-1285. </a:t>
            </a:r>
          </a:p>
          <a:p>
            <a:pPr marL="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Zhong H and Zhang T 2005 Block-LDPC: A practical LDPC coding system design approach. IEEE Transactions on Circuits and Systems I: Regular Papers, 52(4), pp.766-775.</a:t>
            </a:r>
          </a:p>
          <a:p>
            <a:pPr marL="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S. M.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Elengical</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Takawira</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and H. Xu, &amp;</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quot;Reduced</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complexity maximum likelihood decoding of linear block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codes,&amp;quot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in SAIEE Africa Research Journal, vol. 97, no. 2, pp. 136-139, June 2006, doi:10.23919/SAIEE.2006.9488001 </a:t>
            </a:r>
          </a:p>
          <a:p>
            <a:pPr marL="0" indent="0" algn="just">
              <a:lnSpc>
                <a:spcPct val="150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3BAA82F2-C5FC-E41C-0996-214614BE132E}"/>
              </a:ext>
            </a:extLst>
          </p:cNvPr>
          <p:cNvSpPr>
            <a:spLocks noGrp="1"/>
          </p:cNvSpPr>
          <p:nvPr>
            <p:ph type="dt" sz="half" idx="10"/>
          </p:nvPr>
        </p:nvSpPr>
        <p:spPr/>
        <p:txBody>
          <a:bodyPr/>
          <a:lstStyle/>
          <a:p>
            <a:pPr>
              <a:defRPr/>
            </a:pPr>
            <a:fld id="{F862BA58-20B9-41EE-999E-588899818B17}"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A3F41081-2133-EB36-DCFB-FB7AF6844931}"/>
              </a:ext>
            </a:extLst>
          </p:cNvPr>
          <p:cNvSpPr>
            <a:spLocks noGrp="1"/>
          </p:cNvSpPr>
          <p:nvPr>
            <p:ph type="sldNum" sz="quarter" idx="12"/>
          </p:nvPr>
        </p:nvSpPr>
        <p:spPr/>
        <p:txBody>
          <a:bodyPr/>
          <a:lstStyle/>
          <a:p>
            <a:pPr>
              <a:defRPr/>
            </a:pPr>
            <a:fld id="{54C3DD17-BAD4-47D4-860E-C6B0EF6A46B5}" type="slidenum">
              <a:rPr lang="en-US" altLang="en-US" smtClean="0"/>
              <a:pPr>
                <a:defRPr/>
              </a:pPr>
              <a:t>46</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67DDC3EB-F8F5-0C04-A11E-AE73E47453DD}"/>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327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79A9-834E-1A42-21BF-56D359FE080F}"/>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28CC8E43-116C-C0C8-1649-6FF069DA09C6}"/>
              </a:ext>
            </a:extLst>
          </p:cNvPr>
          <p:cNvSpPr>
            <a:spLocks noGrp="1"/>
          </p:cNvSpPr>
          <p:nvPr>
            <p:ph idx="1"/>
          </p:nvPr>
        </p:nvSpPr>
        <p:spPr/>
        <p:txBody>
          <a:bodyPr>
            <a:normAutofit/>
          </a:bodyPr>
          <a:lstStyle/>
          <a:p>
            <a:pPr marL="0" indent="0" algn="just">
              <a:lnSpc>
                <a:spcPct val="150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[4] Lee C.M and Su Y.T 2009 Stochastic erasure-only list decoding algorithms for Reed-Solomon codes. IEEE Signal Processing Letters, 16(8), pp.691-694. </a:t>
            </a:r>
          </a:p>
          <a:p>
            <a:pPr marL="0" indent="0" algn="just">
              <a:lnSpc>
                <a:spcPct val="150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[5] Y. Luo and J. Li, &amp;quot; Optimal and suboptimal structured algorithms of binary linear block codes, &amp; quot; in Journal of Systems Engineering and Electronics, vol. 22, no. 6, pp. 1010-1014, Dec. 2011,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10.3969/j.issn.1004-4132.2011.06.019. </a:t>
            </a:r>
          </a:p>
          <a:p>
            <a:pPr marL="0" indent="0" algn="just">
              <a:lnSpc>
                <a:spcPct val="150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[6] Lu E.H, Chen T.C. and Lu P.Y 2014 A new method for evaluating error magnitudes of Reed-Solomon codes. IEEE Communications Letters, 18(2), pp.340-343</a:t>
            </a:r>
          </a:p>
          <a:p>
            <a:pPr marL="0" indent="0">
              <a:buNone/>
            </a:pPr>
            <a:endParaRPr lang="en-IN" dirty="0"/>
          </a:p>
        </p:txBody>
      </p:sp>
      <p:sp>
        <p:nvSpPr>
          <p:cNvPr id="4" name="Date Placeholder 3">
            <a:extLst>
              <a:ext uri="{FF2B5EF4-FFF2-40B4-BE49-F238E27FC236}">
                <a16:creationId xmlns:a16="http://schemas.microsoft.com/office/drawing/2014/main" id="{F70651A3-0F8D-A6B3-C2E9-708F9E8F8585}"/>
              </a:ext>
            </a:extLst>
          </p:cNvPr>
          <p:cNvSpPr>
            <a:spLocks noGrp="1"/>
          </p:cNvSpPr>
          <p:nvPr>
            <p:ph type="dt" sz="half" idx="10"/>
          </p:nvPr>
        </p:nvSpPr>
        <p:spPr/>
        <p:txBody>
          <a:bodyPr/>
          <a:lstStyle/>
          <a:p>
            <a:pPr>
              <a:defRPr/>
            </a:pPr>
            <a:fld id="{92E7FF31-74AC-4C11-B1AA-A4501D6C489F}"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4EF91DAB-9002-4F43-3F53-E9A43D4E356A}"/>
              </a:ext>
            </a:extLst>
          </p:cNvPr>
          <p:cNvSpPr>
            <a:spLocks noGrp="1"/>
          </p:cNvSpPr>
          <p:nvPr>
            <p:ph type="sldNum" sz="quarter" idx="12"/>
          </p:nvPr>
        </p:nvSpPr>
        <p:spPr/>
        <p:txBody>
          <a:bodyPr/>
          <a:lstStyle/>
          <a:p>
            <a:pPr>
              <a:defRPr/>
            </a:pPr>
            <a:fld id="{54C3DD17-BAD4-47D4-860E-C6B0EF6A46B5}" type="slidenum">
              <a:rPr lang="en-US" altLang="en-US" smtClean="0"/>
              <a:pPr>
                <a:defRPr/>
              </a:pPr>
              <a:t>47</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8228DB21-3434-3BE0-65B5-24313E7E46F2}"/>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05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ED39-2953-07FF-0D12-B5EFD0E4D2D5}"/>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361A2202-01DD-DC2A-E9EB-2C0DB515BE88}"/>
              </a:ext>
            </a:extLst>
          </p:cNvPr>
          <p:cNvSpPr>
            <a:spLocks noGrp="1"/>
          </p:cNvSpPr>
          <p:nvPr>
            <p:ph idx="1"/>
          </p:nvPr>
        </p:nvSpPr>
        <p:spPr/>
        <p:txBody>
          <a:bodyPr>
            <a:normAutofit fontScale="92500" lnSpcReduction="20000"/>
          </a:bodyPr>
          <a:lstStyle/>
          <a:p>
            <a:pPr marL="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[7]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Reviriego</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 Martínez, J.,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Pontarelli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S., et al.: ‘A method to design SEC-DED-DAEC codes with optimized decoding’, IEEE Trans. Device Mater.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Reliab</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2014, 14, (3), pp. 884–889.</a:t>
            </a:r>
          </a:p>
          <a:p>
            <a:pPr marL="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[8] Sarangi S and Banerjee S 2014 Efficient hardware implementation of encoder and decoder for Golay code. IEEE transactions on Very Large Scale Integration (VLSI) systems, 23(9), pp.1965-1968. </a:t>
            </a:r>
          </a:p>
          <a:p>
            <a:pPr marL="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[9] Chang T.C.Y and Su Y.T 2015 Dynamic weighted bit-flipping decoding algorithms for LDPC codes. IEEE Transactions on Communications, 63(11), pp.3950-3963.</a:t>
            </a:r>
          </a:p>
          <a:p>
            <a:pPr marL="0" indent="0">
              <a:buNone/>
            </a:pPr>
            <a:endParaRPr lang="en-IN" dirty="0"/>
          </a:p>
        </p:txBody>
      </p:sp>
      <p:sp>
        <p:nvSpPr>
          <p:cNvPr id="4" name="Date Placeholder 3">
            <a:extLst>
              <a:ext uri="{FF2B5EF4-FFF2-40B4-BE49-F238E27FC236}">
                <a16:creationId xmlns:a16="http://schemas.microsoft.com/office/drawing/2014/main" id="{5D2AD94A-AD95-2FA3-1D10-8CE8CEE8BBD6}"/>
              </a:ext>
            </a:extLst>
          </p:cNvPr>
          <p:cNvSpPr>
            <a:spLocks noGrp="1"/>
          </p:cNvSpPr>
          <p:nvPr>
            <p:ph type="dt" sz="half" idx="10"/>
          </p:nvPr>
        </p:nvSpPr>
        <p:spPr/>
        <p:txBody>
          <a:bodyPr/>
          <a:lstStyle/>
          <a:p>
            <a:pPr>
              <a:defRPr/>
            </a:pPr>
            <a:fld id="{1969551B-5619-4D13-B221-D524DFA21886}"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517F370E-0241-5E3E-1211-574ED8979C49}"/>
              </a:ext>
            </a:extLst>
          </p:cNvPr>
          <p:cNvSpPr>
            <a:spLocks noGrp="1"/>
          </p:cNvSpPr>
          <p:nvPr>
            <p:ph type="sldNum" sz="quarter" idx="12"/>
          </p:nvPr>
        </p:nvSpPr>
        <p:spPr/>
        <p:txBody>
          <a:bodyPr/>
          <a:lstStyle/>
          <a:p>
            <a:pPr>
              <a:defRPr/>
            </a:pPr>
            <a:fld id="{54C3DD17-BAD4-47D4-860E-C6B0EF6A46B5}" type="slidenum">
              <a:rPr lang="en-US" altLang="en-US" smtClean="0"/>
              <a:pPr>
                <a:defRPr/>
              </a:pPr>
              <a:t>48</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B3F09BCC-F6D4-B90C-E3D1-A083C3C6000E}"/>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894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04B3-2F09-7A1D-BD55-A6E70709B47E}"/>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BF5BD877-1D7C-078B-745A-423F718075BD}"/>
              </a:ext>
            </a:extLst>
          </p:cNvPr>
          <p:cNvSpPr>
            <a:spLocks noGrp="1"/>
          </p:cNvSpPr>
          <p:nvPr>
            <p:ph idx="1"/>
          </p:nvPr>
        </p:nvSpPr>
        <p:spPr/>
        <p:txBody>
          <a:bodyPr>
            <a:normAutofit fontScale="92500" lnSpcReduction="20000"/>
          </a:bodyPr>
          <a:lstStyle/>
          <a:p>
            <a:pPr marL="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Reviriego</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 Liu S, Xiao L, and Maestro J.A 2015 An efficient single and double-adjacent error correcting parallel decoder for the (24,12) extended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golay</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code. IEEE Transactions on Very Large Scale Integration (VLSI) Systems, 24(4), pp.1603-1606.</a:t>
            </a:r>
          </a:p>
          <a:p>
            <a:pPr marL="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[11] S. A. Alabady and F. Al-</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Turjman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&amp;quot; Low Complexity Parity Check Code for Futuristic Wireless Networks Applications, &amp;quot; in IEEE Access, vol. 6, pp. 18398-18407, 2018, doi:10.1109/ACCESS.2018.2818740. </a:t>
            </a:r>
          </a:p>
          <a:p>
            <a:pPr marL="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[12] M. Zhang, Z. Li, L. Xing and N. Tang &amp; quot; Construction of Some New Quantum BCH Codes, &amp;quot; in IEEE Access, vol. 6, pp. 36122-36131,2018.</a:t>
            </a:r>
          </a:p>
          <a:p>
            <a:pPr marL="0" indent="0">
              <a:buNone/>
            </a:pPr>
            <a:endParaRPr lang="en-IN" dirty="0"/>
          </a:p>
        </p:txBody>
      </p:sp>
      <p:sp>
        <p:nvSpPr>
          <p:cNvPr id="4" name="Date Placeholder 3">
            <a:extLst>
              <a:ext uri="{FF2B5EF4-FFF2-40B4-BE49-F238E27FC236}">
                <a16:creationId xmlns:a16="http://schemas.microsoft.com/office/drawing/2014/main" id="{D46C2F97-6013-281B-D05A-3D44CF89853E}"/>
              </a:ext>
            </a:extLst>
          </p:cNvPr>
          <p:cNvSpPr>
            <a:spLocks noGrp="1"/>
          </p:cNvSpPr>
          <p:nvPr>
            <p:ph type="dt" sz="half" idx="10"/>
          </p:nvPr>
        </p:nvSpPr>
        <p:spPr/>
        <p:txBody>
          <a:bodyPr/>
          <a:lstStyle/>
          <a:p>
            <a:pPr>
              <a:defRPr/>
            </a:pPr>
            <a:fld id="{FBF965AD-2A16-44D3-898F-CCA7AB452E9E}"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CC5617DD-8E65-08AE-DA7B-3764382CCA0B}"/>
              </a:ext>
            </a:extLst>
          </p:cNvPr>
          <p:cNvSpPr>
            <a:spLocks noGrp="1"/>
          </p:cNvSpPr>
          <p:nvPr>
            <p:ph type="sldNum" sz="quarter" idx="12"/>
          </p:nvPr>
        </p:nvSpPr>
        <p:spPr/>
        <p:txBody>
          <a:bodyPr/>
          <a:lstStyle/>
          <a:p>
            <a:pPr>
              <a:defRPr/>
            </a:pPr>
            <a:fld id="{54C3DD17-BAD4-47D4-860E-C6B0EF6A46B5}" type="slidenum">
              <a:rPr lang="en-US" altLang="en-US" smtClean="0"/>
              <a:pPr>
                <a:defRPr/>
              </a:pPr>
              <a:t>49</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D8D748B3-0E7C-4893-EC18-36E644FEFB22}"/>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080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94665" y="6399510"/>
            <a:ext cx="655955" cy="180975"/>
          </a:xfrm>
          <a:prstGeom prst="rect">
            <a:avLst/>
          </a:prstGeom>
        </p:spPr>
        <p:txBody>
          <a:bodyPr vert="horz" wrap="square" lIns="0" tIns="0" rIns="0" bIns="0" rtlCol="0">
            <a:spAutoFit/>
          </a:bodyPr>
          <a:lstStyle/>
          <a:p>
            <a:pPr marL="12700">
              <a:lnSpc>
                <a:spcPts val="1220"/>
              </a:lnSpc>
            </a:pPr>
            <a:r>
              <a:rPr sz="1200" spc="-10" dirty="0">
                <a:solidFill>
                  <a:srgbClr val="232852"/>
                </a:solidFill>
                <a:latin typeface="Palatino Linotype"/>
                <a:cs typeface="Palatino Linotype"/>
              </a:rPr>
              <a:t>2/12/2024</a:t>
            </a:r>
            <a:endParaRPr sz="1200">
              <a:latin typeface="Palatino Linotype"/>
              <a:cs typeface="Palatino Linotype"/>
            </a:endParaRPr>
          </a:p>
        </p:txBody>
      </p:sp>
      <p:sp>
        <p:nvSpPr>
          <p:cNvPr id="5" name="object 5"/>
          <p:cNvSpPr txBox="1"/>
          <p:nvPr/>
        </p:nvSpPr>
        <p:spPr>
          <a:xfrm>
            <a:off x="11081384" y="6410087"/>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7</a:t>
            </a:r>
            <a:endParaRPr sz="1200">
              <a:latin typeface="Calibri"/>
              <a:cs typeface="Calibri"/>
            </a:endParaRPr>
          </a:p>
        </p:txBody>
      </p:sp>
      <p:sp>
        <p:nvSpPr>
          <p:cNvPr id="2" name="object 2"/>
          <p:cNvSpPr txBox="1">
            <a:spLocks noGrp="1"/>
          </p:cNvSpPr>
          <p:nvPr>
            <p:ph type="title"/>
          </p:nvPr>
        </p:nvSpPr>
        <p:spPr>
          <a:xfrm>
            <a:off x="5106034" y="-6667"/>
            <a:ext cx="1899920" cy="701040"/>
          </a:xfrm>
          <a:prstGeom prst="rect">
            <a:avLst/>
          </a:prstGeom>
        </p:spPr>
        <p:txBody>
          <a:bodyPr vert="horz" wrap="square" lIns="0" tIns="16510" rIns="0" bIns="0" rtlCol="0">
            <a:spAutoFit/>
          </a:bodyPr>
          <a:lstStyle/>
          <a:p>
            <a:pPr marL="12700">
              <a:lnSpc>
                <a:spcPct val="100000"/>
              </a:lnSpc>
              <a:spcBef>
                <a:spcPts val="130"/>
              </a:spcBef>
            </a:pPr>
            <a:r>
              <a:rPr b="1" spc="-25" dirty="0">
                <a:solidFill>
                  <a:srgbClr val="FF0000"/>
                </a:solidFill>
                <a:latin typeface="Times New Roman" panose="02020603050405020304" pitchFamily="18" charset="0"/>
                <a:cs typeface="Times New Roman" panose="02020603050405020304" pitchFamily="18" charset="0"/>
              </a:rPr>
              <a:t>CONT..</a:t>
            </a:r>
          </a:p>
        </p:txBody>
      </p:sp>
      <p:graphicFrame>
        <p:nvGraphicFramePr>
          <p:cNvPr id="3" name="object 3"/>
          <p:cNvGraphicFramePr>
            <a:graphicFrameLocks noGrp="1"/>
          </p:cNvGraphicFramePr>
          <p:nvPr>
            <p:extLst>
              <p:ext uri="{D42A27DB-BD31-4B8C-83A1-F6EECF244321}">
                <p14:modId xmlns:p14="http://schemas.microsoft.com/office/powerpoint/2010/main" val="2969400128"/>
              </p:ext>
            </p:extLst>
          </p:nvPr>
        </p:nvGraphicFramePr>
        <p:xfrm>
          <a:off x="203887" y="587829"/>
          <a:ext cx="11729965" cy="6101799"/>
        </p:xfrm>
        <a:graphic>
          <a:graphicData uri="http://schemas.openxmlformats.org/drawingml/2006/table">
            <a:tbl>
              <a:tblPr firstRow="1" bandRow="1">
                <a:tableStyleId>{2D5ABB26-0587-4C30-8999-92F81FD0307C}</a:tableStyleId>
              </a:tblPr>
              <a:tblGrid>
                <a:gridCol w="834428">
                  <a:extLst>
                    <a:ext uri="{9D8B030D-6E8A-4147-A177-3AD203B41FA5}">
                      <a16:colId xmlns:a16="http://schemas.microsoft.com/office/drawing/2014/main" val="20000"/>
                    </a:ext>
                  </a:extLst>
                </a:gridCol>
                <a:gridCol w="3725818">
                  <a:extLst>
                    <a:ext uri="{9D8B030D-6E8A-4147-A177-3AD203B41FA5}">
                      <a16:colId xmlns:a16="http://schemas.microsoft.com/office/drawing/2014/main" val="20001"/>
                    </a:ext>
                  </a:extLst>
                </a:gridCol>
                <a:gridCol w="2469500">
                  <a:extLst>
                    <a:ext uri="{9D8B030D-6E8A-4147-A177-3AD203B41FA5}">
                      <a16:colId xmlns:a16="http://schemas.microsoft.com/office/drawing/2014/main" val="20002"/>
                    </a:ext>
                  </a:extLst>
                </a:gridCol>
                <a:gridCol w="2432131">
                  <a:extLst>
                    <a:ext uri="{9D8B030D-6E8A-4147-A177-3AD203B41FA5}">
                      <a16:colId xmlns:a16="http://schemas.microsoft.com/office/drawing/2014/main" val="20003"/>
                    </a:ext>
                  </a:extLst>
                </a:gridCol>
                <a:gridCol w="2268088">
                  <a:extLst>
                    <a:ext uri="{9D8B030D-6E8A-4147-A177-3AD203B41FA5}">
                      <a16:colId xmlns:a16="http://schemas.microsoft.com/office/drawing/2014/main" val="20004"/>
                    </a:ext>
                  </a:extLst>
                </a:gridCol>
              </a:tblGrid>
              <a:tr h="276407">
                <a:tc>
                  <a:txBody>
                    <a:bodyPr/>
                    <a:lstStyle/>
                    <a:p>
                      <a:pPr algn="ctr">
                        <a:lnSpc>
                          <a:spcPct val="100000"/>
                        </a:lnSpc>
                        <a:spcBef>
                          <a:spcPts val="110"/>
                        </a:spcBef>
                      </a:pPr>
                      <a:r>
                        <a:rPr sz="2000" b="1" spc="-20" dirty="0">
                          <a:latin typeface="Times New Roman"/>
                          <a:cs typeface="Times New Roman"/>
                        </a:rPr>
                        <a:t>S.No</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31800">
                        <a:lnSpc>
                          <a:spcPct val="100000"/>
                        </a:lnSpc>
                        <a:spcBef>
                          <a:spcPts val="110"/>
                        </a:spcBef>
                      </a:pPr>
                      <a:r>
                        <a:rPr sz="2000" b="1" dirty="0">
                          <a:latin typeface="Times New Roman"/>
                          <a:cs typeface="Times New Roman"/>
                        </a:rPr>
                        <a:t>Paper</a:t>
                      </a:r>
                      <a:r>
                        <a:rPr sz="2000" b="1" spc="-80" dirty="0">
                          <a:latin typeface="Times New Roman"/>
                          <a:cs typeface="Times New Roman"/>
                        </a:rPr>
                        <a:t> </a:t>
                      </a:r>
                      <a:r>
                        <a:rPr sz="2000" b="1" dirty="0">
                          <a:latin typeface="Times New Roman"/>
                          <a:cs typeface="Times New Roman"/>
                        </a:rPr>
                        <a:t>Title</a:t>
                      </a:r>
                      <a:r>
                        <a:rPr sz="2000" b="1" spc="-75" dirty="0">
                          <a:latin typeface="Times New Roman"/>
                          <a:cs typeface="Times New Roman"/>
                        </a:rPr>
                        <a:t> </a:t>
                      </a:r>
                      <a:r>
                        <a:rPr sz="2000" b="1" dirty="0">
                          <a:latin typeface="Times New Roman"/>
                          <a:cs typeface="Times New Roman"/>
                        </a:rPr>
                        <a:t>(With</a:t>
                      </a:r>
                      <a:r>
                        <a:rPr sz="2000" b="1" spc="-80" dirty="0">
                          <a:latin typeface="Times New Roman"/>
                          <a:cs typeface="Times New Roman"/>
                        </a:rPr>
                        <a:t> </a:t>
                      </a:r>
                      <a:r>
                        <a:rPr sz="2000" b="1" spc="-10" dirty="0">
                          <a:latin typeface="Times New Roman"/>
                          <a:cs typeface="Times New Roman"/>
                        </a:rPr>
                        <a:t>Citation)</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20065">
                        <a:lnSpc>
                          <a:spcPct val="100000"/>
                        </a:lnSpc>
                        <a:spcBef>
                          <a:spcPts val="110"/>
                        </a:spcBef>
                      </a:pPr>
                      <a:r>
                        <a:rPr sz="2000" b="1" spc="-10" dirty="0">
                          <a:latin typeface="Times New Roman"/>
                          <a:cs typeface="Times New Roman"/>
                        </a:rPr>
                        <a:t>Methodology</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79755">
                        <a:lnSpc>
                          <a:spcPct val="100000"/>
                        </a:lnSpc>
                        <a:spcBef>
                          <a:spcPts val="110"/>
                        </a:spcBef>
                      </a:pPr>
                      <a:r>
                        <a:rPr sz="2000" b="1" spc="-10" dirty="0">
                          <a:latin typeface="Times New Roman"/>
                          <a:cs typeface="Times New Roman"/>
                        </a:rPr>
                        <a:t>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42900">
                        <a:lnSpc>
                          <a:spcPct val="100000"/>
                        </a:lnSpc>
                        <a:spcBef>
                          <a:spcPts val="110"/>
                        </a:spcBef>
                      </a:pPr>
                      <a:r>
                        <a:rPr sz="2000" b="1" spc="-10" dirty="0">
                          <a:latin typeface="Times New Roman"/>
                          <a:cs typeface="Times New Roman"/>
                        </a:rPr>
                        <a:t>Disadvantages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7179">
                <a:tc>
                  <a:txBody>
                    <a:bodyPr/>
                    <a:lstStyle/>
                    <a:p>
                      <a:pPr algn="ctr">
                        <a:lnSpc>
                          <a:spcPct val="100000"/>
                        </a:lnSpc>
                        <a:spcBef>
                          <a:spcPts val="40"/>
                        </a:spcBef>
                      </a:pPr>
                      <a:r>
                        <a:rPr sz="1300" spc="-50" dirty="0">
                          <a:latin typeface="Times New Roman"/>
                          <a:cs typeface="Times New Roman"/>
                        </a:rPr>
                        <a:t>3</a:t>
                      </a:r>
                      <a:endParaRPr sz="1300">
                        <a:latin typeface="Times New Roman"/>
                        <a:cs typeface="Times New Roman"/>
                      </a:endParaRPr>
                    </a:p>
                  </a:txBody>
                  <a:tcPr marL="0" marR="0" marT="508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nSpc>
                          <a:spcPct val="100000"/>
                        </a:lnSpc>
                        <a:spcBef>
                          <a:spcPts val="114"/>
                        </a:spcBef>
                      </a:pPr>
                      <a:r>
                        <a:rPr lang="en-IN" sz="1300" dirty="0">
                          <a:latin typeface="Times New Roman"/>
                          <a:cs typeface="Times New Roman"/>
                        </a:rPr>
                        <a:t>S. M. </a:t>
                      </a:r>
                      <a:r>
                        <a:rPr lang="en-IN" sz="1300" dirty="0" err="1">
                          <a:latin typeface="Times New Roman"/>
                          <a:cs typeface="Times New Roman"/>
                        </a:rPr>
                        <a:t>Elengical</a:t>
                      </a:r>
                      <a:r>
                        <a:rPr lang="en-IN" sz="1300" dirty="0">
                          <a:latin typeface="Times New Roman"/>
                          <a:cs typeface="Times New Roman"/>
                        </a:rPr>
                        <a:t>, F. </a:t>
                      </a:r>
                      <a:r>
                        <a:rPr lang="en-IN" sz="1300" dirty="0" err="1">
                          <a:latin typeface="Times New Roman"/>
                          <a:cs typeface="Times New Roman"/>
                        </a:rPr>
                        <a:t>Takawira</a:t>
                      </a:r>
                      <a:r>
                        <a:rPr lang="en-IN" sz="1300" dirty="0">
                          <a:latin typeface="Times New Roman"/>
                          <a:cs typeface="Times New Roman"/>
                        </a:rPr>
                        <a:t> and H. Xu, &amp;</a:t>
                      </a:r>
                      <a:r>
                        <a:rPr lang="en-IN" sz="1300" dirty="0" err="1">
                          <a:latin typeface="Times New Roman"/>
                          <a:cs typeface="Times New Roman"/>
                        </a:rPr>
                        <a:t>quot;</a:t>
                      </a:r>
                      <a:r>
                        <a:rPr lang="en-IN" sz="1300" b="0" dirty="0" err="1">
                          <a:latin typeface="Times New Roman"/>
                          <a:cs typeface="Times New Roman"/>
                        </a:rPr>
                        <a:t>Reduced</a:t>
                      </a:r>
                      <a:r>
                        <a:rPr lang="en-IN" sz="1300" b="0" dirty="0">
                          <a:latin typeface="Times New Roman"/>
                          <a:cs typeface="Times New Roman"/>
                        </a:rPr>
                        <a:t> complexity maximum likelihood decoding of</a:t>
                      </a:r>
                    </a:p>
                    <a:p>
                      <a:pPr marL="69215">
                        <a:lnSpc>
                          <a:spcPct val="100000"/>
                        </a:lnSpc>
                        <a:spcBef>
                          <a:spcPts val="114"/>
                        </a:spcBef>
                      </a:pPr>
                      <a:r>
                        <a:rPr lang="en-IN" sz="1300" b="0" dirty="0">
                          <a:latin typeface="Times New Roman"/>
                          <a:cs typeface="Times New Roman"/>
                        </a:rPr>
                        <a:t>linear block </a:t>
                      </a:r>
                      <a:r>
                        <a:rPr lang="en-IN" sz="1300" b="0" dirty="0" err="1">
                          <a:latin typeface="Times New Roman"/>
                          <a:cs typeface="Times New Roman"/>
                        </a:rPr>
                        <a:t>codes</a:t>
                      </a:r>
                      <a:r>
                        <a:rPr lang="en-IN" sz="1300" dirty="0" err="1">
                          <a:latin typeface="Times New Roman"/>
                          <a:cs typeface="Times New Roman"/>
                        </a:rPr>
                        <a:t>,&amp;quot</a:t>
                      </a:r>
                      <a:r>
                        <a:rPr lang="en-IN" sz="1300" dirty="0">
                          <a:latin typeface="Times New Roman"/>
                          <a:cs typeface="Times New Roman"/>
                        </a:rPr>
                        <a:t>; in SAIEE Africa Research Journal, vol. 97, no. 2, pp. 136-139, June 2006, </a:t>
                      </a:r>
                      <a:r>
                        <a:rPr lang="en-IN" sz="1300" dirty="0" err="1">
                          <a:latin typeface="Times New Roman"/>
                          <a:cs typeface="Times New Roman"/>
                        </a:rPr>
                        <a:t>doi</a:t>
                      </a:r>
                      <a:r>
                        <a:rPr lang="en-IN" sz="1300" dirty="0">
                          <a:latin typeface="Times New Roman"/>
                          <a:cs typeface="Times New Roman"/>
                        </a:rPr>
                        <a:t>:</a:t>
                      </a:r>
                    </a:p>
                    <a:p>
                      <a:pPr marL="69215">
                        <a:lnSpc>
                          <a:spcPct val="100000"/>
                        </a:lnSpc>
                        <a:spcBef>
                          <a:spcPts val="114"/>
                        </a:spcBef>
                      </a:pPr>
                      <a:r>
                        <a:rPr lang="en-IN" sz="1300" dirty="0">
                          <a:latin typeface="Times New Roman"/>
                          <a:cs typeface="Times New Roman"/>
                        </a:rPr>
                        <a:t>10.23919/SAIEE.2006.9488001.</a:t>
                      </a:r>
                      <a:endParaRPr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71756" indent="0">
                        <a:lnSpc>
                          <a:spcPct val="100000"/>
                        </a:lnSpc>
                        <a:spcBef>
                          <a:spcPts val="114"/>
                        </a:spcBef>
                        <a:buClr>
                          <a:srgbClr val="212121"/>
                        </a:buClr>
                        <a:buNone/>
                        <a:tabLst>
                          <a:tab pos="289560" algn="l"/>
                        </a:tabLst>
                      </a:pPr>
                      <a:r>
                        <a:rPr lang="en-US" sz="1300" dirty="0">
                          <a:latin typeface="Times New Roman"/>
                          <a:cs typeface="Times New Roman"/>
                        </a:rPr>
                        <a:t>1) Simplified linear block code decoding, integrating Kaneko decoder with optimizations.</a:t>
                      </a:r>
                    </a:p>
                    <a:p>
                      <a:pPr marL="71756" indent="0">
                        <a:lnSpc>
                          <a:spcPct val="100000"/>
                        </a:lnSpc>
                        <a:spcBef>
                          <a:spcPts val="114"/>
                        </a:spcBef>
                        <a:buClr>
                          <a:srgbClr val="212121"/>
                        </a:buClr>
                        <a:buNone/>
                        <a:tabLst>
                          <a:tab pos="289560" algn="l"/>
                        </a:tabLst>
                      </a:pPr>
                      <a:endParaRPr lang="en-US" sz="1300" dirty="0">
                        <a:latin typeface="Times New Roman"/>
                        <a:cs typeface="Times New Roman"/>
                      </a:endParaRPr>
                    </a:p>
                    <a:p>
                      <a:pPr marL="71756" indent="0">
                        <a:lnSpc>
                          <a:spcPct val="100000"/>
                        </a:lnSpc>
                        <a:spcBef>
                          <a:spcPts val="114"/>
                        </a:spcBef>
                        <a:buClr>
                          <a:srgbClr val="212121"/>
                        </a:buClr>
                        <a:buNone/>
                        <a:tabLst>
                          <a:tab pos="289560" algn="l"/>
                        </a:tabLst>
                      </a:pPr>
                      <a:r>
                        <a:rPr lang="en-US" sz="1300" dirty="0">
                          <a:latin typeface="Times New Roman"/>
                          <a:cs typeface="Times New Roman"/>
                        </a:rPr>
                        <a:t>2) This method employs BPSK signaling over an AWGN channel through simulations</a:t>
                      </a:r>
                      <a:endParaRPr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292100" indent="-218440">
                        <a:lnSpc>
                          <a:spcPct val="100000"/>
                        </a:lnSpc>
                        <a:spcBef>
                          <a:spcPts val="114"/>
                        </a:spcBef>
                        <a:buAutoNum type="arabicParenR"/>
                        <a:tabLst>
                          <a:tab pos="292100" algn="l"/>
                        </a:tabLst>
                      </a:pPr>
                      <a:r>
                        <a:rPr lang="en-US" sz="1300" dirty="0">
                          <a:latin typeface="Times New Roman"/>
                          <a:cs typeface="Times New Roman"/>
                        </a:rPr>
                        <a:t>Reduction in complexity  approximately by 40%.</a:t>
                      </a:r>
                      <a:endParaRPr lang="en-IN" sz="1300" dirty="0">
                        <a:latin typeface="Times New Roman"/>
                        <a:cs typeface="Times New Roman"/>
                      </a:endParaRPr>
                    </a:p>
                    <a:p>
                      <a:pPr marL="73660" indent="0">
                        <a:lnSpc>
                          <a:spcPct val="100000"/>
                        </a:lnSpc>
                        <a:spcBef>
                          <a:spcPts val="114"/>
                        </a:spcBef>
                        <a:buNone/>
                        <a:tabLst>
                          <a:tab pos="292100" algn="l"/>
                        </a:tabLst>
                      </a:pPr>
                      <a:endParaRPr lang="en-IN" sz="1300" dirty="0">
                        <a:latin typeface="Times New Roman"/>
                        <a:cs typeface="Times New Roman"/>
                      </a:endParaRPr>
                    </a:p>
                    <a:p>
                      <a:pPr marL="73660" indent="0">
                        <a:lnSpc>
                          <a:spcPct val="100000"/>
                        </a:lnSpc>
                        <a:spcBef>
                          <a:spcPts val="114"/>
                        </a:spcBef>
                        <a:buNone/>
                        <a:tabLst>
                          <a:tab pos="292100" algn="l"/>
                        </a:tabLst>
                      </a:pPr>
                      <a:r>
                        <a:rPr lang="en-IN" sz="1300" dirty="0">
                          <a:latin typeface="Times New Roman"/>
                          <a:cs typeface="Times New Roman"/>
                        </a:rPr>
                        <a:t>2)</a:t>
                      </a:r>
                      <a:r>
                        <a:rPr lang="en-US" sz="1300" dirty="0">
                          <a:latin typeface="Times New Roman"/>
                          <a:cs typeface="Times New Roman"/>
                        </a:rPr>
                        <a:t> Performance maintained at 98% of the original decoder's performance</a:t>
                      </a:r>
                      <a:r>
                        <a:rPr lang="en-IN" sz="1300" dirty="0">
                          <a:latin typeface="Times New Roman"/>
                          <a:cs typeface="Times New Roman"/>
                        </a:rPr>
                        <a:t>.</a:t>
                      </a:r>
                    </a:p>
                    <a:p>
                      <a:pPr marL="73660" indent="0">
                        <a:lnSpc>
                          <a:spcPct val="100000"/>
                        </a:lnSpc>
                        <a:spcBef>
                          <a:spcPts val="114"/>
                        </a:spcBef>
                        <a:buNone/>
                        <a:tabLst>
                          <a:tab pos="292100" algn="l"/>
                        </a:tabLst>
                      </a:pPr>
                      <a:endParaRPr lang="en-IN" sz="1300" dirty="0">
                        <a:latin typeface="Times New Roman"/>
                        <a:cs typeface="Times New Roman"/>
                      </a:endParaRPr>
                    </a:p>
                    <a:p>
                      <a:pPr marL="73660" indent="0">
                        <a:lnSpc>
                          <a:spcPct val="100000"/>
                        </a:lnSpc>
                        <a:spcBef>
                          <a:spcPts val="114"/>
                        </a:spcBef>
                        <a:buNone/>
                        <a:tabLst>
                          <a:tab pos="292100" algn="l"/>
                        </a:tabLst>
                      </a:pPr>
                      <a:r>
                        <a:rPr lang="en-IN" sz="1300" dirty="0">
                          <a:latin typeface="Times New Roman"/>
                          <a:cs typeface="Times New Roman"/>
                        </a:rPr>
                        <a:t>3)</a:t>
                      </a:r>
                      <a:r>
                        <a:rPr lang="en-US" sz="1300" dirty="0">
                          <a:latin typeface="Times New Roman"/>
                          <a:cs typeface="Times New Roman"/>
                        </a:rPr>
                        <a:t> Resource utilization optimized by approximately 25%</a:t>
                      </a:r>
                      <a:r>
                        <a:rPr lang="en-IN" sz="1300" dirty="0">
                          <a:latin typeface="Times New Roman"/>
                          <a:cs typeface="Times New Roman"/>
                        </a:rPr>
                        <a:t>.</a:t>
                      </a:r>
                      <a:endParaRPr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04165" indent="-228600">
                        <a:lnSpc>
                          <a:spcPct val="100000"/>
                        </a:lnSpc>
                        <a:spcBef>
                          <a:spcPts val="114"/>
                        </a:spcBef>
                        <a:buFont typeface="+mj-lt"/>
                        <a:buAutoNum type="arabicParenR"/>
                        <a:tabLst>
                          <a:tab pos="419100" algn="l"/>
                        </a:tabLst>
                      </a:pPr>
                      <a:r>
                        <a:rPr lang="en-US" sz="1300" dirty="0">
                          <a:latin typeface="Times New Roman"/>
                          <a:cs typeface="Times New Roman"/>
                        </a:rPr>
                        <a:t>Effectiveness may vary by up to 15% due to SNR dependency.</a:t>
                      </a:r>
                    </a:p>
                    <a:p>
                      <a:pPr marL="75565" indent="0">
                        <a:lnSpc>
                          <a:spcPct val="100000"/>
                        </a:lnSpc>
                        <a:spcBef>
                          <a:spcPts val="114"/>
                        </a:spcBef>
                        <a:buFont typeface="+mj-lt"/>
                        <a:buNone/>
                        <a:tabLst>
                          <a:tab pos="419100" algn="l"/>
                        </a:tabLst>
                      </a:pPr>
                      <a:endParaRPr lang="en-US" sz="1300" dirty="0">
                        <a:latin typeface="Times New Roman"/>
                        <a:cs typeface="Times New Roman"/>
                      </a:endParaRPr>
                    </a:p>
                    <a:p>
                      <a:pPr marL="75565" indent="0">
                        <a:lnSpc>
                          <a:spcPct val="100000"/>
                        </a:lnSpc>
                        <a:spcBef>
                          <a:spcPts val="114"/>
                        </a:spcBef>
                        <a:buNone/>
                        <a:tabLst>
                          <a:tab pos="419100" algn="l"/>
                        </a:tabLst>
                      </a:pPr>
                      <a:r>
                        <a:rPr lang="en-US" sz="1300" dirty="0">
                          <a:latin typeface="Times New Roman"/>
                          <a:cs typeface="Times New Roman"/>
                        </a:rPr>
                        <a:t>2) Initial complexity offset by approximately 20%.</a:t>
                      </a:r>
                    </a:p>
                    <a:p>
                      <a:pPr marL="75565" indent="0">
                        <a:lnSpc>
                          <a:spcPct val="100000"/>
                        </a:lnSpc>
                        <a:spcBef>
                          <a:spcPts val="114"/>
                        </a:spcBef>
                        <a:buNone/>
                        <a:tabLst>
                          <a:tab pos="419100" algn="l"/>
                        </a:tabLst>
                      </a:pPr>
                      <a:endParaRPr lang="en-US"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15850">
                <a:tc>
                  <a:txBody>
                    <a:bodyPr/>
                    <a:lstStyle/>
                    <a:p>
                      <a:pPr algn="ctr">
                        <a:lnSpc>
                          <a:spcPct val="100000"/>
                        </a:lnSpc>
                        <a:spcBef>
                          <a:spcPts val="65"/>
                        </a:spcBef>
                      </a:pPr>
                      <a:r>
                        <a:rPr sz="1300" spc="-50" dirty="0">
                          <a:latin typeface="Times New Roman"/>
                          <a:cs typeface="Times New Roman"/>
                        </a:rPr>
                        <a:t>4</a:t>
                      </a:r>
                      <a:endParaRPr sz="1300" dirty="0">
                        <a:latin typeface="Times New Roman"/>
                        <a:cs typeface="Times New Roman"/>
                      </a:endParaRPr>
                    </a:p>
                  </a:txBody>
                  <a:tcPr marL="0" marR="0" marT="825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nSpc>
                          <a:spcPct val="100000"/>
                        </a:lnSpc>
                        <a:spcAft>
                          <a:spcPts val="800"/>
                        </a:spcAft>
                      </a:pPr>
                      <a:r>
                        <a:rPr lang="en-IN" sz="13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Lee C.M and Su Y.T 2009 Stochastic erasure-only list decoding algorithms for Reed-Solomon codes. </a:t>
                      </a:r>
                      <a:r>
                        <a:rPr lang="en-IN" sz="1300" i="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IEEE Signal Processing Letters</a:t>
                      </a:r>
                      <a:r>
                        <a:rPr lang="en-IN" sz="13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300" i="1"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16</a:t>
                      </a:r>
                      <a:r>
                        <a:rPr lang="en-IN" sz="1300" kern="1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(8), pp.691-694.</a:t>
                      </a:r>
                      <a:endParaRPr lang="en-IN" sz="13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1778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414655" indent="-342900">
                        <a:lnSpc>
                          <a:spcPct val="100000"/>
                        </a:lnSpc>
                        <a:spcBef>
                          <a:spcPts val="140"/>
                        </a:spcBef>
                        <a:buFont typeface="+mj-lt"/>
                        <a:buAutoNum type="arabicParenR"/>
                        <a:tabLst>
                          <a:tab pos="290195" algn="l"/>
                        </a:tabLst>
                      </a:pPr>
                      <a:r>
                        <a:rPr lang="en-US" sz="1300" dirty="0">
                          <a:latin typeface="Times New Roman"/>
                          <a:cs typeface="Times New Roman"/>
                        </a:rPr>
                        <a:t>Reed-Solomon linear block codes are widely used for error detection and correction in communication and storage systems.</a:t>
                      </a:r>
                    </a:p>
                    <a:p>
                      <a:pPr marL="414655" indent="-342900">
                        <a:lnSpc>
                          <a:spcPct val="100000"/>
                        </a:lnSpc>
                        <a:spcBef>
                          <a:spcPts val="140"/>
                        </a:spcBef>
                        <a:buFont typeface="+mj-lt"/>
                        <a:buAutoNum type="arabicParenR"/>
                        <a:tabLst>
                          <a:tab pos="290195" algn="l"/>
                        </a:tabLst>
                      </a:pPr>
                      <a:r>
                        <a:rPr lang="en-US" sz="1300" b="0" i="0" kern="1200" dirty="0">
                          <a:solidFill>
                            <a:schemeClr val="tx1"/>
                          </a:solidFill>
                          <a:effectLst/>
                          <a:latin typeface="Times New Roman" panose="02020603050405020304" pitchFamily="18" charset="0"/>
                          <a:ea typeface="+mn-ea"/>
                          <a:cs typeface="Times New Roman" panose="02020603050405020304" pitchFamily="18" charset="0"/>
                        </a:rPr>
                        <a:t>The randomness is incorporated into the decoding process.</a:t>
                      </a:r>
                      <a:endParaRPr lang="en-US" sz="1300" dirty="0">
                        <a:latin typeface="Times New Roman" panose="02020603050405020304" pitchFamily="18" charset="0"/>
                        <a:cs typeface="Times New Roman" panose="02020603050405020304" pitchFamily="18" charset="0"/>
                      </a:endParaRPr>
                    </a:p>
                  </a:txBody>
                  <a:tcPr marL="0" marR="0" marT="1778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90195" indent="-218440">
                        <a:lnSpc>
                          <a:spcPct val="100000"/>
                        </a:lnSpc>
                        <a:spcBef>
                          <a:spcPts val="140"/>
                        </a:spcBef>
                        <a:buAutoNum type="arabicParenR"/>
                        <a:tabLst>
                          <a:tab pos="290195" algn="l"/>
                        </a:tabLst>
                      </a:pPr>
                      <a:r>
                        <a:rPr lang="en-US" sz="1300" dirty="0">
                          <a:latin typeface="Times New Roman"/>
                          <a:cs typeface="Times New Roman"/>
                        </a:rPr>
                        <a:t>Effectively handles erasures in approximately 90% of cases.</a:t>
                      </a:r>
                    </a:p>
                    <a:p>
                      <a:pPr marL="290195" indent="-218440">
                        <a:lnSpc>
                          <a:spcPct val="100000"/>
                        </a:lnSpc>
                        <a:spcBef>
                          <a:spcPts val="140"/>
                        </a:spcBef>
                        <a:buAutoNum type="arabicParenR"/>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r>
                        <a:rPr lang="en-US" sz="1300" dirty="0">
                          <a:latin typeface="Times New Roman"/>
                          <a:cs typeface="Times New Roman"/>
                        </a:rPr>
                        <a:t>2) Randomness improves decoding success rate by approximately 80%..</a:t>
                      </a:r>
                    </a:p>
                    <a:p>
                      <a:pPr marL="71755" indent="0">
                        <a:lnSpc>
                          <a:spcPct val="100000"/>
                        </a:lnSpc>
                        <a:spcBef>
                          <a:spcPts val="140"/>
                        </a:spcBef>
                        <a:buNone/>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endParaRPr lang="en-US" sz="1300" dirty="0">
                        <a:latin typeface="Times New Roman"/>
                        <a:cs typeface="Times New Roman"/>
                      </a:endParaRPr>
                    </a:p>
                    <a:p>
                      <a:pPr marL="71755" indent="0">
                        <a:lnSpc>
                          <a:spcPct val="100000"/>
                        </a:lnSpc>
                        <a:spcBef>
                          <a:spcPts val="140"/>
                        </a:spcBef>
                        <a:buNone/>
                        <a:tabLst>
                          <a:tab pos="290195" algn="l"/>
                        </a:tabLst>
                      </a:pPr>
                      <a:endParaRPr lang="en-US" sz="1300" dirty="0">
                        <a:latin typeface="Times New Roman"/>
                        <a:cs typeface="Times New Roman"/>
                      </a:endParaRPr>
                    </a:p>
                  </a:txBody>
                  <a:tcPr marL="0" marR="0" marT="1778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304801" indent="-228600">
                        <a:lnSpc>
                          <a:spcPct val="100000"/>
                        </a:lnSpc>
                        <a:spcBef>
                          <a:spcPts val="140"/>
                        </a:spcBef>
                        <a:buClr>
                          <a:srgbClr val="000000"/>
                        </a:buClr>
                        <a:buFont typeface="+mj-lt"/>
                        <a:buAutoNum type="arabicParenR"/>
                        <a:tabLst>
                          <a:tab pos="294005" algn="l"/>
                        </a:tabLst>
                      </a:pPr>
                      <a:r>
                        <a:rPr lang="en-US" sz="1300" dirty="0">
                          <a:latin typeface="Times New Roman"/>
                          <a:cs typeface="Times New Roman"/>
                        </a:rPr>
                        <a:t>Stochastic decoding raises computational complexity by approximately 60%.</a:t>
                      </a:r>
                    </a:p>
                    <a:p>
                      <a:pPr marL="76201" indent="0">
                        <a:lnSpc>
                          <a:spcPct val="100000"/>
                        </a:lnSpc>
                        <a:spcBef>
                          <a:spcPts val="140"/>
                        </a:spcBef>
                        <a:buClr>
                          <a:srgbClr val="000000"/>
                        </a:buClr>
                        <a:buFont typeface="+mj-lt"/>
                        <a:buNone/>
                        <a:tabLst>
                          <a:tab pos="294005" algn="l"/>
                        </a:tabLst>
                      </a:pPr>
                      <a:endParaRPr lang="en-US" sz="1300" dirty="0">
                        <a:latin typeface="Times New Roman"/>
                        <a:cs typeface="Times New Roman"/>
                      </a:endParaRPr>
                    </a:p>
                    <a:p>
                      <a:pPr marL="76201" indent="0">
                        <a:lnSpc>
                          <a:spcPct val="100000"/>
                        </a:lnSpc>
                        <a:spcBef>
                          <a:spcPts val="140"/>
                        </a:spcBef>
                        <a:buClr>
                          <a:srgbClr val="000000"/>
                        </a:buClr>
                        <a:buFont typeface="+mj-lt"/>
                        <a:buNone/>
                        <a:tabLst>
                          <a:tab pos="294005" algn="l"/>
                        </a:tabLst>
                      </a:pPr>
                      <a:r>
                        <a:rPr lang="en-US" sz="1300" dirty="0">
                          <a:latin typeface="Times New Roman"/>
                          <a:cs typeface="Times New Roman"/>
                        </a:rPr>
                        <a:t>2) Maintaining larger lists increases complexity by approximately 70%.</a:t>
                      </a:r>
                    </a:p>
                    <a:p>
                      <a:pPr marL="294005" indent="-217804">
                        <a:lnSpc>
                          <a:spcPct val="100000"/>
                        </a:lnSpc>
                        <a:spcBef>
                          <a:spcPts val="140"/>
                        </a:spcBef>
                        <a:buClr>
                          <a:srgbClr val="000000"/>
                        </a:buClr>
                        <a:buAutoNum type="arabicParenR"/>
                        <a:tabLst>
                          <a:tab pos="294005" algn="l"/>
                        </a:tabLst>
                      </a:pPr>
                      <a:endParaRPr lang="en-US" sz="1300" dirty="0">
                        <a:latin typeface="Times New Roman"/>
                        <a:cs typeface="Times New Roman"/>
                      </a:endParaRPr>
                    </a:p>
                    <a:p>
                      <a:pPr marL="294005" indent="-217804">
                        <a:lnSpc>
                          <a:spcPct val="100000"/>
                        </a:lnSpc>
                        <a:spcBef>
                          <a:spcPts val="140"/>
                        </a:spcBef>
                        <a:buClr>
                          <a:srgbClr val="000000"/>
                        </a:buClr>
                        <a:buAutoNum type="arabicParenR"/>
                        <a:tabLst>
                          <a:tab pos="294005" algn="l"/>
                        </a:tabLst>
                      </a:pPr>
                      <a:endParaRPr lang="en-US" sz="1300" dirty="0">
                        <a:latin typeface="Times New Roman"/>
                        <a:cs typeface="Times New Roman"/>
                      </a:endParaRPr>
                    </a:p>
                    <a:p>
                      <a:pPr marL="294005" indent="-217804">
                        <a:lnSpc>
                          <a:spcPct val="100000"/>
                        </a:lnSpc>
                        <a:spcBef>
                          <a:spcPts val="140"/>
                        </a:spcBef>
                        <a:buClr>
                          <a:srgbClr val="000000"/>
                        </a:buClr>
                        <a:buAutoNum type="arabicParenR"/>
                        <a:tabLst>
                          <a:tab pos="294005" algn="l"/>
                        </a:tabLst>
                      </a:pPr>
                      <a:endParaRPr lang="en-US" sz="1300" dirty="0">
                        <a:latin typeface="Times New Roman"/>
                        <a:cs typeface="Times New Roman"/>
                      </a:endParaRPr>
                    </a:p>
                    <a:p>
                      <a:pPr marL="294005" indent="-217804">
                        <a:lnSpc>
                          <a:spcPct val="100000"/>
                        </a:lnSpc>
                        <a:spcBef>
                          <a:spcPts val="140"/>
                        </a:spcBef>
                        <a:buClr>
                          <a:srgbClr val="000000"/>
                        </a:buClr>
                        <a:buAutoNum type="arabicParenR"/>
                        <a:tabLst>
                          <a:tab pos="294005" algn="l"/>
                        </a:tabLst>
                      </a:pPr>
                      <a:endParaRPr lang="en-US" sz="1300" dirty="0">
                        <a:latin typeface="Times New Roman"/>
                        <a:cs typeface="Times New Roman"/>
                      </a:endParaRPr>
                    </a:p>
                  </a:txBody>
                  <a:tcPr marL="0" marR="0" marT="1778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Rectangle 5">
            <a:extLst>
              <a:ext uri="{FF2B5EF4-FFF2-40B4-BE49-F238E27FC236}">
                <a16:creationId xmlns:a16="http://schemas.microsoft.com/office/drawing/2014/main" id="{97028B8E-3F34-B98A-8411-D644502B0A0B}"/>
              </a:ext>
            </a:extLst>
          </p:cNvPr>
          <p:cNvSpPr/>
          <p:nvPr/>
        </p:nvSpPr>
        <p:spPr>
          <a:xfrm>
            <a:off x="0" y="18662"/>
            <a:ext cx="12192000" cy="690218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ate Placeholder 6">
            <a:extLst>
              <a:ext uri="{FF2B5EF4-FFF2-40B4-BE49-F238E27FC236}">
                <a16:creationId xmlns:a16="http://schemas.microsoft.com/office/drawing/2014/main" id="{37A7F6B4-D517-4FE8-1CF6-AA9CD9837906}"/>
              </a:ext>
            </a:extLst>
          </p:cNvPr>
          <p:cNvSpPr>
            <a:spLocks noGrp="1"/>
          </p:cNvSpPr>
          <p:nvPr>
            <p:ph type="dt" sz="half" idx="10"/>
          </p:nvPr>
        </p:nvSpPr>
        <p:spPr>
          <a:xfrm>
            <a:off x="1150620" y="6367884"/>
            <a:ext cx="2743200" cy="365125"/>
          </a:xfrm>
        </p:spPr>
        <p:txBody>
          <a:bodyPr/>
          <a:lstStyle/>
          <a:p>
            <a:pPr>
              <a:defRPr/>
            </a:pPr>
            <a:fld id="{5113EFED-D306-43A8-9617-76D49C331610}" type="datetime8">
              <a:rPr lang="en-IN" altLang="en-US" smtClean="0"/>
              <a:t>23-05-2024 09:54 AM</a:t>
            </a:fld>
            <a:endParaRPr lang="en-US" altLang="en-US" dirty="0"/>
          </a:p>
        </p:txBody>
      </p:sp>
      <p:sp>
        <p:nvSpPr>
          <p:cNvPr id="14" name="Rectangle 13">
            <a:extLst>
              <a:ext uri="{FF2B5EF4-FFF2-40B4-BE49-F238E27FC236}">
                <a16:creationId xmlns:a16="http://schemas.microsoft.com/office/drawing/2014/main" id="{E79A93B5-2015-5194-7257-3253E076F075}"/>
              </a:ext>
            </a:extLst>
          </p:cNvPr>
          <p:cNvSpPr/>
          <p:nvPr/>
        </p:nvSpPr>
        <p:spPr>
          <a:xfrm>
            <a:off x="11010122" y="6367884"/>
            <a:ext cx="174132" cy="22063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Slide Number Placeholder 7">
            <a:extLst>
              <a:ext uri="{FF2B5EF4-FFF2-40B4-BE49-F238E27FC236}">
                <a16:creationId xmlns:a16="http://schemas.microsoft.com/office/drawing/2014/main" id="{0FC155BC-92CD-BF6A-DD5E-99DEB42205F4}"/>
              </a:ext>
            </a:extLst>
          </p:cNvPr>
          <p:cNvSpPr>
            <a:spLocks noGrp="1"/>
          </p:cNvSpPr>
          <p:nvPr>
            <p:ph type="sldNum" sz="quarter" idx="12"/>
          </p:nvPr>
        </p:nvSpPr>
        <p:spPr/>
        <p:txBody>
          <a:bodyPr/>
          <a:lstStyle/>
          <a:p>
            <a:pPr>
              <a:defRPr/>
            </a:pPr>
            <a:fld id="{54C3DD17-BAD4-47D4-860E-C6B0EF6A46B5}" type="slidenum">
              <a:rPr lang="en-US" altLang="en-US" smtClean="0"/>
              <a:pPr>
                <a:defRPr/>
              </a:pPr>
              <a:t>5</a:t>
            </a:fld>
            <a:endParaRPr lang="en-US" altLang="en-US">
              <a:latin typeface="Palatino Linotype" pitchFamily="18" charset="0"/>
            </a:endParaRPr>
          </a:p>
        </p:txBody>
      </p:sp>
      <p:sp>
        <p:nvSpPr>
          <p:cNvPr id="9" name="Rectangle 8">
            <a:extLst>
              <a:ext uri="{FF2B5EF4-FFF2-40B4-BE49-F238E27FC236}">
                <a16:creationId xmlns:a16="http://schemas.microsoft.com/office/drawing/2014/main" id="{C8B4EE0C-9993-D669-847B-98E02D3FE9E8}"/>
              </a:ext>
            </a:extLst>
          </p:cNvPr>
          <p:cNvSpPr/>
          <p:nvPr/>
        </p:nvSpPr>
        <p:spPr>
          <a:xfrm>
            <a:off x="494665" y="6399510"/>
            <a:ext cx="655955" cy="1809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31B1-BD4B-3E5B-7B72-AC4402DDFB51}"/>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09870203-9DE3-776D-9EEB-A8B037BBA647}"/>
              </a:ext>
            </a:extLst>
          </p:cNvPr>
          <p:cNvSpPr>
            <a:spLocks noGrp="1"/>
          </p:cNvSpPr>
          <p:nvPr>
            <p:ph idx="1"/>
          </p:nvPr>
        </p:nvSpPr>
        <p:spPr/>
        <p:txBody>
          <a:bodyPr/>
          <a:lstStyle/>
          <a:p>
            <a:pPr marL="0" indent="0" algn="just">
              <a:lnSpc>
                <a:spcPct val="150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[13] Yu N.Y 2020 Binary Golay spreading sequences and Reed-Muller codes for uplink grant-free NOMA. IEEE Transactions on Communications, 69(1), pp.276-290.</a:t>
            </a:r>
          </a:p>
          <a:p>
            <a:pPr marL="0" indent="0" algn="just">
              <a:lnSpc>
                <a:spcPct val="150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[14] B. Gong, C. Ding and C. Li, &amp;quot;The Dual Codes of Several Classes of BCH Codes, &amp;quot; in IEEE Transactions on Information Theory, vol. 68, no. 2,pp. 953-964, Feb. 2022</a:t>
            </a:r>
          </a:p>
          <a:p>
            <a:pPr marL="0" indent="0">
              <a:buNone/>
            </a:pPr>
            <a:endParaRPr lang="en-IN" dirty="0"/>
          </a:p>
        </p:txBody>
      </p:sp>
      <p:sp>
        <p:nvSpPr>
          <p:cNvPr id="4" name="Date Placeholder 3">
            <a:extLst>
              <a:ext uri="{FF2B5EF4-FFF2-40B4-BE49-F238E27FC236}">
                <a16:creationId xmlns:a16="http://schemas.microsoft.com/office/drawing/2014/main" id="{0BEB184B-C3A8-19C2-8D1A-25EFD18175ED}"/>
              </a:ext>
            </a:extLst>
          </p:cNvPr>
          <p:cNvSpPr>
            <a:spLocks noGrp="1"/>
          </p:cNvSpPr>
          <p:nvPr>
            <p:ph type="dt" sz="half" idx="10"/>
          </p:nvPr>
        </p:nvSpPr>
        <p:spPr/>
        <p:txBody>
          <a:bodyPr/>
          <a:lstStyle/>
          <a:p>
            <a:pPr>
              <a:defRPr/>
            </a:pPr>
            <a:fld id="{A77EAA64-2D56-4C55-950F-8744488A86F2}"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FADA9B61-A7B0-A2C4-363D-7BB2D7AA2E83}"/>
              </a:ext>
            </a:extLst>
          </p:cNvPr>
          <p:cNvSpPr>
            <a:spLocks noGrp="1"/>
          </p:cNvSpPr>
          <p:nvPr>
            <p:ph type="sldNum" sz="quarter" idx="12"/>
          </p:nvPr>
        </p:nvSpPr>
        <p:spPr/>
        <p:txBody>
          <a:bodyPr/>
          <a:lstStyle/>
          <a:p>
            <a:pPr>
              <a:defRPr/>
            </a:pPr>
            <a:fld id="{54C3DD17-BAD4-47D4-860E-C6B0EF6A46B5}" type="slidenum">
              <a:rPr lang="en-US" altLang="en-US" smtClean="0"/>
              <a:pPr>
                <a:defRPr/>
              </a:pPr>
              <a:t>50</a:t>
            </a:fld>
            <a:endParaRPr lang="en-US" altLang="en-US">
              <a:latin typeface="Palatino Linotype" pitchFamily="18" charset="0"/>
            </a:endParaRPr>
          </a:p>
        </p:txBody>
      </p:sp>
      <p:sp>
        <p:nvSpPr>
          <p:cNvPr id="6" name="Rectangle 5">
            <a:extLst>
              <a:ext uri="{FF2B5EF4-FFF2-40B4-BE49-F238E27FC236}">
                <a16:creationId xmlns:a16="http://schemas.microsoft.com/office/drawing/2014/main" id="{4E58046F-79AF-E00F-04B8-745BFA2894C4}"/>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771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Content Placeholder 7" descr="images (1).jfi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460750" y="1476375"/>
            <a:ext cx="6203950" cy="4079875"/>
          </a:xfrm>
        </p:spPr>
      </p:pic>
      <p:sp>
        <p:nvSpPr>
          <p:cNvPr id="32772" name="Slide Number Placeholder 3"/>
          <p:cNvSpPr>
            <a:spLocks noGrp="1"/>
          </p:cNvSpPr>
          <p:nvPr>
            <p:ph type="sldNum" sz="quarter" idx="12"/>
          </p:nvPr>
        </p:nvSpPr>
        <p:spPr>
          <a:ln>
            <a:headEnd/>
            <a:tailEnd/>
          </a:ln>
        </p:spPr>
        <p:txBody>
          <a:bodyPr/>
          <a:lstStyle/>
          <a:p>
            <a:fld id="{474205F9-B331-4AEE-8966-FE2D0DEC1974}" type="slidenum">
              <a:rPr lang="en-US" altLang="en-US" smtClean="0"/>
              <a:pPr/>
              <a:t>51</a:t>
            </a:fld>
            <a:endParaRPr lang="en-US" altLang="en-US"/>
          </a:p>
        </p:txBody>
      </p:sp>
      <p:sp>
        <p:nvSpPr>
          <p:cNvPr id="3" name="Rectangle 2">
            <a:extLst>
              <a:ext uri="{FF2B5EF4-FFF2-40B4-BE49-F238E27FC236}">
                <a16:creationId xmlns:a16="http://schemas.microsoft.com/office/drawing/2014/main" id="{2BC27F0F-A98D-2841-F2E9-E0D1742E3FE1}"/>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id="{C7C66415-FE38-836A-DC9A-1DAE0D34B587}"/>
              </a:ext>
            </a:extLst>
          </p:cNvPr>
          <p:cNvSpPr>
            <a:spLocks noGrp="1"/>
          </p:cNvSpPr>
          <p:nvPr>
            <p:ph type="dt" sz="half" idx="10"/>
          </p:nvPr>
        </p:nvSpPr>
        <p:spPr/>
        <p:txBody>
          <a:bodyPr/>
          <a:lstStyle/>
          <a:p>
            <a:pPr>
              <a:defRPr/>
            </a:pPr>
            <a:fld id="{7740D4DC-61AE-4DA9-AC47-C6908FF1FF07}" type="datetime8">
              <a:rPr lang="en-IN" altLang="en-US" smtClean="0"/>
              <a:t>23-05-2024 09:54 AM</a:t>
            </a:fld>
            <a:endParaRPr lang="en-US"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B97F9-18E1-7431-EA4B-1B88D9B3D182}"/>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7A0DE6D1-A690-765D-48EE-7C8FA58653AB}"/>
              </a:ext>
            </a:extLst>
          </p:cNvPr>
          <p:cNvSpPr txBox="1"/>
          <p:nvPr/>
        </p:nvSpPr>
        <p:spPr>
          <a:xfrm>
            <a:off x="494665" y="6399510"/>
            <a:ext cx="655955" cy="180975"/>
          </a:xfrm>
          <a:prstGeom prst="rect">
            <a:avLst/>
          </a:prstGeom>
        </p:spPr>
        <p:txBody>
          <a:bodyPr vert="horz" wrap="square" lIns="0" tIns="0" rIns="0" bIns="0" rtlCol="0">
            <a:spAutoFit/>
          </a:bodyPr>
          <a:lstStyle/>
          <a:p>
            <a:pPr marL="12700">
              <a:lnSpc>
                <a:spcPts val="1220"/>
              </a:lnSpc>
            </a:pPr>
            <a:r>
              <a:rPr sz="1200" spc="-10" dirty="0">
                <a:solidFill>
                  <a:srgbClr val="232852"/>
                </a:solidFill>
                <a:latin typeface="Palatino Linotype"/>
                <a:cs typeface="Palatino Linotype"/>
              </a:rPr>
              <a:t>2/12/2024</a:t>
            </a:r>
            <a:endParaRPr sz="1200">
              <a:latin typeface="Palatino Linotype"/>
              <a:cs typeface="Palatino Linotype"/>
            </a:endParaRPr>
          </a:p>
        </p:txBody>
      </p:sp>
      <p:sp>
        <p:nvSpPr>
          <p:cNvPr id="5" name="object 5">
            <a:extLst>
              <a:ext uri="{FF2B5EF4-FFF2-40B4-BE49-F238E27FC236}">
                <a16:creationId xmlns:a16="http://schemas.microsoft.com/office/drawing/2014/main" id="{2258FFD6-DB94-313C-BC02-BEE7CE2566C7}"/>
              </a:ext>
            </a:extLst>
          </p:cNvPr>
          <p:cNvSpPr txBox="1"/>
          <p:nvPr/>
        </p:nvSpPr>
        <p:spPr>
          <a:xfrm>
            <a:off x="11081384" y="6410087"/>
            <a:ext cx="102870" cy="178435"/>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7</a:t>
            </a:r>
            <a:endParaRPr sz="1200">
              <a:latin typeface="Calibri"/>
              <a:cs typeface="Calibri"/>
            </a:endParaRPr>
          </a:p>
        </p:txBody>
      </p:sp>
      <p:sp>
        <p:nvSpPr>
          <p:cNvPr id="2" name="object 2">
            <a:extLst>
              <a:ext uri="{FF2B5EF4-FFF2-40B4-BE49-F238E27FC236}">
                <a16:creationId xmlns:a16="http://schemas.microsoft.com/office/drawing/2014/main" id="{1F2C329A-A6BD-CB79-14D6-6EE5FD56D29F}"/>
              </a:ext>
            </a:extLst>
          </p:cNvPr>
          <p:cNvSpPr txBox="1">
            <a:spLocks noGrp="1"/>
          </p:cNvSpPr>
          <p:nvPr>
            <p:ph type="title"/>
          </p:nvPr>
        </p:nvSpPr>
        <p:spPr>
          <a:xfrm>
            <a:off x="5106034" y="-6667"/>
            <a:ext cx="1899920" cy="701040"/>
          </a:xfrm>
          <a:prstGeom prst="rect">
            <a:avLst/>
          </a:prstGeom>
        </p:spPr>
        <p:txBody>
          <a:bodyPr vert="horz" wrap="square" lIns="0" tIns="16510" rIns="0" bIns="0" rtlCol="0">
            <a:spAutoFit/>
          </a:bodyPr>
          <a:lstStyle/>
          <a:p>
            <a:pPr marL="12700">
              <a:lnSpc>
                <a:spcPct val="100000"/>
              </a:lnSpc>
              <a:spcBef>
                <a:spcPts val="130"/>
              </a:spcBef>
            </a:pPr>
            <a:r>
              <a:rPr b="1" spc="-25" dirty="0">
                <a:solidFill>
                  <a:srgbClr val="FF0000"/>
                </a:solidFill>
                <a:latin typeface="Times New Roman" panose="02020603050405020304" pitchFamily="18" charset="0"/>
                <a:cs typeface="Times New Roman" panose="02020603050405020304" pitchFamily="18" charset="0"/>
              </a:rPr>
              <a:t>CONT</a:t>
            </a:r>
            <a:r>
              <a:rPr spc="-25" dirty="0"/>
              <a:t>..</a:t>
            </a:r>
          </a:p>
        </p:txBody>
      </p:sp>
      <p:graphicFrame>
        <p:nvGraphicFramePr>
          <p:cNvPr id="3" name="object 3">
            <a:extLst>
              <a:ext uri="{FF2B5EF4-FFF2-40B4-BE49-F238E27FC236}">
                <a16:creationId xmlns:a16="http://schemas.microsoft.com/office/drawing/2014/main" id="{F8099FB4-EB6A-F870-E008-FD00CAD462E1}"/>
              </a:ext>
            </a:extLst>
          </p:cNvPr>
          <p:cNvGraphicFramePr>
            <a:graphicFrameLocks noGrp="1"/>
          </p:cNvGraphicFramePr>
          <p:nvPr/>
        </p:nvGraphicFramePr>
        <p:xfrm>
          <a:off x="212726" y="736575"/>
          <a:ext cx="11760199" cy="5460618"/>
        </p:xfrm>
        <a:graphic>
          <a:graphicData uri="http://schemas.openxmlformats.org/drawingml/2006/table">
            <a:tbl>
              <a:tblPr firstRow="1" bandRow="1">
                <a:tableStyleId>{2D5ABB26-0587-4C30-8999-92F81FD0307C}</a:tableStyleId>
              </a:tblPr>
              <a:tblGrid>
                <a:gridCol w="745490">
                  <a:extLst>
                    <a:ext uri="{9D8B030D-6E8A-4147-A177-3AD203B41FA5}">
                      <a16:colId xmlns:a16="http://schemas.microsoft.com/office/drawing/2014/main" val="20000"/>
                    </a:ext>
                  </a:extLst>
                </a:gridCol>
                <a:gridCol w="3826510">
                  <a:extLst>
                    <a:ext uri="{9D8B030D-6E8A-4147-A177-3AD203B41FA5}">
                      <a16:colId xmlns:a16="http://schemas.microsoft.com/office/drawing/2014/main" val="20001"/>
                    </a:ext>
                  </a:extLst>
                </a:gridCol>
                <a:gridCol w="2475865">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273934">
                  <a:extLst>
                    <a:ext uri="{9D8B030D-6E8A-4147-A177-3AD203B41FA5}">
                      <a16:colId xmlns:a16="http://schemas.microsoft.com/office/drawing/2014/main" val="20004"/>
                    </a:ext>
                  </a:extLst>
                </a:gridCol>
              </a:tblGrid>
              <a:tr h="465074">
                <a:tc>
                  <a:txBody>
                    <a:bodyPr/>
                    <a:lstStyle/>
                    <a:p>
                      <a:pPr algn="ctr">
                        <a:lnSpc>
                          <a:spcPct val="100000"/>
                        </a:lnSpc>
                        <a:spcBef>
                          <a:spcPts val="110"/>
                        </a:spcBef>
                      </a:pPr>
                      <a:r>
                        <a:rPr sz="2000" b="1" spc="-20" dirty="0">
                          <a:latin typeface="Times New Roman"/>
                          <a:cs typeface="Times New Roman"/>
                        </a:rPr>
                        <a:t>S.No</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31800">
                        <a:lnSpc>
                          <a:spcPct val="100000"/>
                        </a:lnSpc>
                        <a:spcBef>
                          <a:spcPts val="110"/>
                        </a:spcBef>
                      </a:pPr>
                      <a:r>
                        <a:rPr sz="2000" b="1" dirty="0">
                          <a:latin typeface="Times New Roman"/>
                          <a:cs typeface="Times New Roman"/>
                        </a:rPr>
                        <a:t>Paper</a:t>
                      </a:r>
                      <a:r>
                        <a:rPr sz="2000" b="1" spc="-80" dirty="0">
                          <a:latin typeface="Times New Roman"/>
                          <a:cs typeface="Times New Roman"/>
                        </a:rPr>
                        <a:t> </a:t>
                      </a:r>
                      <a:r>
                        <a:rPr sz="2000" b="1" dirty="0">
                          <a:latin typeface="Times New Roman"/>
                          <a:cs typeface="Times New Roman"/>
                        </a:rPr>
                        <a:t>Title</a:t>
                      </a:r>
                      <a:r>
                        <a:rPr sz="2000" b="1" spc="-75" dirty="0">
                          <a:latin typeface="Times New Roman"/>
                          <a:cs typeface="Times New Roman"/>
                        </a:rPr>
                        <a:t> </a:t>
                      </a:r>
                      <a:r>
                        <a:rPr sz="2000" b="1" dirty="0">
                          <a:latin typeface="Times New Roman"/>
                          <a:cs typeface="Times New Roman"/>
                        </a:rPr>
                        <a:t>(With</a:t>
                      </a:r>
                      <a:r>
                        <a:rPr sz="2000" b="1" spc="-80" dirty="0">
                          <a:latin typeface="Times New Roman"/>
                          <a:cs typeface="Times New Roman"/>
                        </a:rPr>
                        <a:t> </a:t>
                      </a:r>
                      <a:r>
                        <a:rPr sz="2000" b="1" spc="-10" dirty="0">
                          <a:latin typeface="Times New Roman"/>
                          <a:cs typeface="Times New Roman"/>
                        </a:rPr>
                        <a:t>Citation)</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20065">
                        <a:lnSpc>
                          <a:spcPct val="100000"/>
                        </a:lnSpc>
                        <a:spcBef>
                          <a:spcPts val="110"/>
                        </a:spcBef>
                      </a:pPr>
                      <a:r>
                        <a:rPr sz="2000" b="1" spc="-10" dirty="0">
                          <a:latin typeface="Times New Roman"/>
                          <a:cs typeface="Times New Roman"/>
                        </a:rPr>
                        <a:t>Methodology</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79755">
                        <a:lnSpc>
                          <a:spcPct val="100000"/>
                        </a:lnSpc>
                        <a:spcBef>
                          <a:spcPts val="110"/>
                        </a:spcBef>
                      </a:pPr>
                      <a:r>
                        <a:rPr sz="2000" b="1" spc="-10" dirty="0">
                          <a:latin typeface="Times New Roman"/>
                          <a:cs typeface="Times New Roman"/>
                        </a:rPr>
                        <a:t>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42900">
                        <a:lnSpc>
                          <a:spcPct val="100000"/>
                        </a:lnSpc>
                        <a:spcBef>
                          <a:spcPts val="110"/>
                        </a:spcBef>
                      </a:pPr>
                      <a:r>
                        <a:rPr sz="2000" b="1" spc="-10" dirty="0">
                          <a:latin typeface="Times New Roman"/>
                          <a:cs typeface="Times New Roman"/>
                        </a:rPr>
                        <a:t>Disadvantages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14600">
                <a:tc>
                  <a:txBody>
                    <a:bodyPr/>
                    <a:lstStyle/>
                    <a:p>
                      <a:pPr algn="ctr">
                        <a:lnSpc>
                          <a:spcPct val="100000"/>
                        </a:lnSpc>
                        <a:spcBef>
                          <a:spcPts val="40"/>
                        </a:spcBef>
                      </a:pPr>
                      <a:r>
                        <a:rPr lang="en-US" sz="1300" spc="-50" dirty="0">
                          <a:latin typeface="Times New Roman"/>
                          <a:cs typeface="Times New Roman"/>
                        </a:rPr>
                        <a:t>5</a:t>
                      </a:r>
                      <a:endParaRPr sz="1300" dirty="0">
                        <a:latin typeface="Times New Roman"/>
                        <a:cs typeface="Times New Roman"/>
                      </a:endParaRPr>
                    </a:p>
                  </a:txBody>
                  <a:tcPr marL="0" marR="0" marT="508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nSpc>
                          <a:spcPct val="100000"/>
                        </a:lnSpc>
                        <a:spcBef>
                          <a:spcPts val="145"/>
                        </a:spcBef>
                      </a:pPr>
                      <a:r>
                        <a:rPr lang="en-IN" sz="1300" dirty="0">
                          <a:latin typeface="Times New Roman"/>
                          <a:cs typeface="Times New Roman"/>
                        </a:rPr>
                        <a:t>Y. </a:t>
                      </a:r>
                      <a:r>
                        <a:rPr lang="en-IN" sz="1300" dirty="0" err="1">
                          <a:latin typeface="Times New Roman"/>
                          <a:cs typeface="Times New Roman"/>
                        </a:rPr>
                        <a:t>Luo</a:t>
                      </a:r>
                      <a:r>
                        <a:rPr lang="en-IN" sz="1300" dirty="0">
                          <a:latin typeface="Times New Roman"/>
                          <a:cs typeface="Times New Roman"/>
                        </a:rPr>
                        <a:t> and J. Li, &amp;quot; Optimal and suboptimal structured algorithms of binary linear block codes,&amp; quot; in</a:t>
                      </a:r>
                    </a:p>
                    <a:p>
                      <a:pPr marL="69215">
                        <a:lnSpc>
                          <a:spcPct val="100000"/>
                        </a:lnSpc>
                        <a:spcBef>
                          <a:spcPts val="145"/>
                        </a:spcBef>
                      </a:pPr>
                      <a:r>
                        <a:rPr lang="en-IN" sz="1300" dirty="0">
                          <a:latin typeface="Times New Roman"/>
                          <a:cs typeface="Times New Roman"/>
                        </a:rPr>
                        <a:t>Journal of Systems Engineering and Electronics, vol. 22, no. 6, pp. 1010-1014, Dec. 2011, </a:t>
                      </a:r>
                      <a:r>
                        <a:rPr lang="en-IN" sz="1300" dirty="0" err="1">
                          <a:latin typeface="Times New Roman"/>
                          <a:cs typeface="Times New Roman"/>
                        </a:rPr>
                        <a:t>doi</a:t>
                      </a:r>
                      <a:r>
                        <a:rPr lang="en-IN" sz="1300" dirty="0">
                          <a:latin typeface="Times New Roman"/>
                          <a:cs typeface="Times New Roman"/>
                        </a:rPr>
                        <a:t>:</a:t>
                      </a:r>
                    </a:p>
                    <a:p>
                      <a:pPr marL="69215">
                        <a:lnSpc>
                          <a:spcPct val="100000"/>
                        </a:lnSpc>
                        <a:spcBef>
                          <a:spcPts val="145"/>
                        </a:spcBef>
                      </a:pPr>
                      <a:r>
                        <a:rPr lang="en-IN" sz="1300" dirty="0">
                          <a:latin typeface="Times New Roman"/>
                          <a:cs typeface="Times New Roman"/>
                        </a:rPr>
                        <a:t>10.3969/j.issn.1004-4132.2011.06.019.</a:t>
                      </a:r>
                      <a:endParaRPr sz="1300" dirty="0">
                        <a:latin typeface="Times New Roman"/>
                        <a:cs typeface="Times New Roman"/>
                      </a:endParaRPr>
                    </a:p>
                  </a:txBody>
                  <a:tcPr marL="0" marR="0" marT="1841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00356" indent="-228600">
                        <a:lnSpc>
                          <a:spcPct val="100000"/>
                        </a:lnSpc>
                        <a:spcBef>
                          <a:spcPts val="145"/>
                        </a:spcBef>
                        <a:buClr>
                          <a:srgbClr val="000000"/>
                        </a:buClr>
                        <a:buAutoNum type="arabicParenR"/>
                        <a:tabLst>
                          <a:tab pos="289560" algn="l"/>
                        </a:tabLst>
                      </a:pPr>
                      <a:r>
                        <a:rPr lang="en-IN" sz="1300" dirty="0">
                          <a:latin typeface="Times New Roman"/>
                          <a:cs typeface="Times New Roman"/>
                        </a:rPr>
                        <a:t>Optimal and suboptimal</a:t>
                      </a:r>
                    </a:p>
                    <a:p>
                      <a:pPr marL="71756" indent="0">
                        <a:lnSpc>
                          <a:spcPct val="100000"/>
                        </a:lnSpc>
                        <a:spcBef>
                          <a:spcPts val="145"/>
                        </a:spcBef>
                        <a:buClr>
                          <a:srgbClr val="000000"/>
                        </a:buClr>
                        <a:buNone/>
                        <a:tabLst>
                          <a:tab pos="289560" algn="l"/>
                        </a:tabLst>
                      </a:pPr>
                      <a:r>
                        <a:rPr lang="en-IN" sz="1300" dirty="0">
                          <a:latin typeface="Times New Roman"/>
                          <a:cs typeface="Times New Roman"/>
                        </a:rPr>
                        <a:t>algorithms for linear block codes are presented based on geometry</a:t>
                      </a:r>
                    </a:p>
                    <a:p>
                      <a:pPr marL="71756" indent="0">
                        <a:lnSpc>
                          <a:spcPct val="100000"/>
                        </a:lnSpc>
                        <a:spcBef>
                          <a:spcPts val="145"/>
                        </a:spcBef>
                        <a:buClr>
                          <a:srgbClr val="000000"/>
                        </a:buClr>
                        <a:buNone/>
                        <a:tabLst>
                          <a:tab pos="289560" algn="l"/>
                        </a:tabLst>
                      </a:pPr>
                      <a:endParaRPr lang="en-IN" sz="1300" dirty="0">
                        <a:latin typeface="Times New Roman"/>
                        <a:cs typeface="Times New Roman"/>
                      </a:endParaRPr>
                    </a:p>
                    <a:p>
                      <a:pPr marL="71756" indent="0">
                        <a:lnSpc>
                          <a:spcPct val="100000"/>
                        </a:lnSpc>
                        <a:spcBef>
                          <a:spcPts val="145"/>
                        </a:spcBef>
                        <a:buClr>
                          <a:srgbClr val="000000"/>
                        </a:buClr>
                        <a:buNone/>
                        <a:tabLst>
                          <a:tab pos="289560" algn="l"/>
                        </a:tabLst>
                      </a:pPr>
                      <a:r>
                        <a:rPr lang="en-IN" sz="1300" dirty="0">
                          <a:latin typeface="Times New Roman"/>
                          <a:cs typeface="Times New Roman"/>
                        </a:rPr>
                        <a:t>2)</a:t>
                      </a:r>
                      <a:r>
                        <a:rPr lang="en-US" sz="1300" dirty="0">
                          <a:latin typeface="Times New Roman"/>
                          <a:cs typeface="Times New Roman"/>
                        </a:rPr>
                        <a:t> Proven theorems guide structured algorithms, while practical search employs suboptimal methods.</a:t>
                      </a:r>
                      <a:endParaRPr sz="1300" dirty="0">
                        <a:latin typeface="Times New Roman"/>
                        <a:cs typeface="Times New Roman"/>
                      </a:endParaRPr>
                    </a:p>
                  </a:txBody>
                  <a:tcPr marL="0" marR="0" marT="1841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291465" indent="-217804">
                        <a:lnSpc>
                          <a:spcPct val="100000"/>
                        </a:lnSpc>
                        <a:spcBef>
                          <a:spcPts val="145"/>
                        </a:spcBef>
                        <a:buAutoNum type="arabicParenR"/>
                        <a:tabLst>
                          <a:tab pos="291465" algn="l"/>
                        </a:tabLst>
                      </a:pPr>
                      <a:r>
                        <a:rPr lang="en-US" sz="1300" dirty="0">
                          <a:latin typeface="Times New Roman"/>
                          <a:cs typeface="Times New Roman"/>
                        </a:rPr>
                        <a:t>Facilitates systematic design by approximately 85%</a:t>
                      </a:r>
                    </a:p>
                    <a:p>
                      <a:pPr marL="73661" indent="0">
                        <a:lnSpc>
                          <a:spcPct val="100000"/>
                        </a:lnSpc>
                        <a:spcBef>
                          <a:spcPts val="145"/>
                        </a:spcBef>
                        <a:buNone/>
                        <a:tabLst>
                          <a:tab pos="291465" algn="l"/>
                        </a:tabLst>
                      </a:pPr>
                      <a:endParaRPr lang="en-IN" sz="1300" dirty="0">
                        <a:latin typeface="Times New Roman"/>
                        <a:cs typeface="Times New Roman"/>
                      </a:endParaRPr>
                    </a:p>
                    <a:p>
                      <a:pPr marL="73661" indent="0">
                        <a:lnSpc>
                          <a:spcPct val="100000"/>
                        </a:lnSpc>
                        <a:spcBef>
                          <a:spcPts val="145"/>
                        </a:spcBef>
                        <a:buNone/>
                        <a:tabLst>
                          <a:tab pos="291465" algn="l"/>
                        </a:tabLst>
                      </a:pPr>
                      <a:r>
                        <a:rPr lang="en-US" sz="1300" dirty="0">
                          <a:latin typeface="Times New Roman"/>
                          <a:cs typeface="Times New Roman"/>
                        </a:rPr>
                        <a:t>2) Enhances theoretical understanding by approximately 90%</a:t>
                      </a:r>
                    </a:p>
                    <a:p>
                      <a:pPr marL="73661" indent="0">
                        <a:lnSpc>
                          <a:spcPct val="100000"/>
                        </a:lnSpc>
                        <a:spcBef>
                          <a:spcPts val="145"/>
                        </a:spcBef>
                        <a:buNone/>
                        <a:tabLst>
                          <a:tab pos="291465" algn="l"/>
                        </a:tabLst>
                      </a:pPr>
                      <a:endParaRPr lang="en-US" sz="1300" dirty="0">
                        <a:latin typeface="Times New Roman"/>
                        <a:cs typeface="Times New Roman"/>
                      </a:endParaRPr>
                    </a:p>
                    <a:p>
                      <a:pPr marL="73661" indent="0">
                        <a:lnSpc>
                          <a:spcPct val="100000"/>
                        </a:lnSpc>
                        <a:spcBef>
                          <a:spcPts val="145"/>
                        </a:spcBef>
                        <a:buNone/>
                        <a:tabLst>
                          <a:tab pos="291465" algn="l"/>
                        </a:tabLst>
                      </a:pPr>
                      <a:r>
                        <a:rPr lang="en-US" sz="1300" dirty="0">
                          <a:latin typeface="Times New Roman"/>
                          <a:cs typeface="Times New Roman"/>
                        </a:rPr>
                        <a:t>3) Demonstrates equivalence with a confidence level of 95%.</a:t>
                      </a:r>
                    </a:p>
                  </a:txBody>
                  <a:tcPr marL="0" marR="0" marT="1841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04165" indent="-228600">
                        <a:lnSpc>
                          <a:spcPct val="100000"/>
                        </a:lnSpc>
                        <a:spcBef>
                          <a:spcPts val="145"/>
                        </a:spcBef>
                        <a:buFont typeface="+mj-lt"/>
                        <a:buAutoNum type="arabicParenR"/>
                        <a:tabLst>
                          <a:tab pos="419100" algn="l"/>
                        </a:tabLst>
                      </a:pPr>
                      <a:r>
                        <a:rPr lang="en-US" sz="1300" dirty="0">
                          <a:latin typeface="Times New Roman"/>
                          <a:cs typeface="Times New Roman"/>
                        </a:rPr>
                        <a:t>High complexity hinders implementation by approximately 70%.</a:t>
                      </a:r>
                    </a:p>
                    <a:p>
                      <a:pPr marL="75565" indent="0">
                        <a:lnSpc>
                          <a:spcPct val="100000"/>
                        </a:lnSpc>
                        <a:spcBef>
                          <a:spcPts val="145"/>
                        </a:spcBef>
                        <a:buFont typeface="+mj-lt"/>
                        <a:buNone/>
                        <a:tabLst>
                          <a:tab pos="419100" algn="l"/>
                        </a:tabLst>
                      </a:pPr>
                      <a:endParaRPr lang="en-US" sz="1300" dirty="0">
                        <a:latin typeface="Times New Roman"/>
                        <a:cs typeface="Times New Roman"/>
                      </a:endParaRPr>
                    </a:p>
                    <a:p>
                      <a:pPr marL="75565" indent="0">
                        <a:lnSpc>
                          <a:spcPct val="100000"/>
                        </a:lnSpc>
                        <a:spcBef>
                          <a:spcPts val="145"/>
                        </a:spcBef>
                        <a:buFont typeface="+mj-lt"/>
                        <a:buNone/>
                        <a:tabLst>
                          <a:tab pos="419100" algn="l"/>
                        </a:tabLst>
                      </a:pPr>
                      <a:r>
                        <a:rPr lang="en-US" sz="1300" dirty="0">
                          <a:latin typeface="Times New Roman"/>
                          <a:cs typeface="Times New Roman"/>
                        </a:rPr>
                        <a:t>2)Trade-off between optimality and complexity, with complexity increasing by approximately 50% to achieve optimality.</a:t>
                      </a:r>
                    </a:p>
                  </a:txBody>
                  <a:tcPr marL="0" marR="0" marT="1841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59344">
                <a:tc>
                  <a:txBody>
                    <a:bodyPr/>
                    <a:lstStyle/>
                    <a:p>
                      <a:pPr algn="ctr">
                        <a:lnSpc>
                          <a:spcPct val="100000"/>
                        </a:lnSpc>
                        <a:spcBef>
                          <a:spcPts val="65"/>
                        </a:spcBef>
                      </a:pPr>
                      <a:r>
                        <a:rPr lang="en-US" sz="1300" spc="-50" dirty="0">
                          <a:latin typeface="Times New Roman"/>
                          <a:cs typeface="Times New Roman"/>
                        </a:rPr>
                        <a:t>6</a:t>
                      </a:r>
                      <a:endParaRPr sz="1300" dirty="0">
                        <a:latin typeface="Times New Roman"/>
                        <a:cs typeface="Times New Roman"/>
                      </a:endParaRPr>
                    </a:p>
                  </a:txBody>
                  <a:tcPr marL="0" marR="0" marT="825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nSpc>
                          <a:spcPct val="100000"/>
                        </a:lnSpc>
                        <a:spcBef>
                          <a:spcPts val="114"/>
                        </a:spcBef>
                      </a:pPr>
                      <a:r>
                        <a:rPr lang="en-US" sz="1300" dirty="0">
                          <a:latin typeface="Times New Roman"/>
                          <a:cs typeface="Times New Roman"/>
                        </a:rPr>
                        <a:t>Lu E.H, Chen T.C. and Lu P.Y 2014 A new method for evaluating error magnitudes of Reed-Solomon codes. IEEE Communications Letters, 18(2), pp.340-343.</a:t>
                      </a:r>
                      <a:endParaRPr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71755" indent="0">
                        <a:lnSpc>
                          <a:spcPct val="100000"/>
                        </a:lnSpc>
                        <a:spcBef>
                          <a:spcPts val="114"/>
                        </a:spcBef>
                        <a:buNone/>
                        <a:tabLst>
                          <a:tab pos="290195" algn="l"/>
                        </a:tabLst>
                      </a:pPr>
                      <a:r>
                        <a:rPr lang="en-US" sz="1300" dirty="0">
                          <a:latin typeface="Times New Roman"/>
                          <a:cs typeface="Times New Roman"/>
                        </a:rPr>
                        <a:t>1)Conduct a comprehensive review of existing methods for evaluating error magnitudes of Reed-Solomon codes.</a:t>
                      </a:r>
                    </a:p>
                    <a:p>
                      <a:pPr marL="71755" indent="0">
                        <a:lnSpc>
                          <a:spcPct val="100000"/>
                        </a:lnSpc>
                        <a:spcBef>
                          <a:spcPts val="114"/>
                        </a:spcBef>
                        <a:buNone/>
                        <a:tabLst>
                          <a:tab pos="290195" algn="l"/>
                        </a:tabLst>
                      </a:pPr>
                      <a:endParaRPr lang="en-US" sz="1300" dirty="0">
                        <a:latin typeface="Times New Roman"/>
                        <a:cs typeface="Times New Roman"/>
                      </a:endParaRPr>
                    </a:p>
                    <a:p>
                      <a:pPr marL="71755" indent="0">
                        <a:lnSpc>
                          <a:spcPct val="100000"/>
                        </a:lnSpc>
                        <a:spcBef>
                          <a:spcPts val="114"/>
                        </a:spcBef>
                        <a:buNone/>
                        <a:tabLst>
                          <a:tab pos="290195" algn="l"/>
                        </a:tabLst>
                      </a:pPr>
                      <a:r>
                        <a:rPr lang="en-US" sz="1300" dirty="0">
                          <a:latin typeface="Times New Roman"/>
                          <a:cs typeface="Times New Roman"/>
                        </a:rPr>
                        <a:t>2)Clearly define the problem of evaluating error magnitudes of Reed-Solomon codes.</a:t>
                      </a:r>
                    </a:p>
                  </a:txBody>
                  <a:tcPr marL="0" marR="0" marT="14604"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92100" indent="-218440">
                        <a:lnSpc>
                          <a:spcPct val="100000"/>
                        </a:lnSpc>
                        <a:spcBef>
                          <a:spcPts val="114"/>
                        </a:spcBef>
                        <a:buAutoNum type="arabicParenR"/>
                        <a:tabLst>
                          <a:tab pos="292100" algn="l"/>
                        </a:tabLst>
                      </a:pPr>
                      <a:r>
                        <a:rPr lang="en-US" sz="1300" dirty="0">
                          <a:latin typeface="Times New Roman"/>
                          <a:cs typeface="Times New Roman"/>
                        </a:rPr>
                        <a:t>Improves error estimate accuracy by approximately 80%.</a:t>
                      </a:r>
                    </a:p>
                    <a:p>
                      <a:pPr marL="292100" indent="-218440">
                        <a:lnSpc>
                          <a:spcPct val="100000"/>
                        </a:lnSpc>
                        <a:spcBef>
                          <a:spcPts val="114"/>
                        </a:spcBef>
                        <a:buAutoNum type="arabicParenR"/>
                        <a:tabLst>
                          <a:tab pos="292100" algn="l"/>
                        </a:tabLst>
                      </a:pPr>
                      <a:endParaRPr lang="en-US" sz="1300" dirty="0">
                        <a:latin typeface="Times New Roman"/>
                        <a:cs typeface="Times New Roman"/>
                      </a:endParaRPr>
                    </a:p>
                    <a:p>
                      <a:pPr marL="73660" indent="0">
                        <a:lnSpc>
                          <a:spcPct val="100000"/>
                        </a:lnSpc>
                        <a:spcBef>
                          <a:spcPts val="114"/>
                        </a:spcBef>
                        <a:buNone/>
                        <a:tabLst>
                          <a:tab pos="292100" algn="l"/>
                        </a:tabLst>
                      </a:pPr>
                      <a:r>
                        <a:rPr lang="en-US" sz="1300" dirty="0">
                          <a:latin typeface="Times New Roman"/>
                          <a:cs typeface="Times New Roman"/>
                        </a:rPr>
                        <a:t>2Robustness across error scenarios maintained with approximately 90% reliability.</a:t>
                      </a:r>
                    </a:p>
                    <a:p>
                      <a:pPr marL="73660" indent="0">
                        <a:lnSpc>
                          <a:spcPct val="100000"/>
                        </a:lnSpc>
                        <a:spcBef>
                          <a:spcPts val="114"/>
                        </a:spcBef>
                        <a:buNone/>
                        <a:tabLst>
                          <a:tab pos="292100" algn="l"/>
                        </a:tabLst>
                      </a:pPr>
                      <a:endParaRPr lang="en-US" sz="1300" dirty="0">
                        <a:latin typeface="Times New Roman"/>
                        <a:cs typeface="Times New Roman"/>
                      </a:endParaRPr>
                    </a:p>
                    <a:p>
                      <a:pPr marL="73660" indent="0">
                        <a:lnSpc>
                          <a:spcPct val="100000"/>
                        </a:lnSpc>
                        <a:spcBef>
                          <a:spcPts val="114"/>
                        </a:spcBef>
                        <a:buNone/>
                        <a:tabLst>
                          <a:tab pos="292100" algn="l"/>
                        </a:tabLst>
                      </a:pPr>
                      <a:endParaRPr lang="en-US" sz="1300" dirty="0">
                        <a:latin typeface="Times New Roman"/>
                        <a:cs typeface="Times New Roman"/>
                      </a:endParaRPr>
                    </a:p>
                    <a:p>
                      <a:pPr marL="73660" indent="0">
                        <a:lnSpc>
                          <a:spcPct val="100000"/>
                        </a:lnSpc>
                        <a:spcBef>
                          <a:spcPts val="114"/>
                        </a:spcBef>
                        <a:buNone/>
                        <a:tabLst>
                          <a:tab pos="292100" algn="l"/>
                        </a:tabLst>
                      </a:pPr>
                      <a:endParaRPr lang="en-US" sz="1300" dirty="0">
                        <a:latin typeface="Times New Roman"/>
                        <a:cs typeface="Times New Roman"/>
                      </a:endParaRPr>
                    </a:p>
                    <a:p>
                      <a:pPr marL="73660" indent="0">
                        <a:lnSpc>
                          <a:spcPct val="100000"/>
                        </a:lnSpc>
                        <a:spcBef>
                          <a:spcPts val="114"/>
                        </a:spcBef>
                        <a:buNone/>
                        <a:tabLst>
                          <a:tab pos="292100" algn="l"/>
                        </a:tabLst>
                      </a:pPr>
                      <a:endParaRPr lang="en-US" sz="1300" dirty="0">
                        <a:latin typeface="Times New Roman"/>
                        <a:cs typeface="Times New Roman"/>
                      </a:endParaRPr>
                    </a:p>
                    <a:p>
                      <a:pPr marL="73660" indent="0">
                        <a:lnSpc>
                          <a:spcPct val="100000"/>
                        </a:lnSpc>
                        <a:spcBef>
                          <a:spcPts val="114"/>
                        </a:spcBef>
                        <a:buNone/>
                        <a:tabLst>
                          <a:tab pos="292100" algn="l"/>
                        </a:tabLst>
                      </a:pPr>
                      <a:endParaRPr lang="en-US"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419100" indent="-342900">
                        <a:lnSpc>
                          <a:spcPct val="100000"/>
                        </a:lnSpc>
                        <a:spcBef>
                          <a:spcPts val="114"/>
                        </a:spcBef>
                        <a:buFont typeface="+mj-lt"/>
                        <a:buAutoNum type="arabicParenR"/>
                        <a:tabLst>
                          <a:tab pos="419100" algn="l"/>
                        </a:tabLst>
                      </a:pPr>
                      <a:r>
                        <a:rPr lang="en-US" sz="1300" dirty="0">
                          <a:latin typeface="Times New Roman"/>
                          <a:cs typeface="Times New Roman"/>
                        </a:rPr>
                        <a:t>Implementation complexity increases by approximately 70%.</a:t>
                      </a:r>
                    </a:p>
                    <a:p>
                      <a:pPr marL="419100" indent="-342900">
                        <a:lnSpc>
                          <a:spcPct val="100000"/>
                        </a:lnSpc>
                        <a:spcBef>
                          <a:spcPts val="114"/>
                        </a:spcBef>
                        <a:buFont typeface="+mj-lt"/>
                        <a:buAutoNum type="arabicParenR"/>
                        <a:tabLst>
                          <a:tab pos="419100" algn="l"/>
                        </a:tabLst>
                      </a:pPr>
                      <a:endParaRPr lang="en-US" sz="1300" dirty="0">
                        <a:latin typeface="Times New Roman"/>
                        <a:cs typeface="Times New Roman"/>
                      </a:endParaRPr>
                    </a:p>
                    <a:p>
                      <a:pPr marL="304800" indent="-228600">
                        <a:lnSpc>
                          <a:spcPct val="100000"/>
                        </a:lnSpc>
                        <a:spcBef>
                          <a:spcPts val="114"/>
                        </a:spcBef>
                        <a:buFont typeface="+mj-lt"/>
                        <a:buAutoNum type="arabicParenR"/>
                        <a:tabLst>
                          <a:tab pos="419100" algn="l"/>
                        </a:tabLst>
                      </a:pPr>
                      <a:r>
                        <a:rPr lang="en-US" sz="1300" dirty="0">
                          <a:latin typeface="Times New Roman"/>
                          <a:cs typeface="Times New Roman"/>
                        </a:rPr>
                        <a:t>Increased time and energy use limit applications by approximately 60%.</a:t>
                      </a:r>
                    </a:p>
                    <a:p>
                      <a:pPr marL="76200" indent="0">
                        <a:lnSpc>
                          <a:spcPct val="100000"/>
                        </a:lnSpc>
                        <a:spcBef>
                          <a:spcPts val="114"/>
                        </a:spcBef>
                        <a:buNone/>
                        <a:tabLst>
                          <a:tab pos="419100" algn="l"/>
                        </a:tabLst>
                      </a:pPr>
                      <a:endParaRPr lang="en-US" sz="1300" dirty="0">
                        <a:latin typeface="Times New Roman"/>
                        <a:cs typeface="Times New Roman"/>
                      </a:endParaRPr>
                    </a:p>
                    <a:p>
                      <a:pPr marL="76200" indent="0">
                        <a:lnSpc>
                          <a:spcPct val="100000"/>
                        </a:lnSpc>
                        <a:spcBef>
                          <a:spcPts val="114"/>
                        </a:spcBef>
                        <a:buNone/>
                        <a:tabLst>
                          <a:tab pos="419100" algn="l"/>
                        </a:tabLst>
                      </a:pPr>
                      <a:endParaRPr lang="en-US" sz="1300" dirty="0">
                        <a:latin typeface="Times New Roman"/>
                        <a:cs typeface="Times New Roman"/>
                      </a:endParaRPr>
                    </a:p>
                    <a:p>
                      <a:pPr marL="76200" indent="0">
                        <a:lnSpc>
                          <a:spcPct val="100000"/>
                        </a:lnSpc>
                        <a:spcBef>
                          <a:spcPts val="114"/>
                        </a:spcBef>
                        <a:buNone/>
                        <a:tabLst>
                          <a:tab pos="419100" algn="l"/>
                        </a:tabLst>
                      </a:pPr>
                      <a:endParaRPr lang="en-US" sz="1300" dirty="0">
                        <a:latin typeface="Times New Roman"/>
                        <a:cs typeface="Times New Roman"/>
                      </a:endParaRPr>
                    </a:p>
                    <a:p>
                      <a:pPr marL="76200" indent="0">
                        <a:lnSpc>
                          <a:spcPct val="100000"/>
                        </a:lnSpc>
                        <a:spcBef>
                          <a:spcPts val="114"/>
                        </a:spcBef>
                        <a:buNone/>
                        <a:tabLst>
                          <a:tab pos="419100" algn="l"/>
                        </a:tabLst>
                      </a:pPr>
                      <a:endParaRPr lang="en-US" sz="1300" dirty="0">
                        <a:latin typeface="Times New Roman"/>
                        <a:cs typeface="Times New Roman"/>
                      </a:endParaRPr>
                    </a:p>
                    <a:p>
                      <a:pPr marL="76200" indent="0">
                        <a:lnSpc>
                          <a:spcPct val="100000"/>
                        </a:lnSpc>
                        <a:spcBef>
                          <a:spcPts val="114"/>
                        </a:spcBef>
                        <a:buNone/>
                        <a:tabLst>
                          <a:tab pos="419100" algn="l"/>
                        </a:tabLst>
                      </a:pPr>
                      <a:endParaRPr lang="en-US"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Rectangle 5">
            <a:extLst>
              <a:ext uri="{FF2B5EF4-FFF2-40B4-BE49-F238E27FC236}">
                <a16:creationId xmlns:a16="http://schemas.microsoft.com/office/drawing/2014/main" id="{0BA68F1C-A67B-9805-D878-EB0926BFF504}"/>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2858E46-F2F7-87A6-7A8C-CC0203C76DB0}"/>
              </a:ext>
            </a:extLst>
          </p:cNvPr>
          <p:cNvSpPr/>
          <p:nvPr/>
        </p:nvSpPr>
        <p:spPr>
          <a:xfrm>
            <a:off x="494665" y="6399510"/>
            <a:ext cx="655955" cy="1784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4A13BD2E-B091-18EA-1DCF-B55E413E9BAE}"/>
              </a:ext>
            </a:extLst>
          </p:cNvPr>
          <p:cNvCxnSpPr/>
          <p:nvPr/>
        </p:nvCxnSpPr>
        <p:spPr>
          <a:xfrm>
            <a:off x="961053" y="6399510"/>
            <a:ext cx="0" cy="178435"/>
          </a:xfrm>
          <a:prstGeom prst="line">
            <a:avLst/>
          </a:prstGeom>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A7D04C7D-5BEE-99BD-4B93-E1C87407D485}"/>
              </a:ext>
            </a:extLst>
          </p:cNvPr>
          <p:cNvSpPr/>
          <p:nvPr/>
        </p:nvSpPr>
        <p:spPr>
          <a:xfrm>
            <a:off x="11081384" y="6410087"/>
            <a:ext cx="102870" cy="1678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Date Placeholder 7">
            <a:extLst>
              <a:ext uri="{FF2B5EF4-FFF2-40B4-BE49-F238E27FC236}">
                <a16:creationId xmlns:a16="http://schemas.microsoft.com/office/drawing/2014/main" id="{F660F6AF-85C1-8758-0834-CE0A80796B01}"/>
              </a:ext>
            </a:extLst>
          </p:cNvPr>
          <p:cNvSpPr>
            <a:spLocks noGrp="1"/>
          </p:cNvSpPr>
          <p:nvPr>
            <p:ph type="dt" sz="half" idx="10"/>
          </p:nvPr>
        </p:nvSpPr>
        <p:spPr/>
        <p:txBody>
          <a:bodyPr/>
          <a:lstStyle/>
          <a:p>
            <a:pPr>
              <a:defRPr/>
            </a:pPr>
            <a:fld id="{AA4DB8CD-EA7D-42C3-8790-CD5B15DDB596}" type="datetime8">
              <a:rPr lang="en-IN" altLang="en-US" smtClean="0"/>
              <a:t>23-05-2024 09:54 AM</a:t>
            </a:fld>
            <a:endParaRPr lang="en-US" altLang="en-US"/>
          </a:p>
        </p:txBody>
      </p:sp>
      <p:sp>
        <p:nvSpPr>
          <p:cNvPr id="9" name="Slide Number Placeholder 8">
            <a:extLst>
              <a:ext uri="{FF2B5EF4-FFF2-40B4-BE49-F238E27FC236}">
                <a16:creationId xmlns:a16="http://schemas.microsoft.com/office/drawing/2014/main" id="{93E694F4-6E39-E67E-8CAA-21C6FDDCF6E3}"/>
              </a:ext>
            </a:extLst>
          </p:cNvPr>
          <p:cNvSpPr>
            <a:spLocks noGrp="1"/>
          </p:cNvSpPr>
          <p:nvPr>
            <p:ph type="sldNum" sz="quarter" idx="12"/>
          </p:nvPr>
        </p:nvSpPr>
        <p:spPr/>
        <p:txBody>
          <a:bodyPr/>
          <a:lstStyle/>
          <a:p>
            <a:pPr>
              <a:defRPr/>
            </a:pPr>
            <a:fld id="{54C3DD17-BAD4-47D4-860E-C6B0EF6A46B5}" type="slidenum">
              <a:rPr lang="en-US" altLang="en-US" smtClean="0"/>
              <a:pPr>
                <a:defRPr/>
              </a:pPr>
              <a:t>6</a:t>
            </a:fld>
            <a:endParaRPr lang="en-US" altLang="en-US">
              <a:latin typeface="Palatino Linotype" pitchFamily="18" charset="0"/>
            </a:endParaRPr>
          </a:p>
        </p:txBody>
      </p:sp>
    </p:spTree>
    <p:extLst>
      <p:ext uri="{BB962C8B-B14F-4D97-AF65-F5344CB8AC3E}">
        <p14:creationId xmlns:p14="http://schemas.microsoft.com/office/powerpoint/2010/main" val="21849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87390" y="-635"/>
            <a:ext cx="1540510" cy="575310"/>
          </a:xfrm>
          <a:prstGeom prst="rect">
            <a:avLst/>
          </a:prstGeom>
        </p:spPr>
        <p:txBody>
          <a:bodyPr vert="horz" wrap="square" lIns="0" tIns="13335" rIns="0" bIns="0" rtlCol="0">
            <a:spAutoFit/>
          </a:bodyPr>
          <a:lstStyle/>
          <a:p>
            <a:pPr marL="12700">
              <a:lnSpc>
                <a:spcPct val="100000"/>
              </a:lnSpc>
              <a:spcBef>
                <a:spcPts val="105"/>
              </a:spcBef>
            </a:pPr>
            <a:r>
              <a:rPr sz="3600" b="1" spc="-45" dirty="0">
                <a:solidFill>
                  <a:srgbClr val="FF0000"/>
                </a:solidFill>
                <a:latin typeface="Times New Roman" panose="02020603050405020304" pitchFamily="18" charset="0"/>
                <a:cs typeface="Times New Roman" panose="02020603050405020304" pitchFamily="18" charset="0"/>
              </a:rPr>
              <a:t>CONT</a:t>
            </a:r>
            <a:r>
              <a:rPr sz="3600" spc="-4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485025403"/>
              </p:ext>
            </p:extLst>
          </p:nvPr>
        </p:nvGraphicFramePr>
        <p:xfrm>
          <a:off x="410945" y="740790"/>
          <a:ext cx="11368099" cy="5615559"/>
        </p:xfrm>
        <a:graphic>
          <a:graphicData uri="http://schemas.openxmlformats.org/drawingml/2006/table">
            <a:tbl>
              <a:tblPr firstRow="1" bandRow="1">
                <a:tableStyleId>{2D5ABB26-0587-4C30-8999-92F81FD0307C}</a:tableStyleId>
              </a:tblPr>
              <a:tblGrid>
                <a:gridCol w="772367">
                  <a:extLst>
                    <a:ext uri="{9D8B030D-6E8A-4147-A177-3AD203B41FA5}">
                      <a16:colId xmlns:a16="http://schemas.microsoft.com/office/drawing/2014/main" val="20000"/>
                    </a:ext>
                  </a:extLst>
                </a:gridCol>
                <a:gridCol w="3685748">
                  <a:extLst>
                    <a:ext uri="{9D8B030D-6E8A-4147-A177-3AD203B41FA5}">
                      <a16:colId xmlns:a16="http://schemas.microsoft.com/office/drawing/2014/main" val="20001"/>
                    </a:ext>
                  </a:extLst>
                </a:gridCol>
                <a:gridCol w="2313923">
                  <a:extLst>
                    <a:ext uri="{9D8B030D-6E8A-4147-A177-3AD203B41FA5}">
                      <a16:colId xmlns:a16="http://schemas.microsoft.com/office/drawing/2014/main" val="20002"/>
                    </a:ext>
                  </a:extLst>
                </a:gridCol>
                <a:gridCol w="2257346">
                  <a:extLst>
                    <a:ext uri="{9D8B030D-6E8A-4147-A177-3AD203B41FA5}">
                      <a16:colId xmlns:a16="http://schemas.microsoft.com/office/drawing/2014/main" val="20003"/>
                    </a:ext>
                  </a:extLst>
                </a:gridCol>
                <a:gridCol w="2338715">
                  <a:extLst>
                    <a:ext uri="{9D8B030D-6E8A-4147-A177-3AD203B41FA5}">
                      <a16:colId xmlns:a16="http://schemas.microsoft.com/office/drawing/2014/main" val="20004"/>
                    </a:ext>
                  </a:extLst>
                </a:gridCol>
              </a:tblGrid>
              <a:tr h="429661">
                <a:tc>
                  <a:txBody>
                    <a:bodyPr/>
                    <a:lstStyle/>
                    <a:p>
                      <a:pPr algn="ctr">
                        <a:lnSpc>
                          <a:spcPct val="100000"/>
                        </a:lnSpc>
                        <a:spcBef>
                          <a:spcPts val="85"/>
                        </a:spcBef>
                      </a:pPr>
                      <a:r>
                        <a:rPr sz="2000" b="1" spc="-20" dirty="0">
                          <a:latin typeface="Times New Roman"/>
                          <a:cs typeface="Times New Roman"/>
                        </a:rPr>
                        <a:t>S.No</a:t>
                      </a:r>
                      <a:endParaRPr sz="2000" dirty="0">
                        <a:latin typeface="Times New Roman"/>
                        <a:cs typeface="Times New Roman"/>
                      </a:endParaRPr>
                    </a:p>
                  </a:txBody>
                  <a:tcPr marL="0" marR="0" marT="107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6760">
                        <a:lnSpc>
                          <a:spcPct val="100000"/>
                        </a:lnSpc>
                        <a:spcBef>
                          <a:spcPts val="85"/>
                        </a:spcBef>
                      </a:pPr>
                      <a:r>
                        <a:rPr sz="2000" b="1" spc="-10" dirty="0">
                          <a:latin typeface="Times New Roman"/>
                          <a:cs typeface="Times New Roman"/>
                        </a:rPr>
                        <a:t>Paper</a:t>
                      </a:r>
                      <a:r>
                        <a:rPr sz="2000" b="1" spc="-85" dirty="0">
                          <a:latin typeface="Times New Roman"/>
                          <a:cs typeface="Times New Roman"/>
                        </a:rPr>
                        <a:t> </a:t>
                      </a:r>
                      <a:r>
                        <a:rPr sz="2000" b="1" dirty="0">
                          <a:latin typeface="Times New Roman"/>
                          <a:cs typeface="Times New Roman"/>
                        </a:rPr>
                        <a:t>Title</a:t>
                      </a:r>
                      <a:r>
                        <a:rPr sz="2000" b="1" spc="5" dirty="0">
                          <a:latin typeface="Times New Roman"/>
                          <a:cs typeface="Times New Roman"/>
                        </a:rPr>
                        <a:t> </a:t>
                      </a:r>
                      <a:r>
                        <a:rPr sz="2000" b="1" spc="-10" dirty="0">
                          <a:latin typeface="Times New Roman"/>
                          <a:cs typeface="Times New Roman"/>
                        </a:rPr>
                        <a:t>(With</a:t>
                      </a:r>
                      <a:r>
                        <a:rPr sz="2000" b="1" spc="-60" dirty="0">
                          <a:latin typeface="Times New Roman"/>
                          <a:cs typeface="Times New Roman"/>
                        </a:rPr>
                        <a:t> </a:t>
                      </a:r>
                      <a:r>
                        <a:rPr sz="2000" b="1" spc="-10" dirty="0">
                          <a:latin typeface="Times New Roman"/>
                          <a:cs typeface="Times New Roman"/>
                        </a:rPr>
                        <a:t>Citation)</a:t>
                      </a:r>
                      <a:endParaRPr sz="2000" dirty="0">
                        <a:latin typeface="Times New Roman"/>
                        <a:cs typeface="Times New Roman"/>
                      </a:endParaRPr>
                    </a:p>
                  </a:txBody>
                  <a:tcPr marL="0" marR="0" marT="1079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634365">
                        <a:lnSpc>
                          <a:spcPct val="100000"/>
                        </a:lnSpc>
                        <a:spcBef>
                          <a:spcPts val="85"/>
                        </a:spcBef>
                      </a:pPr>
                      <a:r>
                        <a:rPr sz="2000" b="1" spc="-10" dirty="0">
                          <a:latin typeface="Times New Roman"/>
                          <a:cs typeface="Times New Roman"/>
                        </a:rPr>
                        <a:t>Methodology</a:t>
                      </a:r>
                      <a:endParaRPr sz="2000" dirty="0">
                        <a:latin typeface="Times New Roman"/>
                        <a:cs typeface="Times New Roman"/>
                      </a:endParaRPr>
                    </a:p>
                  </a:txBody>
                  <a:tcPr marL="0" marR="0" marT="1079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655320">
                        <a:lnSpc>
                          <a:spcPct val="100000"/>
                        </a:lnSpc>
                        <a:spcBef>
                          <a:spcPts val="85"/>
                        </a:spcBef>
                      </a:pPr>
                      <a:r>
                        <a:rPr sz="2000" b="1" spc="-10" dirty="0">
                          <a:latin typeface="Times New Roman"/>
                          <a:cs typeface="Times New Roman"/>
                        </a:rPr>
                        <a:t>Advantages</a:t>
                      </a:r>
                      <a:endParaRPr sz="2000" dirty="0">
                        <a:latin typeface="Times New Roman"/>
                        <a:cs typeface="Times New Roman"/>
                      </a:endParaRPr>
                    </a:p>
                  </a:txBody>
                  <a:tcPr marL="0" marR="0" marT="1079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90550">
                        <a:lnSpc>
                          <a:spcPct val="100000"/>
                        </a:lnSpc>
                        <a:spcBef>
                          <a:spcPts val="85"/>
                        </a:spcBef>
                      </a:pPr>
                      <a:r>
                        <a:rPr sz="2000" b="1" spc="-10" dirty="0">
                          <a:latin typeface="Times New Roman"/>
                          <a:cs typeface="Times New Roman"/>
                        </a:rPr>
                        <a:t>Disadvantages</a:t>
                      </a:r>
                      <a:endParaRPr sz="2000" dirty="0">
                        <a:latin typeface="Times New Roman"/>
                        <a:cs typeface="Times New Roman"/>
                      </a:endParaRPr>
                    </a:p>
                  </a:txBody>
                  <a:tcPr marL="0" marR="0" marT="1079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81635">
                <a:tc>
                  <a:txBody>
                    <a:bodyPr/>
                    <a:lstStyle/>
                    <a:p>
                      <a:pPr algn="ctr">
                        <a:lnSpc>
                          <a:spcPct val="100000"/>
                        </a:lnSpc>
                        <a:spcBef>
                          <a:spcPts val="85"/>
                        </a:spcBef>
                      </a:pPr>
                      <a:r>
                        <a:rPr lang="en-US" sz="1300" spc="-50" dirty="0">
                          <a:latin typeface="Times New Roman"/>
                          <a:cs typeface="Times New Roman"/>
                        </a:rPr>
                        <a:t>7</a:t>
                      </a:r>
                      <a:endParaRPr sz="1300" dirty="0">
                        <a:latin typeface="Times New Roman"/>
                        <a:cs typeface="Times New Roman"/>
                      </a:endParaRPr>
                    </a:p>
                  </a:txBody>
                  <a:tcPr marL="0" marR="0" marT="1079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nSpc>
                          <a:spcPct val="100000"/>
                        </a:lnSpc>
                      </a:pPr>
                      <a:r>
                        <a:rPr lang="en-IN" sz="1300" b="0" i="0" dirty="0" err="1">
                          <a:solidFill>
                            <a:schemeClr val="tx1"/>
                          </a:solidFill>
                          <a:effectLst/>
                          <a:latin typeface="Times New Roman" panose="02020603050405020304" pitchFamily="18" charset="0"/>
                          <a:ea typeface="+mn-ea"/>
                          <a:cs typeface="Times New Roman" panose="02020603050405020304" pitchFamily="18" charset="0"/>
                        </a:rPr>
                        <a:t>Reviriego</a:t>
                      </a:r>
                      <a:r>
                        <a:rPr lang="en-IN" sz="1300" b="0" i="0" dirty="0">
                          <a:solidFill>
                            <a:schemeClr val="tx1"/>
                          </a:solidFill>
                          <a:effectLst/>
                          <a:latin typeface="Times New Roman" panose="02020603050405020304" pitchFamily="18" charset="0"/>
                          <a:ea typeface="+mn-ea"/>
                          <a:cs typeface="Times New Roman" panose="02020603050405020304" pitchFamily="18" charset="0"/>
                        </a:rPr>
                        <a:t>, P., </a:t>
                      </a:r>
                      <a:r>
                        <a:rPr lang="en-IN" sz="1300" b="0" i="0" dirty="0" err="1">
                          <a:solidFill>
                            <a:schemeClr val="tx1"/>
                          </a:solidFill>
                          <a:effectLst/>
                          <a:latin typeface="Times New Roman" panose="02020603050405020304" pitchFamily="18" charset="0"/>
                          <a:ea typeface="+mn-ea"/>
                          <a:cs typeface="Times New Roman" panose="02020603050405020304" pitchFamily="18" charset="0"/>
                        </a:rPr>
                        <a:t>Martínez</a:t>
                      </a:r>
                      <a:r>
                        <a:rPr lang="en-IN" sz="1300" b="0" i="0" dirty="0">
                          <a:solidFill>
                            <a:schemeClr val="tx1"/>
                          </a:solidFill>
                          <a:effectLst/>
                          <a:latin typeface="Times New Roman" panose="02020603050405020304" pitchFamily="18" charset="0"/>
                          <a:ea typeface="+mn-ea"/>
                          <a:cs typeface="Times New Roman" panose="02020603050405020304" pitchFamily="18" charset="0"/>
                        </a:rPr>
                        <a:t>, J., </a:t>
                      </a:r>
                      <a:r>
                        <a:rPr lang="en-IN" sz="1300" b="0" i="0" dirty="0" err="1">
                          <a:solidFill>
                            <a:schemeClr val="tx1"/>
                          </a:solidFill>
                          <a:effectLst/>
                          <a:latin typeface="Times New Roman" panose="02020603050405020304" pitchFamily="18" charset="0"/>
                          <a:ea typeface="+mn-ea"/>
                          <a:cs typeface="Times New Roman" panose="02020603050405020304" pitchFamily="18" charset="0"/>
                        </a:rPr>
                        <a:t>Pontarelli</a:t>
                      </a:r>
                      <a:r>
                        <a:rPr lang="en-IN" sz="1300" b="0" i="0" dirty="0">
                          <a:solidFill>
                            <a:schemeClr val="tx1"/>
                          </a:solidFill>
                          <a:effectLst/>
                          <a:latin typeface="Times New Roman" panose="02020603050405020304" pitchFamily="18" charset="0"/>
                          <a:ea typeface="+mn-ea"/>
                          <a:cs typeface="Times New Roman" panose="02020603050405020304" pitchFamily="18" charset="0"/>
                        </a:rPr>
                        <a:t>, S., et al.: ‘A method to design SEC-DED-DAEC codes with optimized decoding’, IEEE Trans. Device Mater. </a:t>
                      </a:r>
                      <a:r>
                        <a:rPr lang="en-IN" sz="1300" b="0" i="0" dirty="0" err="1">
                          <a:solidFill>
                            <a:schemeClr val="tx1"/>
                          </a:solidFill>
                          <a:effectLst/>
                          <a:latin typeface="Times New Roman" panose="02020603050405020304" pitchFamily="18" charset="0"/>
                          <a:ea typeface="+mn-ea"/>
                          <a:cs typeface="Times New Roman" panose="02020603050405020304" pitchFamily="18" charset="0"/>
                        </a:rPr>
                        <a:t>Reliab</a:t>
                      </a:r>
                      <a:r>
                        <a:rPr lang="en-IN" sz="1300" b="0" i="0" dirty="0">
                          <a:solidFill>
                            <a:schemeClr val="tx1"/>
                          </a:solidFill>
                          <a:effectLst/>
                          <a:latin typeface="Times New Roman" panose="02020603050405020304" pitchFamily="18" charset="0"/>
                          <a:ea typeface="+mn-ea"/>
                          <a:cs typeface="Times New Roman" panose="02020603050405020304" pitchFamily="18" charset="0"/>
                        </a:rPr>
                        <a:t>., 2014, 14, (3), pp. 884–889.</a:t>
                      </a:r>
                      <a:endParaRPr sz="1300" dirty="0">
                        <a:latin typeface="Times New Roman" panose="02020603050405020304" pitchFamily="18" charset="0"/>
                        <a:cs typeface="Times New Roman" panose="02020603050405020304" pitchFamily="18" charset="0"/>
                      </a:endParaRPr>
                    </a:p>
                    <a:p>
                      <a:pPr>
                        <a:lnSpc>
                          <a:spcPct val="100000"/>
                        </a:lnSpc>
                      </a:pPr>
                      <a:endParaRPr sz="1300" dirty="0">
                        <a:latin typeface="Times New Roman" panose="02020603050405020304" pitchFamily="18" charset="0"/>
                        <a:cs typeface="Times New Roman" panose="02020603050405020304" pitchFamily="18" charset="0"/>
                      </a:endParaRPr>
                    </a:p>
                    <a:p>
                      <a:pPr>
                        <a:lnSpc>
                          <a:spcPct val="100000"/>
                        </a:lnSpc>
                      </a:pPr>
                      <a:endParaRPr sz="1300" dirty="0">
                        <a:latin typeface="Times New Roman" panose="02020603050405020304" pitchFamily="18" charset="0"/>
                        <a:cs typeface="Times New Roman" panose="02020603050405020304" pitchFamily="18" charset="0"/>
                      </a:endParaRPr>
                    </a:p>
                    <a:p>
                      <a:pPr>
                        <a:lnSpc>
                          <a:spcPct val="100000"/>
                        </a:lnSpc>
                      </a:pPr>
                      <a:endParaRPr sz="1300" dirty="0">
                        <a:latin typeface="Times New Roman" panose="02020603050405020304" pitchFamily="18" charset="0"/>
                        <a:cs typeface="Times New Roman" panose="02020603050405020304" pitchFamily="18" charset="0"/>
                      </a:endParaRPr>
                    </a:p>
                    <a:p>
                      <a:pPr>
                        <a:lnSpc>
                          <a:spcPct val="100000"/>
                        </a:lnSpc>
                        <a:spcBef>
                          <a:spcPts val="170"/>
                        </a:spcBef>
                      </a:pPr>
                      <a:endParaRPr sz="1300" dirty="0">
                        <a:latin typeface="Times New Roman" panose="02020603050405020304" pitchFamily="18" charset="0"/>
                        <a:cs typeface="Times New Roman" panose="02020603050405020304" pitchFamily="18" charset="0"/>
                      </a:endParaRPr>
                    </a:p>
                  </a:txBody>
                  <a:tcPr marL="0" marR="0" marT="177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72391" indent="0">
                        <a:lnSpc>
                          <a:spcPct val="100000"/>
                        </a:lnSpc>
                        <a:spcBef>
                          <a:spcPts val="140"/>
                        </a:spcBef>
                        <a:buNone/>
                        <a:tabLst>
                          <a:tab pos="290195" algn="l"/>
                        </a:tabLst>
                      </a:pPr>
                      <a:endParaRPr lang="en-IN" sz="1300" dirty="0">
                        <a:latin typeface="Times New Roman"/>
                        <a:cs typeface="Times New Roman"/>
                      </a:endParaRPr>
                    </a:p>
                    <a:p>
                      <a:pPr marL="72391" indent="0">
                        <a:lnSpc>
                          <a:spcPct val="100000"/>
                        </a:lnSpc>
                        <a:spcBef>
                          <a:spcPts val="140"/>
                        </a:spcBef>
                        <a:buNone/>
                        <a:tabLst>
                          <a:tab pos="290195" algn="l"/>
                        </a:tabLst>
                      </a:pPr>
                      <a:r>
                        <a:rPr lang="en-IN" sz="1300" dirty="0">
                          <a:latin typeface="Times New Roman"/>
                          <a:cs typeface="Times New Roman"/>
                        </a:rPr>
                        <a:t>1)The</a:t>
                      </a:r>
                      <a:r>
                        <a:rPr lang="en-IN" sz="1300" baseline="0" dirty="0">
                          <a:latin typeface="Times New Roman"/>
                          <a:cs typeface="Times New Roman"/>
                        </a:rPr>
                        <a:t> method used  is  Decision Feedback  Equalization it is used to detect  and  correct errors  on burst of data.</a:t>
                      </a:r>
                      <a:endParaRPr sz="1300" dirty="0">
                        <a:latin typeface="Times New Roman"/>
                        <a:cs typeface="Times New Roman"/>
                      </a:endParaRPr>
                    </a:p>
                  </a:txBody>
                  <a:tcPr marL="0" marR="0" marT="177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39725" indent="-265430">
                        <a:lnSpc>
                          <a:spcPct val="100000"/>
                        </a:lnSpc>
                        <a:spcBef>
                          <a:spcPts val="140"/>
                        </a:spcBef>
                        <a:buAutoNum type="arabicParenR"/>
                        <a:tabLst>
                          <a:tab pos="339725" algn="l"/>
                        </a:tabLst>
                      </a:pPr>
                      <a:r>
                        <a:rPr lang="en-US" sz="1300" b="0" dirty="0">
                          <a:latin typeface="Times New Roman" panose="02020603050405020304" pitchFamily="18" charset="0"/>
                          <a:cs typeface="Times New Roman" panose="02020603050405020304" pitchFamily="18" charset="0"/>
                        </a:rPr>
                        <a:t>Low latency is achieved with approximately 90% efficiency.</a:t>
                      </a:r>
                    </a:p>
                    <a:p>
                      <a:pPr marL="339725" indent="-265430">
                        <a:lnSpc>
                          <a:spcPct val="100000"/>
                        </a:lnSpc>
                        <a:spcBef>
                          <a:spcPts val="140"/>
                        </a:spcBef>
                        <a:buAutoNum type="arabicParenR"/>
                        <a:tabLst>
                          <a:tab pos="339725" algn="l"/>
                        </a:tabLst>
                      </a:pPr>
                      <a:endParaRPr lang="en-US" sz="1300" b="0" dirty="0">
                        <a:latin typeface="Times New Roman" panose="02020603050405020304" pitchFamily="18" charset="0"/>
                        <a:cs typeface="Times New Roman" panose="02020603050405020304" pitchFamily="18" charset="0"/>
                      </a:endParaRPr>
                    </a:p>
                    <a:p>
                      <a:pPr marL="339725" indent="-265430">
                        <a:lnSpc>
                          <a:spcPct val="100000"/>
                        </a:lnSpc>
                        <a:spcBef>
                          <a:spcPts val="140"/>
                        </a:spcBef>
                        <a:buAutoNum type="arabicParenR"/>
                        <a:tabLst>
                          <a:tab pos="339725" algn="l"/>
                        </a:tabLst>
                      </a:pPr>
                      <a:r>
                        <a:rPr lang="en-US" sz="1300" b="0" dirty="0">
                          <a:latin typeface="Times New Roman" panose="02020603050405020304" pitchFamily="18" charset="0"/>
                          <a:cs typeface="Times New Roman" panose="02020603050405020304" pitchFamily="18" charset="0"/>
                        </a:rPr>
                        <a:t>Compatibility with high-speed data transmission is ensured with approximately 95% effectiveness.</a:t>
                      </a:r>
                      <a:endParaRPr sz="1300" b="0" dirty="0">
                        <a:latin typeface="Times New Roman" panose="02020603050405020304" pitchFamily="18" charset="0"/>
                        <a:cs typeface="Times New Roman" panose="02020603050405020304" pitchFamily="18" charset="0"/>
                      </a:endParaRPr>
                    </a:p>
                  </a:txBody>
                  <a:tcPr marL="0" marR="0" marT="177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a:lnSpc>
                          <a:spcPct val="100000"/>
                        </a:lnSpc>
                      </a:pPr>
                      <a:r>
                        <a:rPr lang="en-US" sz="1300" b="0" i="0" dirty="0">
                          <a:solidFill>
                            <a:schemeClr val="tx1"/>
                          </a:solidFill>
                          <a:effectLst/>
                          <a:latin typeface="Times New Roman" panose="02020603050405020304" pitchFamily="18" charset="0"/>
                          <a:ea typeface="+mn-ea"/>
                          <a:cs typeface="Times New Roman" panose="02020603050405020304" pitchFamily="18" charset="0"/>
                        </a:rPr>
                        <a:t>1)  Convergence  Issues</a:t>
                      </a:r>
                      <a:endParaRPr sz="1300" dirty="0">
                        <a:latin typeface="Times New Roman" panose="02020603050405020304" pitchFamily="18" charset="0"/>
                        <a:cs typeface="Times New Roman" panose="02020603050405020304" pitchFamily="18" charset="0"/>
                      </a:endParaRPr>
                    </a:p>
                    <a:p>
                      <a:pPr>
                        <a:lnSpc>
                          <a:spcPct val="100000"/>
                        </a:lnSpc>
                      </a:pPr>
                      <a:endParaRPr lang="en-IN" sz="1300" b="0" i="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IN" sz="1300" b="0" i="0" dirty="0">
                          <a:solidFill>
                            <a:schemeClr val="tx1"/>
                          </a:solidFill>
                          <a:effectLst/>
                          <a:latin typeface="Times New Roman" panose="02020603050405020304" pitchFamily="18" charset="0"/>
                          <a:ea typeface="+mn-ea"/>
                          <a:cs typeface="Times New Roman" panose="02020603050405020304" pitchFamily="18" charset="0"/>
                        </a:rPr>
                        <a:t>2) Training  Overhead</a:t>
                      </a:r>
                    </a:p>
                    <a:p>
                      <a:pPr>
                        <a:lnSpc>
                          <a:spcPct val="100000"/>
                        </a:lnSpc>
                      </a:pPr>
                      <a:endParaRPr lang="en-IN" sz="1300" b="1" i="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IN" sz="1300" b="0" i="0" dirty="0">
                          <a:solidFill>
                            <a:schemeClr val="tx1"/>
                          </a:solidFill>
                          <a:effectLst/>
                          <a:latin typeface="Times New Roman" panose="02020603050405020304" pitchFamily="18" charset="0"/>
                          <a:ea typeface="+mn-ea"/>
                          <a:cs typeface="Times New Roman" panose="02020603050405020304" pitchFamily="18" charset="0"/>
                        </a:rPr>
                        <a:t>3)</a:t>
                      </a:r>
                      <a:r>
                        <a:rPr lang="en-US" sz="1300" b="1" i="0" dirty="0">
                          <a:solidFill>
                            <a:schemeClr val="tx1"/>
                          </a:solidFill>
                          <a:effectLst/>
                          <a:latin typeface="Times New Roman" panose="02020603050405020304" pitchFamily="18" charset="0"/>
                          <a:ea typeface="+mn-ea"/>
                          <a:cs typeface="Times New Roman" panose="02020603050405020304" pitchFamily="18" charset="0"/>
                        </a:rPr>
                        <a:t>  </a:t>
                      </a:r>
                      <a:r>
                        <a:rPr lang="en-US" sz="1300" b="0" i="0" dirty="0">
                          <a:solidFill>
                            <a:schemeClr val="tx1"/>
                          </a:solidFill>
                          <a:effectLst/>
                          <a:latin typeface="Times New Roman" panose="02020603050405020304" pitchFamily="18" charset="0"/>
                          <a:ea typeface="+mn-ea"/>
                          <a:cs typeface="Times New Roman" panose="02020603050405020304" pitchFamily="18" charset="0"/>
                        </a:rPr>
                        <a:t>Sensitivity  to  Channel  Estimation Errors</a:t>
                      </a:r>
                      <a:endParaRPr sz="1300" b="0" dirty="0">
                        <a:latin typeface="Times New Roman" panose="02020603050405020304" pitchFamily="18" charset="0"/>
                        <a:cs typeface="Times New Roman" panose="02020603050405020304" pitchFamily="18" charset="0"/>
                      </a:endParaRPr>
                    </a:p>
                    <a:p>
                      <a:pPr>
                        <a:lnSpc>
                          <a:spcPct val="100000"/>
                        </a:lnSpc>
                      </a:pPr>
                      <a:endParaRPr sz="1300" dirty="0">
                        <a:latin typeface="Times New Roman"/>
                        <a:cs typeface="Times New Roman"/>
                      </a:endParaRPr>
                    </a:p>
                    <a:p>
                      <a:pPr>
                        <a:lnSpc>
                          <a:spcPct val="100000"/>
                        </a:lnSpc>
                        <a:spcBef>
                          <a:spcPts val="290"/>
                        </a:spcBef>
                      </a:pPr>
                      <a:r>
                        <a:rPr lang="en-IN" sz="1300" dirty="0">
                          <a:latin typeface="Times New Roman"/>
                          <a:cs typeface="Times New Roman"/>
                        </a:rPr>
                        <a:t> </a:t>
                      </a:r>
                      <a:endParaRPr sz="1300" dirty="0">
                        <a:latin typeface="Times New Roman"/>
                        <a:cs typeface="Times New Roman"/>
                      </a:endParaRPr>
                    </a:p>
                  </a:txBody>
                  <a:tcPr marL="0" marR="0" marT="177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04263">
                <a:tc>
                  <a:txBody>
                    <a:bodyPr/>
                    <a:lstStyle/>
                    <a:p>
                      <a:pPr algn="ctr">
                        <a:lnSpc>
                          <a:spcPct val="100000"/>
                        </a:lnSpc>
                        <a:spcBef>
                          <a:spcPts val="120"/>
                        </a:spcBef>
                      </a:pPr>
                      <a:r>
                        <a:rPr lang="en-US" sz="1300" spc="-50" dirty="0">
                          <a:latin typeface="Times New Roman"/>
                          <a:cs typeface="Times New Roman"/>
                        </a:rPr>
                        <a:t>8</a:t>
                      </a:r>
                      <a:endParaRPr sz="1300" dirty="0">
                        <a:latin typeface="Times New Roman"/>
                        <a:cs typeface="Times New Roman"/>
                      </a:endParaRPr>
                    </a:p>
                  </a:txBody>
                  <a:tcPr marL="0" marR="0" marT="1524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nSpc>
                          <a:spcPct val="100000"/>
                        </a:lnSpc>
                        <a:spcBef>
                          <a:spcPts val="90"/>
                        </a:spcBef>
                      </a:pPr>
                      <a:r>
                        <a:rPr lang="en-US" sz="1300" dirty="0" err="1">
                          <a:latin typeface="Times New Roman" panose="02020603050405020304" pitchFamily="18" charset="0"/>
                          <a:cs typeface="Times New Roman" panose="02020603050405020304" pitchFamily="18" charset="0"/>
                        </a:rPr>
                        <a:t>Sarangi</a:t>
                      </a:r>
                      <a:r>
                        <a:rPr lang="en-US" sz="1300" dirty="0">
                          <a:latin typeface="Times New Roman" panose="02020603050405020304" pitchFamily="18" charset="0"/>
                          <a:cs typeface="Times New Roman" panose="02020603050405020304" pitchFamily="18" charset="0"/>
                        </a:rPr>
                        <a:t> S and Banerjee S 2014 Efficient hardware</a:t>
                      </a:r>
                    </a:p>
                    <a:p>
                      <a:pPr marL="69215">
                        <a:lnSpc>
                          <a:spcPct val="100000"/>
                        </a:lnSpc>
                        <a:spcBef>
                          <a:spcPts val="90"/>
                        </a:spcBef>
                      </a:pPr>
                      <a:r>
                        <a:rPr lang="en-US" sz="1300" dirty="0">
                          <a:latin typeface="Times New Roman" panose="02020603050405020304" pitchFamily="18" charset="0"/>
                          <a:cs typeface="Times New Roman" panose="02020603050405020304" pitchFamily="18" charset="0"/>
                        </a:rPr>
                        <a:t>implementation of encoder and decoder for </a:t>
                      </a:r>
                      <a:r>
                        <a:rPr lang="en-US" sz="1300" dirty="0" err="1">
                          <a:latin typeface="Times New Roman" panose="02020603050405020304" pitchFamily="18" charset="0"/>
                          <a:cs typeface="Times New Roman" panose="02020603050405020304" pitchFamily="18" charset="0"/>
                        </a:rPr>
                        <a:t>Golay</a:t>
                      </a:r>
                      <a:endParaRPr lang="en-US" sz="1300" dirty="0">
                        <a:latin typeface="Times New Roman" panose="02020603050405020304" pitchFamily="18" charset="0"/>
                        <a:cs typeface="Times New Roman" panose="02020603050405020304" pitchFamily="18" charset="0"/>
                      </a:endParaRPr>
                    </a:p>
                    <a:p>
                      <a:pPr marL="69215">
                        <a:lnSpc>
                          <a:spcPct val="100000"/>
                        </a:lnSpc>
                        <a:spcBef>
                          <a:spcPts val="90"/>
                        </a:spcBef>
                      </a:pPr>
                      <a:r>
                        <a:rPr lang="en-US" sz="1300" dirty="0">
                          <a:latin typeface="Times New Roman" panose="02020603050405020304" pitchFamily="18" charset="0"/>
                          <a:cs typeface="Times New Roman" panose="02020603050405020304" pitchFamily="18" charset="0"/>
                        </a:rPr>
                        <a:t>code. IEEE transactions on very large scale integration</a:t>
                      </a:r>
                    </a:p>
                    <a:p>
                      <a:pPr marL="69215">
                        <a:lnSpc>
                          <a:spcPct val="100000"/>
                        </a:lnSpc>
                        <a:spcBef>
                          <a:spcPts val="90"/>
                        </a:spcBef>
                      </a:pPr>
                      <a:r>
                        <a:rPr lang="en-US" sz="1300" dirty="0">
                          <a:latin typeface="Times New Roman" panose="02020603050405020304" pitchFamily="18" charset="0"/>
                          <a:cs typeface="Times New Roman" panose="02020603050405020304" pitchFamily="18" charset="0"/>
                        </a:rPr>
                        <a:t>(VLSI) systems, 23(9), pp.1965-1968.</a:t>
                      </a:r>
                      <a:endParaRPr sz="1300" dirty="0">
                        <a:latin typeface="Times New Roman" panose="02020603050405020304" pitchFamily="18" charset="0"/>
                        <a:cs typeface="Times New Roman" panose="02020603050405020304" pitchFamily="18" charset="0"/>
                      </a:endParaRPr>
                    </a:p>
                  </a:txBody>
                  <a:tcPr marL="0" marR="0" marT="1143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81305" indent="-208915" algn="l">
                        <a:lnSpc>
                          <a:spcPct val="100000"/>
                        </a:lnSpc>
                        <a:spcBef>
                          <a:spcPts val="90"/>
                        </a:spcBef>
                        <a:buAutoNum type="arabicParenR"/>
                        <a:tabLst>
                          <a:tab pos="281305" algn="l"/>
                        </a:tabLst>
                      </a:pPr>
                      <a:r>
                        <a:rPr lang="en-US" sz="1300" dirty="0">
                          <a:latin typeface="Times New Roman"/>
                          <a:cs typeface="Times New Roman"/>
                        </a:rPr>
                        <a:t> An efficient implementation of the encoding</a:t>
                      </a:r>
                      <a:r>
                        <a:rPr lang="en-US" sz="1300" baseline="0" dirty="0">
                          <a:latin typeface="Times New Roman"/>
                          <a:cs typeface="Times New Roman"/>
                        </a:rPr>
                        <a:t> </a:t>
                      </a:r>
                      <a:r>
                        <a:rPr lang="en-US" sz="1300" dirty="0">
                          <a:latin typeface="Times New Roman"/>
                          <a:cs typeface="Times New Roman"/>
                        </a:rPr>
                        <a:t>algorithm for both the binary </a:t>
                      </a:r>
                      <a:r>
                        <a:rPr lang="en-US" sz="1300" dirty="0" err="1">
                          <a:latin typeface="Times New Roman"/>
                          <a:cs typeface="Times New Roman"/>
                        </a:rPr>
                        <a:t>Golay</a:t>
                      </a:r>
                      <a:r>
                        <a:rPr lang="en-US" sz="1300" dirty="0">
                          <a:latin typeface="Times New Roman"/>
                          <a:cs typeface="Times New Roman"/>
                        </a:rPr>
                        <a:t> code and</a:t>
                      </a:r>
                    </a:p>
                    <a:p>
                      <a:pPr marL="72390" indent="0" algn="l">
                        <a:lnSpc>
                          <a:spcPct val="100000"/>
                        </a:lnSpc>
                        <a:spcBef>
                          <a:spcPts val="90"/>
                        </a:spcBef>
                        <a:buNone/>
                        <a:tabLst>
                          <a:tab pos="281305" algn="l"/>
                        </a:tabLst>
                      </a:pPr>
                      <a:r>
                        <a:rPr lang="en-US" sz="1300" dirty="0">
                          <a:latin typeface="Times New Roman"/>
                          <a:cs typeface="Times New Roman"/>
                        </a:rPr>
                        <a:t>     extended binary </a:t>
                      </a:r>
                      <a:r>
                        <a:rPr lang="en-US" sz="1300" dirty="0" err="1">
                          <a:latin typeface="Times New Roman"/>
                          <a:cs typeface="Times New Roman"/>
                        </a:rPr>
                        <a:t>Golay</a:t>
                      </a:r>
                      <a:r>
                        <a:rPr lang="en-US" sz="1300" dirty="0">
                          <a:latin typeface="Times New Roman"/>
                          <a:cs typeface="Times New Roman"/>
                        </a:rPr>
                        <a:t> code. It is designed and</a:t>
                      </a:r>
                      <a:r>
                        <a:rPr lang="en-US" sz="1300" baseline="0" dirty="0">
                          <a:latin typeface="Times New Roman"/>
                          <a:cs typeface="Times New Roman"/>
                        </a:rPr>
                        <a:t> </a:t>
                      </a:r>
                      <a:r>
                        <a:rPr lang="en-US" sz="1300" dirty="0">
                          <a:latin typeface="Times New Roman"/>
                          <a:cs typeface="Times New Roman"/>
                        </a:rPr>
                        <a:t>implemented in Virtex-4 FPGA.</a:t>
                      </a:r>
                    </a:p>
                    <a:p>
                      <a:pPr marL="72390" indent="0" algn="l">
                        <a:lnSpc>
                          <a:spcPct val="100000"/>
                        </a:lnSpc>
                        <a:spcBef>
                          <a:spcPts val="90"/>
                        </a:spcBef>
                        <a:buNone/>
                        <a:tabLst>
                          <a:tab pos="281305" algn="l"/>
                        </a:tabLst>
                      </a:pPr>
                      <a:endParaRPr lang="en-US" sz="1300" dirty="0">
                        <a:latin typeface="Times New Roman"/>
                        <a:cs typeface="Times New Roman"/>
                      </a:endParaRPr>
                    </a:p>
                    <a:p>
                      <a:pPr marL="72390" indent="0" algn="l">
                        <a:lnSpc>
                          <a:spcPct val="100000"/>
                        </a:lnSpc>
                        <a:spcBef>
                          <a:spcPts val="90"/>
                        </a:spcBef>
                        <a:buNone/>
                        <a:tabLst>
                          <a:tab pos="281305" algn="l"/>
                        </a:tabLst>
                      </a:pPr>
                      <a:r>
                        <a:rPr lang="en-US" sz="1300" dirty="0">
                          <a:latin typeface="Times New Roman"/>
                          <a:cs typeface="Times New Roman"/>
                        </a:rPr>
                        <a:t>2)</a:t>
                      </a:r>
                      <a:r>
                        <a:rPr lang="en-US" sz="1300" baseline="0" dirty="0">
                          <a:latin typeface="Times New Roman"/>
                          <a:cs typeface="Times New Roman"/>
                        </a:rPr>
                        <a:t>  </a:t>
                      </a:r>
                      <a:r>
                        <a:rPr lang="en-US" sz="1300" dirty="0">
                          <a:latin typeface="Times New Roman"/>
                          <a:cs typeface="Times New Roman"/>
                        </a:rPr>
                        <a:t>It presents an optimized decoding</a:t>
                      </a:r>
                      <a:r>
                        <a:rPr lang="en-US" sz="1300" baseline="0" dirty="0">
                          <a:latin typeface="Times New Roman"/>
                          <a:cs typeface="Times New Roman"/>
                        </a:rPr>
                        <a:t> </a:t>
                      </a:r>
                      <a:r>
                        <a:rPr lang="en-US" sz="1300" dirty="0">
                          <a:latin typeface="Times New Roman"/>
                          <a:cs typeface="Times New Roman"/>
                        </a:rPr>
                        <a:t>architecture(24,12,8) based on an Incomplete</a:t>
                      </a:r>
                      <a:r>
                        <a:rPr lang="en-US" sz="1300" baseline="0" dirty="0">
                          <a:latin typeface="Times New Roman"/>
                          <a:cs typeface="Times New Roman"/>
                        </a:rPr>
                        <a:t> </a:t>
                      </a:r>
                      <a:r>
                        <a:rPr lang="en-US" sz="1300" dirty="0">
                          <a:latin typeface="Times New Roman"/>
                          <a:cs typeface="Times New Roman"/>
                        </a:rPr>
                        <a:t>Maximum Likelihood Decoding(IMLD) algorithm.</a:t>
                      </a:r>
                      <a:endParaRPr sz="1300" dirty="0">
                        <a:latin typeface="Times New Roman"/>
                        <a:cs typeface="Times New Roman"/>
                      </a:endParaRPr>
                    </a:p>
                  </a:txBody>
                  <a:tcPr marL="0" marR="0" marT="1143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302260" indent="-228600">
                        <a:lnSpc>
                          <a:spcPct val="100000"/>
                        </a:lnSpc>
                        <a:spcBef>
                          <a:spcPts val="90"/>
                        </a:spcBef>
                        <a:buAutoNum type="arabicParenR"/>
                        <a:tabLst>
                          <a:tab pos="330200" algn="l"/>
                        </a:tabLst>
                      </a:pPr>
                      <a:r>
                        <a:rPr lang="en-US" sz="1300" dirty="0">
                          <a:latin typeface="Times New Roman"/>
                          <a:cs typeface="Times New Roman"/>
                        </a:rPr>
                        <a:t>Achieves good performance for forward error correction in approximately 90% of high-speed communication scenarios.</a:t>
                      </a:r>
                    </a:p>
                    <a:p>
                      <a:pPr marL="73660" indent="0">
                        <a:lnSpc>
                          <a:spcPct val="100000"/>
                        </a:lnSpc>
                        <a:spcBef>
                          <a:spcPts val="90"/>
                        </a:spcBef>
                        <a:buNone/>
                        <a:tabLst>
                          <a:tab pos="330200" algn="l"/>
                        </a:tabLst>
                      </a:pPr>
                      <a:endParaRPr lang="en-US" sz="1300" dirty="0">
                        <a:latin typeface="Times New Roman"/>
                        <a:cs typeface="Times New Roman"/>
                      </a:endParaRPr>
                    </a:p>
                    <a:p>
                      <a:pPr marL="73660" indent="0">
                        <a:lnSpc>
                          <a:spcPct val="100000"/>
                        </a:lnSpc>
                        <a:spcBef>
                          <a:spcPts val="90"/>
                        </a:spcBef>
                        <a:buNone/>
                        <a:tabLst>
                          <a:tab pos="330200" algn="l"/>
                        </a:tabLst>
                      </a:pPr>
                      <a:r>
                        <a:rPr lang="en-US" sz="1300" dirty="0">
                          <a:latin typeface="Times New Roman"/>
                          <a:cs typeface="Times New Roman"/>
                        </a:rPr>
                        <a:t>2)Occupies less area and has lower latency by approximately 85%</a:t>
                      </a:r>
                      <a:endParaRPr sz="1300" dirty="0">
                        <a:latin typeface="Times New Roman"/>
                        <a:cs typeface="Times New Roman"/>
                      </a:endParaRPr>
                    </a:p>
                  </a:txBody>
                  <a:tcPr marL="0" marR="0" marT="1143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304165" indent="-228600">
                        <a:lnSpc>
                          <a:spcPct val="100000"/>
                        </a:lnSpc>
                        <a:spcBef>
                          <a:spcPts val="115"/>
                        </a:spcBef>
                        <a:buAutoNum type="arabicParenR"/>
                        <a:tabLst>
                          <a:tab pos="294640" algn="l"/>
                        </a:tabLst>
                      </a:pPr>
                      <a:r>
                        <a:rPr lang="en-US" sz="1300" dirty="0">
                          <a:latin typeface="Times New Roman"/>
                          <a:cs typeface="Times New Roman"/>
                        </a:rPr>
                        <a:t>Scalability decreases by approximately 70% for longer codes.</a:t>
                      </a:r>
                    </a:p>
                    <a:p>
                      <a:pPr marL="304165" indent="-228600">
                        <a:lnSpc>
                          <a:spcPct val="100000"/>
                        </a:lnSpc>
                        <a:spcBef>
                          <a:spcPts val="115"/>
                        </a:spcBef>
                        <a:buAutoNum type="arabicParenR"/>
                        <a:tabLst>
                          <a:tab pos="294640" algn="l"/>
                        </a:tabLst>
                      </a:pPr>
                      <a:endParaRPr lang="en-US" sz="1300" dirty="0">
                        <a:latin typeface="Times New Roman"/>
                        <a:cs typeface="Times New Roman"/>
                      </a:endParaRPr>
                    </a:p>
                    <a:p>
                      <a:pPr marL="75565" indent="0">
                        <a:lnSpc>
                          <a:spcPct val="100000"/>
                        </a:lnSpc>
                        <a:spcBef>
                          <a:spcPts val="115"/>
                        </a:spcBef>
                        <a:buNone/>
                        <a:tabLst>
                          <a:tab pos="294640" algn="l"/>
                        </a:tabLst>
                      </a:pPr>
                      <a:r>
                        <a:rPr lang="en-US" sz="1300" dirty="0">
                          <a:latin typeface="Times New Roman"/>
                          <a:cs typeface="Times New Roman"/>
                        </a:rPr>
                        <a:t>2) Susceptibility to decoding errors increases by approximately 75% in the presence of channel noise.</a:t>
                      </a:r>
                      <a:endParaRPr sz="1300" dirty="0">
                        <a:latin typeface="Times New Roman"/>
                        <a:cs typeface="Times New Roman"/>
                      </a:endParaRPr>
                    </a:p>
                  </a:txBody>
                  <a:tcPr marL="0" marR="0" marT="1460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0CDE846F-926E-5401-26A6-C5535DF09272}"/>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C3761CED-760A-8913-4514-9E889EFC87BC}"/>
              </a:ext>
            </a:extLst>
          </p:cNvPr>
          <p:cNvSpPr>
            <a:spLocks noGrp="1"/>
          </p:cNvSpPr>
          <p:nvPr>
            <p:ph type="dt" sz="half" idx="10"/>
          </p:nvPr>
        </p:nvSpPr>
        <p:spPr/>
        <p:txBody>
          <a:bodyPr/>
          <a:lstStyle/>
          <a:p>
            <a:pPr>
              <a:defRPr/>
            </a:pPr>
            <a:fld id="{E9218101-5909-43A5-91DE-174BBAD3B281}" type="datetime8">
              <a:rPr lang="en-IN" altLang="en-US" smtClean="0"/>
              <a:t>23-05-2024 09:54 AM</a:t>
            </a:fld>
            <a:endParaRPr lang="en-US" altLang="en-US"/>
          </a:p>
        </p:txBody>
      </p:sp>
      <p:sp>
        <p:nvSpPr>
          <p:cNvPr id="6" name="Slide Number Placeholder 5">
            <a:extLst>
              <a:ext uri="{FF2B5EF4-FFF2-40B4-BE49-F238E27FC236}">
                <a16:creationId xmlns:a16="http://schemas.microsoft.com/office/drawing/2014/main" id="{2C58764C-E642-A00C-0164-F4676196C148}"/>
              </a:ext>
            </a:extLst>
          </p:cNvPr>
          <p:cNvSpPr>
            <a:spLocks noGrp="1"/>
          </p:cNvSpPr>
          <p:nvPr>
            <p:ph type="sldNum" sz="quarter" idx="12"/>
          </p:nvPr>
        </p:nvSpPr>
        <p:spPr/>
        <p:txBody>
          <a:bodyPr/>
          <a:lstStyle/>
          <a:p>
            <a:pPr>
              <a:defRPr/>
            </a:pPr>
            <a:fld id="{54C3DD17-BAD4-47D4-860E-C6B0EF6A46B5}" type="slidenum">
              <a:rPr lang="en-US" altLang="en-US" smtClean="0"/>
              <a:pPr>
                <a:defRPr/>
              </a:pPr>
              <a:t>7</a:t>
            </a:fld>
            <a:endParaRPr lang="en-US" altLang="en-US">
              <a:latin typeface="Palatino Linotype"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3065" y="13335"/>
            <a:ext cx="1540510" cy="575310"/>
          </a:xfrm>
          <a:prstGeom prst="rect">
            <a:avLst/>
          </a:prstGeom>
        </p:spPr>
        <p:txBody>
          <a:bodyPr vert="horz" wrap="square" lIns="0" tIns="13335" rIns="0" bIns="0" rtlCol="0">
            <a:spAutoFit/>
          </a:bodyPr>
          <a:lstStyle/>
          <a:p>
            <a:pPr marL="12700">
              <a:lnSpc>
                <a:spcPct val="100000"/>
              </a:lnSpc>
              <a:spcBef>
                <a:spcPts val="105"/>
              </a:spcBef>
            </a:pPr>
            <a:r>
              <a:rPr sz="3600" b="1" spc="-45" dirty="0">
                <a:solidFill>
                  <a:srgbClr val="FF0000"/>
                </a:solidFill>
                <a:latin typeface="Times New Roman" panose="02020603050405020304" pitchFamily="18" charset="0"/>
                <a:cs typeface="Times New Roman" panose="02020603050405020304" pitchFamily="18" charset="0"/>
              </a:rPr>
              <a:t>CONT</a:t>
            </a:r>
            <a:r>
              <a:rPr sz="3600" spc="-45" dirty="0"/>
              <a:t>..</a:t>
            </a:r>
            <a:endParaRPr sz="3600" dirty="0"/>
          </a:p>
        </p:txBody>
      </p:sp>
      <p:graphicFrame>
        <p:nvGraphicFramePr>
          <p:cNvPr id="3" name="object 3"/>
          <p:cNvGraphicFramePr>
            <a:graphicFrameLocks noGrp="1"/>
          </p:cNvGraphicFramePr>
          <p:nvPr>
            <p:extLst>
              <p:ext uri="{D42A27DB-BD31-4B8C-83A1-F6EECF244321}">
                <p14:modId xmlns:p14="http://schemas.microsoft.com/office/powerpoint/2010/main" val="1728406181"/>
              </p:ext>
            </p:extLst>
          </p:nvPr>
        </p:nvGraphicFramePr>
        <p:xfrm>
          <a:off x="205423" y="534036"/>
          <a:ext cx="11781154" cy="5937508"/>
        </p:xfrm>
        <a:graphic>
          <a:graphicData uri="http://schemas.openxmlformats.org/drawingml/2006/table">
            <a:tbl>
              <a:tblPr firstRow="1" bandRow="1">
                <a:tableStyleId>{2D5ABB26-0587-4C30-8999-92F81FD0307C}</a:tableStyleId>
              </a:tblPr>
              <a:tblGrid>
                <a:gridCol w="699646">
                  <a:extLst>
                    <a:ext uri="{9D8B030D-6E8A-4147-A177-3AD203B41FA5}">
                      <a16:colId xmlns:a16="http://schemas.microsoft.com/office/drawing/2014/main" val="20000"/>
                    </a:ext>
                  </a:extLst>
                </a:gridCol>
                <a:gridCol w="4051742">
                  <a:extLst>
                    <a:ext uri="{9D8B030D-6E8A-4147-A177-3AD203B41FA5}">
                      <a16:colId xmlns:a16="http://schemas.microsoft.com/office/drawing/2014/main" val="20001"/>
                    </a:ext>
                  </a:extLst>
                </a:gridCol>
                <a:gridCol w="2324416">
                  <a:extLst>
                    <a:ext uri="{9D8B030D-6E8A-4147-A177-3AD203B41FA5}">
                      <a16:colId xmlns:a16="http://schemas.microsoft.com/office/drawing/2014/main" val="20002"/>
                    </a:ext>
                  </a:extLst>
                </a:gridCol>
                <a:gridCol w="2323784">
                  <a:extLst>
                    <a:ext uri="{9D8B030D-6E8A-4147-A177-3AD203B41FA5}">
                      <a16:colId xmlns:a16="http://schemas.microsoft.com/office/drawing/2014/main" val="20003"/>
                    </a:ext>
                  </a:extLst>
                </a:gridCol>
                <a:gridCol w="2381566">
                  <a:extLst>
                    <a:ext uri="{9D8B030D-6E8A-4147-A177-3AD203B41FA5}">
                      <a16:colId xmlns:a16="http://schemas.microsoft.com/office/drawing/2014/main" val="20004"/>
                    </a:ext>
                  </a:extLst>
                </a:gridCol>
              </a:tblGrid>
              <a:tr h="457834">
                <a:tc>
                  <a:txBody>
                    <a:bodyPr/>
                    <a:lstStyle/>
                    <a:p>
                      <a:pPr marR="16510" algn="ctr">
                        <a:lnSpc>
                          <a:spcPct val="100000"/>
                        </a:lnSpc>
                        <a:spcBef>
                          <a:spcPts val="110"/>
                        </a:spcBef>
                      </a:pPr>
                      <a:r>
                        <a:rPr sz="2000" b="1" spc="-20" dirty="0">
                          <a:latin typeface="Times New Roman"/>
                          <a:cs typeface="Times New Roman"/>
                        </a:rPr>
                        <a:t>S.No</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160" algn="ctr">
                        <a:lnSpc>
                          <a:spcPct val="100000"/>
                        </a:lnSpc>
                        <a:spcBef>
                          <a:spcPts val="110"/>
                        </a:spcBef>
                      </a:pPr>
                      <a:r>
                        <a:rPr sz="2000" b="1" dirty="0">
                          <a:latin typeface="Times New Roman"/>
                          <a:cs typeface="Times New Roman"/>
                        </a:rPr>
                        <a:t>Paper</a:t>
                      </a:r>
                      <a:r>
                        <a:rPr sz="2000" b="1" spc="-75" dirty="0">
                          <a:latin typeface="Times New Roman"/>
                          <a:cs typeface="Times New Roman"/>
                        </a:rPr>
                        <a:t> </a:t>
                      </a:r>
                      <a:r>
                        <a:rPr sz="2000" b="1" dirty="0">
                          <a:latin typeface="Times New Roman"/>
                          <a:cs typeface="Times New Roman"/>
                        </a:rPr>
                        <a:t>Title</a:t>
                      </a:r>
                      <a:r>
                        <a:rPr sz="2000" b="1" spc="-70" dirty="0">
                          <a:latin typeface="Times New Roman"/>
                          <a:cs typeface="Times New Roman"/>
                        </a:rPr>
                        <a:t> </a:t>
                      </a:r>
                      <a:r>
                        <a:rPr sz="2000" b="1" dirty="0">
                          <a:latin typeface="Times New Roman"/>
                          <a:cs typeface="Times New Roman"/>
                        </a:rPr>
                        <a:t>(With</a:t>
                      </a:r>
                      <a:r>
                        <a:rPr sz="2000" b="1" spc="-70" dirty="0">
                          <a:latin typeface="Times New Roman"/>
                          <a:cs typeface="Times New Roman"/>
                        </a:rPr>
                        <a:t> </a:t>
                      </a:r>
                      <a:r>
                        <a:rPr sz="2000" b="1" spc="-10" dirty="0">
                          <a:latin typeface="Times New Roman"/>
                          <a:cs typeface="Times New Roman"/>
                        </a:rPr>
                        <a:t>Citation)</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454025">
                        <a:lnSpc>
                          <a:spcPct val="100000"/>
                        </a:lnSpc>
                        <a:spcBef>
                          <a:spcPts val="110"/>
                        </a:spcBef>
                      </a:pPr>
                      <a:r>
                        <a:rPr sz="2000" b="1" spc="-10" dirty="0">
                          <a:latin typeface="Times New Roman"/>
                          <a:cs typeface="Times New Roman"/>
                        </a:rPr>
                        <a:t>Methodology</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31495">
                        <a:lnSpc>
                          <a:spcPct val="100000"/>
                        </a:lnSpc>
                        <a:spcBef>
                          <a:spcPts val="110"/>
                        </a:spcBef>
                      </a:pPr>
                      <a:r>
                        <a:rPr sz="2000" b="1" spc="-10" dirty="0">
                          <a:latin typeface="Times New Roman"/>
                          <a:cs typeface="Times New Roman"/>
                        </a:rPr>
                        <a:t>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90525">
                        <a:lnSpc>
                          <a:spcPct val="100000"/>
                        </a:lnSpc>
                        <a:spcBef>
                          <a:spcPts val="110"/>
                        </a:spcBef>
                      </a:pPr>
                      <a:r>
                        <a:rPr sz="2000" b="1" spc="-10" dirty="0">
                          <a:latin typeface="Times New Roman"/>
                          <a:cs typeface="Times New Roman"/>
                        </a:rPr>
                        <a:t>Disadvantages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07544">
                <a:tc>
                  <a:txBody>
                    <a:bodyPr/>
                    <a:lstStyle/>
                    <a:p>
                      <a:pPr marR="15240" algn="ctr">
                        <a:lnSpc>
                          <a:spcPct val="100000"/>
                        </a:lnSpc>
                        <a:spcBef>
                          <a:spcPts val="35"/>
                        </a:spcBef>
                      </a:pPr>
                      <a:r>
                        <a:rPr lang="en-US" sz="1300" spc="-50" dirty="0">
                          <a:latin typeface="Times New Roman"/>
                          <a:cs typeface="Times New Roman"/>
                        </a:rPr>
                        <a:t>9</a:t>
                      </a:r>
                      <a:endParaRPr sz="1300" dirty="0">
                        <a:latin typeface="Times New Roman"/>
                        <a:cs typeface="Times New Roman"/>
                      </a:endParaRPr>
                    </a:p>
                  </a:txBody>
                  <a:tcPr marL="0" marR="0" marT="444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nSpc>
                          <a:spcPct val="100000"/>
                        </a:lnSpc>
                        <a:spcBef>
                          <a:spcPts val="120"/>
                        </a:spcBef>
                      </a:pPr>
                      <a:r>
                        <a:rPr lang="en-IN" sz="1300" b="0" i="0" dirty="0">
                          <a:solidFill>
                            <a:schemeClr val="tx1"/>
                          </a:solidFill>
                          <a:effectLst/>
                          <a:latin typeface="Times New Roman" panose="02020603050405020304" pitchFamily="18" charset="0"/>
                          <a:ea typeface="+mn-ea"/>
                          <a:cs typeface="Times New Roman" panose="02020603050405020304" pitchFamily="18" charset="0"/>
                        </a:rPr>
                        <a:t>Chang T.C.Y and Su Y.T 2015 Dynamic weighted bit-flipping decoding algorithms for LDPC codes. </a:t>
                      </a:r>
                      <a:r>
                        <a:rPr lang="en-IN" sz="1300" b="0" i="1" dirty="0">
                          <a:solidFill>
                            <a:schemeClr val="tx1"/>
                          </a:solidFill>
                          <a:effectLst/>
                          <a:latin typeface="Times New Roman" panose="02020603050405020304" pitchFamily="18" charset="0"/>
                          <a:ea typeface="+mn-ea"/>
                          <a:cs typeface="Times New Roman" panose="02020603050405020304" pitchFamily="18" charset="0"/>
                        </a:rPr>
                        <a:t>IEEE </a:t>
                      </a:r>
                      <a:r>
                        <a:rPr lang="en-IN" sz="1300" b="0" i="0" dirty="0">
                          <a:solidFill>
                            <a:schemeClr val="tx1"/>
                          </a:solidFill>
                          <a:effectLst/>
                          <a:latin typeface="Times New Roman" panose="02020603050405020304" pitchFamily="18" charset="0"/>
                          <a:ea typeface="+mn-ea"/>
                          <a:cs typeface="Times New Roman" panose="02020603050405020304" pitchFamily="18" charset="0"/>
                        </a:rPr>
                        <a:t>Transactions on Communications, </a:t>
                      </a:r>
                      <a:r>
                        <a:rPr lang="en-IN" sz="1300" b="0" i="1" dirty="0">
                          <a:solidFill>
                            <a:schemeClr val="tx1"/>
                          </a:solidFill>
                          <a:effectLst/>
                          <a:latin typeface="Times New Roman" panose="02020603050405020304" pitchFamily="18" charset="0"/>
                          <a:ea typeface="+mn-ea"/>
                          <a:cs typeface="Times New Roman" panose="02020603050405020304" pitchFamily="18" charset="0"/>
                        </a:rPr>
                        <a:t>63</a:t>
                      </a:r>
                      <a:r>
                        <a:rPr lang="en-IN" sz="1300" b="0" i="0" dirty="0">
                          <a:solidFill>
                            <a:schemeClr val="tx1"/>
                          </a:solidFill>
                          <a:effectLst/>
                          <a:latin typeface="Times New Roman" panose="02020603050405020304" pitchFamily="18" charset="0"/>
                          <a:ea typeface="+mn-ea"/>
                          <a:cs typeface="Times New Roman" panose="02020603050405020304" pitchFamily="18" charset="0"/>
                        </a:rPr>
                        <a:t>(11), pp.3950-3963..</a:t>
                      </a:r>
                      <a:endParaRPr sz="1300" dirty="0">
                        <a:latin typeface="Times New Roman" panose="02020603050405020304" pitchFamily="18" charset="0"/>
                        <a:cs typeface="Times New Roman" panose="02020603050405020304" pitchFamily="18" charset="0"/>
                      </a:endParaRPr>
                    </a:p>
                  </a:txBody>
                  <a:tcPr marL="0" marR="0" marT="1524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71755" marR="361315" indent="0" defTabSz="914400" eaLnBrk="1" fontAlgn="auto" latinLnBrk="0" hangingPunct="1">
                        <a:lnSpc>
                          <a:spcPts val="2030"/>
                        </a:lnSpc>
                        <a:spcBef>
                          <a:spcPts val="0"/>
                        </a:spcBef>
                        <a:spcAft>
                          <a:spcPts val="0"/>
                        </a:spcAft>
                        <a:buClrTx/>
                        <a:buSzTx/>
                        <a:buFontTx/>
                        <a:buNone/>
                        <a:tabLst>
                          <a:tab pos="280670" algn="l"/>
                        </a:tabLst>
                        <a:defRPr/>
                      </a:pPr>
                      <a:r>
                        <a:rPr lang="en-US" sz="1300" dirty="0">
                          <a:latin typeface="Times New Roman"/>
                          <a:cs typeface="Times New Roman"/>
                        </a:rPr>
                        <a:t>1)</a:t>
                      </a:r>
                      <a:r>
                        <a:rPr lang="en-US" sz="1300" dirty="0">
                          <a:latin typeface="Times New Roman" panose="02020603050405020304" pitchFamily="18" charset="0"/>
                          <a:cs typeface="Times New Roman" panose="02020603050405020304" pitchFamily="18" charset="0"/>
                        </a:rPr>
                        <a:t>The methodology used here is </a:t>
                      </a:r>
                      <a:r>
                        <a:rPr lang="en-IN" sz="1300" dirty="0">
                          <a:latin typeface="Times New Roman" panose="02020603050405020304" pitchFamily="18" charset="0"/>
                          <a:cs typeface="Times New Roman" panose="02020603050405020304" pitchFamily="18" charset="0"/>
                        </a:rPr>
                        <a:t>Redundant Residue  Number System (RRNS).</a:t>
                      </a:r>
                    </a:p>
                    <a:p>
                      <a:pPr marL="71755" marR="361315" indent="0" defTabSz="914400" eaLnBrk="1" fontAlgn="auto" latinLnBrk="0" hangingPunct="1">
                        <a:lnSpc>
                          <a:spcPts val="2030"/>
                        </a:lnSpc>
                        <a:spcBef>
                          <a:spcPts val="0"/>
                        </a:spcBef>
                        <a:spcAft>
                          <a:spcPts val="0"/>
                        </a:spcAft>
                        <a:buClrTx/>
                        <a:buSzTx/>
                        <a:buFontTx/>
                        <a:buNone/>
                        <a:tabLst>
                          <a:tab pos="280670" algn="l"/>
                        </a:tabLst>
                        <a:defRPr/>
                      </a:pPr>
                      <a:endParaRPr lang="en-IN" sz="1300" dirty="0">
                        <a:latin typeface="Times New Roman" panose="02020603050405020304" pitchFamily="18" charset="0"/>
                        <a:cs typeface="Times New Roman" panose="02020603050405020304" pitchFamily="18" charset="0"/>
                      </a:endParaRPr>
                    </a:p>
                    <a:p>
                      <a:pPr marL="71755" marR="361315" indent="0" defTabSz="914400" eaLnBrk="1" fontAlgn="auto" latinLnBrk="0" hangingPunct="1">
                        <a:lnSpc>
                          <a:spcPts val="2030"/>
                        </a:lnSpc>
                        <a:spcBef>
                          <a:spcPts val="0"/>
                        </a:spcBef>
                        <a:spcAft>
                          <a:spcPts val="0"/>
                        </a:spcAft>
                        <a:buClrTx/>
                        <a:buSzTx/>
                        <a:buFontTx/>
                        <a:buNone/>
                        <a:tabLst>
                          <a:tab pos="280670" algn="l"/>
                        </a:tabLst>
                        <a:defRPr/>
                      </a:pPr>
                      <a:r>
                        <a:rPr lang="en-IN" sz="1300" dirty="0">
                          <a:latin typeface="Times New Roman" panose="02020603050405020304" pitchFamily="18" charset="0"/>
                          <a:cs typeface="Times New Roman" panose="02020603050405020304" pitchFamily="18" charset="0"/>
                        </a:rPr>
                        <a:t>2)It is based on multiple residue  digit error</a:t>
                      </a:r>
                      <a:r>
                        <a:rPr lang="en-IN" sz="1300" baseline="0" dirty="0">
                          <a:latin typeface="Times New Roman" panose="02020603050405020304" pitchFamily="18" charset="0"/>
                          <a:cs typeface="Times New Roman" panose="02020603050405020304" pitchFamily="18" charset="0"/>
                        </a:rPr>
                        <a:t> detection  and  correction.</a:t>
                      </a:r>
                      <a:endParaRPr lang="en-US" sz="13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73660" marR="292735" indent="208279">
                        <a:lnSpc>
                          <a:spcPts val="2030"/>
                        </a:lnSpc>
                        <a:buAutoNum type="arabicParenR"/>
                        <a:tabLst>
                          <a:tab pos="281940" algn="l"/>
                        </a:tabLst>
                      </a:pPr>
                      <a:r>
                        <a:rPr lang="en-US" sz="1300" b="0" dirty="0">
                          <a:latin typeface="Times New Roman" panose="02020603050405020304" pitchFamily="18" charset="0"/>
                          <a:cs typeface="Times New Roman" panose="02020603050405020304" pitchFamily="18" charset="0"/>
                        </a:rPr>
                        <a:t>Parallelism and speed improve processing efficiency by approximately 85%</a:t>
                      </a:r>
                    </a:p>
                    <a:p>
                      <a:pPr marL="73660" marR="292735" indent="208279">
                        <a:lnSpc>
                          <a:spcPts val="2030"/>
                        </a:lnSpc>
                        <a:buAutoNum type="arabicParenR"/>
                        <a:tabLst>
                          <a:tab pos="281940" algn="l"/>
                        </a:tabLst>
                      </a:pPr>
                      <a:endParaRPr lang="en-US" sz="1300" b="0" dirty="0">
                        <a:latin typeface="Times New Roman" panose="02020603050405020304" pitchFamily="18" charset="0"/>
                        <a:cs typeface="Times New Roman" panose="02020603050405020304" pitchFamily="18" charset="0"/>
                      </a:endParaRPr>
                    </a:p>
                    <a:p>
                      <a:pPr marL="73660" marR="292735" indent="208279">
                        <a:lnSpc>
                          <a:spcPts val="2030"/>
                        </a:lnSpc>
                        <a:buAutoNum type="arabicParenR"/>
                        <a:tabLst>
                          <a:tab pos="281940" algn="l"/>
                        </a:tabLst>
                      </a:pPr>
                      <a:r>
                        <a:rPr lang="en-US" sz="1300" b="0" dirty="0">
                          <a:latin typeface="Times New Roman" panose="02020603050405020304" pitchFamily="18" charset="0"/>
                          <a:cs typeface="Times New Roman" panose="02020603050405020304" pitchFamily="18" charset="0"/>
                        </a:rPr>
                        <a:t>Simplified arithmetic operations enhance efficiency by approximately 80%.</a:t>
                      </a:r>
                      <a:endParaRPr sz="1300" b="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228600" indent="-228600">
                        <a:lnSpc>
                          <a:spcPct val="100000"/>
                        </a:lnSpc>
                        <a:spcBef>
                          <a:spcPts val="140"/>
                        </a:spcBef>
                        <a:buAutoNum type="arabicParenR"/>
                      </a:pPr>
                      <a:r>
                        <a:rPr lang="en-US" sz="1300" b="0" dirty="0">
                          <a:latin typeface="Times New Roman" panose="02020603050405020304" pitchFamily="18" charset="0"/>
                          <a:cs typeface="Times New Roman" panose="02020603050405020304" pitchFamily="18" charset="0"/>
                        </a:rPr>
                        <a:t>Increased storage requirements by approximately 75%</a:t>
                      </a:r>
                    </a:p>
                    <a:p>
                      <a:pPr marL="228600" indent="-228600">
                        <a:lnSpc>
                          <a:spcPct val="100000"/>
                        </a:lnSpc>
                        <a:spcBef>
                          <a:spcPts val="140"/>
                        </a:spcBef>
                        <a:buAutoNum type="arabicParenR"/>
                      </a:pPr>
                      <a:endParaRPr lang="en-US" sz="1300" b="0" dirty="0">
                        <a:latin typeface="Times New Roman" panose="02020603050405020304" pitchFamily="18" charset="0"/>
                        <a:cs typeface="Times New Roman" panose="02020603050405020304" pitchFamily="18" charset="0"/>
                      </a:endParaRPr>
                    </a:p>
                    <a:p>
                      <a:pPr marL="228600" indent="-228600">
                        <a:lnSpc>
                          <a:spcPct val="100000"/>
                        </a:lnSpc>
                        <a:spcBef>
                          <a:spcPts val="140"/>
                        </a:spcBef>
                        <a:buAutoNum type="arabicParenR"/>
                      </a:pPr>
                      <a:r>
                        <a:rPr lang="en-US" sz="1300" b="0" dirty="0">
                          <a:latin typeface="Times New Roman" panose="02020603050405020304" pitchFamily="18" charset="0"/>
                          <a:cs typeface="Times New Roman" panose="02020603050405020304" pitchFamily="18" charset="0"/>
                        </a:rPr>
                        <a:t>Difficulty in error handling increases by approximately 80%.</a:t>
                      </a:r>
                      <a:endParaRPr sz="1300" b="0" dirty="0">
                        <a:latin typeface="Times New Roman" panose="02020603050405020304" pitchFamily="18" charset="0"/>
                        <a:cs typeface="Times New Roman" panose="02020603050405020304" pitchFamily="18" charset="0"/>
                      </a:endParaRPr>
                    </a:p>
                  </a:txBody>
                  <a:tcPr marL="0" marR="0" marT="1778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72130">
                <a:tc>
                  <a:txBody>
                    <a:bodyPr/>
                    <a:lstStyle/>
                    <a:p>
                      <a:pPr marR="15240" algn="ctr">
                        <a:lnSpc>
                          <a:spcPct val="100000"/>
                        </a:lnSpc>
                        <a:spcBef>
                          <a:spcPts val="65"/>
                        </a:spcBef>
                      </a:pPr>
                      <a:r>
                        <a:rPr lang="en-US" sz="1300" spc="-50" dirty="0">
                          <a:latin typeface="Times New Roman"/>
                          <a:cs typeface="Times New Roman"/>
                        </a:rPr>
                        <a:t>10</a:t>
                      </a: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pPr>
                      <a:endParaRPr sz="1300" dirty="0">
                        <a:latin typeface="Times New Roman"/>
                        <a:cs typeface="Times New Roman"/>
                      </a:endParaRPr>
                    </a:p>
                    <a:p>
                      <a:pPr marR="12065">
                        <a:lnSpc>
                          <a:spcPct val="100000"/>
                        </a:lnSpc>
                        <a:spcBef>
                          <a:spcPts val="1065"/>
                        </a:spcBef>
                      </a:pPr>
                      <a:endParaRPr sz="1300" dirty="0">
                        <a:latin typeface="Times New Roman"/>
                        <a:cs typeface="Times New Roman"/>
                      </a:endParaRPr>
                    </a:p>
                    <a:p>
                      <a:pPr algn="r">
                        <a:lnSpc>
                          <a:spcPct val="100000"/>
                        </a:lnSpc>
                      </a:pPr>
                      <a:r>
                        <a:rPr sz="1300" spc="-50" dirty="0">
                          <a:solidFill>
                            <a:srgbClr val="888888"/>
                          </a:solidFill>
                          <a:latin typeface="Calibri"/>
                          <a:cs typeface="Calibri"/>
                        </a:rPr>
                        <a:t>2</a:t>
                      </a:r>
                      <a:endParaRPr sz="1300" dirty="0">
                        <a:latin typeface="Calibri"/>
                        <a:cs typeface="Calibri"/>
                      </a:endParaRPr>
                    </a:p>
                  </a:txBody>
                  <a:tcPr marL="0" marR="0" marT="825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nSpc>
                          <a:spcPct val="100000"/>
                        </a:lnSpc>
                      </a:pPr>
                      <a:r>
                        <a:rPr lang="en-IN" sz="1300" dirty="0" err="1">
                          <a:latin typeface="Times New Roman" panose="02020603050405020304" pitchFamily="18" charset="0"/>
                          <a:cs typeface="Times New Roman" panose="02020603050405020304" pitchFamily="18" charset="0"/>
                        </a:rPr>
                        <a:t>Reviriego</a:t>
                      </a:r>
                      <a:r>
                        <a:rPr lang="en-IN" sz="1300" dirty="0">
                          <a:latin typeface="Times New Roman" panose="02020603050405020304" pitchFamily="18" charset="0"/>
                          <a:cs typeface="Times New Roman" panose="02020603050405020304" pitchFamily="18" charset="0"/>
                        </a:rPr>
                        <a:t> P, Liu S, Xiao L, and Maestro J.A 2015 An</a:t>
                      </a:r>
                    </a:p>
                    <a:p>
                      <a:pPr>
                        <a:lnSpc>
                          <a:spcPct val="100000"/>
                        </a:lnSpc>
                      </a:pPr>
                      <a:r>
                        <a:rPr lang="en-IN" sz="1300" dirty="0">
                          <a:latin typeface="Times New Roman" panose="02020603050405020304" pitchFamily="18" charset="0"/>
                          <a:cs typeface="Times New Roman" panose="02020603050405020304" pitchFamily="18" charset="0"/>
                        </a:rPr>
                        <a:t>efficient single and double-adjacent error correcting</a:t>
                      </a:r>
                    </a:p>
                    <a:p>
                      <a:pPr>
                        <a:lnSpc>
                          <a:spcPct val="100000"/>
                        </a:lnSpc>
                      </a:pPr>
                      <a:r>
                        <a:rPr lang="en-IN" sz="1300" dirty="0">
                          <a:latin typeface="Times New Roman" panose="02020603050405020304" pitchFamily="18" charset="0"/>
                          <a:cs typeface="Times New Roman" panose="02020603050405020304" pitchFamily="18" charset="0"/>
                        </a:rPr>
                        <a:t>parallel decoder for the (24, 12) extended </a:t>
                      </a:r>
                      <a:r>
                        <a:rPr lang="en-IN" sz="1300" dirty="0" err="1">
                          <a:latin typeface="Times New Roman" panose="02020603050405020304" pitchFamily="18" charset="0"/>
                          <a:cs typeface="Times New Roman" panose="02020603050405020304" pitchFamily="18" charset="0"/>
                        </a:rPr>
                        <a:t>golay</a:t>
                      </a:r>
                      <a:endParaRPr lang="en-IN" sz="1300" dirty="0">
                        <a:latin typeface="Times New Roman" panose="02020603050405020304" pitchFamily="18" charset="0"/>
                        <a:cs typeface="Times New Roman" panose="02020603050405020304" pitchFamily="18" charset="0"/>
                      </a:endParaRPr>
                    </a:p>
                    <a:p>
                      <a:pPr>
                        <a:lnSpc>
                          <a:spcPct val="100000"/>
                        </a:lnSpc>
                      </a:pPr>
                      <a:r>
                        <a:rPr lang="en-IN" sz="1300" dirty="0">
                          <a:latin typeface="Times New Roman" panose="02020603050405020304" pitchFamily="18" charset="0"/>
                          <a:cs typeface="Times New Roman" panose="02020603050405020304" pitchFamily="18" charset="0"/>
                        </a:rPr>
                        <a:t>code. IEEE Transactions on Very Large Scale Integration</a:t>
                      </a:r>
                    </a:p>
                    <a:p>
                      <a:pPr>
                        <a:lnSpc>
                          <a:spcPct val="100000"/>
                        </a:lnSpc>
                      </a:pPr>
                      <a:r>
                        <a:rPr lang="en-IN" sz="1300" dirty="0">
                          <a:latin typeface="Times New Roman" panose="02020603050405020304" pitchFamily="18" charset="0"/>
                          <a:cs typeface="Times New Roman" panose="02020603050405020304" pitchFamily="18" charset="0"/>
                        </a:rPr>
                        <a:t>(VLSI) Systems, 24(4), pp.1603-1606.</a:t>
                      </a:r>
                      <a:endParaRPr sz="1300" dirty="0">
                        <a:latin typeface="Times New Roman" panose="02020603050405020304" pitchFamily="18" charset="0"/>
                        <a:cs typeface="Times New Roman" panose="02020603050405020304" pitchFamily="18" charset="0"/>
                      </a:endParaRPr>
                    </a:p>
                    <a:p>
                      <a:pPr>
                        <a:lnSpc>
                          <a:spcPct val="100000"/>
                        </a:lnSpc>
                      </a:pPr>
                      <a:endParaRPr sz="1300" dirty="0">
                        <a:latin typeface="Times New Roman" panose="02020603050405020304" pitchFamily="18" charset="0"/>
                        <a:cs typeface="Times New Roman" panose="02020603050405020304" pitchFamily="18" charset="0"/>
                      </a:endParaRPr>
                    </a:p>
                    <a:p>
                      <a:pPr>
                        <a:lnSpc>
                          <a:spcPct val="100000"/>
                        </a:lnSpc>
                      </a:pPr>
                      <a:endParaRPr sz="1300" dirty="0">
                        <a:latin typeface="Times New Roman" panose="02020603050405020304" pitchFamily="18" charset="0"/>
                        <a:cs typeface="Times New Roman" panose="02020603050405020304" pitchFamily="18" charset="0"/>
                      </a:endParaRPr>
                    </a:p>
                    <a:p>
                      <a:pPr>
                        <a:lnSpc>
                          <a:spcPct val="100000"/>
                        </a:lnSpc>
                      </a:pPr>
                      <a:endParaRPr sz="1300" dirty="0">
                        <a:latin typeface="Times New Roman" panose="02020603050405020304" pitchFamily="18" charset="0"/>
                        <a:cs typeface="Times New Roman" panose="02020603050405020304" pitchFamily="18" charset="0"/>
                      </a:endParaRPr>
                    </a:p>
                    <a:p>
                      <a:pPr>
                        <a:lnSpc>
                          <a:spcPct val="100000"/>
                        </a:lnSpc>
                        <a:spcBef>
                          <a:spcPts val="204"/>
                        </a:spcBef>
                      </a:pPr>
                      <a:endParaRPr sz="1300" dirty="0">
                        <a:latin typeface="Times New Roman" panose="02020603050405020304" pitchFamily="18" charset="0"/>
                        <a:cs typeface="Times New Roman" panose="02020603050405020304" pitchFamily="18" charset="0"/>
                      </a:endParaRPr>
                    </a:p>
                  </a:txBody>
                  <a:tcPr marL="0" marR="0" marT="14604"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33679" indent="-171450">
                        <a:lnSpc>
                          <a:spcPct val="100000"/>
                        </a:lnSpc>
                        <a:spcBef>
                          <a:spcPts val="114"/>
                        </a:spcBef>
                        <a:buSzPct val="93333"/>
                        <a:buAutoNum type="arabicParenR"/>
                        <a:tabLst>
                          <a:tab pos="233679" algn="l"/>
                        </a:tabLst>
                      </a:pPr>
                      <a:r>
                        <a:rPr lang="en-US" sz="1300" dirty="0">
                          <a:latin typeface="Times New Roman"/>
                          <a:cs typeface="Times New Roman"/>
                        </a:rPr>
                        <a:t>The idea is to implement a fast parallel decoder to</a:t>
                      </a:r>
                      <a:r>
                        <a:rPr lang="en-US" sz="1300" baseline="0" dirty="0">
                          <a:latin typeface="Times New Roman"/>
                          <a:cs typeface="Times New Roman"/>
                        </a:rPr>
                        <a:t> </a:t>
                      </a:r>
                      <a:r>
                        <a:rPr lang="en-US" sz="1300" dirty="0">
                          <a:latin typeface="Times New Roman"/>
                          <a:cs typeface="Times New Roman"/>
                        </a:rPr>
                        <a:t>correct the most common error patterns and use a</a:t>
                      </a:r>
                      <a:r>
                        <a:rPr lang="en-US" sz="1300" baseline="0" dirty="0">
                          <a:latin typeface="Times New Roman"/>
                          <a:cs typeface="Times New Roman"/>
                        </a:rPr>
                        <a:t> </a:t>
                      </a:r>
                      <a:r>
                        <a:rPr lang="en-US" sz="1300" dirty="0">
                          <a:latin typeface="Times New Roman"/>
                          <a:cs typeface="Times New Roman"/>
                        </a:rPr>
                        <a:t>slower serial decoder for the rest of the patterns.</a:t>
                      </a:r>
                    </a:p>
                    <a:p>
                      <a:pPr marL="233679" indent="-171450">
                        <a:lnSpc>
                          <a:spcPct val="100000"/>
                        </a:lnSpc>
                        <a:spcBef>
                          <a:spcPts val="114"/>
                        </a:spcBef>
                        <a:buSzPct val="93333"/>
                        <a:buAutoNum type="arabicParenR"/>
                        <a:tabLst>
                          <a:tab pos="233679" algn="l"/>
                        </a:tabLst>
                      </a:pPr>
                      <a:endParaRPr lang="en-US" sz="1300" dirty="0">
                        <a:latin typeface="Times New Roman"/>
                        <a:cs typeface="Times New Roman"/>
                      </a:endParaRPr>
                    </a:p>
                    <a:p>
                      <a:pPr marL="62229" indent="0">
                        <a:lnSpc>
                          <a:spcPct val="100000"/>
                        </a:lnSpc>
                        <a:spcBef>
                          <a:spcPts val="114"/>
                        </a:spcBef>
                        <a:buSzPct val="93333"/>
                        <a:buNone/>
                        <a:tabLst>
                          <a:tab pos="233679" algn="l"/>
                        </a:tabLst>
                      </a:pPr>
                      <a:r>
                        <a:rPr lang="en-US" sz="1300" dirty="0">
                          <a:latin typeface="Times New Roman"/>
                          <a:cs typeface="Times New Roman"/>
                        </a:rPr>
                        <a:t>2)</a:t>
                      </a:r>
                      <a:r>
                        <a:rPr lang="en-US" sz="1300" baseline="0" dirty="0">
                          <a:latin typeface="Times New Roman"/>
                          <a:cs typeface="Times New Roman"/>
                        </a:rPr>
                        <a:t> </a:t>
                      </a:r>
                      <a:r>
                        <a:rPr lang="en-US" sz="1300" dirty="0">
                          <a:latin typeface="Times New Roman"/>
                          <a:cs typeface="Times New Roman"/>
                        </a:rPr>
                        <a:t>It is implemented by a parallel decoder that</a:t>
                      </a:r>
                      <a:r>
                        <a:rPr lang="en-US" sz="1300" baseline="0" dirty="0">
                          <a:latin typeface="Times New Roman"/>
                          <a:cs typeface="Times New Roman"/>
                        </a:rPr>
                        <a:t> </a:t>
                      </a:r>
                      <a:r>
                        <a:rPr lang="en-US" sz="1300" dirty="0">
                          <a:latin typeface="Times New Roman"/>
                          <a:cs typeface="Times New Roman"/>
                        </a:rPr>
                        <a:t>corrects single and double adjacent errors that is</a:t>
                      </a:r>
                      <a:r>
                        <a:rPr lang="en-US" sz="1300" baseline="0" dirty="0">
                          <a:latin typeface="Times New Roman"/>
                          <a:cs typeface="Times New Roman"/>
                        </a:rPr>
                        <a:t> </a:t>
                      </a:r>
                      <a:r>
                        <a:rPr lang="en-US" sz="1300" dirty="0">
                          <a:latin typeface="Times New Roman"/>
                          <a:cs typeface="Times New Roman"/>
                        </a:rPr>
                        <a:t>faster and simpler than a single-error correction</a:t>
                      </a:r>
                      <a:r>
                        <a:rPr lang="en-US" sz="1300" baseline="0" dirty="0">
                          <a:latin typeface="Times New Roman"/>
                          <a:cs typeface="Times New Roman"/>
                        </a:rPr>
                        <a:t> </a:t>
                      </a:r>
                      <a:r>
                        <a:rPr lang="en-US" sz="1300" dirty="0">
                          <a:latin typeface="Times New Roman"/>
                          <a:cs typeface="Times New Roman"/>
                        </a:rPr>
                        <a:t>decoder.</a:t>
                      </a:r>
                      <a:endParaRPr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28600" indent="-228600">
                        <a:lnSpc>
                          <a:spcPct val="100000"/>
                        </a:lnSpc>
                        <a:spcBef>
                          <a:spcPts val="420"/>
                        </a:spcBef>
                        <a:buAutoNum type="arabicParenR"/>
                      </a:pPr>
                      <a:r>
                        <a:rPr lang="en-US" sz="1300" dirty="0">
                          <a:latin typeface="Times New Roman"/>
                          <a:cs typeface="Times New Roman"/>
                        </a:rPr>
                        <a:t>Reductions in area, delay, and power consumption are achieved by approximately 80%.</a:t>
                      </a:r>
                    </a:p>
                    <a:p>
                      <a:pPr marL="228600" indent="-228600">
                        <a:lnSpc>
                          <a:spcPct val="100000"/>
                        </a:lnSpc>
                        <a:spcBef>
                          <a:spcPts val="420"/>
                        </a:spcBef>
                        <a:buAutoNum type="arabicParenR"/>
                      </a:pPr>
                      <a:endParaRPr lang="en-US" sz="1300" dirty="0">
                        <a:latin typeface="Times New Roman"/>
                        <a:cs typeface="Times New Roman"/>
                      </a:endParaRPr>
                    </a:p>
                    <a:p>
                      <a:pPr>
                        <a:lnSpc>
                          <a:spcPct val="100000"/>
                        </a:lnSpc>
                        <a:spcBef>
                          <a:spcPts val="420"/>
                        </a:spcBef>
                      </a:pPr>
                      <a:r>
                        <a:rPr lang="en-US" sz="1300" dirty="0">
                          <a:latin typeface="Times New Roman"/>
                          <a:cs typeface="Times New Roman"/>
                        </a:rPr>
                        <a:t>2) Cost reduction achieved by approximately 90% compared to the traditional SEC-DAEC decoder.</a:t>
                      </a:r>
                      <a:endParaRPr sz="1300" dirty="0">
                        <a:latin typeface="Times New Roman"/>
                        <a:cs typeface="Times New Roman"/>
                      </a:endParaRPr>
                    </a:p>
                  </a:txBody>
                  <a:tcPr marL="0" marR="0" marT="5334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914400" marR="139065" indent="-753110" algn="just">
                        <a:lnSpc>
                          <a:spcPct val="117000"/>
                        </a:lnSpc>
                        <a:spcBef>
                          <a:spcPts val="5"/>
                        </a:spcBef>
                      </a:pPr>
                      <a:r>
                        <a:rPr lang="en-US" sz="1300" baseline="0" dirty="0">
                          <a:latin typeface="Times New Roman"/>
                          <a:cs typeface="Times New Roman"/>
                        </a:rPr>
                        <a:t>1) It requires </a:t>
                      </a:r>
                      <a:r>
                        <a:rPr lang="en-US" sz="1300" baseline="0" dirty="0" err="1">
                          <a:latin typeface="Times New Roman"/>
                          <a:cs typeface="Times New Roman"/>
                        </a:rPr>
                        <a:t>specialised</a:t>
                      </a:r>
                      <a:endParaRPr lang="en-US" sz="1300" baseline="0" dirty="0">
                        <a:latin typeface="Times New Roman"/>
                        <a:cs typeface="Times New Roman"/>
                      </a:endParaRPr>
                    </a:p>
                    <a:p>
                      <a:pPr marL="914400" marR="139065" indent="-753110" algn="just">
                        <a:lnSpc>
                          <a:spcPct val="117000"/>
                        </a:lnSpc>
                        <a:spcBef>
                          <a:spcPts val="5"/>
                        </a:spcBef>
                      </a:pPr>
                      <a:r>
                        <a:rPr lang="en-US" sz="1300" baseline="0" dirty="0">
                          <a:latin typeface="Times New Roman"/>
                          <a:cs typeface="Times New Roman"/>
                        </a:rPr>
                        <a:t>knowledge and expertise for</a:t>
                      </a:r>
                    </a:p>
                    <a:p>
                      <a:pPr marL="914400" marR="139065" indent="-753110" algn="just">
                        <a:lnSpc>
                          <a:spcPct val="117000"/>
                        </a:lnSpc>
                        <a:spcBef>
                          <a:spcPts val="5"/>
                        </a:spcBef>
                      </a:pPr>
                      <a:r>
                        <a:rPr lang="en-US" sz="1300" baseline="0" dirty="0">
                          <a:latin typeface="Times New Roman"/>
                          <a:cs typeface="Times New Roman"/>
                        </a:rPr>
                        <a:t>implementation.</a:t>
                      </a:r>
                      <a:endParaRPr sz="1300" dirty="0">
                        <a:latin typeface="Times New Roman"/>
                        <a:cs typeface="Times New Roman"/>
                      </a:endParaRPr>
                    </a:p>
                    <a:p>
                      <a:pPr algn="l">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1585"/>
                        </a:spcBef>
                      </a:pPr>
                      <a:endParaRPr sz="1300" dirty="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CC52AACF-1412-A219-914F-1EDFDFB48400}"/>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4D92676C-45C1-EB6D-7FE3-8EF4BEBEAA7C}"/>
              </a:ext>
            </a:extLst>
          </p:cNvPr>
          <p:cNvSpPr>
            <a:spLocks noGrp="1"/>
          </p:cNvSpPr>
          <p:nvPr>
            <p:ph type="dt" sz="half" idx="10"/>
          </p:nvPr>
        </p:nvSpPr>
        <p:spPr/>
        <p:txBody>
          <a:bodyPr/>
          <a:lstStyle/>
          <a:p>
            <a:pPr>
              <a:defRPr/>
            </a:pPr>
            <a:fld id="{D18B68E7-AF27-4E6F-B9EE-4282C6B2FC5B}" type="datetime8">
              <a:rPr lang="en-IN" altLang="en-US" smtClean="0"/>
              <a:t>23-05-2024 09:54 AM</a:t>
            </a:fld>
            <a:endParaRPr lang="en-US" altLang="en-US"/>
          </a:p>
        </p:txBody>
      </p:sp>
      <p:sp>
        <p:nvSpPr>
          <p:cNvPr id="8" name="Rectangle 7">
            <a:extLst>
              <a:ext uri="{FF2B5EF4-FFF2-40B4-BE49-F238E27FC236}">
                <a16:creationId xmlns:a16="http://schemas.microsoft.com/office/drawing/2014/main" id="{9D58F550-5271-FD7A-5EBA-1D1C5287CAC3}"/>
              </a:ext>
            </a:extLst>
          </p:cNvPr>
          <p:cNvSpPr/>
          <p:nvPr/>
        </p:nvSpPr>
        <p:spPr>
          <a:xfrm>
            <a:off x="838200" y="6356350"/>
            <a:ext cx="45719" cy="1377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E9520CD6-D894-E899-4BD4-BC0672CAF306}"/>
              </a:ext>
            </a:extLst>
          </p:cNvPr>
          <p:cNvSpPr>
            <a:spLocks noGrp="1"/>
          </p:cNvSpPr>
          <p:nvPr>
            <p:ph type="sldNum" sz="quarter" idx="12"/>
          </p:nvPr>
        </p:nvSpPr>
        <p:spPr/>
        <p:txBody>
          <a:bodyPr/>
          <a:lstStyle/>
          <a:p>
            <a:pPr>
              <a:defRPr/>
            </a:pPr>
            <a:fld id="{54C3DD17-BAD4-47D4-860E-C6B0EF6A46B5}" type="slidenum">
              <a:rPr lang="en-US" altLang="en-US" smtClean="0"/>
              <a:pPr>
                <a:defRPr/>
              </a:pPr>
              <a:t>8</a:t>
            </a:fld>
            <a:endParaRPr lang="en-US" altLang="en-US">
              <a:latin typeface="Palatino Linotype"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9790" y="39624"/>
            <a:ext cx="1540510" cy="575310"/>
          </a:xfrm>
          <a:prstGeom prst="rect">
            <a:avLst/>
          </a:prstGeom>
        </p:spPr>
        <p:txBody>
          <a:bodyPr vert="horz" wrap="square" lIns="0" tIns="13335" rIns="0" bIns="0" rtlCol="0">
            <a:spAutoFit/>
          </a:bodyPr>
          <a:lstStyle/>
          <a:p>
            <a:pPr marL="12700">
              <a:lnSpc>
                <a:spcPct val="100000"/>
              </a:lnSpc>
              <a:spcBef>
                <a:spcPts val="105"/>
              </a:spcBef>
            </a:pPr>
            <a:r>
              <a:rPr sz="3600" b="1" spc="-45" dirty="0">
                <a:solidFill>
                  <a:srgbClr val="FF0000"/>
                </a:solidFill>
                <a:latin typeface="Times New Roman" panose="02020603050405020304" pitchFamily="18" charset="0"/>
                <a:cs typeface="Times New Roman" panose="02020603050405020304" pitchFamily="18" charset="0"/>
              </a:rPr>
              <a:t>CONT..</a:t>
            </a:r>
            <a:endParaRPr sz="36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object 3"/>
          <p:cNvGraphicFramePr>
            <a:graphicFrameLocks noGrp="1"/>
          </p:cNvGraphicFramePr>
          <p:nvPr/>
        </p:nvGraphicFramePr>
        <p:xfrm>
          <a:off x="176212" y="603250"/>
          <a:ext cx="11788773" cy="6128385"/>
        </p:xfrm>
        <a:graphic>
          <a:graphicData uri="http://schemas.openxmlformats.org/drawingml/2006/table">
            <a:tbl>
              <a:tblPr firstRow="1" bandRow="1">
                <a:tableStyleId>{2D5ABB26-0587-4C30-8999-92F81FD0307C}</a:tableStyleId>
              </a:tblPr>
              <a:tblGrid>
                <a:gridCol w="774065">
                  <a:extLst>
                    <a:ext uri="{9D8B030D-6E8A-4147-A177-3AD203B41FA5}">
                      <a16:colId xmlns:a16="http://schemas.microsoft.com/office/drawing/2014/main" val="20000"/>
                    </a:ext>
                  </a:extLst>
                </a:gridCol>
                <a:gridCol w="3941445">
                  <a:extLst>
                    <a:ext uri="{9D8B030D-6E8A-4147-A177-3AD203B41FA5}">
                      <a16:colId xmlns:a16="http://schemas.microsoft.com/office/drawing/2014/main" val="20001"/>
                    </a:ext>
                  </a:extLst>
                </a:gridCol>
                <a:gridCol w="2357755">
                  <a:extLst>
                    <a:ext uri="{9D8B030D-6E8A-4147-A177-3AD203B41FA5}">
                      <a16:colId xmlns:a16="http://schemas.microsoft.com/office/drawing/2014/main" val="20002"/>
                    </a:ext>
                  </a:extLst>
                </a:gridCol>
                <a:gridCol w="2357754">
                  <a:extLst>
                    <a:ext uri="{9D8B030D-6E8A-4147-A177-3AD203B41FA5}">
                      <a16:colId xmlns:a16="http://schemas.microsoft.com/office/drawing/2014/main" val="20003"/>
                    </a:ext>
                  </a:extLst>
                </a:gridCol>
                <a:gridCol w="2357754">
                  <a:extLst>
                    <a:ext uri="{9D8B030D-6E8A-4147-A177-3AD203B41FA5}">
                      <a16:colId xmlns:a16="http://schemas.microsoft.com/office/drawing/2014/main" val="20004"/>
                    </a:ext>
                  </a:extLst>
                </a:gridCol>
              </a:tblGrid>
              <a:tr h="539750">
                <a:tc>
                  <a:txBody>
                    <a:bodyPr/>
                    <a:lstStyle/>
                    <a:p>
                      <a:pPr marR="3810" algn="ctr">
                        <a:lnSpc>
                          <a:spcPct val="100000"/>
                        </a:lnSpc>
                        <a:spcBef>
                          <a:spcPts val="110"/>
                        </a:spcBef>
                      </a:pPr>
                      <a:r>
                        <a:rPr sz="2000" b="1" spc="-20" dirty="0">
                          <a:latin typeface="Times New Roman"/>
                          <a:cs typeface="Times New Roman"/>
                        </a:rPr>
                        <a:t>S.No</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10"/>
                        </a:spcBef>
                      </a:pPr>
                      <a:r>
                        <a:rPr sz="2000" b="1" dirty="0">
                          <a:latin typeface="Times New Roman"/>
                          <a:cs typeface="Times New Roman"/>
                        </a:rPr>
                        <a:t>Paper</a:t>
                      </a:r>
                      <a:r>
                        <a:rPr sz="2000" b="1" spc="-80" dirty="0">
                          <a:latin typeface="Times New Roman"/>
                          <a:cs typeface="Times New Roman"/>
                        </a:rPr>
                        <a:t> </a:t>
                      </a:r>
                      <a:r>
                        <a:rPr sz="2000" b="1" dirty="0">
                          <a:latin typeface="Times New Roman"/>
                          <a:cs typeface="Times New Roman"/>
                        </a:rPr>
                        <a:t>Title</a:t>
                      </a:r>
                      <a:r>
                        <a:rPr sz="2000" b="1" spc="-75" dirty="0">
                          <a:latin typeface="Times New Roman"/>
                          <a:cs typeface="Times New Roman"/>
                        </a:rPr>
                        <a:t> </a:t>
                      </a:r>
                      <a:r>
                        <a:rPr sz="2000" b="1" dirty="0">
                          <a:latin typeface="Times New Roman"/>
                          <a:cs typeface="Times New Roman"/>
                        </a:rPr>
                        <a:t>(With</a:t>
                      </a:r>
                      <a:r>
                        <a:rPr sz="2000" b="1" spc="-80" dirty="0">
                          <a:latin typeface="Times New Roman"/>
                          <a:cs typeface="Times New Roman"/>
                        </a:rPr>
                        <a:t> </a:t>
                      </a:r>
                      <a:r>
                        <a:rPr sz="2000" b="1" spc="-10" dirty="0">
                          <a:latin typeface="Times New Roman"/>
                          <a:cs typeface="Times New Roman"/>
                        </a:rPr>
                        <a:t>Citation)</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454025">
                        <a:lnSpc>
                          <a:spcPct val="100000"/>
                        </a:lnSpc>
                        <a:spcBef>
                          <a:spcPts val="110"/>
                        </a:spcBef>
                      </a:pPr>
                      <a:r>
                        <a:rPr sz="2000" b="1" spc="-10" dirty="0">
                          <a:latin typeface="Times New Roman"/>
                          <a:cs typeface="Times New Roman"/>
                        </a:rPr>
                        <a:t>Methodology</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532130">
                        <a:lnSpc>
                          <a:spcPct val="100000"/>
                        </a:lnSpc>
                        <a:spcBef>
                          <a:spcPts val="110"/>
                        </a:spcBef>
                      </a:pPr>
                      <a:r>
                        <a:rPr sz="2000" b="1" spc="-10" dirty="0">
                          <a:latin typeface="Times New Roman"/>
                          <a:cs typeface="Times New Roman"/>
                        </a:rPr>
                        <a:t>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91160">
                        <a:lnSpc>
                          <a:spcPct val="100000"/>
                        </a:lnSpc>
                        <a:spcBef>
                          <a:spcPts val="110"/>
                        </a:spcBef>
                      </a:pPr>
                      <a:r>
                        <a:rPr sz="2000" b="1" spc="-10" dirty="0">
                          <a:latin typeface="Times New Roman"/>
                          <a:cs typeface="Times New Roman"/>
                        </a:rPr>
                        <a:t>Disadvantages</a:t>
                      </a:r>
                      <a:endParaRPr sz="2000" dirty="0">
                        <a:latin typeface="Times New Roman"/>
                        <a:cs typeface="Times New Roman"/>
                      </a:endParaRPr>
                    </a:p>
                  </a:txBody>
                  <a:tcPr marL="0" marR="0" marT="1397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60015">
                <a:tc>
                  <a:txBody>
                    <a:bodyPr/>
                    <a:lstStyle/>
                    <a:p>
                      <a:pPr marL="6985" algn="ctr">
                        <a:lnSpc>
                          <a:spcPct val="100000"/>
                        </a:lnSpc>
                        <a:spcBef>
                          <a:spcPts val="40"/>
                        </a:spcBef>
                      </a:pPr>
                      <a:r>
                        <a:rPr lang="en-US" sz="1300" spc="-50" dirty="0">
                          <a:latin typeface="Times New Roman"/>
                          <a:cs typeface="Times New Roman"/>
                        </a:rPr>
                        <a:t>11</a:t>
                      </a:r>
                      <a:endParaRPr sz="1300" dirty="0">
                        <a:latin typeface="Times New Roman"/>
                        <a:cs typeface="Times New Roman"/>
                      </a:endParaRPr>
                    </a:p>
                  </a:txBody>
                  <a:tcPr marL="0" marR="0" marT="5080"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69215">
                        <a:lnSpc>
                          <a:spcPct val="100000"/>
                        </a:lnSpc>
                        <a:spcBef>
                          <a:spcPts val="114"/>
                        </a:spcBef>
                      </a:pPr>
                      <a:r>
                        <a:rPr lang="en-US" sz="1300" dirty="0">
                          <a:latin typeface="Times New Roman"/>
                          <a:cs typeface="Times New Roman"/>
                        </a:rPr>
                        <a:t>S. A. </a:t>
                      </a:r>
                      <a:r>
                        <a:rPr lang="en-US" sz="1300" dirty="0" err="1">
                          <a:latin typeface="Times New Roman"/>
                          <a:cs typeface="Times New Roman"/>
                        </a:rPr>
                        <a:t>Alabady</a:t>
                      </a:r>
                      <a:r>
                        <a:rPr lang="en-US" sz="1300" dirty="0">
                          <a:latin typeface="Times New Roman"/>
                          <a:cs typeface="Times New Roman"/>
                        </a:rPr>
                        <a:t> and F. Al-</a:t>
                      </a:r>
                      <a:r>
                        <a:rPr lang="en-US" sz="1300" dirty="0" err="1">
                          <a:latin typeface="Times New Roman"/>
                          <a:cs typeface="Times New Roman"/>
                        </a:rPr>
                        <a:t>Turjman</a:t>
                      </a:r>
                      <a:r>
                        <a:rPr lang="en-US" sz="1300" dirty="0">
                          <a:latin typeface="Times New Roman"/>
                          <a:cs typeface="Times New Roman"/>
                        </a:rPr>
                        <a:t>, &amp;</a:t>
                      </a:r>
                      <a:r>
                        <a:rPr lang="en-US" sz="1300" dirty="0" err="1">
                          <a:latin typeface="Times New Roman"/>
                          <a:cs typeface="Times New Roman"/>
                        </a:rPr>
                        <a:t>quot;Low</a:t>
                      </a:r>
                      <a:r>
                        <a:rPr lang="en-US" sz="1300" dirty="0">
                          <a:latin typeface="Times New Roman"/>
                          <a:cs typeface="Times New Roman"/>
                        </a:rPr>
                        <a:t> Complexity Parity Check Code for Futuristic Wireless Networks</a:t>
                      </a:r>
                    </a:p>
                    <a:p>
                      <a:pPr marL="69215">
                        <a:lnSpc>
                          <a:spcPct val="100000"/>
                        </a:lnSpc>
                        <a:spcBef>
                          <a:spcPts val="114"/>
                        </a:spcBef>
                      </a:pPr>
                      <a:r>
                        <a:rPr lang="en-US" sz="1300" dirty="0">
                          <a:latin typeface="Times New Roman"/>
                          <a:cs typeface="Times New Roman"/>
                        </a:rPr>
                        <a:t>Applications,&amp;</a:t>
                      </a:r>
                      <a:r>
                        <a:rPr lang="en-US" sz="1300" dirty="0" err="1">
                          <a:latin typeface="Times New Roman"/>
                          <a:cs typeface="Times New Roman"/>
                        </a:rPr>
                        <a:t>quot</a:t>
                      </a:r>
                      <a:r>
                        <a:rPr lang="en-US" sz="1300" dirty="0">
                          <a:latin typeface="Times New Roman"/>
                          <a:cs typeface="Times New Roman"/>
                        </a:rPr>
                        <a:t>; in IEEE Access, vol. 6, pp. 18398-18407, 2018, </a:t>
                      </a:r>
                      <a:r>
                        <a:rPr lang="en-US" sz="1300" dirty="0" err="1">
                          <a:latin typeface="Times New Roman"/>
                          <a:cs typeface="Times New Roman"/>
                        </a:rPr>
                        <a:t>doi</a:t>
                      </a:r>
                      <a:r>
                        <a:rPr lang="en-US" sz="1300" dirty="0">
                          <a:latin typeface="Times New Roman"/>
                          <a:cs typeface="Times New Roman"/>
                        </a:rPr>
                        <a:t>: 10.1109/ACCESS.2018.2818740.</a:t>
                      </a:r>
                      <a:endParaRPr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71755" indent="0">
                        <a:lnSpc>
                          <a:spcPct val="100000"/>
                        </a:lnSpc>
                        <a:spcBef>
                          <a:spcPts val="114"/>
                        </a:spcBef>
                        <a:buNone/>
                        <a:tabLst>
                          <a:tab pos="290195" algn="l"/>
                        </a:tabLst>
                      </a:pPr>
                      <a:r>
                        <a:rPr lang="en-US" sz="1300" dirty="0">
                          <a:latin typeface="Times New Roman"/>
                          <a:cs typeface="Times New Roman"/>
                        </a:rPr>
                        <a:t>1)The proposed low-complexity parity-check (LCPC) codes offer efficient error detection and</a:t>
                      </a:r>
                      <a:r>
                        <a:rPr lang="en-US" sz="1300" baseline="0" dirty="0">
                          <a:latin typeface="Times New Roman"/>
                          <a:cs typeface="Times New Roman"/>
                        </a:rPr>
                        <a:t> </a:t>
                      </a:r>
                      <a:r>
                        <a:rPr lang="en-US" sz="1300" dirty="0">
                          <a:latin typeface="Times New Roman"/>
                          <a:cs typeface="Times New Roman"/>
                        </a:rPr>
                        <a:t>correction for futuristic wireless networks. </a:t>
                      </a:r>
                    </a:p>
                    <a:p>
                      <a:pPr marL="71755" indent="0">
                        <a:lnSpc>
                          <a:spcPct val="100000"/>
                        </a:lnSpc>
                        <a:spcBef>
                          <a:spcPts val="114"/>
                        </a:spcBef>
                        <a:buNone/>
                        <a:tabLst>
                          <a:tab pos="290195" algn="l"/>
                        </a:tabLst>
                      </a:pPr>
                      <a:endParaRPr lang="en-US" sz="1300" dirty="0">
                        <a:latin typeface="Times New Roman"/>
                        <a:cs typeface="Times New Roman"/>
                      </a:endParaRPr>
                    </a:p>
                    <a:p>
                      <a:pPr marL="71755" indent="0">
                        <a:lnSpc>
                          <a:spcPct val="100000"/>
                        </a:lnSpc>
                        <a:spcBef>
                          <a:spcPts val="114"/>
                        </a:spcBef>
                        <a:buNone/>
                        <a:tabLst>
                          <a:tab pos="290195" algn="l"/>
                        </a:tabLst>
                      </a:pPr>
                      <a:r>
                        <a:rPr lang="en-US" sz="1300" dirty="0">
                          <a:latin typeface="Times New Roman"/>
                          <a:cs typeface="Times New Roman"/>
                        </a:rPr>
                        <a:t>2) Shorter codewords, lower complexity</a:t>
                      </a:r>
                      <a:r>
                        <a:rPr lang="en-US" sz="1300" dirty="0">
                          <a:latin typeface="Times New Roman"/>
                          <a:cs typeface="Times New Roman"/>
                          <a:sym typeface="Wingdings" panose="05000000000000000000" pitchFamily="2" charset="2"/>
                        </a:rPr>
                        <a:t></a:t>
                      </a:r>
                      <a:r>
                        <a:rPr lang="en-US" sz="1300" dirty="0">
                          <a:latin typeface="Times New Roman"/>
                          <a:cs typeface="Times New Roman"/>
                        </a:rPr>
                        <a:t> 3-dB gain, outperforming Hamming, Reed-Solomon codes.</a:t>
                      </a:r>
                    </a:p>
                    <a:p>
                      <a:pPr marL="71755" indent="0">
                        <a:lnSpc>
                          <a:spcPct val="100000"/>
                        </a:lnSpc>
                        <a:spcBef>
                          <a:spcPts val="114"/>
                        </a:spcBef>
                        <a:buNone/>
                        <a:tabLst>
                          <a:tab pos="290195" algn="l"/>
                        </a:tabLst>
                      </a:pPr>
                      <a:endParaRPr lang="en-US" sz="1300" dirty="0">
                        <a:latin typeface="Times New Roman"/>
                        <a:cs typeface="Times New Roman"/>
                      </a:endParaRPr>
                    </a:p>
                    <a:p>
                      <a:pPr marL="71755" indent="0">
                        <a:lnSpc>
                          <a:spcPct val="100000"/>
                        </a:lnSpc>
                        <a:spcBef>
                          <a:spcPts val="114"/>
                        </a:spcBef>
                        <a:buNone/>
                        <a:tabLst>
                          <a:tab pos="290195" algn="l"/>
                        </a:tabLst>
                      </a:pPr>
                      <a:endParaRPr lang="en-US" sz="1300" dirty="0">
                        <a:latin typeface="Times New Roman"/>
                        <a:cs typeface="Times New Roman"/>
                      </a:endParaRPr>
                    </a:p>
                    <a:p>
                      <a:pPr marL="71755" indent="0">
                        <a:lnSpc>
                          <a:spcPct val="100000"/>
                        </a:lnSpc>
                        <a:spcBef>
                          <a:spcPts val="114"/>
                        </a:spcBef>
                        <a:buNone/>
                        <a:tabLst>
                          <a:tab pos="290195" algn="l"/>
                        </a:tabLst>
                      </a:pPr>
                      <a:endParaRPr lang="en-US"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73660" indent="0">
                        <a:lnSpc>
                          <a:spcPct val="100000"/>
                        </a:lnSpc>
                        <a:spcBef>
                          <a:spcPts val="114"/>
                        </a:spcBef>
                        <a:buNone/>
                        <a:tabLst>
                          <a:tab pos="292100" algn="l"/>
                        </a:tabLst>
                      </a:pPr>
                      <a:r>
                        <a:rPr lang="en-US" sz="1300" dirty="0">
                          <a:latin typeface="Times New Roman"/>
                          <a:cs typeface="Times New Roman"/>
                        </a:rPr>
                        <a:t>1)Low complexity reduces design and implementation efforts by approximately 80%.</a:t>
                      </a:r>
                    </a:p>
                    <a:p>
                      <a:pPr marL="73660" indent="0">
                        <a:lnSpc>
                          <a:spcPct val="100000"/>
                        </a:lnSpc>
                        <a:spcBef>
                          <a:spcPts val="114"/>
                        </a:spcBef>
                        <a:buNone/>
                        <a:tabLst>
                          <a:tab pos="292100" algn="l"/>
                        </a:tabLst>
                      </a:pPr>
                      <a:endParaRPr lang="en-US" sz="1300" dirty="0">
                        <a:latin typeface="Times New Roman"/>
                        <a:cs typeface="Times New Roman"/>
                      </a:endParaRPr>
                    </a:p>
                    <a:p>
                      <a:pPr marL="73660" indent="0">
                        <a:lnSpc>
                          <a:spcPct val="100000"/>
                        </a:lnSpc>
                        <a:spcBef>
                          <a:spcPts val="114"/>
                        </a:spcBef>
                        <a:buNone/>
                        <a:tabLst>
                          <a:tab pos="292100" algn="l"/>
                        </a:tabLst>
                      </a:pPr>
                      <a:r>
                        <a:rPr lang="en-US" sz="1300" dirty="0">
                          <a:latin typeface="Times New Roman"/>
                          <a:cs typeface="Times New Roman"/>
                        </a:rPr>
                        <a:t>2) Requires minimal memory, reducing memory overhead by approximately 90%.</a:t>
                      </a:r>
                      <a:endParaRPr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76200" indent="0">
                        <a:lnSpc>
                          <a:spcPct val="100000"/>
                        </a:lnSpc>
                        <a:spcBef>
                          <a:spcPts val="114"/>
                        </a:spcBef>
                        <a:buNone/>
                        <a:tabLst>
                          <a:tab pos="419100" algn="l"/>
                        </a:tabLst>
                      </a:pPr>
                      <a:r>
                        <a:rPr lang="en-US" sz="1300" dirty="0">
                          <a:latin typeface="Times New Roman"/>
                          <a:cs typeface="Times New Roman"/>
                        </a:rPr>
                        <a:t>1) Limited error correction capability, effective for approximately 70% of errors.</a:t>
                      </a:r>
                    </a:p>
                    <a:p>
                      <a:pPr marL="76200" indent="0">
                        <a:lnSpc>
                          <a:spcPct val="100000"/>
                        </a:lnSpc>
                        <a:spcBef>
                          <a:spcPts val="114"/>
                        </a:spcBef>
                        <a:buNone/>
                        <a:tabLst>
                          <a:tab pos="419100" algn="l"/>
                        </a:tabLst>
                      </a:pPr>
                      <a:endParaRPr lang="en-US" sz="1300" dirty="0">
                        <a:latin typeface="Times New Roman"/>
                        <a:cs typeface="Times New Roman"/>
                      </a:endParaRPr>
                    </a:p>
                    <a:p>
                      <a:pPr marL="76200" indent="0">
                        <a:lnSpc>
                          <a:spcPct val="100000"/>
                        </a:lnSpc>
                        <a:spcBef>
                          <a:spcPts val="114"/>
                        </a:spcBef>
                        <a:buNone/>
                        <a:tabLst>
                          <a:tab pos="419100" algn="l"/>
                        </a:tabLst>
                      </a:pPr>
                      <a:r>
                        <a:rPr lang="en-US" sz="1300" dirty="0">
                          <a:latin typeface="Times New Roman"/>
                          <a:cs typeface="Times New Roman"/>
                        </a:rPr>
                        <a:t>2) Performance may lag behind LDPC by approximately 20% in specific scenarios.</a:t>
                      </a:r>
                    </a:p>
                    <a:p>
                      <a:pPr marL="76200" indent="0">
                        <a:lnSpc>
                          <a:spcPct val="100000"/>
                        </a:lnSpc>
                        <a:spcBef>
                          <a:spcPts val="114"/>
                        </a:spcBef>
                        <a:buNone/>
                        <a:tabLst>
                          <a:tab pos="419100" algn="l"/>
                        </a:tabLst>
                      </a:pPr>
                      <a:endParaRPr lang="en-US" sz="1300" dirty="0">
                        <a:latin typeface="Times New Roman"/>
                        <a:cs typeface="Times New Roman"/>
                      </a:endParaRPr>
                    </a:p>
                    <a:p>
                      <a:pPr marL="76200" indent="0">
                        <a:lnSpc>
                          <a:spcPct val="100000"/>
                        </a:lnSpc>
                        <a:spcBef>
                          <a:spcPts val="114"/>
                        </a:spcBef>
                        <a:buNone/>
                        <a:tabLst>
                          <a:tab pos="419100" algn="l"/>
                        </a:tabLst>
                      </a:pPr>
                      <a:endParaRPr lang="en-US" sz="1300" dirty="0">
                        <a:latin typeface="Times New Roman"/>
                        <a:cs typeface="Times New Roman"/>
                      </a:endParaRPr>
                    </a:p>
                    <a:p>
                      <a:pPr marL="76200" indent="0">
                        <a:lnSpc>
                          <a:spcPct val="100000"/>
                        </a:lnSpc>
                        <a:spcBef>
                          <a:spcPts val="114"/>
                        </a:spcBef>
                        <a:buNone/>
                        <a:tabLst>
                          <a:tab pos="419100" algn="l"/>
                        </a:tabLst>
                      </a:pPr>
                      <a:endParaRPr lang="en-US"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8620">
                <a:tc>
                  <a:txBody>
                    <a:bodyPr/>
                    <a:lstStyle/>
                    <a:p>
                      <a:pPr algn="ctr">
                        <a:lnSpc>
                          <a:spcPct val="100000"/>
                        </a:lnSpc>
                        <a:spcBef>
                          <a:spcPts val="65"/>
                        </a:spcBef>
                      </a:pPr>
                      <a:r>
                        <a:rPr lang="en-US" sz="1300" spc="-25" dirty="0">
                          <a:latin typeface="Times New Roman"/>
                          <a:cs typeface="Times New Roman"/>
                        </a:rPr>
                        <a:t>12</a:t>
                      </a:r>
                      <a:endParaRPr sz="1300" dirty="0">
                        <a:latin typeface="Times New Roman"/>
                        <a:cs typeface="Times New Roman"/>
                      </a:endParaRPr>
                    </a:p>
                  </a:txBody>
                  <a:tcPr marL="0" marR="0" marT="825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nSpc>
                          <a:spcPct val="100000"/>
                        </a:lnSpc>
                      </a:pPr>
                      <a:r>
                        <a:rPr lang="en-US" sz="1300" dirty="0">
                          <a:latin typeface="Times New Roman"/>
                          <a:cs typeface="Times New Roman"/>
                        </a:rPr>
                        <a:t>M. Zhang, Z. Li, L. Xing and N. Tang,</a:t>
                      </a:r>
                    </a:p>
                    <a:p>
                      <a:pPr>
                        <a:lnSpc>
                          <a:spcPct val="100000"/>
                        </a:lnSpc>
                      </a:pPr>
                      <a:r>
                        <a:rPr lang="en-US" sz="1300" dirty="0">
                          <a:latin typeface="Times New Roman"/>
                          <a:cs typeface="Times New Roman"/>
                        </a:rPr>
                        <a:t>&amp;</a:t>
                      </a:r>
                      <a:r>
                        <a:rPr lang="en-US" sz="1300" dirty="0" err="1">
                          <a:latin typeface="Times New Roman"/>
                          <a:cs typeface="Times New Roman"/>
                        </a:rPr>
                        <a:t>quot;Construction</a:t>
                      </a:r>
                      <a:r>
                        <a:rPr lang="en-US" sz="1300" dirty="0">
                          <a:latin typeface="Times New Roman"/>
                          <a:cs typeface="Times New Roman"/>
                        </a:rPr>
                        <a:t> of Some New Quantum BCH</a:t>
                      </a:r>
                    </a:p>
                    <a:p>
                      <a:pPr>
                        <a:lnSpc>
                          <a:spcPct val="100000"/>
                        </a:lnSpc>
                      </a:pPr>
                      <a:r>
                        <a:rPr lang="en-US" sz="1300" dirty="0">
                          <a:latin typeface="Times New Roman"/>
                          <a:cs typeface="Times New Roman"/>
                        </a:rPr>
                        <a:t>Codes,&amp;</a:t>
                      </a:r>
                      <a:r>
                        <a:rPr lang="en-US" sz="1300" dirty="0" err="1">
                          <a:latin typeface="Times New Roman"/>
                          <a:cs typeface="Times New Roman"/>
                        </a:rPr>
                        <a:t>quot</a:t>
                      </a:r>
                      <a:r>
                        <a:rPr lang="en-US" sz="1300" dirty="0">
                          <a:latin typeface="Times New Roman"/>
                          <a:cs typeface="Times New Roman"/>
                        </a:rPr>
                        <a:t>; in IEEE Access, vol. 6, pp. 36122-36131,</a:t>
                      </a:r>
                    </a:p>
                    <a:p>
                      <a:pPr>
                        <a:lnSpc>
                          <a:spcPct val="100000"/>
                        </a:lnSpc>
                      </a:pPr>
                      <a:r>
                        <a:rPr lang="en-US" sz="1300" dirty="0">
                          <a:latin typeface="Times New Roman"/>
                          <a:cs typeface="Times New Roman"/>
                        </a:rPr>
                        <a:t>2018.</a:t>
                      </a: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204"/>
                        </a:spcBef>
                      </a:pPr>
                      <a:endParaRPr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33679" indent="-171450">
                        <a:lnSpc>
                          <a:spcPct val="100000"/>
                        </a:lnSpc>
                        <a:spcBef>
                          <a:spcPts val="114"/>
                        </a:spcBef>
                        <a:buSzPct val="93333"/>
                        <a:buAutoNum type="arabicParenR"/>
                        <a:tabLst>
                          <a:tab pos="233679" algn="l"/>
                        </a:tabLst>
                      </a:pPr>
                      <a:r>
                        <a:rPr lang="en-US" sz="1300" dirty="0">
                          <a:latin typeface="Times New Roman"/>
                          <a:cs typeface="Times New Roman"/>
                        </a:rPr>
                        <a:t>Studying some properties of suitable cyclotomic</a:t>
                      </a:r>
                      <a:r>
                        <a:rPr lang="en-US" sz="1300" baseline="0" dirty="0">
                          <a:latin typeface="Times New Roman"/>
                          <a:cs typeface="Times New Roman"/>
                        </a:rPr>
                        <a:t> </a:t>
                      </a:r>
                      <a:r>
                        <a:rPr lang="en-US" sz="1300" dirty="0">
                          <a:latin typeface="Times New Roman"/>
                          <a:cs typeface="Times New Roman"/>
                        </a:rPr>
                        <a:t>cosets.</a:t>
                      </a:r>
                    </a:p>
                    <a:p>
                      <a:pPr marL="233679" indent="-171450">
                        <a:lnSpc>
                          <a:spcPct val="100000"/>
                        </a:lnSpc>
                        <a:spcBef>
                          <a:spcPts val="114"/>
                        </a:spcBef>
                        <a:buSzPct val="93333"/>
                        <a:buAutoNum type="arabicParenR"/>
                        <a:tabLst>
                          <a:tab pos="233679" algn="l"/>
                        </a:tabLst>
                      </a:pPr>
                      <a:endParaRPr lang="en-US" sz="1300" dirty="0">
                        <a:latin typeface="Times New Roman"/>
                        <a:cs typeface="Times New Roman"/>
                      </a:endParaRPr>
                    </a:p>
                    <a:p>
                      <a:pPr marL="233679" indent="-171450">
                        <a:lnSpc>
                          <a:spcPct val="100000"/>
                        </a:lnSpc>
                        <a:spcBef>
                          <a:spcPts val="114"/>
                        </a:spcBef>
                        <a:buSzPct val="93333"/>
                        <a:buAutoNum type="arabicParenR"/>
                        <a:tabLst>
                          <a:tab pos="233679" algn="l"/>
                        </a:tabLst>
                      </a:pPr>
                      <a:r>
                        <a:rPr lang="en-US" sz="1300" dirty="0" err="1">
                          <a:latin typeface="Times New Roman"/>
                          <a:cs typeface="Times New Roman"/>
                        </a:rPr>
                        <a:t>Impelementation</a:t>
                      </a:r>
                      <a:r>
                        <a:rPr lang="en-US" sz="1300" dirty="0">
                          <a:latin typeface="Times New Roman"/>
                          <a:cs typeface="Times New Roman"/>
                        </a:rPr>
                        <a:t> based on </a:t>
                      </a:r>
                      <a:r>
                        <a:rPr lang="en-US" sz="1300" dirty="0" err="1">
                          <a:latin typeface="Times New Roman"/>
                          <a:cs typeface="Times New Roman"/>
                        </a:rPr>
                        <a:t>Steane’s</a:t>
                      </a:r>
                      <a:r>
                        <a:rPr lang="en-US" sz="1300" dirty="0">
                          <a:latin typeface="Times New Roman"/>
                          <a:cs typeface="Times New Roman"/>
                        </a:rPr>
                        <a:t> enlargement</a:t>
                      </a:r>
                      <a:r>
                        <a:rPr lang="en-US" sz="1300" baseline="0" dirty="0">
                          <a:latin typeface="Times New Roman"/>
                          <a:cs typeface="Times New Roman"/>
                        </a:rPr>
                        <a:t> </a:t>
                      </a:r>
                      <a:r>
                        <a:rPr lang="en-US" sz="1300" dirty="0">
                          <a:latin typeface="Times New Roman"/>
                          <a:cs typeface="Times New Roman"/>
                        </a:rPr>
                        <a:t>of </a:t>
                      </a:r>
                      <a:r>
                        <a:rPr lang="en-US" sz="1300" dirty="0" err="1">
                          <a:latin typeface="Times New Roman"/>
                          <a:cs typeface="Times New Roman"/>
                        </a:rPr>
                        <a:t>nonbinary</a:t>
                      </a:r>
                      <a:r>
                        <a:rPr lang="en-US" sz="1300" dirty="0">
                          <a:latin typeface="Times New Roman"/>
                          <a:cs typeface="Times New Roman"/>
                        </a:rPr>
                        <a:t>  </a:t>
                      </a:r>
                      <a:r>
                        <a:rPr lang="en-US" sz="1300" dirty="0" err="1">
                          <a:latin typeface="Times New Roman"/>
                          <a:cs typeface="Times New Roman"/>
                        </a:rPr>
                        <a:t>Calderbank</a:t>
                      </a:r>
                      <a:r>
                        <a:rPr lang="en-US" sz="1300" dirty="0">
                          <a:latin typeface="Times New Roman"/>
                          <a:cs typeface="Times New Roman"/>
                        </a:rPr>
                        <a:t>- </a:t>
                      </a:r>
                      <a:r>
                        <a:rPr lang="en-US" sz="1300" dirty="0" err="1">
                          <a:latin typeface="Times New Roman"/>
                          <a:cs typeface="Times New Roman"/>
                        </a:rPr>
                        <a:t>Shor-Steane</a:t>
                      </a:r>
                      <a:r>
                        <a:rPr lang="en-US" sz="1300" dirty="0">
                          <a:latin typeface="Times New Roman"/>
                          <a:cs typeface="Times New Roman"/>
                        </a:rPr>
                        <a:t> codes and</a:t>
                      </a:r>
                      <a:r>
                        <a:rPr lang="en-US" sz="1300" baseline="0" dirty="0">
                          <a:latin typeface="Times New Roman"/>
                          <a:cs typeface="Times New Roman"/>
                        </a:rPr>
                        <a:t> </a:t>
                      </a:r>
                      <a:r>
                        <a:rPr lang="en-US" sz="1300" dirty="0" err="1">
                          <a:latin typeface="Times New Roman"/>
                          <a:cs typeface="Times New Roman"/>
                        </a:rPr>
                        <a:t>Hermitian</a:t>
                      </a:r>
                      <a:r>
                        <a:rPr lang="en-US" sz="1300" dirty="0">
                          <a:latin typeface="Times New Roman"/>
                          <a:cs typeface="Times New Roman"/>
                        </a:rPr>
                        <a:t> construction</a:t>
                      </a:r>
                      <a:endParaRPr sz="13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228600" indent="-228600">
                        <a:lnSpc>
                          <a:spcPct val="100000"/>
                        </a:lnSpc>
                        <a:spcBef>
                          <a:spcPts val="420"/>
                        </a:spcBef>
                        <a:buAutoNum type="arabicParenR"/>
                      </a:pPr>
                      <a:r>
                        <a:rPr lang="en-US" sz="1300" dirty="0">
                          <a:latin typeface="Times New Roman"/>
                          <a:cs typeface="Times New Roman"/>
                        </a:rPr>
                        <a:t>Improves lower bound of minimum distance by approximately 85%.</a:t>
                      </a:r>
                    </a:p>
                    <a:p>
                      <a:pPr marL="228600" indent="-228600">
                        <a:lnSpc>
                          <a:spcPct val="100000"/>
                        </a:lnSpc>
                        <a:spcBef>
                          <a:spcPts val="420"/>
                        </a:spcBef>
                        <a:buAutoNum type="arabicParenR"/>
                      </a:pPr>
                      <a:endParaRPr lang="en-US" sz="1300" dirty="0">
                        <a:latin typeface="Times New Roman"/>
                        <a:cs typeface="Times New Roman"/>
                      </a:endParaRPr>
                    </a:p>
                    <a:p>
                      <a:pPr>
                        <a:lnSpc>
                          <a:spcPct val="100000"/>
                        </a:lnSpc>
                        <a:spcBef>
                          <a:spcPts val="420"/>
                        </a:spcBef>
                      </a:pPr>
                      <a:r>
                        <a:rPr lang="en-US" sz="1300" dirty="0">
                          <a:latin typeface="Times New Roman"/>
                          <a:cs typeface="Times New Roman"/>
                        </a:rPr>
                        <a:t>2) Optimal for quantum BCH code design with approximately 90% effectiveness.</a:t>
                      </a:r>
                    </a:p>
                    <a:p>
                      <a:pPr>
                        <a:lnSpc>
                          <a:spcPct val="100000"/>
                        </a:lnSpc>
                        <a:spcBef>
                          <a:spcPts val="420"/>
                        </a:spcBef>
                      </a:pPr>
                      <a:endParaRPr lang="en-US" sz="1300" dirty="0">
                        <a:latin typeface="Times New Roman"/>
                        <a:cs typeface="Times New Roman"/>
                      </a:endParaRPr>
                    </a:p>
                    <a:p>
                      <a:pPr>
                        <a:lnSpc>
                          <a:spcPct val="100000"/>
                        </a:lnSpc>
                        <a:spcBef>
                          <a:spcPts val="420"/>
                        </a:spcBef>
                      </a:pPr>
                      <a:r>
                        <a:rPr lang="en-US" sz="1300" dirty="0">
                          <a:latin typeface="Times New Roman"/>
                          <a:cs typeface="Times New Roman"/>
                        </a:rPr>
                        <a:t>3) Versatility in construction is achieved with approximately 95% effectiveness..</a:t>
                      </a:r>
                      <a:endParaRPr sz="1300" dirty="0">
                        <a:latin typeface="Times New Roman"/>
                        <a:cs typeface="Times New Roman"/>
                      </a:endParaRPr>
                    </a:p>
                  </a:txBody>
                  <a:tcPr marL="0" marR="0" marT="5334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914400" marR="139065" indent="-753110" algn="l">
                        <a:lnSpc>
                          <a:spcPct val="117000"/>
                        </a:lnSpc>
                        <a:spcBef>
                          <a:spcPts val="5"/>
                        </a:spcBef>
                      </a:pPr>
                      <a:r>
                        <a:rPr lang="en-US" sz="1300" dirty="0">
                          <a:latin typeface="Times New Roman"/>
                          <a:cs typeface="Times New Roman"/>
                        </a:rPr>
                        <a:t>1) It involves high complexity </a:t>
                      </a:r>
                      <a:endParaRPr sz="1300" dirty="0">
                        <a:latin typeface="Times New Roman"/>
                        <a:cs typeface="Times New Roman"/>
                      </a:endParaRPr>
                    </a:p>
                    <a:p>
                      <a:pPr algn="l">
                        <a:lnSpc>
                          <a:spcPct val="100000"/>
                        </a:lnSpc>
                      </a:pPr>
                      <a:endParaRPr lang="en-US"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1585"/>
                        </a:spcBef>
                      </a:pPr>
                      <a:endParaRPr sz="1300" dirty="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4" name="Rectangle 3">
            <a:extLst>
              <a:ext uri="{FF2B5EF4-FFF2-40B4-BE49-F238E27FC236}">
                <a16:creationId xmlns:a16="http://schemas.microsoft.com/office/drawing/2014/main" id="{748425C4-7AC4-9F02-53A9-AEBF74262908}"/>
              </a:ext>
            </a:extLst>
          </p:cNvPr>
          <p:cNvSpPr/>
          <p:nvPr/>
        </p:nvSpPr>
        <p:spPr>
          <a:xfrm>
            <a:off x="0" y="9331"/>
            <a:ext cx="12192000" cy="6858000"/>
          </a:xfrm>
          <a:prstGeom prst="rect">
            <a:avLst/>
          </a:prstGeom>
          <a:noFill/>
          <a:ln w="762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FF8E7B16-9D2B-78B7-DE55-4EFD3C3ED76B}"/>
              </a:ext>
            </a:extLst>
          </p:cNvPr>
          <p:cNvSpPr>
            <a:spLocks noGrp="1"/>
          </p:cNvSpPr>
          <p:nvPr>
            <p:ph type="dt" sz="half" idx="10"/>
          </p:nvPr>
        </p:nvSpPr>
        <p:spPr/>
        <p:txBody>
          <a:bodyPr/>
          <a:lstStyle/>
          <a:p>
            <a:pPr>
              <a:defRPr/>
            </a:pPr>
            <a:fld id="{18668B6D-20DA-4D91-B039-70BCE3EB45B1}" type="datetime8">
              <a:rPr lang="en-IN" altLang="en-US" smtClean="0"/>
              <a:t>23-05-2024 09:54 AM</a:t>
            </a:fld>
            <a:endParaRPr lang="en-US" altLang="en-US"/>
          </a:p>
        </p:txBody>
      </p:sp>
      <p:sp>
        <p:nvSpPr>
          <p:cNvPr id="5" name="Slide Number Placeholder 4">
            <a:extLst>
              <a:ext uri="{FF2B5EF4-FFF2-40B4-BE49-F238E27FC236}">
                <a16:creationId xmlns:a16="http://schemas.microsoft.com/office/drawing/2014/main" id="{81D3996F-831B-FD8F-E86A-9648A95A3093}"/>
              </a:ext>
            </a:extLst>
          </p:cNvPr>
          <p:cNvSpPr>
            <a:spLocks noGrp="1"/>
          </p:cNvSpPr>
          <p:nvPr>
            <p:ph type="sldNum" sz="quarter" idx="12"/>
          </p:nvPr>
        </p:nvSpPr>
        <p:spPr/>
        <p:txBody>
          <a:bodyPr/>
          <a:lstStyle/>
          <a:p>
            <a:pPr>
              <a:defRPr/>
            </a:pPr>
            <a:fld id="{54C3DD17-BAD4-47D4-860E-C6B0EF6A46B5}" type="slidenum">
              <a:rPr lang="en-US" altLang="en-US" smtClean="0"/>
              <a:pPr>
                <a:defRPr/>
              </a:pPr>
              <a:t>9</a:t>
            </a:fld>
            <a:endParaRPr lang="en-US" altLang="en-US">
              <a:latin typeface="Palatino Linotype"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242852"/>
      </a:dk2>
      <a:lt2>
        <a:srgbClr val="ACCBF9"/>
      </a:lt2>
      <a:accent1>
        <a:srgbClr val="4A66AC"/>
      </a:accent1>
      <a:accent2>
        <a:srgbClr val="629DD1"/>
      </a:accent2>
      <a:accent3>
        <a:srgbClr val="FFFFFF"/>
      </a:accent3>
      <a:accent4>
        <a:srgbClr val="000000"/>
      </a:accent4>
      <a:accent5>
        <a:srgbClr val="B1B8D2"/>
      </a:accent5>
      <a:accent6>
        <a:srgbClr val="588EBD"/>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4947</TotalTime>
  <Words>4180</Words>
  <Application>Microsoft Office PowerPoint</Application>
  <DocSecurity>0</DocSecurity>
  <PresentationFormat>Widescreen</PresentationFormat>
  <Paragraphs>837</Paragraphs>
  <Slides>51</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等线</vt:lpstr>
      <vt:lpstr>Arial</vt:lpstr>
      <vt:lpstr>Arial MT</vt:lpstr>
      <vt:lpstr>Calibri</vt:lpstr>
      <vt:lpstr>Calibri Light</vt:lpstr>
      <vt:lpstr>Cambria</vt:lpstr>
      <vt:lpstr>Cambria Math</vt:lpstr>
      <vt:lpstr>Century Gothic</vt:lpstr>
      <vt:lpstr>Palatino Linotype</vt:lpstr>
      <vt:lpstr>Söhne</vt:lpstr>
      <vt:lpstr>Times New Roman</vt:lpstr>
      <vt:lpstr>Wingdings</vt:lpstr>
      <vt:lpstr>Office Theme</vt:lpstr>
      <vt:lpstr>PowerPoint Presentation</vt:lpstr>
      <vt:lpstr>CONTENTS</vt:lpstr>
      <vt:lpstr>    ABSTRACT</vt:lpstr>
      <vt:lpstr>LITERATURE SURVEY</vt:lpstr>
      <vt:lpstr>CONT..</vt:lpstr>
      <vt:lpstr>CONT..</vt:lpstr>
      <vt:lpstr>CONT..</vt:lpstr>
      <vt:lpstr>CONT..</vt:lpstr>
      <vt:lpstr>CONT..</vt:lpstr>
      <vt:lpstr>PowerPoint Presentation</vt:lpstr>
      <vt:lpstr>   INTRODUCTION</vt:lpstr>
      <vt:lpstr>    OBJECTIVE</vt:lpstr>
      <vt:lpstr> WIRELESS COMMUNICATION - BLOCK DIAGRAM</vt:lpstr>
      <vt:lpstr>   EXISTING SYSTEM</vt:lpstr>
      <vt:lpstr>CHALLENGES IN EXISTING SYSTEM</vt:lpstr>
      <vt:lpstr>PROPOSED MINIMAL INTRICACY  PARITY CHECK CODE (MIPC)</vt:lpstr>
      <vt:lpstr> PROPOSED MIPC ENCODER(9,4)</vt:lpstr>
      <vt:lpstr> PROPOSED MIPC ENCODER(9,4)</vt:lpstr>
      <vt:lpstr>   PUNCTURING</vt:lpstr>
      <vt:lpstr>PROPOSED DEPUNCTURING TECHNIQUE</vt:lpstr>
      <vt:lpstr> PROPOSED MIPC DECODER</vt:lpstr>
      <vt:lpstr> PROPOSED MIPC DECODER</vt:lpstr>
      <vt:lpstr> PROPOSED MIPC DECODER</vt:lpstr>
      <vt:lpstr> PROPOSED MIPC DECODER</vt:lpstr>
      <vt:lpstr>                       CONT..</vt:lpstr>
      <vt:lpstr>                         CONT..</vt:lpstr>
      <vt:lpstr>                         CONT..</vt:lpstr>
      <vt:lpstr>SOFTWARE REQUIRED</vt:lpstr>
      <vt:lpstr>   MODULE DESCRIPTION</vt:lpstr>
      <vt:lpstr>       MIPC ENCODER OUTPUT</vt:lpstr>
      <vt:lpstr>       PUNCTURING</vt:lpstr>
      <vt:lpstr>        DE-PUNCTURING</vt:lpstr>
      <vt:lpstr>       MIPC DECODER</vt:lpstr>
      <vt:lpstr>PowerPoint Presentation</vt:lpstr>
      <vt:lpstr>PowerPoint Presentation</vt:lpstr>
      <vt:lpstr>PowerPoint Presentation</vt:lpstr>
      <vt:lpstr>        MIPC DECODER OUTPUT</vt:lpstr>
      <vt:lpstr>MIPC CODE (64,32) - OUTPUT</vt:lpstr>
      <vt:lpstr>   POWER, AREA  AND DELAY ANALYSIS</vt:lpstr>
      <vt:lpstr>POWER CONSUMPTION</vt:lpstr>
      <vt:lpstr>AREA CONSUMPTION</vt:lpstr>
      <vt:lpstr>DELAY ANALYSIS</vt:lpstr>
      <vt:lpstr>          BIT ERROR RATE ANALYSIS</vt:lpstr>
      <vt:lpstr>          CONCLUSION</vt:lpstr>
      <vt:lpstr>FUTURE SCOPE</vt:lpstr>
      <vt:lpstr>REFERENCES</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of Breast Cancer Mass in Mammography using Neural Network Classifier</dc:title>
  <dc:creator>vivo Y51L</dc:creator>
  <cp:lastModifiedBy>RATI PRIYA C</cp:lastModifiedBy>
  <cp:revision>374</cp:revision>
  <dcterms:created xsi:type="dcterms:W3CDTF">2017-04-13T06:22:33Z</dcterms:created>
  <dcterms:modified xsi:type="dcterms:W3CDTF">2024-05-23T04:36:16Z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