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65" r:id="rId13"/>
    <p:sldId id="271" r:id="rId14"/>
    <p:sldId id="266" r:id="rId15"/>
    <p:sldId id="272" r:id="rId16"/>
    <p:sldId id="273" r:id="rId17"/>
    <p:sldId id="274" r:id="rId18"/>
    <p:sldId id="275" r:id="rId19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7404" autoAdjust="0"/>
    <p:restoredTop sz="94660"/>
  </p:normalViewPr>
  <p:slideViewPr>
    <p:cSldViewPr>
      <p:cViewPr varScale="1">
        <p:scale>
          <a:sx n="52" d="100"/>
          <a:sy n="52" d="100"/>
        </p:scale>
        <p:origin x="-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E4A7299-2F01-4471-BEAA-B81E4A8B4C1D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5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5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EAAF79D-A3CD-43D1-BD44-4E92466BFEF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AEAAF79D-A3CD-43D1-BD44-4E92466BFEF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E8C7-C0EE-41A6-8620-41F089F86F7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B1201-5896-473D-B743-10BEA93A09C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lang="en-US" smtClean="0">
                <a:solidFill>
                  <a:srgbClr val="002060"/>
                </a:solidFill>
              </a:rPr>
              <a:t>CORRELATION</a:t>
            </a:r>
            <a:endParaRPr b="1" dirty="0" lang="en-US">
              <a:solidFill>
                <a:srgbClr val="002060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smtClean="0">
                <a:solidFill>
                  <a:schemeClr val="tx1"/>
                </a:solidFill>
              </a:rPr>
              <a:t>                           </a:t>
            </a:r>
            <a:r>
              <a:rPr dirty="0" i="1" lang="en-US" err="1" smtClean="0">
                <a:solidFill>
                  <a:schemeClr val="tx1"/>
                </a:solidFill>
              </a:rPr>
              <a:t>Saritha</a:t>
            </a:r>
            <a:endParaRPr dirty="0" i="1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8136"/>
          </a:xfrm>
        </p:spPr>
        <p:txBody>
          <a:bodyPr/>
          <a:p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61117"/>
            <a:ext cx="9144000" cy="573576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048650"/>
          <p:cNvSpPr>
            <a:spLocks noGrp="1"/>
          </p:cNvSpPr>
          <p:nvPr>
            <p:ph type="ctrTitle"/>
          </p:nvPr>
        </p:nvSpPr>
        <p:spPr>
          <a:xfrm rot="21600000">
            <a:off x="381000" y="685800"/>
            <a:ext cx="7743084" cy="4835099"/>
          </a:xfrm>
        </p:spPr>
        <p:txBody>
          <a:bodyPr>
            <a:normAutofit fontScale="90000"/>
          </a:bodyPr>
          <a:p>
            <a:pPr algn="l" indent="-742950" marL="742950"/>
            <a:r>
              <a:rPr altLang="en-IN" dirty="0" lang="en-US">
                <a:solidFill>
                  <a:srgbClr val="002060"/>
                </a:solidFill>
              </a:rPr>
              <a:t>Properties of correlation </a:t>
            </a:r>
            <a:r>
              <a:rPr altLang="en-IN" dirty="0" lang="en-US" smtClean="0">
                <a:solidFill>
                  <a:srgbClr val="002060"/>
                </a:solidFill>
              </a:rPr>
              <a:t>coefficient: </a:t>
            </a:r>
            <a:r>
              <a:rPr altLang="en-IN" dirty="0" lang="en-US" smtClean="0"/>
              <a:t>1.</a:t>
            </a:r>
            <a:r>
              <a:rPr altLang="en-IN" dirty="0" sz="3600" lang="en-US" smtClean="0"/>
              <a:t>Correlation </a:t>
            </a:r>
            <a:r>
              <a:rPr altLang="en-IN" dirty="0" sz="3600" lang="en-US"/>
              <a:t>coefficient is a numerical </a:t>
            </a:r>
            <a:r>
              <a:rPr altLang="en-IN" dirty="0" sz="3600" lang="en-US" smtClean="0"/>
              <a:t>		value </a:t>
            </a:r>
            <a:r>
              <a:rPr altLang="en-IN" dirty="0" sz="3600" lang="en-US"/>
              <a:t>or constant and it does not </a:t>
            </a:r>
            <a:r>
              <a:rPr altLang="en-IN" dirty="0" sz="3600" lang="en-US" smtClean="0"/>
              <a:t>		depend </a:t>
            </a:r>
            <a:r>
              <a:rPr altLang="en-IN" dirty="0" sz="3600" lang="en-US"/>
              <a:t>on any units of the given </a:t>
            </a:r>
            <a:r>
              <a:rPr altLang="en-IN" dirty="0" sz="3600" lang="en-US" smtClean="0"/>
              <a:t>		data </a:t>
            </a:r>
            <a:r>
              <a:rPr altLang="en-IN" dirty="0" sz="3600" lang="en-US"/>
              <a:t/>
            </a:r>
            <a:br>
              <a:rPr altLang="en-IN" dirty="0" sz="3600" lang="en-US"/>
            </a:br>
            <a:r>
              <a:rPr altLang="en-IN" dirty="0" sz="3600" lang="en-US"/>
              <a:t>2. Limits of correlation coefficient lies between -1 and +1  </a:t>
            </a:r>
            <a:br>
              <a:rPr altLang="en-IN" dirty="0" sz="3600" lang="en-US"/>
            </a:br>
            <a:endParaRPr dirty="0" sz="4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93328"/>
          </a:xfrm>
        </p:spPr>
        <p:txBody>
          <a:bodyPr/>
          <a:p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4313" y="219708"/>
            <a:ext cx="8715374" cy="641858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048652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153400" cy="3200400"/>
          </a:xfrm>
        </p:spPr>
        <p:txBody>
          <a:bodyPr>
            <a:normAutofit/>
          </a:bodyPr>
          <a:p>
            <a:pPr algn="l"/>
            <a:r>
              <a:rPr altLang="en-IN" dirty="0" sz="2800" lang="en-US" smtClean="0"/>
              <a:t>3</a:t>
            </a:r>
            <a:r>
              <a:rPr altLang="en-IN" dirty="0" sz="2800" lang="en-US"/>
              <a:t>. Correlation coefficient is independent </a:t>
            </a:r>
            <a:r>
              <a:rPr altLang="en-IN" dirty="0" sz="2800" lang="en-US" smtClean="0"/>
              <a:t>of  </a:t>
            </a:r>
            <a:r>
              <a:rPr altLang="en-IN" dirty="0" sz="2800" lang="en-US"/>
              <a:t>shifting origin and scale </a:t>
            </a:r>
            <a:endParaRPr dirty="0" sz="2800" lang="en-IN"/>
          </a:p>
        </p:txBody>
      </p:sp>
      <p:sp>
        <p:nvSpPr>
          <p:cNvPr id="1048610" name="Subtitle 1048653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7391400" cy="2819400"/>
          </a:xfrm>
        </p:spPr>
        <p:txBody>
          <a:bodyPr>
            <a:normAutofit fontScale="85714" lnSpcReduction="20000"/>
          </a:bodyPr>
          <a:p>
            <a:r>
              <a:rPr altLang="en-IN" dirty="0" sz="2800" lang="en-US" smtClean="0">
                <a:solidFill>
                  <a:schemeClr val="tx1"/>
                </a:solidFill>
              </a:rPr>
              <a:t>4</a:t>
            </a:r>
            <a:r>
              <a:rPr altLang="en-IN" dirty="0" sz="2800" lang="en-US">
                <a:solidFill>
                  <a:schemeClr val="tx1"/>
                </a:solidFill>
              </a:rPr>
              <a:t>.</a:t>
            </a:r>
            <a:r>
              <a:rPr altLang="en-IN" dirty="0" sz="3600" lang="en-US">
                <a:solidFill>
                  <a:schemeClr val="tx1"/>
                </a:solidFill>
              </a:rPr>
              <a:t> There is no correlation between any two </a:t>
            </a:r>
            <a:r>
              <a:rPr altLang="en-IN" dirty="0" sz="3600" lang="en-US" smtClean="0">
                <a:solidFill>
                  <a:schemeClr val="tx1"/>
                </a:solidFill>
              </a:rPr>
              <a:t>independent </a:t>
            </a:r>
            <a:r>
              <a:rPr altLang="en-IN" dirty="0" sz="3600" lang="en-US">
                <a:solidFill>
                  <a:schemeClr val="tx1"/>
                </a:solidFill>
              </a:rPr>
              <a:t>random </a:t>
            </a:r>
            <a:r>
              <a:rPr altLang="en-IN" dirty="0" sz="3600" lang="en-US" smtClean="0">
                <a:solidFill>
                  <a:schemeClr val="tx1"/>
                </a:solidFill>
              </a:rPr>
              <a:t>variable.       If  X and Y are independent random variables then there is a zero correlation.</a:t>
            </a:r>
          </a:p>
          <a:p>
            <a:r>
              <a:rPr altLang="en-IN" sz="3600" lang="en-US" smtClean="0">
                <a:solidFill>
                  <a:schemeClr val="tx1"/>
                </a:solidFill>
              </a:rPr>
              <a:t>Converse </a:t>
            </a:r>
            <a:r>
              <a:rPr altLang="en-IN" dirty="0" sz="3600" lang="en-US" smtClean="0">
                <a:solidFill>
                  <a:schemeClr val="tx1"/>
                </a:solidFill>
              </a:rPr>
              <a:t>of this need not be true </a:t>
            </a:r>
            <a:r>
              <a:rPr altLang="en-IN" dirty="0" sz="3600" lang="en-US" err="1" smtClean="0">
                <a:solidFill>
                  <a:schemeClr val="tx1"/>
                </a:solidFill>
              </a:rPr>
              <a:t>i.e</a:t>
            </a:r>
            <a:r>
              <a:rPr altLang="en-IN" dirty="0" sz="3600" lang="en-US" smtClean="0">
                <a:solidFill>
                  <a:schemeClr val="tx1"/>
                </a:solidFill>
              </a:rPr>
              <a:t>, r(</a:t>
            </a:r>
            <a:r>
              <a:rPr altLang="en-IN" dirty="0" sz="3600" lang="en-US" err="1" smtClean="0">
                <a:solidFill>
                  <a:schemeClr val="tx1"/>
                </a:solidFill>
              </a:rPr>
              <a:t>x,y</a:t>
            </a:r>
            <a:r>
              <a:rPr altLang="en-IN" dirty="0" sz="3600" lang="en-US" smtClean="0">
                <a:solidFill>
                  <a:schemeClr val="tx1"/>
                </a:solidFill>
              </a:rPr>
              <a:t>)=0, then X and Y need not be independent </a:t>
            </a:r>
            <a:r>
              <a:rPr altLang="en-IN" dirty="0" sz="3600" lang="en-US" err="1" smtClean="0">
                <a:solidFill>
                  <a:schemeClr val="tx1"/>
                </a:solidFill>
              </a:rPr>
              <a:t>randaom</a:t>
            </a:r>
            <a:r>
              <a:rPr altLang="en-IN" dirty="0" sz="3600" lang="en-US" smtClean="0">
                <a:solidFill>
                  <a:schemeClr val="tx1"/>
                </a:solidFill>
              </a:rPr>
              <a:t> variables.</a:t>
            </a:r>
            <a:r>
              <a:rPr altLang="en-IN" dirty="0" sz="2800" lang="en-US" smtClean="0">
                <a:solidFill>
                  <a:schemeClr val="tx1"/>
                </a:solidFill>
              </a:rPr>
              <a:t>  </a:t>
            </a:r>
            <a:endParaRPr dirty="0" sz="280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0354"/>
          </a:xfrm>
        </p:spPr>
        <p:txBody>
          <a:bodyPr/>
          <a:p>
            <a:endParaRPr lang="en-I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60584"/>
            <a:ext cx="9144000" cy="453683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3146"/>
          </a:xfrm>
        </p:spPr>
        <p:txBody>
          <a:bodyPr/>
          <a:p>
            <a:endParaRPr lang="en-I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02012"/>
            <a:ext cx="9144000" cy="585397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w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k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g</a:t>
            </a:r>
            <a:r>
              <a:rPr altLang="en-IN" lang="en-US"/>
              <a:t>y</a:t>
            </a:r>
            <a:r>
              <a:rPr altLang="en-IN" lang="en-US"/>
              <a:t>m</a:t>
            </a:r>
            <a:r>
              <a:rPr altLang="en-IN" lang="en-US"/>
              <a:t>,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b</a:t>
            </a:r>
            <a:r>
              <a:rPr altLang="en-IN" lang="en-US"/>
              <a:t>o</a:t>
            </a:r>
            <a:r>
              <a:rPr altLang="en-IN" lang="en-US"/>
              <a:t>d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a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h</a:t>
            </a:r>
            <a:r>
              <a:rPr altLang="en-IN" lang="en-US"/>
              <a:t>a</a:t>
            </a:r>
            <a:r>
              <a:rPr altLang="en-IN" lang="en-US"/>
              <a:t>v</a:t>
            </a:r>
            <a:r>
              <a:rPr altLang="en-IN" lang="en-US"/>
              <a:t>e</a:t>
            </a:r>
            <a:r>
              <a:rPr altLang="en-IN" lang="en-US"/>
              <a:t>.</a:t>
            </a:r>
            <a:endParaRPr lang="en-IN"/>
          </a:p>
          <a:p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k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i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ette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,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e</a:t>
            </a:r>
            <a:r>
              <a:rPr altLang="en-IN" lang="en-US"/>
              <a:t>w</a:t>
            </a:r>
            <a:r>
              <a:rPr altLang="en-IN" lang="en-US"/>
              <a:t>e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y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w</a:t>
            </a:r>
            <a:r>
              <a:rPr altLang="en-IN" lang="en-US"/>
              <a:t>i</a:t>
            </a:r>
            <a:r>
              <a:rPr altLang="en-IN" lang="en-US"/>
              <a:t>l</a:t>
            </a:r>
            <a:r>
              <a:rPr altLang="en-IN" lang="en-US"/>
              <a:t>l</a:t>
            </a:r>
            <a:r>
              <a:rPr altLang="en-IN" lang="en-US"/>
              <a:t> </a:t>
            </a:r>
            <a:r>
              <a:rPr altLang="en-IN" lang="en-US"/>
              <a:t>h</a:t>
            </a:r>
            <a:r>
              <a:rPr altLang="en-IN" lang="en-US"/>
              <a:t>a</a:t>
            </a:r>
            <a:r>
              <a:rPr altLang="en-IN" lang="en-US"/>
              <a:t>v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o</a:t>
            </a:r>
            <a:r>
              <a:rPr altLang="en-IN" lang="en-US"/>
              <a:t> </a:t>
            </a:r>
            <a:r>
              <a:rPr altLang="en-IN" lang="en-US"/>
              <a:t>l</a:t>
            </a:r>
            <a:r>
              <a:rPr altLang="en-IN" lang="en-US"/>
              <a:t>i</a:t>
            </a:r>
            <a:r>
              <a:rPr altLang="en-IN" lang="en-US"/>
              <a:t>e</a:t>
            </a:r>
            <a:endParaRPr lang="en-IN"/>
          </a:p>
          <a:p>
            <a:r>
              <a:rPr altLang="en-IN" lang="en-US"/>
              <a:t>I</a:t>
            </a:r>
            <a:r>
              <a:rPr altLang="en-IN" lang="en-US"/>
              <a:t>f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r</a:t>
            </a:r>
            <a:r>
              <a:rPr altLang="en-IN" lang="en-US"/>
              <a:t>a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ase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p</a:t>
            </a:r>
            <a:r>
              <a:rPr altLang="en-IN" lang="en-US"/>
              <a:t>e</a:t>
            </a:r>
            <a:r>
              <a:rPr altLang="en-IN" lang="en-US"/>
              <a:t>e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,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n</a:t>
            </a:r>
            <a:r>
              <a:rPr altLang="en-IN" lang="en-US"/>
              <a:t>g</a:t>
            </a:r>
            <a:r>
              <a:rPr altLang="en-IN" lang="en-US"/>
              <a:t>h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f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i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o</a:t>
            </a:r>
            <a:r>
              <a:rPr altLang="en-IN" lang="en-US"/>
              <a:t> </a:t>
            </a:r>
            <a:r>
              <a:rPr altLang="en-IN" lang="en-US"/>
              <a:t>g</a:t>
            </a:r>
            <a:r>
              <a:rPr altLang="en-IN" lang="en-US"/>
              <a:t>e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o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 </a:t>
            </a:r>
            <a:r>
              <a:rPr altLang="en-IN" lang="en-US"/>
              <a:t>p</a:t>
            </a:r>
            <a:r>
              <a:rPr altLang="en-IN" lang="en-US"/>
              <a:t>o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c</a:t>
            </a:r>
            <a:r>
              <a:rPr altLang="en-IN" lang="en-US"/>
              <a:t>r</a:t>
            </a:r>
            <a:r>
              <a:rPr altLang="en-IN" lang="en-US"/>
              <a:t>ease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.</a:t>
            </a:r>
            <a:r>
              <a:rPr altLang="en-IN" lang="en-US"/>
              <a:t>.</a:t>
            </a:r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69021"/>
          </a:xfrm>
        </p:spPr>
        <p:txBody>
          <a:bodyPr/>
          <a:p>
            <a:r>
              <a:rPr altLang="en-IN" lang="en-US"/>
              <a:t>Thank</a:t>
            </a:r>
            <a:r>
              <a:rPr altLang="en-IN" lang="en-US"/>
              <a:t> you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7315200" cy="5029200"/>
          </a:xfr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>
              <a:buFont typeface="Arial" pitchFamily="34" charset="0"/>
              <a:buChar char="•"/>
            </a:pPr>
            <a:r>
              <a:rPr b="1" dirty="0" lang="en-US" err="1" smtClean="0">
                <a:solidFill>
                  <a:srgbClr val="C00000"/>
                </a:solidFill>
              </a:rPr>
              <a:t>Uni</a:t>
            </a:r>
            <a:r>
              <a:rPr b="1" dirty="0" lang="en-US" smtClean="0">
                <a:solidFill>
                  <a:srgbClr val="C00000"/>
                </a:solidFill>
              </a:rPr>
              <a:t> -</a:t>
            </a:r>
            <a:r>
              <a:rPr b="1" dirty="0" lang="en-US" err="1" smtClean="0">
                <a:solidFill>
                  <a:srgbClr val="C00000"/>
                </a:solidFill>
              </a:rPr>
              <a:t>variate</a:t>
            </a:r>
            <a:r>
              <a:rPr b="1" dirty="0" lang="en-US" smtClean="0">
                <a:solidFill>
                  <a:srgbClr val="C00000"/>
                </a:solidFill>
              </a:rPr>
              <a:t> distribution:</a:t>
            </a:r>
            <a:r>
              <a:rPr b="1" dirty="0" sz="2800" lang="en-US" smtClean="0">
                <a:solidFill>
                  <a:srgbClr val="C00000"/>
                </a:solidFill>
              </a:rPr>
              <a:t> </a:t>
            </a:r>
            <a:r>
              <a:rPr dirty="0" sz="2800" lang="en-US" smtClean="0">
                <a:solidFill>
                  <a:schemeClr val="tx1"/>
                </a:solidFill>
              </a:rPr>
              <a:t>The distribution involving only one variable.</a:t>
            </a:r>
          </a:p>
          <a:p>
            <a:r>
              <a:rPr dirty="0" sz="2800" lang="en-US" smtClean="0">
                <a:solidFill>
                  <a:schemeClr val="tx1"/>
                </a:solidFill>
              </a:rPr>
              <a:t>  </a:t>
            </a:r>
            <a:r>
              <a:rPr dirty="0" sz="28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2800" lang="en-US" smtClean="0">
                <a:solidFill>
                  <a:srgbClr val="002060"/>
                </a:solidFill>
              </a:rPr>
              <a:t>Example:</a:t>
            </a:r>
            <a:r>
              <a:rPr dirty="0" sz="2800" lang="en-US" smtClean="0">
                <a:solidFill>
                  <a:schemeClr val="tx1"/>
                </a:solidFill>
              </a:rPr>
              <a:t> Marks in statistics ,weight of a person, Height of a person ,prices of commodities etc ,.. are </a:t>
            </a:r>
            <a:r>
              <a:rPr dirty="0" sz="2800" lang="en-US" err="1" smtClean="0">
                <a:solidFill>
                  <a:schemeClr val="tx1"/>
                </a:solidFill>
              </a:rPr>
              <a:t>Uni</a:t>
            </a:r>
            <a:r>
              <a:rPr dirty="0" sz="2800" lang="en-US" smtClean="0">
                <a:solidFill>
                  <a:schemeClr val="tx1"/>
                </a:solidFill>
              </a:rPr>
              <a:t>- </a:t>
            </a:r>
            <a:r>
              <a:rPr dirty="0" sz="2800" lang="en-US" err="1" smtClean="0">
                <a:solidFill>
                  <a:schemeClr val="tx1"/>
                </a:solidFill>
              </a:rPr>
              <a:t>variate</a:t>
            </a:r>
            <a:r>
              <a:rPr dirty="0" sz="2800" lang="en-US" smtClean="0">
                <a:solidFill>
                  <a:schemeClr val="tx1"/>
                </a:solidFill>
              </a:rPr>
              <a:t> distributions.</a:t>
            </a:r>
          </a:p>
          <a:p>
            <a:pPr>
              <a:buFont typeface="Arial" pitchFamily="34" charset="0"/>
              <a:buChar char="•"/>
            </a:pPr>
            <a:r>
              <a:rPr b="1" dirty="0" lang="en-US" smtClean="0">
                <a:solidFill>
                  <a:srgbClr val="C00000"/>
                </a:solidFill>
              </a:rPr>
              <a:t>Bi-</a:t>
            </a:r>
            <a:r>
              <a:rPr b="1" dirty="0" lang="en-US" err="1" smtClean="0">
                <a:solidFill>
                  <a:srgbClr val="C00000"/>
                </a:solidFill>
              </a:rPr>
              <a:t>variate</a:t>
            </a:r>
            <a:r>
              <a:rPr b="1" dirty="0" lang="en-US" smtClean="0">
                <a:solidFill>
                  <a:srgbClr val="C00000"/>
                </a:solidFill>
              </a:rPr>
              <a:t> distribution:</a:t>
            </a:r>
            <a:r>
              <a:rPr dirty="0" sz="2800" lang="en-US" smtClean="0">
                <a:solidFill>
                  <a:schemeClr val="tx1"/>
                </a:solidFill>
              </a:rPr>
              <a:t> The distribution  involving only two variables. </a:t>
            </a:r>
            <a:endParaRPr dirty="0" sz="2800" lang="en-US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b="1" dirty="0" sz="2800" lang="en-US" smtClean="0">
                <a:solidFill>
                  <a:srgbClr val="002060"/>
                </a:solidFill>
              </a:rPr>
              <a:t>Example:</a:t>
            </a:r>
            <a:r>
              <a:rPr dirty="0" sz="2800" lang="en-US" smtClean="0">
                <a:solidFill>
                  <a:schemeClr val="tx1"/>
                </a:solidFill>
              </a:rPr>
              <a:t> Price and Demand of a commodity, </a:t>
            </a:r>
            <a:r>
              <a:rPr dirty="0" sz="2800" lang="en-US">
                <a:solidFill>
                  <a:schemeClr val="tx1"/>
                </a:solidFill>
              </a:rPr>
              <a:t>R</a:t>
            </a:r>
            <a:r>
              <a:rPr dirty="0" sz="2800" lang="en-US" smtClean="0">
                <a:solidFill>
                  <a:schemeClr val="tx1"/>
                </a:solidFill>
              </a:rPr>
              <a:t>ainfall and Yield of a crop,… are Bi-</a:t>
            </a:r>
            <a:r>
              <a:rPr dirty="0" sz="2800" lang="en-US" err="1" smtClean="0">
                <a:solidFill>
                  <a:schemeClr val="tx1"/>
                </a:solidFill>
              </a:rPr>
              <a:t>variate</a:t>
            </a:r>
            <a:r>
              <a:rPr dirty="0" sz="2800" lang="en-US" smtClean="0">
                <a:solidFill>
                  <a:schemeClr val="tx1"/>
                </a:solidFill>
              </a:rPr>
              <a:t> distributions.</a:t>
            </a:r>
            <a:endParaRPr dirty="0" sz="28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2800" lang="en-US" smtClean="0"/>
              <a:t>CORRELATION</a:t>
            </a:r>
            <a:endParaRPr b="1" dirty="0" sz="280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r>
              <a:rPr b="1" dirty="0" lang="en-US" smtClean="0">
                <a:solidFill>
                  <a:srgbClr val="002060"/>
                </a:solidFill>
              </a:rPr>
              <a:t>Definition:</a:t>
            </a:r>
            <a:r>
              <a:rPr dirty="0" lang="en-US" smtClean="0">
                <a:solidFill>
                  <a:srgbClr val="002060"/>
                </a:solidFill>
              </a:rPr>
              <a:t> </a:t>
            </a:r>
            <a:r>
              <a:rPr dirty="0" lang="en-US" smtClean="0"/>
              <a:t> The variables are said to be correlated, If the change in one variable effects  in a change in the other variable is called correlation. </a:t>
            </a:r>
          </a:p>
          <a:p>
            <a:r>
              <a:rPr dirty="0" lang="en-US" smtClean="0"/>
              <a:t>The  relationship between two random variables is called Correlation</a:t>
            </a:r>
          </a:p>
          <a:p>
            <a:r>
              <a:rPr b="1" dirty="0" lang="en-US" smtClean="0">
                <a:solidFill>
                  <a:srgbClr val="002060"/>
                </a:solidFill>
              </a:rPr>
              <a:t>Linear correlation </a:t>
            </a:r>
            <a:r>
              <a:rPr dirty="0" lang="en-US" smtClean="0"/>
              <a:t>: When the amount of change in one variable leads to a constant ratio of change in the other variable.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 flipH="1">
            <a:off x="609600" y="457200"/>
            <a:ext cx="8077200" cy="60198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p>
            <a:pPr algn="l">
              <a:buFont typeface="Wingdings" pitchFamily="2" charset="2"/>
              <a:buChar char="§"/>
            </a:pPr>
            <a:r>
              <a:rPr dirty="0" sz="2800" lang="en-US" smtClean="0"/>
              <a:t/>
            </a:r>
            <a:br>
              <a:rPr dirty="0" sz="2800" lang="en-US" smtClean="0"/>
            </a:br>
            <a:r>
              <a:rPr dirty="0" sz="2800" lang="en-US" smtClean="0"/>
              <a:t/>
            </a:r>
            <a:br>
              <a:rPr dirty="0" sz="2800" lang="en-US" smtClean="0"/>
            </a:br>
            <a:r>
              <a:rPr dirty="0" sz="2800" lang="en-US" smtClean="0"/>
              <a:t/>
            </a:r>
            <a:br>
              <a:rPr dirty="0" sz="2800" lang="en-US" smtClean="0"/>
            </a:br>
            <a:r>
              <a:rPr dirty="0" sz="2800" lang="en-US" smtClean="0"/>
              <a:t/>
            </a:r>
            <a:br>
              <a:rPr dirty="0" sz="2800" lang="en-US" smtClean="0"/>
            </a:br>
            <a:r>
              <a:rPr b="1" dirty="0" sz="2700" lang="en-US" smtClean="0">
                <a:solidFill>
                  <a:srgbClr val="002060"/>
                </a:solidFill>
              </a:rPr>
              <a:t>Non linear correlation </a:t>
            </a:r>
            <a:r>
              <a:rPr dirty="0" sz="2700" lang="en-US" smtClean="0"/>
              <a:t>:  When the amount of change in one 	variable is not in constant ratio to the change in the 	other variable. </a:t>
            </a:r>
            <a:br>
              <a:rPr dirty="0" sz="2700" lang="en-US" smtClean="0"/>
            </a:br>
            <a:r>
              <a:rPr dirty="0" sz="2700" lang="en-US" smtClean="0"/>
              <a:t/>
            </a:r>
            <a:br>
              <a:rPr dirty="0" sz="2700" lang="en-US" smtClean="0"/>
            </a:br>
            <a:r>
              <a:rPr b="1" dirty="0" sz="2700" lang="en-US" smtClean="0">
                <a:solidFill>
                  <a:srgbClr val="002060"/>
                </a:solidFill>
              </a:rPr>
              <a:t>Types of correlation</a:t>
            </a:r>
            <a:r>
              <a:rPr dirty="0" sz="2700" lang="en-US" smtClean="0">
                <a:solidFill>
                  <a:srgbClr val="002060"/>
                </a:solidFill>
              </a:rPr>
              <a:t/>
            </a:r>
            <a:br>
              <a:rPr dirty="0" sz="2700" lang="en-US" smtClean="0">
                <a:solidFill>
                  <a:srgbClr val="002060"/>
                </a:solidFill>
              </a:rPr>
            </a:br>
            <a:r>
              <a:rPr dirty="0" sz="2700" lang="en-US" smtClean="0">
                <a:solidFill>
                  <a:srgbClr val="002060"/>
                </a:solidFill>
              </a:rPr>
              <a:t>Positive correlation :</a:t>
            </a:r>
            <a:r>
              <a:rPr dirty="0" sz="2700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 sz="2700" lang="en-US" smtClean="0"/>
              <a:t>increase (decrease) in one variable leads 	to increase ( decrease) in other variable. </a:t>
            </a:r>
            <a:br>
              <a:rPr dirty="0" sz="2700" lang="en-US" smtClean="0"/>
            </a:br>
            <a:r>
              <a:rPr dirty="0" sz="2700" lang="en-US" smtClean="0"/>
              <a:t>	</a:t>
            </a:r>
            <a:r>
              <a:rPr dirty="0" sz="2700" lang="en-US" smtClean="0">
                <a:solidFill>
                  <a:srgbClr val="002060"/>
                </a:solidFill>
              </a:rPr>
              <a:t>Example : 1.</a:t>
            </a:r>
            <a:r>
              <a:rPr dirty="0" sz="2700" lang="en-US" smtClean="0"/>
              <a:t>Heights and Weights of a group of persons.</a:t>
            </a:r>
            <a:br>
              <a:rPr dirty="0" sz="2700" lang="en-US" smtClean="0"/>
            </a:br>
            <a:r>
              <a:rPr dirty="0" sz="2700" lang="en-US" smtClean="0"/>
              <a:t>	2.Demand and supply of a commodity </a:t>
            </a:r>
            <a:r>
              <a:rPr dirty="0" sz="2700" lang="en-US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dirty="0" sz="2700" lang="en-US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dirty="0" sz="2700" lang="en-US" smtClean="0">
                <a:solidFill>
                  <a:srgbClr val="002060"/>
                </a:solidFill>
              </a:rPr>
              <a:t>Negative correlation: </a:t>
            </a:r>
            <a:r>
              <a:rPr dirty="0" sz="2700" lang="en-US" smtClean="0"/>
              <a:t>Increase (decrease ) in one variable leads 	decrease (increase) in other variable</a:t>
            </a:r>
            <a:br>
              <a:rPr dirty="0" sz="2700" lang="en-US" smtClean="0"/>
            </a:br>
            <a:r>
              <a:rPr dirty="0" sz="2700" lang="en-US" smtClean="0"/>
              <a:t>	</a:t>
            </a:r>
            <a:r>
              <a:rPr dirty="0" sz="2700" lang="en-US" smtClean="0">
                <a:solidFill>
                  <a:srgbClr val="002060"/>
                </a:solidFill>
              </a:rPr>
              <a:t>Example:</a:t>
            </a:r>
            <a:r>
              <a:rPr dirty="0" sz="2700" lang="en-US" smtClean="0"/>
              <a:t>  1.Volume and pressure of a gas</a:t>
            </a:r>
            <a:br>
              <a:rPr dirty="0" sz="2700" lang="en-US" smtClean="0"/>
            </a:br>
            <a:r>
              <a:rPr dirty="0" sz="2700" lang="en-US" smtClean="0"/>
              <a:t>	2.Supply and price of a commodity</a:t>
            </a:r>
            <a:r>
              <a:rPr dirty="0" sz="2700" lang="en-US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dirty="0" sz="2700" lang="en-US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dirty="0" sz="2700" lang="en-US" smtClean="0"/>
              <a:t/>
            </a:r>
            <a:br>
              <a:rPr dirty="0" sz="2700" lang="en-US" smtClean="0"/>
            </a:br>
            <a:r>
              <a:rPr dirty="0" sz="2700" lang="en-US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dirty="0" sz="2700" lang="en-US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dirty="0" sz="2800" lang="en-US" smtClean="0"/>
              <a:t/>
            </a:r>
            <a:br>
              <a:rPr dirty="0" sz="2800" lang="en-US" smtClean="0"/>
            </a:b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086600" cy="2438400"/>
          </a:xfrm>
        </p:spPr>
        <p:txBody>
          <a:bodyPr>
            <a:normAutofit fontScale="90000"/>
          </a:bodyPr>
          <a:p>
            <a:pPr algn="l"/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/>
            </a:r>
            <a:br>
              <a:rPr dirty="0" sz="3200" lang="en-US" smtClean="0"/>
            </a:br>
            <a:r>
              <a:rPr dirty="0" sz="3200" lang="en-US" smtClean="0"/>
              <a:t>																										</a:t>
            </a:r>
            <a:br>
              <a:rPr dirty="0" sz="3200" lang="en-US" smtClean="0"/>
            </a:br>
            <a:r>
              <a:rPr dirty="0" sz="3200" lang="en-US" smtClean="0">
                <a:solidFill>
                  <a:srgbClr val="002060"/>
                </a:solidFill>
              </a:rPr>
              <a:t>Uncorrelated variables : </a:t>
            </a:r>
            <a:r>
              <a:rPr dirty="0" sz="3200" 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dirty="0" sz="3200" lang="en-US" smtClean="0"/>
              <a:t>If there is no 	relation between two variables are called Uncorrelated variables.</a:t>
            </a:r>
            <a:br>
              <a:rPr dirty="0" sz="3200" lang="en-US" smtClean="0"/>
            </a:br>
            <a:r>
              <a:rPr dirty="0" sz="3200" lang="en-US" smtClean="0"/>
              <a:t>	</a:t>
            </a:r>
            <a:r>
              <a:rPr dirty="0" sz="3200" lang="en-US" smtClean="0">
                <a:solidFill>
                  <a:srgbClr val="002060"/>
                </a:solidFill>
              </a:rPr>
              <a:t>Example : </a:t>
            </a:r>
            <a:r>
              <a:rPr dirty="0" sz="3200" lang="en-US" smtClean="0"/>
              <a:t>Income of father does not depend on the age of son.</a:t>
            </a:r>
            <a:br>
              <a:rPr dirty="0" sz="3200" lang="en-US" smtClean="0"/>
            </a:br>
            <a:r>
              <a:rPr b="1" dirty="0" sz="3200" lang="en-US" smtClean="0">
                <a:solidFill>
                  <a:srgbClr val="C00000"/>
                </a:solidFill>
              </a:rPr>
              <a:t>Scatter diagram:</a:t>
            </a:r>
            <a:br>
              <a:rPr b="1" dirty="0" sz="3200" lang="en-US" smtClean="0">
                <a:solidFill>
                  <a:srgbClr val="C00000"/>
                </a:solidFill>
              </a:rPr>
            </a:br>
            <a:r>
              <a:rPr b="1" dirty="0" sz="3200" lang="en-US" smtClean="0">
                <a:solidFill>
                  <a:srgbClr val="C00000"/>
                </a:solidFill>
              </a:rPr>
              <a:t>	</a:t>
            </a:r>
            <a:r>
              <a:rPr dirty="0" sz="3200" lang="en-US" smtClean="0"/>
              <a:t>The diagrammatic representation of a bi- </a:t>
            </a:r>
            <a:r>
              <a:rPr dirty="0" sz="3200" lang="en-US" err="1" smtClean="0"/>
              <a:t>variate</a:t>
            </a:r>
            <a:r>
              <a:rPr dirty="0" sz="3200" lang="en-US" smtClean="0"/>
              <a:t> data (x1,y1)(x2,y2)…………..(</a:t>
            </a:r>
            <a:r>
              <a:rPr dirty="0" sz="3200" lang="en-US" err="1" smtClean="0"/>
              <a:t>xn,yn</a:t>
            </a:r>
            <a:r>
              <a:rPr dirty="0" sz="3200" lang="en-US" smtClean="0"/>
              <a:t>) is called Scatter diagram .It is a simple graphical representation by plotting values of the random variables X on x- axis and values of the random variable Y on Y- axis</a:t>
            </a:r>
            <a:br>
              <a:rPr dirty="0" sz="3200" lang="en-US" smtClean="0"/>
            </a:br>
            <a:r>
              <a:rPr dirty="0" sz="3200" lang="en-US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dirty="0" sz="3200" lang="en-US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dirty="0" sz="3200" lang="en-US" smtClean="0"/>
              <a:t/>
            </a:r>
            <a:br>
              <a:rPr dirty="0" sz="3200" lang="en-US" smtClean="0"/>
            </a:br>
            <a:endParaRPr dirty="0" sz="32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12407" y="0"/>
            <a:ext cx="6719185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2788"/>
          </a:xfrm>
        </p:spPr>
        <p:txBody>
          <a:bodyPr/>
          <a:p>
            <a:br>
              <a:rPr altLang="en-IN" lang="en-US"/>
            </a:b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94105"/>
            <a:ext cx="9144000" cy="466979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589"/>
          <p:cNvSpPr>
            <a:spLocks noGrp="1"/>
          </p:cNvSpPr>
          <p:nvPr>
            <p:ph type="ctrTitle"/>
          </p:nvPr>
        </p:nvSpPr>
        <p:spPr>
          <a:xfrm>
            <a:off x="228600" y="1203853"/>
            <a:ext cx="7772400" cy="5449481"/>
          </a:xfrm>
        </p:spPr>
        <p:txBody>
          <a:bodyPr>
            <a:normAutofit fontScale="90000"/>
          </a:bodyPr>
          <a:p>
            <a:r>
              <a:rPr altLang="en-IN" b="1" dirty="0" lang="en-US">
                <a:solidFill>
                  <a:srgbClr val="002060"/>
                </a:solidFill>
              </a:rPr>
              <a:t>Correlation </a:t>
            </a:r>
            <a:r>
              <a:rPr altLang="en-IN" b="1" dirty="0" lang="en-US" smtClean="0">
                <a:solidFill>
                  <a:srgbClr val="002060"/>
                </a:solidFill>
              </a:rPr>
              <a:t>coefficient:</a:t>
            </a:r>
            <a:r>
              <a:rPr altLang="en-IN" dirty="0" lang="en-US" smtClean="0">
                <a:solidFill>
                  <a:schemeClr val="accent2"/>
                </a:solidFill>
              </a:rPr>
              <a:t/>
            </a:r>
            <a:br>
              <a:rPr altLang="en-IN" dirty="0" lang="en-US" smtClean="0">
                <a:solidFill>
                  <a:schemeClr val="accent2"/>
                </a:solidFill>
              </a:rPr>
            </a:br>
            <a:r>
              <a:rPr altLang="en-IN" dirty="0" lang="en-US" smtClean="0">
                <a:solidFill>
                  <a:schemeClr val="accent2"/>
                </a:solidFill>
              </a:rPr>
              <a:t>“</a:t>
            </a:r>
            <a:r>
              <a:rPr altLang="en-IN" dirty="0" i="1" lang="en-US" smtClean="0">
                <a:solidFill>
                  <a:srgbClr val="7030A0"/>
                </a:solidFill>
              </a:rPr>
              <a:t>Prof. </a:t>
            </a:r>
            <a:r>
              <a:rPr altLang="en-IN" dirty="0" i="1" lang="en-US" err="1">
                <a:solidFill>
                  <a:srgbClr val="7030A0"/>
                </a:solidFill>
              </a:rPr>
              <a:t>karl</a:t>
            </a:r>
            <a:r>
              <a:rPr altLang="en-IN" dirty="0" i="1" lang="en-US">
                <a:solidFill>
                  <a:srgbClr val="7030A0"/>
                </a:solidFill>
              </a:rPr>
              <a:t> </a:t>
            </a:r>
            <a:r>
              <a:rPr altLang="en-IN" dirty="0" i="1" lang="en-US" smtClean="0">
                <a:solidFill>
                  <a:srgbClr val="7030A0"/>
                </a:solidFill>
              </a:rPr>
              <a:t>Pearson” </a:t>
            </a:r>
            <a:r>
              <a:rPr altLang="en-IN" dirty="0" lang="en-US"/>
              <a:t>discovered the measure to find the intensity of  linear relation ship between two variables </a:t>
            </a:r>
            <a:br>
              <a:rPr altLang="en-IN" dirty="0" lang="en-US"/>
            </a:br>
            <a:r>
              <a:rPr altLang="en-IN" dirty="0" lang="en-US"/>
              <a:t>  </a:t>
            </a:r>
            <a:r>
              <a:rPr altLang="en-IN" dirty="0" sz="5700" lang="en-US"/>
              <a:t/>
            </a:r>
            <a:br>
              <a:rPr altLang="en-IN" dirty="0" sz="5700" lang="en-US"/>
            </a:br>
            <a:r>
              <a:rPr altLang="en-IN" dirty="0" sz="5700" lang="en-US"/>
              <a:t/>
            </a:r>
            <a:br>
              <a:rPr altLang="en-IN" dirty="0" sz="5700" lang="en-US"/>
            </a:br>
            <a:endParaRPr dirty="0" lang="en-IN"/>
          </a:p>
        </p:txBody>
      </p:sp>
      <p:sp>
        <p:nvSpPr>
          <p:cNvPr id="1048603" name="Subtitle 1048590"/>
          <p:cNvSpPr>
            <a:spLocks noGrp="1"/>
          </p:cNvSpPr>
          <p:nvPr>
            <p:ph type="subTitle" idx="1"/>
          </p:nvPr>
        </p:nvSpPr>
        <p:spPr>
          <a:xfrm>
            <a:off x="1143000" y="4928371"/>
            <a:ext cx="6858000" cy="2942779"/>
          </a:xfrm>
        </p:spPr>
        <p:txBody>
          <a:bodyPr>
            <a:normAutofit/>
          </a:bodyPr>
          <a:p>
            <a:r>
              <a:rPr altLang="en-IN" b="1" dirty="0" sz="2800" lang="en-US">
                <a:solidFill>
                  <a:schemeClr val="tx1"/>
                </a:solidFill>
              </a:rPr>
              <a:t>Correlation coefficient is denoted by r (</a:t>
            </a:r>
            <a:r>
              <a:rPr altLang="en-IN" b="1" dirty="0" sz="2800" lang="en-US" err="1">
                <a:solidFill>
                  <a:schemeClr val="tx1"/>
                </a:solidFill>
              </a:rPr>
              <a:t>x,y</a:t>
            </a:r>
            <a:r>
              <a:rPr altLang="en-IN" b="1" dirty="0" sz="2800" lang="en-US">
                <a:solidFill>
                  <a:schemeClr val="tx1"/>
                </a:solidFill>
              </a:rPr>
              <a:t>) </a:t>
            </a:r>
            <a:r>
              <a:rPr altLang="en-IN" b="1" dirty="0" sz="2800" lang="en-US" smtClean="0">
                <a:solidFill>
                  <a:schemeClr val="tx1"/>
                </a:solidFill>
              </a:rPr>
              <a:t>and defined as </a:t>
            </a:r>
            <a:endParaRPr dirty="0" sz="160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17502"/>
          </a:xfrm>
        </p:spPr>
        <p:txBody>
          <a:bodyPr/>
          <a:p>
            <a:endParaRPr lang="en-I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51379"/>
            <a:ext cx="9144000" cy="340603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Correlation</dc:title>
  <dc:creator>Windows User</dc:creator>
  <cp:lastModifiedBy>Windows User</cp:lastModifiedBy>
  <dcterms:created xsi:type="dcterms:W3CDTF">2020-10-04T17:12:17Z</dcterms:created>
  <dcterms:modified xsi:type="dcterms:W3CDTF">2020-10-05T15:06:35Z</dcterms:modified>
</cp:coreProperties>
</file>