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67" r:id="rId7"/>
    <p:sldId id="260" r:id="rId8"/>
    <p:sldId id="264" r:id="rId9"/>
    <p:sldId id="265" r:id="rId10"/>
    <p:sldId id="266" r:id="rId11"/>
    <p:sldId id="261" r:id="rId12"/>
    <p:sldId id="262" r:id="rId13"/>
    <p:sldId id="268" r:id="rId14"/>
    <p:sldId id="263" r:id="rId15"/>
    <p:sldId id="272" r:id="rId16"/>
    <p:sldId id="287" r:id="rId17"/>
    <p:sldId id="269" r:id="rId18"/>
    <p:sldId id="270" r:id="rId19"/>
    <p:sldId id="271" r:id="rId20"/>
    <p:sldId id="273" r:id="rId21"/>
    <p:sldId id="274" r:id="rId22"/>
    <p:sldId id="275" r:id="rId23"/>
    <p:sldId id="276" r:id="rId24"/>
    <p:sldId id="277" r:id="rId25"/>
    <p:sldId id="278" r:id="rId26"/>
    <p:sldId id="279" r:id="rId27"/>
    <p:sldId id="280" r:id="rId28"/>
    <p:sldId id="281" r:id="rId29"/>
    <p:sldId id="282" r:id="rId30"/>
    <p:sldId id="283"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33CC33"/>
    <a:srgbClr val="FF00FF"/>
    <a:srgbClr val="FF9933"/>
    <a:srgbClr val="996633"/>
    <a:srgbClr val="9900CC"/>
    <a:srgbClr val="336699"/>
    <a:srgbClr val="666699"/>
    <a:srgbClr val="0066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12/31/2020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12/31/2020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12/31/2020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12/31/2020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12/31/2020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INNOMATICS RESEARCH LABS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7"/>
            <a:ext cx="4753477" cy="615769"/>
          </a:xfrm>
        </p:spPr>
        <p:txBody>
          <a:bodyPr>
            <a:normAutofit/>
          </a:bodyPr>
          <a:lstStyle/>
          <a:p>
            <a:pPr>
              <a:spcAft>
                <a:spcPts val="600"/>
              </a:spcAft>
            </a:pPr>
            <a:r>
              <a:rPr lang="en-US" dirty="0">
                <a:solidFill>
                  <a:schemeClr val="tx1"/>
                </a:solidFill>
                <a:latin typeface="Arial" panose="020B0604020202020204" pitchFamily="34" charset="0"/>
                <a:cs typeface="Arial" panose="020B0604020202020204" pitchFamily="34" charset="0"/>
              </a:rPr>
              <a:t>DATA SCIENCE COURSE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BE9AC-DBF6-4B1F-9566-848719230DFF}"/>
              </a:ext>
            </a:extLst>
          </p:cNvPr>
          <p:cNvSpPr txBox="1"/>
          <p:nvPr/>
        </p:nvSpPr>
        <p:spPr>
          <a:xfrm>
            <a:off x="583096" y="728870"/>
            <a:ext cx="11078817" cy="5016758"/>
          </a:xfrm>
          <a:prstGeom prst="rect">
            <a:avLst/>
          </a:prstGeom>
          <a:noFill/>
        </p:spPr>
        <p:txBody>
          <a:bodyPr wrap="square" rtlCol="0">
            <a:spAutoFit/>
          </a:bodyPr>
          <a:lstStyle/>
          <a:p>
            <a:pPr algn="ctr"/>
            <a:r>
              <a:rPr lang="en-IN" sz="3200" b="1" i="0" dirty="0">
                <a:solidFill>
                  <a:srgbClr val="002060"/>
                </a:solidFill>
                <a:effectLst/>
                <a:latin typeface="Arial" panose="020B0604020202020204" pitchFamily="34" charset="0"/>
                <a:cs typeface="Arial" panose="020B0604020202020204" pitchFamily="34" charset="0"/>
              </a:rPr>
              <a:t>SCRAPING OUT THE DATA FROM WIKIPEDIA:</a:t>
            </a:r>
          </a:p>
          <a:p>
            <a:pPr algn="ctr"/>
            <a:endParaRPr lang="en-IN" sz="3200" b="0" i="0" dirty="0">
              <a:solidFill>
                <a:srgbClr val="000000"/>
              </a:solidFill>
              <a:effectLst/>
              <a:latin typeface="Arial" panose="020B0604020202020204" pitchFamily="34" charset="0"/>
              <a:cs typeface="Arial" panose="020B0604020202020204" pitchFamily="34" charset="0"/>
            </a:endParaRPr>
          </a:p>
          <a:p>
            <a:pPr algn="ctr"/>
            <a:r>
              <a:rPr lang="en-IN" sz="3200" b="1" dirty="0">
                <a:solidFill>
                  <a:schemeClr val="accent2">
                    <a:lumMod val="75000"/>
                  </a:schemeClr>
                </a:solidFill>
                <a:latin typeface="Arial" panose="020B0604020202020204" pitchFamily="34" charset="0"/>
                <a:cs typeface="Arial" panose="020B0604020202020204" pitchFamily="34" charset="0"/>
              </a:rPr>
              <a:t>TITLE:</a:t>
            </a:r>
          </a:p>
          <a:p>
            <a:pPr algn="ctr"/>
            <a:r>
              <a:rPr lang="en-IN" sz="3200" dirty="0">
                <a:solidFill>
                  <a:schemeClr val="accent2">
                    <a:lumMod val="75000"/>
                  </a:schemeClr>
                </a:solidFill>
                <a:latin typeface="Arial" panose="020B0604020202020204" pitchFamily="34" charset="0"/>
                <a:cs typeface="Arial" panose="020B0604020202020204" pitchFamily="34" charset="0"/>
              </a:rPr>
              <a:t> </a:t>
            </a:r>
          </a:p>
          <a:p>
            <a:pPr algn="ctr"/>
            <a:r>
              <a:rPr lang="en-IN" sz="3200" b="0" i="0" dirty="0">
                <a:solidFill>
                  <a:schemeClr val="accent2">
                    <a:lumMod val="75000"/>
                  </a:schemeClr>
                </a:solidFill>
                <a:effectLst/>
                <a:latin typeface="Arial" panose="020B0604020202020204" pitchFamily="34" charset="0"/>
                <a:cs typeface="Arial" panose="020B0604020202020204" pitchFamily="34" charset="0"/>
              </a:rPr>
              <a:t>List Of Aircraft Accidents &amp; Incidents Resulting In At Least 50 Fatalities</a:t>
            </a:r>
          </a:p>
          <a:p>
            <a:pPr algn="ctr"/>
            <a:endParaRPr lang="en-IN" sz="3200" dirty="0">
              <a:solidFill>
                <a:schemeClr val="accent2">
                  <a:lumMod val="75000"/>
                </a:schemeClr>
              </a:solidFill>
              <a:latin typeface="Arial" panose="020B0604020202020204" pitchFamily="34" charset="0"/>
              <a:cs typeface="Arial" panose="020B0604020202020204" pitchFamily="34" charset="0"/>
            </a:endParaRPr>
          </a:p>
          <a:p>
            <a:pPr algn="ctr"/>
            <a:r>
              <a:rPr lang="en-IN" sz="3200" b="1" i="0" dirty="0">
                <a:solidFill>
                  <a:srgbClr val="BD178E"/>
                </a:solidFill>
                <a:effectLst/>
                <a:latin typeface="Arial" panose="020B0604020202020204" pitchFamily="34" charset="0"/>
                <a:cs typeface="Arial" panose="020B0604020202020204" pitchFamily="34" charset="0"/>
              </a:rPr>
              <a:t>Reference URL: </a:t>
            </a:r>
            <a:r>
              <a:rPr lang="en-IN" sz="3200" b="0" i="0" u="sng" dirty="0">
                <a:solidFill>
                  <a:srgbClr val="BD178E"/>
                </a:solidFill>
                <a:effectLst/>
                <a:latin typeface="Arial" panose="020B0604020202020204" pitchFamily="34" charset="0"/>
                <a:cs typeface="Arial" panose="020B0604020202020204" pitchFamily="34" charset="0"/>
              </a:rPr>
              <a:t>https://en.wikipedia.org/wiki/List_of_aircraft_accidents_and_incidents_resulting_in_at_least_50_fatalities</a:t>
            </a:r>
          </a:p>
        </p:txBody>
      </p:sp>
    </p:spTree>
    <p:extLst>
      <p:ext uri="{BB962C8B-B14F-4D97-AF65-F5344CB8AC3E}">
        <p14:creationId xmlns:p14="http://schemas.microsoft.com/office/powerpoint/2010/main" val="1817301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DF268C-D21A-46E3-99ED-EF1D4496DEDC}"/>
              </a:ext>
            </a:extLst>
          </p:cNvPr>
          <p:cNvSpPr txBox="1"/>
          <p:nvPr/>
        </p:nvSpPr>
        <p:spPr>
          <a:xfrm>
            <a:off x="689113" y="477078"/>
            <a:ext cx="11012557" cy="5734903"/>
          </a:xfrm>
          <a:prstGeom prst="rect">
            <a:avLst/>
          </a:prstGeom>
          <a:noFill/>
        </p:spPr>
        <p:txBody>
          <a:bodyPr wrap="square" rtlCol="0">
            <a:spAutoFit/>
          </a:bodyPr>
          <a:lstStyle/>
          <a:p>
            <a:pPr algn="ctr"/>
            <a:r>
              <a:rPr lang="en-US" sz="2800" dirty="0">
                <a:solidFill>
                  <a:schemeClr val="accent5">
                    <a:lumMod val="50000"/>
                  </a:schemeClr>
                </a:solidFill>
                <a:latin typeface="Arial" panose="020B0604020202020204" pitchFamily="34" charset="0"/>
                <a:cs typeface="Arial" panose="020B0604020202020204" pitchFamily="34" charset="0"/>
              </a:rPr>
              <a:t>STEPS INVOLVED IN WEB SCRAPING:</a:t>
            </a:r>
          </a:p>
          <a:p>
            <a:pPr algn="ctr"/>
            <a:endParaRPr lang="en-US" dirty="0">
              <a:latin typeface="Arial" panose="020B0604020202020204" pitchFamily="34" charset="0"/>
              <a:cs typeface="Arial" panose="020B0604020202020204" pitchFamily="34" charset="0"/>
            </a:endParaRPr>
          </a:p>
          <a:p>
            <a:pPr marL="342900" indent="-342900" algn="ctr">
              <a:lnSpc>
                <a:spcPct val="150000"/>
              </a:lnSpc>
              <a:buAutoNum type="arabicPeriod"/>
            </a:pPr>
            <a:r>
              <a:rPr lang="en-US" dirty="0">
                <a:solidFill>
                  <a:srgbClr val="993366"/>
                </a:solidFill>
                <a:latin typeface="Arial" panose="020B0604020202020204" pitchFamily="34" charset="0"/>
                <a:cs typeface="Arial" panose="020B0604020202020204" pitchFamily="34" charset="0"/>
              </a:rPr>
              <a:t>Importing The Necessary Libraries</a:t>
            </a:r>
          </a:p>
          <a:p>
            <a:pPr marL="342900" indent="-342900" algn="ctr">
              <a:lnSpc>
                <a:spcPct val="150000"/>
              </a:lnSpc>
              <a:buAutoNum type="arabicPeriod"/>
            </a:pPr>
            <a:r>
              <a:rPr lang="en-US" dirty="0">
                <a:solidFill>
                  <a:srgbClr val="993366"/>
                </a:solidFill>
                <a:latin typeface="Arial" panose="020B0604020202020204" pitchFamily="34" charset="0"/>
                <a:cs typeface="Arial" panose="020B0604020202020204" pitchFamily="34" charset="0"/>
              </a:rPr>
              <a:t>Accessing &amp; Parsing The Html Content From Webpage</a:t>
            </a:r>
          </a:p>
          <a:p>
            <a:pPr marL="342900" indent="-342900" algn="ctr">
              <a:lnSpc>
                <a:spcPct val="150000"/>
              </a:lnSpc>
              <a:buAutoNum type="arabicPeriod"/>
            </a:pPr>
            <a:r>
              <a:rPr lang="en-US" dirty="0">
                <a:solidFill>
                  <a:srgbClr val="993366"/>
                </a:solidFill>
                <a:latin typeface="Arial" panose="020B0604020202020204" pitchFamily="34" charset="0"/>
                <a:cs typeface="Arial" panose="020B0604020202020204" pitchFamily="34" charset="0"/>
              </a:rPr>
              <a:t>Extract The Required Tables From The URL</a:t>
            </a:r>
          </a:p>
          <a:p>
            <a:pPr marL="342900" indent="-342900" algn="ctr">
              <a:lnSpc>
                <a:spcPct val="150000"/>
              </a:lnSpc>
              <a:buAutoNum type="arabicPeriod"/>
            </a:pPr>
            <a:r>
              <a:rPr lang="en-US" dirty="0">
                <a:solidFill>
                  <a:srgbClr val="993366"/>
                </a:solidFill>
                <a:latin typeface="Arial" panose="020B0604020202020204" pitchFamily="34" charset="0"/>
                <a:cs typeface="Arial" panose="020B0604020202020204" pitchFamily="34" charset="0"/>
              </a:rPr>
              <a:t>Scraping The Data From The Webpage</a:t>
            </a:r>
          </a:p>
          <a:p>
            <a:pPr marL="342900" indent="-342900" algn="ctr">
              <a:lnSpc>
                <a:spcPct val="150000"/>
              </a:lnSpc>
              <a:buAutoNum type="arabicPeriod"/>
            </a:pPr>
            <a:r>
              <a:rPr lang="en-US" dirty="0">
                <a:solidFill>
                  <a:srgbClr val="993366"/>
                </a:solidFill>
                <a:latin typeface="Arial" panose="020B0604020202020204" pitchFamily="34" charset="0"/>
                <a:cs typeface="Arial" panose="020B0604020202020204" pitchFamily="34" charset="0"/>
              </a:rPr>
              <a:t>Concatenate The Two Data Frames Along Columns</a:t>
            </a:r>
          </a:p>
          <a:p>
            <a:pPr marL="342900" indent="-342900" algn="ctr">
              <a:lnSpc>
                <a:spcPct val="150000"/>
              </a:lnSpc>
              <a:buAutoNum type="arabicPeriod"/>
            </a:pPr>
            <a:r>
              <a:rPr lang="en-US" dirty="0">
                <a:solidFill>
                  <a:srgbClr val="993366"/>
                </a:solidFill>
                <a:latin typeface="Arial" panose="020B0604020202020204" pitchFamily="34" charset="0"/>
                <a:cs typeface="Arial" panose="020B0604020202020204" pitchFamily="34" charset="0"/>
              </a:rPr>
              <a:t>View Of Final Data Fame</a:t>
            </a:r>
          </a:p>
          <a:p>
            <a:pPr marL="342900" indent="-342900" algn="ctr">
              <a:lnSpc>
                <a:spcPct val="150000"/>
              </a:lnSpc>
              <a:buAutoNum type="arabicPeriod"/>
            </a:pPr>
            <a:r>
              <a:rPr lang="en-US" dirty="0">
                <a:solidFill>
                  <a:srgbClr val="993366"/>
                </a:solidFill>
                <a:latin typeface="Arial" panose="020B0604020202020204" pitchFamily="34" charset="0"/>
                <a:cs typeface="Arial" panose="020B0604020202020204" pitchFamily="34" charset="0"/>
              </a:rPr>
              <a:t>Export The Data Frame To Excel/Csv</a:t>
            </a:r>
          </a:p>
          <a:p>
            <a:pPr marL="342900" indent="-342900" algn="ctr">
              <a:lnSpc>
                <a:spcPct val="150000"/>
              </a:lnSpc>
              <a:buAutoNum type="arabicPeriod"/>
            </a:pPr>
            <a:r>
              <a:rPr lang="en-US" dirty="0">
                <a:solidFill>
                  <a:srgbClr val="C00000"/>
                </a:solidFill>
                <a:latin typeface="Arial" panose="020B0604020202020204" pitchFamily="34" charset="0"/>
                <a:cs typeface="Arial" panose="020B0604020202020204" pitchFamily="34" charset="0"/>
              </a:rPr>
              <a:t>Filling The Null Values If Required (Optional)</a:t>
            </a:r>
          </a:p>
          <a:p>
            <a:pPr marL="342900" indent="-342900" algn="ctr">
              <a:lnSpc>
                <a:spcPct val="150000"/>
              </a:lnSpc>
              <a:buAutoNum type="arabicPeriod"/>
            </a:pPr>
            <a:r>
              <a:rPr lang="en-US" dirty="0">
                <a:solidFill>
                  <a:srgbClr val="993366"/>
                </a:solidFill>
                <a:latin typeface="Arial" panose="020B0604020202020204" pitchFamily="34" charset="0"/>
                <a:cs typeface="Arial" panose="020B0604020202020204" pitchFamily="34" charset="0"/>
              </a:rPr>
              <a:t>Cleaning The Data Frame Using Regular Expressions</a:t>
            </a:r>
          </a:p>
          <a:p>
            <a:pPr marL="342900" indent="-342900" algn="ctr">
              <a:lnSpc>
                <a:spcPct val="150000"/>
              </a:lnSpc>
              <a:buAutoNum type="arabicPeriod"/>
            </a:pPr>
            <a:r>
              <a:rPr lang="en-US" dirty="0">
                <a:solidFill>
                  <a:srgbClr val="993366"/>
                </a:solidFill>
                <a:latin typeface="Arial" panose="020B0604020202020204" pitchFamily="34" charset="0"/>
                <a:cs typeface="Arial" panose="020B0604020202020204" pitchFamily="34" charset="0"/>
              </a:rPr>
              <a:t> Exploratory Data  Analysis (Eda)</a:t>
            </a:r>
          </a:p>
          <a:p>
            <a:pPr marL="342900" indent="-342900" algn="ctr">
              <a:lnSpc>
                <a:spcPct val="150000"/>
              </a:lnSpc>
              <a:buAutoNum type="arabicPeriod"/>
            </a:pPr>
            <a:r>
              <a:rPr lang="en-US" dirty="0">
                <a:solidFill>
                  <a:srgbClr val="993366"/>
                </a:solidFill>
                <a:latin typeface="Arial" panose="020B0604020202020204" pitchFamily="34" charset="0"/>
                <a:cs typeface="Arial" panose="020B0604020202020204" pitchFamily="34" charset="0"/>
              </a:rPr>
              <a:t> Plotting Of The Graphs</a:t>
            </a:r>
          </a:p>
          <a:p>
            <a:pPr marL="342900" indent="-342900" algn="ctr">
              <a:lnSpc>
                <a:spcPct val="150000"/>
              </a:lnSpc>
              <a:buAutoNum type="arabicPeriod"/>
            </a:pPr>
            <a:r>
              <a:rPr lang="en-US" dirty="0">
                <a:solidFill>
                  <a:srgbClr val="993366"/>
                </a:solidFill>
                <a:latin typeface="Arial" panose="020B0604020202020204" pitchFamily="34" charset="0"/>
                <a:cs typeface="Arial" panose="020B0604020202020204" pitchFamily="34" charset="0"/>
              </a:rPr>
              <a:t> Final Conclusion – Observations From The Graphs</a:t>
            </a:r>
            <a:endParaRPr lang="en-IN" dirty="0">
              <a:solidFill>
                <a:srgbClr val="99336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652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ABC69-6D1E-4DB5-B2F8-F50F3C5A0720}"/>
              </a:ext>
            </a:extLst>
          </p:cNvPr>
          <p:cNvSpPr txBox="1"/>
          <p:nvPr/>
        </p:nvSpPr>
        <p:spPr>
          <a:xfrm>
            <a:off x="583096" y="874643"/>
            <a:ext cx="10601739" cy="3528851"/>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PLOTS : Graphical Representation</a:t>
            </a:r>
          </a:p>
          <a:p>
            <a:endParaRPr lang="en-US" sz="3200" dirty="0">
              <a:latin typeface="Arial" panose="020B0604020202020204" pitchFamily="34" charset="0"/>
              <a:cs typeface="Arial" panose="020B0604020202020204" pitchFamily="34" charset="0"/>
            </a:endParaRPr>
          </a:p>
          <a:p>
            <a:pPr marL="457200" indent="-457200" algn="ctr">
              <a:lnSpc>
                <a:spcPct val="200000"/>
              </a:lnSpc>
              <a:buFont typeface="Courier New" panose="02070309020205020404" pitchFamily="49" charset="0"/>
              <a:buChar char="o"/>
            </a:pPr>
            <a:r>
              <a:rPr lang="en-US" sz="2800" dirty="0">
                <a:solidFill>
                  <a:srgbClr val="0033CC"/>
                </a:solidFill>
                <a:latin typeface="Arial" panose="020B0604020202020204" pitchFamily="34" charset="0"/>
                <a:cs typeface="Arial" panose="020B0604020202020204" pitchFamily="34" charset="0"/>
              </a:rPr>
              <a:t>MATPLOTLIB </a:t>
            </a:r>
          </a:p>
          <a:p>
            <a:pPr marL="457200" indent="-457200" algn="ctr">
              <a:lnSpc>
                <a:spcPct val="200000"/>
              </a:lnSpc>
              <a:buFont typeface="Courier New" panose="02070309020205020404" pitchFamily="49" charset="0"/>
              <a:buChar char="o"/>
            </a:pPr>
            <a:r>
              <a:rPr lang="en-US" sz="2800" dirty="0">
                <a:solidFill>
                  <a:srgbClr val="0033CC"/>
                </a:solidFill>
                <a:latin typeface="Arial" panose="020B0604020202020204" pitchFamily="34" charset="0"/>
                <a:cs typeface="Arial" panose="020B0604020202020204" pitchFamily="34" charset="0"/>
              </a:rPr>
              <a:t>SEABORN</a:t>
            </a:r>
          </a:p>
          <a:p>
            <a:pPr marL="457200" indent="-457200" algn="ctr">
              <a:lnSpc>
                <a:spcPct val="200000"/>
              </a:lnSpc>
              <a:buFont typeface="Courier New" panose="02070309020205020404" pitchFamily="49" charset="0"/>
              <a:buChar char="o"/>
            </a:pPr>
            <a:r>
              <a:rPr lang="en-US" sz="2800" dirty="0">
                <a:solidFill>
                  <a:srgbClr val="0033CC"/>
                </a:solidFill>
                <a:latin typeface="Arial" panose="020B0604020202020204" pitchFamily="34" charset="0"/>
                <a:cs typeface="Arial" panose="020B0604020202020204" pitchFamily="34" charset="0"/>
              </a:rPr>
              <a:t>PLOTLY  </a:t>
            </a:r>
            <a:endParaRPr lang="en-IN" sz="2800" dirty="0">
              <a:solidFill>
                <a:srgbClr val="0033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4786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3812A1-B638-4308-995A-0E9BE415CEB1}"/>
              </a:ext>
            </a:extLst>
          </p:cNvPr>
          <p:cNvPicPr>
            <a:picLocks noChangeAspect="1"/>
          </p:cNvPicPr>
          <p:nvPr/>
        </p:nvPicPr>
        <p:blipFill>
          <a:blip r:embed="rId2"/>
          <a:stretch>
            <a:fillRect/>
          </a:stretch>
        </p:blipFill>
        <p:spPr>
          <a:xfrm>
            <a:off x="834886" y="1105917"/>
            <a:ext cx="10609635" cy="5129232"/>
          </a:xfrm>
          <a:prstGeom prst="rect">
            <a:avLst/>
          </a:prstGeom>
        </p:spPr>
      </p:pic>
      <p:sp>
        <p:nvSpPr>
          <p:cNvPr id="4" name="TextBox 3">
            <a:extLst>
              <a:ext uri="{FF2B5EF4-FFF2-40B4-BE49-F238E27FC236}">
                <a16:creationId xmlns:a16="http://schemas.microsoft.com/office/drawing/2014/main" id="{BF97AF0A-5D85-4AB8-98CB-3BBEDF4ED684}"/>
              </a:ext>
            </a:extLst>
          </p:cNvPr>
          <p:cNvSpPr txBox="1"/>
          <p:nvPr/>
        </p:nvSpPr>
        <p:spPr>
          <a:xfrm>
            <a:off x="834886" y="503582"/>
            <a:ext cx="10296939" cy="461665"/>
          </a:xfrm>
          <a:prstGeom prst="rect">
            <a:avLst/>
          </a:prstGeom>
          <a:noFill/>
        </p:spPr>
        <p:txBody>
          <a:bodyPr wrap="square" rtlCol="0">
            <a:spAutoFit/>
          </a:bodyPr>
          <a:lstStyle/>
          <a:p>
            <a:pPr algn="ctr"/>
            <a:r>
              <a:rPr lang="en-US" sz="2400" dirty="0">
                <a:solidFill>
                  <a:schemeClr val="accent2">
                    <a:lumMod val="50000"/>
                  </a:schemeClr>
                </a:solidFill>
                <a:latin typeface="Arial" panose="020B0604020202020204" pitchFamily="34" charset="0"/>
                <a:cs typeface="Arial" panose="020B0604020202020204" pitchFamily="34" charset="0"/>
              </a:rPr>
              <a:t>DATA FRAME</a:t>
            </a:r>
            <a:endParaRPr lang="en-IN" sz="2400" dirty="0">
              <a:solidFill>
                <a:schemeClr val="accent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75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BE4BE1-A029-46E4-A240-25213D4B9802}"/>
              </a:ext>
            </a:extLst>
          </p:cNvPr>
          <p:cNvPicPr>
            <a:picLocks noChangeAspect="1"/>
          </p:cNvPicPr>
          <p:nvPr/>
        </p:nvPicPr>
        <p:blipFill>
          <a:blip r:embed="rId2"/>
          <a:stretch>
            <a:fillRect/>
          </a:stretch>
        </p:blipFill>
        <p:spPr>
          <a:xfrm>
            <a:off x="636104" y="1586745"/>
            <a:ext cx="5276870" cy="3338429"/>
          </a:xfrm>
          <a:prstGeom prst="rect">
            <a:avLst/>
          </a:prstGeom>
        </p:spPr>
      </p:pic>
      <p:sp>
        <p:nvSpPr>
          <p:cNvPr id="4" name="TextBox 3">
            <a:extLst>
              <a:ext uri="{FF2B5EF4-FFF2-40B4-BE49-F238E27FC236}">
                <a16:creationId xmlns:a16="http://schemas.microsoft.com/office/drawing/2014/main" id="{F7BE8CB9-E51A-4966-8431-904A699E8AC3}"/>
              </a:ext>
            </a:extLst>
          </p:cNvPr>
          <p:cNvSpPr txBox="1"/>
          <p:nvPr/>
        </p:nvSpPr>
        <p:spPr>
          <a:xfrm>
            <a:off x="636104" y="848139"/>
            <a:ext cx="10230679" cy="646331"/>
          </a:xfrm>
          <a:prstGeom prst="rect">
            <a:avLst/>
          </a:prstGeom>
          <a:noFill/>
        </p:spPr>
        <p:txBody>
          <a:bodyPr wrap="square" rtlCol="0">
            <a:spAutoFit/>
          </a:bodyPr>
          <a:lstStyle/>
          <a:p>
            <a:pPr algn="l"/>
            <a:r>
              <a:rPr lang="en-US" b="1" i="0" dirty="0">
                <a:solidFill>
                  <a:srgbClr val="000000"/>
                </a:solidFill>
                <a:effectLst/>
                <a:latin typeface="Helvetica Neue"/>
              </a:rPr>
              <a:t>HISTOGRAM </a:t>
            </a:r>
            <a:r>
              <a:rPr lang="en-US" i="0" dirty="0">
                <a:solidFill>
                  <a:srgbClr val="000000"/>
                </a:solidFill>
                <a:effectLst/>
                <a:latin typeface="Helvetica Neue"/>
              </a:rPr>
              <a:t>– Univariate Analysis: Representation of the distribution of numerical data, where the data are binned and the count for each bin is represented. </a:t>
            </a:r>
          </a:p>
        </p:txBody>
      </p:sp>
      <p:sp>
        <p:nvSpPr>
          <p:cNvPr id="5" name="TextBox 4">
            <a:extLst>
              <a:ext uri="{FF2B5EF4-FFF2-40B4-BE49-F238E27FC236}">
                <a16:creationId xmlns:a16="http://schemas.microsoft.com/office/drawing/2014/main" id="{1C9B8B9B-B9F1-44D0-B1B7-4A26651CF94E}"/>
              </a:ext>
            </a:extLst>
          </p:cNvPr>
          <p:cNvSpPr txBox="1"/>
          <p:nvPr/>
        </p:nvSpPr>
        <p:spPr>
          <a:xfrm>
            <a:off x="436070" y="4988325"/>
            <a:ext cx="11319860" cy="1323439"/>
          </a:xfrm>
          <a:prstGeom prst="rect">
            <a:avLst/>
          </a:prstGeom>
          <a:noFill/>
        </p:spPr>
        <p:txBody>
          <a:bodyPr wrap="square" rtlCol="0">
            <a:spAutoFit/>
          </a:bodyPr>
          <a:lstStyle/>
          <a:p>
            <a:pPr algn="ctr"/>
            <a:r>
              <a:rPr lang="en-US" sz="2000" b="1" dirty="0">
                <a:solidFill>
                  <a:srgbClr val="CC0099"/>
                </a:solidFill>
                <a:latin typeface="Arial" panose="020B0604020202020204" pitchFamily="34" charset="0"/>
                <a:cs typeface="Arial" panose="020B0604020202020204" pitchFamily="34" charset="0"/>
              </a:rPr>
              <a:t>OBSERVATION: </a:t>
            </a:r>
          </a:p>
          <a:p>
            <a:pPr algn="ctr"/>
            <a:r>
              <a:rPr lang="en-US" sz="2000" b="0" i="0" dirty="0">
                <a:solidFill>
                  <a:srgbClr val="CC0099"/>
                </a:solidFill>
                <a:effectLst/>
                <a:latin typeface="Helvetica Neue"/>
              </a:rPr>
              <a:t>Incident is high with American Airlines Flight 11, Aircraft:- Boeing 767-223ER: 81 Passengers(P), 11 Crew(C) were dead by Hijacking(T: INH) on En Route(Phase) on 11-09-2001(Date) at New York City, US(Location).</a:t>
            </a:r>
            <a:endParaRPr lang="en-IN" sz="2000" dirty="0">
              <a:solidFill>
                <a:srgbClr val="CC0099"/>
              </a:solidFill>
              <a:latin typeface="Arial" panose="020B0604020202020204" pitchFamily="34" charset="0"/>
              <a:cs typeface="Arial" panose="020B0604020202020204" pitchFamily="34" charset="0"/>
            </a:endParaRPr>
          </a:p>
        </p:txBody>
      </p:sp>
      <p:pic>
        <p:nvPicPr>
          <p:cNvPr id="6" name="Picture 4">
            <a:extLst>
              <a:ext uri="{FF2B5EF4-FFF2-40B4-BE49-F238E27FC236}">
                <a16:creationId xmlns:a16="http://schemas.microsoft.com/office/drawing/2014/main" id="{C0940A18-B3ED-43B5-B980-CD339A79A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2974" y="1694752"/>
            <a:ext cx="5950226" cy="3122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193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EDAA875-9E72-49B3-945A-2A174036E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139" y="2115377"/>
            <a:ext cx="4794182" cy="31705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995A67-EC3D-4F35-A65D-29C71302D363}"/>
              </a:ext>
            </a:extLst>
          </p:cNvPr>
          <p:cNvSpPr txBox="1"/>
          <p:nvPr/>
        </p:nvSpPr>
        <p:spPr>
          <a:xfrm>
            <a:off x="848139" y="728870"/>
            <a:ext cx="9912626"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BOXPLOT - UNIVARIATE ANALYSYS: </a:t>
            </a:r>
            <a:r>
              <a:rPr lang="en-US" dirty="0">
                <a:latin typeface="Arial" panose="020B0604020202020204" pitchFamily="34" charset="0"/>
                <a:cs typeface="Arial" panose="020B0604020202020204" pitchFamily="34" charset="0"/>
              </a:rPr>
              <a:t>A measure of the distribution of data in a Data Frame.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It divides the data set into three quartiles representing the minimum, maximum, median, first quartile and third quartile in the Data Frame.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5202673-E71D-4CDC-9C9F-D9A02BE57828}"/>
              </a:ext>
            </a:extLst>
          </p:cNvPr>
          <p:cNvSpPr txBox="1"/>
          <p:nvPr/>
        </p:nvSpPr>
        <p:spPr>
          <a:xfrm>
            <a:off x="347869" y="5139539"/>
            <a:ext cx="11496261" cy="1323439"/>
          </a:xfrm>
          <a:prstGeom prst="rect">
            <a:avLst/>
          </a:prstGeom>
          <a:noFill/>
        </p:spPr>
        <p:txBody>
          <a:bodyPr wrap="square" rtlCol="0">
            <a:spAutoFit/>
          </a:bodyPr>
          <a:lstStyle/>
          <a:p>
            <a:pPr algn="ctr"/>
            <a:r>
              <a:rPr lang="en-US" sz="2000" b="1" dirty="0">
                <a:solidFill>
                  <a:srgbClr val="FF9933"/>
                </a:solidFill>
                <a:latin typeface="Arial" panose="020B0604020202020204" pitchFamily="34" charset="0"/>
                <a:cs typeface="Arial" panose="020B0604020202020204" pitchFamily="34" charset="0"/>
              </a:rPr>
              <a:t>OBSERVATION:</a:t>
            </a:r>
          </a:p>
          <a:p>
            <a:pPr algn="ctr"/>
            <a:r>
              <a:rPr lang="en-IN" sz="2000" b="0" i="0" dirty="0">
                <a:solidFill>
                  <a:srgbClr val="FF9933"/>
                </a:solidFill>
                <a:effectLst/>
                <a:latin typeface="Helvetica Neue"/>
              </a:rPr>
              <a:t>Incident is high with </a:t>
            </a:r>
            <a:r>
              <a:rPr lang="en-IN" sz="2000" b="0" i="0" dirty="0" err="1">
                <a:solidFill>
                  <a:srgbClr val="FF9933"/>
                </a:solidFill>
                <a:effectLst/>
                <a:latin typeface="Helvetica Neue"/>
              </a:rPr>
              <a:t>Trigana</a:t>
            </a:r>
            <a:r>
              <a:rPr lang="en-IN" sz="2000" b="0" i="0" dirty="0">
                <a:solidFill>
                  <a:srgbClr val="FF9933"/>
                </a:solidFill>
                <a:effectLst/>
                <a:latin typeface="Helvetica Neue"/>
              </a:rPr>
              <a:t> Air Flight 267, Aircraft:- ATR 42-300: 49 Passengers(P), 5 Crew(C) were dead by Commercial (T: accident/incident) on </a:t>
            </a:r>
            <a:r>
              <a:rPr lang="en-IN" sz="2000" b="0" i="0" dirty="0" err="1">
                <a:solidFill>
                  <a:srgbClr val="FF9933"/>
                </a:solidFill>
                <a:effectLst/>
                <a:latin typeface="Helvetica Neue"/>
              </a:rPr>
              <a:t>En</a:t>
            </a:r>
            <a:r>
              <a:rPr lang="en-IN" sz="2000" b="0" i="0" dirty="0">
                <a:solidFill>
                  <a:srgbClr val="FF9933"/>
                </a:solidFill>
                <a:effectLst/>
                <a:latin typeface="Helvetica Neue"/>
              </a:rPr>
              <a:t> Route(Phase) on 16-8-2015(Date) at Mount </a:t>
            </a:r>
            <a:r>
              <a:rPr lang="en-IN" sz="2000" b="0" i="0" dirty="0" err="1">
                <a:solidFill>
                  <a:srgbClr val="FF9933"/>
                </a:solidFill>
                <a:effectLst/>
                <a:latin typeface="Helvetica Neue"/>
              </a:rPr>
              <a:t>Tangok</a:t>
            </a:r>
            <a:r>
              <a:rPr lang="en-IN" sz="2000" b="0" i="0" dirty="0">
                <a:solidFill>
                  <a:srgbClr val="FF9933"/>
                </a:solidFill>
                <a:effectLst/>
                <a:latin typeface="Helvetica Neue"/>
              </a:rPr>
              <a:t>, </a:t>
            </a:r>
            <a:r>
              <a:rPr lang="en-IN" sz="2000" b="0" i="0" dirty="0" err="1">
                <a:solidFill>
                  <a:srgbClr val="FF9933"/>
                </a:solidFill>
                <a:effectLst/>
                <a:latin typeface="Helvetica Neue"/>
              </a:rPr>
              <a:t>Pegunungan</a:t>
            </a:r>
            <a:r>
              <a:rPr lang="en-IN" sz="2000" b="0" i="0" dirty="0">
                <a:solidFill>
                  <a:srgbClr val="FF9933"/>
                </a:solidFill>
                <a:effectLst/>
                <a:latin typeface="Helvetica Neue"/>
              </a:rPr>
              <a:t> Bintang Regency, Papua, Indonesia(Location).</a:t>
            </a:r>
            <a:r>
              <a:rPr lang="en-US" sz="2000" dirty="0">
                <a:solidFill>
                  <a:srgbClr val="FF9933"/>
                </a:solidFill>
                <a:latin typeface="Arial" panose="020B0604020202020204" pitchFamily="34" charset="0"/>
                <a:cs typeface="Arial" panose="020B0604020202020204" pitchFamily="34" charset="0"/>
              </a:rPr>
              <a:t>	</a:t>
            </a:r>
            <a:endParaRPr lang="en-IN" sz="2000" dirty="0">
              <a:solidFill>
                <a:srgbClr val="FF9933"/>
              </a:solidFill>
              <a:latin typeface="Arial" panose="020B0604020202020204" pitchFamily="34" charset="0"/>
              <a:cs typeface="Arial" panose="020B0604020202020204" pitchFamily="34" charset="0"/>
            </a:endParaRPr>
          </a:p>
        </p:txBody>
      </p:sp>
      <p:pic>
        <p:nvPicPr>
          <p:cNvPr id="1034" name="Picture 10">
            <a:extLst>
              <a:ext uri="{FF2B5EF4-FFF2-40B4-BE49-F238E27FC236}">
                <a16:creationId xmlns:a16="http://schemas.microsoft.com/office/drawing/2014/main" id="{2D8C8906-D5A4-4B02-A84A-5CA9F1721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4452" y="2115377"/>
            <a:ext cx="4794182" cy="317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585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3816C3-69DA-41B7-80C0-641A66D9B987}"/>
              </a:ext>
            </a:extLst>
          </p:cNvPr>
          <p:cNvSpPr txBox="1"/>
          <p:nvPr/>
        </p:nvSpPr>
        <p:spPr>
          <a:xfrm>
            <a:off x="702365" y="622852"/>
            <a:ext cx="10760765" cy="1086678"/>
          </a:xfrm>
          <a:prstGeom prst="rect">
            <a:avLst/>
          </a:prstGeom>
          <a:noFill/>
        </p:spPr>
        <p:txBody>
          <a:bodyPr wrap="square" rtlCol="0">
            <a:spAutoFit/>
          </a:bodyPr>
          <a:lstStyle/>
          <a:p>
            <a:endParaRPr lang="en-IN" dirty="0"/>
          </a:p>
        </p:txBody>
      </p:sp>
      <p:pic>
        <p:nvPicPr>
          <p:cNvPr id="3074" name="Picture 2">
            <a:extLst>
              <a:ext uri="{FF2B5EF4-FFF2-40B4-BE49-F238E27FC236}">
                <a16:creationId xmlns:a16="http://schemas.microsoft.com/office/drawing/2014/main" id="{8F48ED8B-5583-4986-9B1B-D434908AD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96" y="1709530"/>
            <a:ext cx="4694997" cy="32164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6A4FDDF-4784-4CBE-9B9D-255939073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7791" y="1709530"/>
            <a:ext cx="4694997" cy="32164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62A432-AB48-4712-95DD-964D98D9269C}"/>
              </a:ext>
            </a:extLst>
          </p:cNvPr>
          <p:cNvSpPr txBox="1"/>
          <p:nvPr/>
        </p:nvSpPr>
        <p:spPr>
          <a:xfrm>
            <a:off x="404191" y="4652918"/>
            <a:ext cx="11383617" cy="1881990"/>
          </a:xfrm>
          <a:prstGeom prst="rect">
            <a:avLst/>
          </a:prstGeom>
          <a:noFill/>
        </p:spPr>
        <p:txBody>
          <a:bodyPr wrap="square" rtlCol="0">
            <a:spAutoFit/>
          </a:bodyPr>
          <a:lstStyle/>
          <a:p>
            <a:pPr algn="ctr">
              <a:lnSpc>
                <a:spcPct val="150000"/>
              </a:lnSpc>
            </a:pPr>
            <a:r>
              <a:rPr lang="en-US" sz="2000" b="1" dirty="0">
                <a:solidFill>
                  <a:srgbClr val="6600CC"/>
                </a:solidFill>
                <a:latin typeface="Arial" panose="020B0604020202020204" pitchFamily="34" charset="0"/>
                <a:cs typeface="Arial" panose="020B0604020202020204" pitchFamily="34" charset="0"/>
              </a:rPr>
              <a:t>OBSERVATION:</a:t>
            </a:r>
          </a:p>
          <a:p>
            <a:pPr algn="ctr">
              <a:lnSpc>
                <a:spcPct val="150000"/>
              </a:lnSpc>
            </a:pPr>
            <a:r>
              <a:rPr lang="en-US" sz="2000" b="0" i="0" dirty="0">
                <a:solidFill>
                  <a:srgbClr val="6600CC"/>
                </a:solidFill>
                <a:effectLst/>
                <a:latin typeface="Helvetica Neue"/>
              </a:rPr>
              <a:t>Incident is high with American Airlines Flight 11, Aircraft:- Boeing 767-223ER: 81 Passengers(P), 11 Crew(C), 1,700 Estimation were dead by Hijacking (T: INH) on En Route(Phase) on 11-9-2001(Date) at New York City, New York, U.S (Location).</a:t>
            </a:r>
            <a:r>
              <a:rPr lang="en-US" sz="2000" b="1" dirty="0">
                <a:solidFill>
                  <a:srgbClr val="6600CC"/>
                </a:solidFill>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A78EE646-88EA-424F-A11A-069E736074AE}"/>
              </a:ext>
            </a:extLst>
          </p:cNvPr>
          <p:cNvSpPr txBox="1"/>
          <p:nvPr/>
        </p:nvSpPr>
        <p:spPr>
          <a:xfrm>
            <a:off x="702365" y="548957"/>
            <a:ext cx="10601739"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SCATTER PLOT: </a:t>
            </a:r>
            <a:r>
              <a:rPr lang="en-US" dirty="0">
                <a:latin typeface="Arial" panose="020B0604020202020204" pitchFamily="34" charset="0"/>
                <a:cs typeface="Arial" panose="020B0604020202020204" pitchFamily="34" charset="0"/>
              </a:rPr>
              <a:t>It's a diagram where each value in the Data Frame is represented by a dot.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Matplotlib module - drawing scatter plots, it needs two arrays of the same length, one for the values of the x-axis, and one for the values of the y-axis.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3994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B32605-60EC-4543-A1BF-768BA9D527FA}"/>
              </a:ext>
            </a:extLst>
          </p:cNvPr>
          <p:cNvSpPr txBox="1"/>
          <p:nvPr/>
        </p:nvSpPr>
        <p:spPr>
          <a:xfrm>
            <a:off x="496956" y="412934"/>
            <a:ext cx="11198087"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STRIP PLOT: </a:t>
            </a:r>
            <a:r>
              <a:rPr lang="en-US" dirty="0">
                <a:latin typeface="Arial" panose="020B0604020202020204" pitchFamily="34" charset="0"/>
                <a:cs typeface="Arial" panose="020B0604020202020204" pitchFamily="34" charset="0"/>
              </a:rPr>
              <a:t>It's a graphical data analysis for summarizing a Uni/Bivariate data set. </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Typically used for small Data Frame (histograms and density plots are typically preferred for larger data sets).</a:t>
            </a:r>
            <a:endParaRPr lang="en-IN" dirty="0">
              <a:latin typeface="Arial" panose="020B0604020202020204" pitchFamily="34" charset="0"/>
              <a:cs typeface="Arial" panose="020B0604020202020204" pitchFamily="34" charset="0"/>
            </a:endParaRPr>
          </a:p>
        </p:txBody>
      </p:sp>
      <p:pic>
        <p:nvPicPr>
          <p:cNvPr id="4098" name="Picture 2">
            <a:extLst>
              <a:ext uri="{FF2B5EF4-FFF2-40B4-BE49-F238E27FC236}">
                <a16:creationId xmlns:a16="http://schemas.microsoft.com/office/drawing/2014/main" id="{2D7FC82F-DBD6-4F13-9C46-108056C79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56" y="1656811"/>
            <a:ext cx="5090778" cy="33344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7292A60-7F95-4D00-9EAF-B9CD3AAEA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4732" y="1630573"/>
            <a:ext cx="5007809" cy="34303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5E94557-4C24-4984-ABB0-C91A6B971CB9}"/>
              </a:ext>
            </a:extLst>
          </p:cNvPr>
          <p:cNvSpPr txBox="1"/>
          <p:nvPr/>
        </p:nvSpPr>
        <p:spPr>
          <a:xfrm>
            <a:off x="496956" y="4919008"/>
            <a:ext cx="11297479" cy="1938992"/>
          </a:xfrm>
          <a:prstGeom prst="rect">
            <a:avLst/>
          </a:prstGeom>
          <a:noFill/>
        </p:spPr>
        <p:txBody>
          <a:bodyPr wrap="square" rtlCol="0">
            <a:spAutoFit/>
          </a:bodyPr>
          <a:lstStyle/>
          <a:p>
            <a:pPr algn="ctr"/>
            <a:r>
              <a:rPr lang="en-US" sz="2000" b="1" dirty="0">
                <a:solidFill>
                  <a:srgbClr val="0066FF"/>
                </a:solidFill>
                <a:latin typeface="Arial" panose="020B0604020202020204" pitchFamily="34" charset="0"/>
                <a:cs typeface="Arial" panose="020B0604020202020204" pitchFamily="34" charset="0"/>
              </a:rPr>
              <a:t>OBSERVATION</a:t>
            </a:r>
            <a:r>
              <a:rPr lang="en-US" sz="2000" dirty="0">
                <a:solidFill>
                  <a:srgbClr val="0066FF"/>
                </a:solidFill>
                <a:latin typeface="Arial" panose="020B0604020202020204" pitchFamily="34" charset="0"/>
                <a:cs typeface="Arial" panose="020B0604020202020204" pitchFamily="34" charset="0"/>
              </a:rPr>
              <a:t>:</a:t>
            </a:r>
          </a:p>
          <a:p>
            <a:pPr algn="l"/>
            <a:r>
              <a:rPr lang="en-US" sz="2000" dirty="0">
                <a:solidFill>
                  <a:srgbClr val="0066FF"/>
                </a:solidFill>
                <a:effectLst/>
              </a:rPr>
              <a:t> Incident is high with United Airlines Flight 175, Aircraft:- Boeing 767-222: 56 Passengers(P), 9 Crew(C), 1,000 Estimation were dead by Hijacking (T: INH) on En</a:t>
            </a:r>
            <a:r>
              <a:rPr lang="en-US" sz="2000" dirty="0">
                <a:solidFill>
                  <a:srgbClr val="0066FF"/>
                </a:solidFill>
              </a:rPr>
              <a:t>-</a:t>
            </a:r>
            <a:r>
              <a:rPr lang="en-US" sz="2000" dirty="0">
                <a:solidFill>
                  <a:srgbClr val="0066FF"/>
                </a:solidFill>
                <a:effectLst/>
              </a:rPr>
              <a:t>Route(ENR) on 11-9-2001 (Date) at New York City, New York, U.S (Location).</a:t>
            </a:r>
          </a:p>
          <a:p>
            <a:br>
              <a:rPr lang="en-US" sz="2000" b="0" i="0" dirty="0">
                <a:solidFill>
                  <a:srgbClr val="0066FF"/>
                </a:solidFill>
                <a:effectLst/>
                <a:latin typeface="Helvetica Neue"/>
              </a:rPr>
            </a:br>
            <a:endParaRPr lang="en-IN" sz="2000" dirty="0">
              <a:solidFill>
                <a:srgbClr val="0066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352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04AE20-72B7-4CDB-8688-3A8BE515F797}"/>
              </a:ext>
            </a:extLst>
          </p:cNvPr>
          <p:cNvSpPr txBox="1"/>
          <p:nvPr/>
        </p:nvSpPr>
        <p:spPr>
          <a:xfrm>
            <a:off x="596348" y="596348"/>
            <a:ext cx="11118574"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BAR GRAPH - BIVARIATE ANALYSIS: </a:t>
            </a:r>
            <a:r>
              <a:rPr lang="en-US" dirty="0">
                <a:latin typeface="Arial" panose="020B0604020202020204" pitchFamily="34" charset="0"/>
                <a:cs typeface="Arial" panose="020B0604020202020204" pitchFamily="34" charset="0"/>
              </a:rPr>
              <a:t>A bar graph represents categorical data with rectangular bars with heights or lengths proportional to the values that they represent. The bars can be plotted vertically or horizontally. A vertical bar chart is sometimes called a column chart.</a:t>
            </a:r>
            <a:endParaRPr lang="en-IN" dirty="0">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B6AD21C7-F6AD-4FA4-8A74-2CA28F997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56" y="1519678"/>
            <a:ext cx="4704522" cy="316047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9D00F36-3E6E-4ACC-876A-40E29395B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3930" y="1519678"/>
            <a:ext cx="4923183" cy="3372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6285310-4B95-419F-BEF9-9D641DBDBF75}"/>
              </a:ext>
            </a:extLst>
          </p:cNvPr>
          <p:cNvSpPr txBox="1"/>
          <p:nvPr/>
        </p:nvSpPr>
        <p:spPr>
          <a:xfrm>
            <a:off x="420756" y="4181896"/>
            <a:ext cx="11350488" cy="3266985"/>
          </a:xfrm>
          <a:prstGeom prst="rect">
            <a:avLst/>
          </a:prstGeom>
          <a:noFill/>
        </p:spPr>
        <p:txBody>
          <a:bodyPr wrap="square" rtlCol="0">
            <a:spAutoFit/>
          </a:bodyPr>
          <a:lstStyle/>
          <a:p>
            <a:pPr algn="ctr">
              <a:lnSpc>
                <a:spcPct val="150000"/>
              </a:lnSpc>
            </a:pPr>
            <a:r>
              <a:rPr lang="en-US" sz="2000" dirty="0">
                <a:solidFill>
                  <a:srgbClr val="339933"/>
                </a:solidFill>
                <a:latin typeface="Arial" panose="020B0604020202020204" pitchFamily="34" charset="0"/>
                <a:cs typeface="Arial" panose="020B0604020202020204" pitchFamily="34" charset="0"/>
              </a:rPr>
              <a:t>OBSERVATION:</a:t>
            </a:r>
          </a:p>
          <a:p>
            <a:pPr algn="l">
              <a:buFont typeface="+mj-lt"/>
              <a:buAutoNum type="arabicPeriod"/>
            </a:pPr>
            <a:r>
              <a:rPr lang="en-US" sz="2000" b="0" i="0" dirty="0">
                <a:solidFill>
                  <a:srgbClr val="339933"/>
                </a:solidFill>
                <a:effectLst/>
                <a:latin typeface="Helvetica Neue"/>
              </a:rPr>
              <a:t> Incident is high with American Airlines Flight 11, Aircraft:- Boeing 767-223ER: 81 Passengers(P), 11 Crew(C), 1,700 Estimation were dead by Hijacking (T: INH) on En Route(Phase) on 11-9-2001(Date) at New York City, New York, U.S (Location).</a:t>
            </a:r>
          </a:p>
          <a:p>
            <a:pPr algn="l">
              <a:buFont typeface="+mj-lt"/>
              <a:buAutoNum type="arabicPeriod"/>
            </a:pPr>
            <a:r>
              <a:rPr lang="en-US" sz="2000" b="0" i="0" dirty="0">
                <a:solidFill>
                  <a:srgbClr val="339933"/>
                </a:solidFill>
                <a:effectLst/>
                <a:latin typeface="Helvetica Neue"/>
              </a:rPr>
              <a:t> Incident is high with United Airlines Flight 175, Aircraft:- Boeing 767-222: 56 Passengers(P), 9 Crew(C), 1,000 Estimation were dead by Hijacking (T: INH) on En Route(Phase) on 11-9-2001(Date) at New York City, New York, U.S (Location)</a:t>
            </a:r>
          </a:p>
          <a:p>
            <a:pPr algn="ctr">
              <a:lnSpc>
                <a:spcPct val="150000"/>
              </a:lnSpc>
            </a:pPr>
            <a:endParaRPr lang="en-US" sz="2000" dirty="0">
              <a:solidFill>
                <a:srgbClr val="339933"/>
              </a:solidFill>
              <a:latin typeface="Arial" panose="020B0604020202020204" pitchFamily="34" charset="0"/>
              <a:cs typeface="Arial" panose="020B0604020202020204" pitchFamily="34" charset="0"/>
            </a:endParaRPr>
          </a:p>
          <a:p>
            <a:pPr algn="ctr">
              <a:lnSpc>
                <a:spcPct val="150000"/>
              </a:lnSpc>
            </a:pPr>
            <a:r>
              <a:rPr lang="en-US" sz="2000" dirty="0">
                <a:solidFill>
                  <a:srgbClr val="339933"/>
                </a:solidFill>
                <a:latin typeface="Arial" panose="020B0604020202020204" pitchFamily="34" charset="0"/>
                <a:cs typeface="Arial" panose="020B0604020202020204" pitchFamily="34" charset="0"/>
              </a:rPr>
              <a:t> </a:t>
            </a:r>
            <a:endParaRPr lang="en-IN" sz="2000" dirty="0">
              <a:solidFill>
                <a:srgbClr val="3399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4525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16CE50-26F4-4899-A17E-BA8081ACB8A6}"/>
              </a:ext>
            </a:extLst>
          </p:cNvPr>
          <p:cNvSpPr txBox="1"/>
          <p:nvPr/>
        </p:nvSpPr>
        <p:spPr>
          <a:xfrm>
            <a:off x="463826" y="530087"/>
            <a:ext cx="11092070" cy="646331"/>
          </a:xfrm>
          <a:prstGeom prst="rect">
            <a:avLst/>
          </a:prstGeom>
          <a:noFill/>
        </p:spPr>
        <p:txBody>
          <a:bodyPr wrap="square" rtlCol="0">
            <a:spAutoFit/>
          </a:bodyPr>
          <a:lstStyle/>
          <a:p>
            <a:pPr algn="l"/>
            <a:r>
              <a:rPr lang="en-US" b="1" i="0" dirty="0">
                <a:solidFill>
                  <a:srgbClr val="000000"/>
                </a:solidFill>
                <a:effectLst/>
                <a:latin typeface="Helvetica Neue"/>
              </a:rPr>
              <a:t>PIE CHART: </a:t>
            </a:r>
            <a:r>
              <a:rPr lang="en-US" i="0" dirty="0">
                <a:solidFill>
                  <a:srgbClr val="000000"/>
                </a:solidFill>
                <a:effectLst/>
                <a:latin typeface="Helvetica Neue"/>
              </a:rPr>
              <a:t>A pie chart (or a circle chart) is a circular statistical graphic, which is divided into slices to illustrate numerical proportion. The arc length of each slice is proportional to the quantity it represents.</a:t>
            </a:r>
          </a:p>
        </p:txBody>
      </p:sp>
      <p:pic>
        <p:nvPicPr>
          <p:cNvPr id="4" name="Picture 3">
            <a:extLst>
              <a:ext uri="{FF2B5EF4-FFF2-40B4-BE49-F238E27FC236}">
                <a16:creationId xmlns:a16="http://schemas.microsoft.com/office/drawing/2014/main" id="{CBE5E5D5-C1EB-4F48-A977-B17E622192F4}"/>
              </a:ext>
            </a:extLst>
          </p:cNvPr>
          <p:cNvPicPr>
            <a:picLocks noChangeAspect="1"/>
          </p:cNvPicPr>
          <p:nvPr/>
        </p:nvPicPr>
        <p:blipFill>
          <a:blip r:embed="rId2"/>
          <a:stretch>
            <a:fillRect/>
          </a:stretch>
        </p:blipFill>
        <p:spPr>
          <a:xfrm>
            <a:off x="559745" y="1202895"/>
            <a:ext cx="5083873" cy="2992448"/>
          </a:xfrm>
          <a:prstGeom prst="rect">
            <a:avLst/>
          </a:prstGeom>
        </p:spPr>
      </p:pic>
      <p:sp>
        <p:nvSpPr>
          <p:cNvPr id="5" name="TextBox 4">
            <a:extLst>
              <a:ext uri="{FF2B5EF4-FFF2-40B4-BE49-F238E27FC236}">
                <a16:creationId xmlns:a16="http://schemas.microsoft.com/office/drawing/2014/main" id="{2C40AFCD-FBB6-4384-BEC9-17D338F49DB1}"/>
              </a:ext>
            </a:extLst>
          </p:cNvPr>
          <p:cNvSpPr txBox="1"/>
          <p:nvPr/>
        </p:nvSpPr>
        <p:spPr>
          <a:xfrm>
            <a:off x="463826" y="4143970"/>
            <a:ext cx="11343861" cy="2400657"/>
          </a:xfrm>
          <a:prstGeom prst="rect">
            <a:avLst/>
          </a:prstGeom>
          <a:noFill/>
        </p:spPr>
        <p:txBody>
          <a:bodyPr wrap="square" rtlCol="0">
            <a:spAutoFit/>
          </a:bodyPr>
          <a:lstStyle/>
          <a:p>
            <a:pPr algn="ctr">
              <a:lnSpc>
                <a:spcPct val="150000"/>
              </a:lnSpc>
            </a:pPr>
            <a:r>
              <a:rPr lang="en-US" sz="2000" dirty="0">
                <a:solidFill>
                  <a:srgbClr val="008080"/>
                </a:solidFill>
                <a:latin typeface="Arial" panose="020B0604020202020204" pitchFamily="34" charset="0"/>
                <a:cs typeface="Arial" panose="020B0604020202020204" pitchFamily="34" charset="0"/>
              </a:rPr>
              <a:t>OBSERVATIONS:</a:t>
            </a:r>
          </a:p>
          <a:p>
            <a:pPr algn="l">
              <a:buFont typeface="+mj-lt"/>
              <a:buAutoNum type="arabicPeriod"/>
            </a:pPr>
            <a:r>
              <a:rPr lang="en-US" sz="2000" b="0" i="0" dirty="0">
                <a:solidFill>
                  <a:srgbClr val="008080"/>
                </a:solidFill>
                <a:effectLst/>
                <a:latin typeface="Helvetica Neue"/>
              </a:rPr>
              <a:t>Incident is high with Airblue Flight 202, Aircraft:- Airbus A321-231: 146 Passengers(P), 6 Crew(C), were dead by Commercial (T: accident/incident) on Approach(Phase) on 28-7-2010(Date) from a distance of 15km (9.3 mi) at Islamabad, Pakistan APR(Location).</a:t>
            </a:r>
          </a:p>
          <a:p>
            <a:pPr algn="l">
              <a:buFont typeface="+mj-lt"/>
              <a:buAutoNum type="arabicPeriod"/>
            </a:pPr>
            <a:r>
              <a:rPr lang="en-US" sz="2000" b="0" i="0" dirty="0">
                <a:solidFill>
                  <a:srgbClr val="008080"/>
                </a:solidFill>
                <a:effectLst/>
                <a:latin typeface="Helvetica Neue"/>
              </a:rPr>
              <a:t>Incident is high with Yemenia Flight 626, Aircraft:- Airbus A310-324: 141 Passengers(P), 11 Crew(C), were dead by Commercial (T: accident/incident) on Approach(Phase) on 30-6-2009(Date) from a distance of 40km (25 min) at Mozambique Channel off Mitsamiouli, Comoros(Location).</a:t>
            </a:r>
          </a:p>
        </p:txBody>
      </p:sp>
      <p:pic>
        <p:nvPicPr>
          <p:cNvPr id="7" name="Picture 6">
            <a:extLst>
              <a:ext uri="{FF2B5EF4-FFF2-40B4-BE49-F238E27FC236}">
                <a16:creationId xmlns:a16="http://schemas.microsoft.com/office/drawing/2014/main" id="{B3C158BC-AC0A-49CB-AA1C-61C080C4865F}"/>
              </a:ext>
            </a:extLst>
          </p:cNvPr>
          <p:cNvPicPr>
            <a:picLocks noChangeAspect="1"/>
          </p:cNvPicPr>
          <p:nvPr/>
        </p:nvPicPr>
        <p:blipFill>
          <a:blip r:embed="rId3"/>
          <a:stretch>
            <a:fillRect/>
          </a:stretch>
        </p:blipFill>
        <p:spPr>
          <a:xfrm>
            <a:off x="6309851" y="1202895"/>
            <a:ext cx="5150126" cy="2992449"/>
          </a:xfrm>
          <a:prstGeom prst="rect">
            <a:avLst/>
          </a:prstGeom>
        </p:spPr>
      </p:pic>
    </p:spTree>
    <p:extLst>
      <p:ext uri="{BB962C8B-B14F-4D97-AF65-F5344CB8AC3E}">
        <p14:creationId xmlns:p14="http://schemas.microsoft.com/office/powerpoint/2010/main" val="62529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FF43-0789-4E23-9FF0-A0242F38C59C}"/>
              </a:ext>
            </a:extLst>
          </p:cNvPr>
          <p:cNvSpPr>
            <a:spLocks noGrp="1"/>
          </p:cNvSpPr>
          <p:nvPr>
            <p:ph type="ctrTitle"/>
          </p:nvPr>
        </p:nvSpPr>
        <p:spPr/>
        <p:txBody>
          <a:bodyPr>
            <a:normAutofit/>
          </a:bodyPr>
          <a:lstStyle/>
          <a:p>
            <a:r>
              <a:rPr lang="en-US" sz="6600" dirty="0">
                <a:latin typeface="Calibri Light" panose="020F0302020204030204" pitchFamily="34" charset="0"/>
                <a:cs typeface="Calibri Light" panose="020F0302020204030204" pitchFamily="34" charset="0"/>
              </a:rPr>
              <a:t>AIRCRAFT ACCIDENTS &amp; INCIDENTS</a:t>
            </a:r>
            <a:endParaRPr lang="en-IN" sz="6600" dirty="0">
              <a:latin typeface="Calibri Light" panose="020F0302020204030204" pitchFamily="34" charset="0"/>
              <a:cs typeface="Calibri Light" panose="020F0302020204030204" pitchFamily="34" charset="0"/>
            </a:endParaRPr>
          </a:p>
        </p:txBody>
      </p:sp>
      <p:sp>
        <p:nvSpPr>
          <p:cNvPr id="3" name="Subtitle 2">
            <a:extLst>
              <a:ext uri="{FF2B5EF4-FFF2-40B4-BE49-F238E27FC236}">
                <a16:creationId xmlns:a16="http://schemas.microsoft.com/office/drawing/2014/main" id="{41C0294F-B614-4C8D-BA52-DF21F0C15EED}"/>
              </a:ext>
            </a:extLst>
          </p:cNvPr>
          <p:cNvSpPr>
            <a:spLocks noGrp="1"/>
          </p:cNvSpPr>
          <p:nvPr>
            <p:ph type="subTitle" idx="1"/>
          </p:nvPr>
        </p:nvSpPr>
        <p:spPr/>
        <p:txBody>
          <a:bodyPr>
            <a:noAutofit/>
          </a:bodyPr>
          <a:lstStyle/>
          <a:p>
            <a:r>
              <a:rPr lang="en-US" sz="2400" b="1" dirty="0">
                <a:solidFill>
                  <a:srgbClr val="002060"/>
                </a:solidFill>
                <a:latin typeface="Arial" panose="020B0604020202020204" pitchFamily="34" charset="0"/>
                <a:cs typeface="Arial" panose="020B0604020202020204" pitchFamily="34" charset="0"/>
              </a:rPr>
              <a:t>PRESENTATION – NADELLA SITA RAMA PAVANI</a:t>
            </a:r>
          </a:p>
          <a:p>
            <a:endParaRPr lang="en-IN" sz="2400" dirty="0"/>
          </a:p>
        </p:txBody>
      </p:sp>
    </p:spTree>
    <p:extLst>
      <p:ext uri="{BB962C8B-B14F-4D97-AF65-F5344CB8AC3E}">
        <p14:creationId xmlns:p14="http://schemas.microsoft.com/office/powerpoint/2010/main" val="26099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98D459-A448-4C4A-8D0B-DB996E7D0B0A}"/>
              </a:ext>
            </a:extLst>
          </p:cNvPr>
          <p:cNvSpPr txBox="1"/>
          <p:nvPr/>
        </p:nvSpPr>
        <p:spPr>
          <a:xfrm>
            <a:off x="516835" y="463826"/>
            <a:ext cx="10906539" cy="1200329"/>
          </a:xfrm>
          <a:prstGeom prst="rect">
            <a:avLst/>
          </a:prstGeom>
          <a:noFill/>
        </p:spPr>
        <p:txBody>
          <a:bodyPr wrap="square" rtlCol="0">
            <a:spAutoFit/>
          </a:bodyPr>
          <a:lstStyle/>
          <a:p>
            <a:r>
              <a:rPr lang="en-US" b="1" i="0" dirty="0">
                <a:solidFill>
                  <a:srgbClr val="000000"/>
                </a:solidFill>
                <a:effectLst/>
                <a:latin typeface="Arial" panose="020B0604020202020204" pitchFamily="34" charset="0"/>
                <a:cs typeface="Arial" panose="020B0604020202020204" pitchFamily="34" charset="0"/>
              </a:rPr>
              <a:t>HEXBIN PLOT: </a:t>
            </a:r>
            <a:r>
              <a:rPr lang="en-US" i="0" dirty="0">
                <a:solidFill>
                  <a:srgbClr val="000000"/>
                </a:solidFill>
                <a:effectLst/>
                <a:latin typeface="Arial" panose="020B0604020202020204" pitchFamily="34" charset="0"/>
                <a:cs typeface="Arial" panose="020B0604020202020204" pitchFamily="34" charset="0"/>
              </a:rPr>
              <a:t>It represent the relationship of 2 numerical variables when lots of data points. Instead of overlapping, the plotting window is split in several hexbins &amp; number of points per hexbin is counted - color denotes this number of points.</a:t>
            </a:r>
          </a:p>
          <a:p>
            <a:endParaRPr lang="en-IN" dirty="0">
              <a:latin typeface="Arial" panose="020B0604020202020204" pitchFamily="34" charset="0"/>
              <a:cs typeface="Arial" panose="020B0604020202020204" pitchFamily="34" charset="0"/>
            </a:endParaRPr>
          </a:p>
        </p:txBody>
      </p:sp>
      <p:pic>
        <p:nvPicPr>
          <p:cNvPr id="6148" name="Picture 4">
            <a:extLst>
              <a:ext uri="{FF2B5EF4-FFF2-40B4-BE49-F238E27FC236}">
                <a16:creationId xmlns:a16="http://schemas.microsoft.com/office/drawing/2014/main" id="{654CC567-478B-4909-A531-8D281E016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5694" y="1364256"/>
            <a:ext cx="4472610" cy="39116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CD30994-3ECA-4DB8-B0C0-DE620BDB8BEC}"/>
              </a:ext>
            </a:extLst>
          </p:cNvPr>
          <p:cNvSpPr txBox="1"/>
          <p:nvPr/>
        </p:nvSpPr>
        <p:spPr>
          <a:xfrm>
            <a:off x="218661" y="4671210"/>
            <a:ext cx="11317355" cy="1881990"/>
          </a:xfrm>
          <a:prstGeom prst="rect">
            <a:avLst/>
          </a:prstGeom>
          <a:noFill/>
        </p:spPr>
        <p:txBody>
          <a:bodyPr wrap="square" rtlCol="0">
            <a:spAutoFit/>
          </a:bodyPr>
          <a:lstStyle/>
          <a:p>
            <a:pPr algn="ctr">
              <a:lnSpc>
                <a:spcPct val="150000"/>
              </a:lnSpc>
            </a:pPr>
            <a:r>
              <a:rPr lang="en-US" sz="2000" dirty="0">
                <a:solidFill>
                  <a:srgbClr val="008000"/>
                </a:solidFill>
                <a:latin typeface="Arial" panose="020B0604020202020204" pitchFamily="34" charset="0"/>
                <a:cs typeface="Arial" panose="020B0604020202020204" pitchFamily="34" charset="0"/>
              </a:rPr>
              <a:t>OBSERVATION:</a:t>
            </a:r>
          </a:p>
          <a:p>
            <a:pPr algn="ctr">
              <a:lnSpc>
                <a:spcPct val="150000"/>
              </a:lnSpc>
            </a:pPr>
            <a:r>
              <a:rPr lang="en-IN" sz="2000" b="0" i="0" dirty="0">
                <a:solidFill>
                  <a:srgbClr val="008000"/>
                </a:solidFill>
                <a:effectLst/>
                <a:latin typeface="Helvetica Neue"/>
              </a:rPr>
              <a:t>Incident is high with </a:t>
            </a:r>
            <a:r>
              <a:rPr lang="en-IN" sz="2000" b="0" i="0" dirty="0" err="1">
                <a:solidFill>
                  <a:srgbClr val="008000"/>
                </a:solidFill>
                <a:effectLst/>
                <a:latin typeface="Helvetica Neue"/>
              </a:rPr>
              <a:t>Sosoliso</a:t>
            </a:r>
            <a:r>
              <a:rPr lang="en-IN" sz="2000" b="0" i="0" dirty="0">
                <a:solidFill>
                  <a:srgbClr val="008000"/>
                </a:solidFill>
                <a:effectLst/>
                <a:latin typeface="Helvetica Neue"/>
              </a:rPr>
              <a:t> Airlines Flight 1145, Aircraft:- McDonnell Douglas DC-9-32: 101 Passengers(P), 7 Crew(C), were dead by Commercial (T: accident/incident) on PHC(Phase) on  10-12-2005(Date) at Port Harcourt, Nigeria, LDG (Location).</a:t>
            </a:r>
            <a:endParaRPr lang="en-IN" sz="2000" dirty="0">
              <a:solidFill>
                <a:srgbClr val="008000"/>
              </a:solidFill>
              <a:latin typeface="Arial" panose="020B0604020202020204" pitchFamily="34" charset="0"/>
              <a:cs typeface="Arial" panose="020B0604020202020204" pitchFamily="34" charset="0"/>
            </a:endParaRPr>
          </a:p>
        </p:txBody>
      </p:sp>
      <p:pic>
        <p:nvPicPr>
          <p:cNvPr id="6150" name="Picture 6">
            <a:extLst>
              <a:ext uri="{FF2B5EF4-FFF2-40B4-BE49-F238E27FC236}">
                <a16:creationId xmlns:a16="http://schemas.microsoft.com/office/drawing/2014/main" id="{E18D7C68-5FDD-48CC-9C33-8078CFCF3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626" y="1417734"/>
            <a:ext cx="4240696" cy="3941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337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9D7039-C7D7-4A09-A1C8-6D864F7C6714}"/>
              </a:ext>
            </a:extLst>
          </p:cNvPr>
          <p:cNvSpPr txBox="1"/>
          <p:nvPr/>
        </p:nvSpPr>
        <p:spPr>
          <a:xfrm>
            <a:off x="543339" y="636105"/>
            <a:ext cx="10986052" cy="923330"/>
          </a:xfrm>
          <a:prstGeom prst="rect">
            <a:avLst/>
          </a:prstGeom>
          <a:noFill/>
        </p:spPr>
        <p:txBody>
          <a:bodyPr wrap="square" rtlCol="0">
            <a:spAutoFit/>
          </a:bodyPr>
          <a:lstStyle/>
          <a:p>
            <a:r>
              <a:rPr lang="en-US" b="1" i="0" dirty="0">
                <a:solidFill>
                  <a:srgbClr val="000000"/>
                </a:solidFill>
                <a:effectLst/>
                <a:latin typeface="Arial" panose="020B0604020202020204" pitchFamily="34" charset="0"/>
                <a:cs typeface="Arial" panose="020B0604020202020204" pitchFamily="34" charset="0"/>
              </a:rPr>
              <a:t>SWARM PLOT: </a:t>
            </a:r>
            <a:r>
              <a:rPr lang="en-US" i="0" dirty="0">
                <a:solidFill>
                  <a:srgbClr val="000000"/>
                </a:solidFill>
                <a:effectLst/>
                <a:latin typeface="Arial" panose="020B0604020202020204" pitchFamily="34" charset="0"/>
                <a:cs typeface="Arial" panose="020B0604020202020204" pitchFamily="34" charset="0"/>
              </a:rPr>
              <a:t>A categorical scatterplot where the points do not overlap. These plots resemble bees swarming.</a:t>
            </a:r>
          </a:p>
          <a:p>
            <a:endParaRPr lang="en-IN" dirty="0">
              <a:latin typeface="Arial" panose="020B0604020202020204" pitchFamily="34" charset="0"/>
              <a:cs typeface="Arial" panose="020B0604020202020204" pitchFamily="34" charset="0"/>
            </a:endParaRPr>
          </a:p>
        </p:txBody>
      </p:sp>
      <p:pic>
        <p:nvPicPr>
          <p:cNvPr id="7170" name="Picture 2">
            <a:extLst>
              <a:ext uri="{FF2B5EF4-FFF2-40B4-BE49-F238E27FC236}">
                <a16:creationId xmlns:a16="http://schemas.microsoft.com/office/drawing/2014/main" id="{048A44DF-4CF6-46CC-AFB1-96FA4F4DC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22" y="1559435"/>
            <a:ext cx="5035826" cy="337768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D985015-B405-42BC-A876-EA90DD83D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6365" y="1593179"/>
            <a:ext cx="4798943" cy="33439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EEAA812-249E-4756-AA8F-E2022B5E3B74}"/>
              </a:ext>
            </a:extLst>
          </p:cNvPr>
          <p:cNvSpPr txBox="1"/>
          <p:nvPr/>
        </p:nvSpPr>
        <p:spPr>
          <a:xfrm>
            <a:off x="543339" y="4731025"/>
            <a:ext cx="11105322" cy="1702774"/>
          </a:xfrm>
          <a:prstGeom prst="rect">
            <a:avLst/>
          </a:prstGeom>
          <a:noFill/>
        </p:spPr>
        <p:txBody>
          <a:bodyPr wrap="square" rtlCol="0">
            <a:spAutoFit/>
          </a:bodyPr>
          <a:lstStyle/>
          <a:p>
            <a:pPr algn="ctr">
              <a:lnSpc>
                <a:spcPct val="150000"/>
              </a:lnSpc>
            </a:pPr>
            <a:r>
              <a:rPr lang="en-US" b="1" dirty="0">
                <a:solidFill>
                  <a:srgbClr val="CC9900"/>
                </a:solidFill>
                <a:latin typeface="Arial" panose="020B0604020202020204" pitchFamily="34" charset="0"/>
                <a:cs typeface="Arial" panose="020B0604020202020204" pitchFamily="34" charset="0"/>
              </a:rPr>
              <a:t>OBSERVATION:</a:t>
            </a:r>
          </a:p>
          <a:p>
            <a:pPr algn="ctr">
              <a:lnSpc>
                <a:spcPct val="150000"/>
              </a:lnSpc>
            </a:pPr>
            <a:r>
              <a:rPr lang="en-US" b="0" i="0" dirty="0">
                <a:solidFill>
                  <a:srgbClr val="CC9900"/>
                </a:solidFill>
                <a:effectLst/>
                <a:latin typeface="Arial" panose="020B0604020202020204" pitchFamily="34" charset="0"/>
                <a:cs typeface="Arial" panose="020B0604020202020204" pitchFamily="34" charset="0"/>
              </a:rPr>
              <a:t>Incident is high with Cebu Pacific Air Flight 387, Aircraft:- McDonnell Douglas DC-9-32: 99 Passengers(P), 5 Crew(C), were dead by Commercial (T: accident/incident) on En Route(Phase) on 02-2-1998(Date) at Mount </a:t>
            </a:r>
            <a:r>
              <a:rPr lang="en-US" b="0" i="0" dirty="0" err="1">
                <a:solidFill>
                  <a:srgbClr val="CC9900"/>
                </a:solidFill>
                <a:effectLst/>
                <a:latin typeface="Arial" panose="020B0604020202020204" pitchFamily="34" charset="0"/>
                <a:cs typeface="Arial" panose="020B0604020202020204" pitchFamily="34" charset="0"/>
              </a:rPr>
              <a:t>Balatukan</a:t>
            </a:r>
            <a:r>
              <a:rPr lang="en-US" b="0" i="0" dirty="0">
                <a:solidFill>
                  <a:srgbClr val="CC9900"/>
                </a:solidFill>
                <a:effectLst/>
                <a:latin typeface="Arial" panose="020B0604020202020204" pitchFamily="34" charset="0"/>
                <a:cs typeface="Arial" panose="020B0604020202020204" pitchFamily="34" charset="0"/>
              </a:rPr>
              <a:t>, Philippines(Location).</a:t>
            </a:r>
            <a:endParaRPr lang="en-IN" dirty="0">
              <a:solidFill>
                <a:srgbClr val="CC99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4165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23F91E1-6AD2-4412-A02C-9310ADDCA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508" y="1548247"/>
            <a:ext cx="4929156" cy="326229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98B92BE-ED5B-469E-9E04-CF507A048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32930"/>
            <a:ext cx="4757530" cy="33771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139DDA9-156E-400B-91F5-021555DC1594}"/>
              </a:ext>
            </a:extLst>
          </p:cNvPr>
          <p:cNvSpPr txBox="1"/>
          <p:nvPr/>
        </p:nvSpPr>
        <p:spPr>
          <a:xfrm>
            <a:off x="665508" y="609600"/>
            <a:ext cx="10453066" cy="923330"/>
          </a:xfrm>
          <a:prstGeom prst="rect">
            <a:avLst/>
          </a:prstGeom>
          <a:noFill/>
        </p:spPr>
        <p:txBody>
          <a:bodyPr wrap="square" rtlCol="0">
            <a:spAutoFit/>
          </a:bodyPr>
          <a:lstStyle/>
          <a:p>
            <a:r>
              <a:rPr lang="en-US" b="1" i="0" dirty="0">
                <a:solidFill>
                  <a:srgbClr val="000000"/>
                </a:solidFill>
                <a:effectLst/>
                <a:latin typeface="Arial" panose="020B0604020202020204" pitchFamily="34" charset="0"/>
                <a:cs typeface="Arial" panose="020B0604020202020204" pitchFamily="34" charset="0"/>
              </a:rPr>
              <a:t>COUNT PLOT: </a:t>
            </a:r>
            <a:r>
              <a:rPr lang="en-US" i="0" dirty="0">
                <a:solidFill>
                  <a:srgbClr val="000000"/>
                </a:solidFill>
                <a:effectLst/>
                <a:latin typeface="Arial" panose="020B0604020202020204" pitchFamily="34" charset="0"/>
                <a:cs typeface="Arial" panose="020B0604020202020204" pitchFamily="34" charset="0"/>
              </a:rPr>
              <a:t>It can be thought of as a histogram across a categorical, instead of quantitative, variable. The basic API and options are identical to those for bar plot , so we can compare counts across nested variables.</a:t>
            </a:r>
          </a:p>
        </p:txBody>
      </p:sp>
      <p:sp>
        <p:nvSpPr>
          <p:cNvPr id="3" name="TextBox 2">
            <a:extLst>
              <a:ext uri="{FF2B5EF4-FFF2-40B4-BE49-F238E27FC236}">
                <a16:creationId xmlns:a16="http://schemas.microsoft.com/office/drawing/2014/main" id="{0DE3AEBE-CDCB-40B6-97C7-ACE4F73CE7F6}"/>
              </a:ext>
            </a:extLst>
          </p:cNvPr>
          <p:cNvSpPr txBox="1"/>
          <p:nvPr/>
        </p:nvSpPr>
        <p:spPr>
          <a:xfrm>
            <a:off x="463826" y="4384075"/>
            <a:ext cx="11264348" cy="1881990"/>
          </a:xfrm>
          <a:prstGeom prst="rect">
            <a:avLst/>
          </a:prstGeom>
          <a:noFill/>
        </p:spPr>
        <p:txBody>
          <a:bodyPr wrap="square" rtlCol="0">
            <a:spAutoFit/>
          </a:bodyPr>
          <a:lstStyle/>
          <a:p>
            <a:pPr algn="ctr">
              <a:lnSpc>
                <a:spcPct val="150000"/>
              </a:lnSpc>
            </a:pPr>
            <a:r>
              <a:rPr lang="en-US" sz="2000" dirty="0">
                <a:solidFill>
                  <a:srgbClr val="666699"/>
                </a:solidFill>
                <a:latin typeface="Arial" panose="020B0604020202020204" pitchFamily="34" charset="0"/>
                <a:cs typeface="Arial" panose="020B0604020202020204" pitchFamily="34" charset="0"/>
              </a:rPr>
              <a:t>OBSERVATION:</a:t>
            </a:r>
          </a:p>
          <a:p>
            <a:pPr algn="ctr">
              <a:lnSpc>
                <a:spcPct val="150000"/>
              </a:lnSpc>
            </a:pPr>
            <a:r>
              <a:rPr lang="en-US" sz="2000" b="0" i="0" dirty="0">
                <a:solidFill>
                  <a:srgbClr val="666699"/>
                </a:solidFill>
                <a:effectLst/>
                <a:latin typeface="Helvetica Neue"/>
              </a:rPr>
              <a:t> Incident is high with American Airlines Flight 11, Aircraft:- Boeing 767-223ER: 81 Passengers(P), 11 Crew(C), 1,700 Estimation were dead by Hijacking (T: INH) on En Route(Phase) on                 11-9-2001(Date) at New York City, New York, U.S (Location).</a:t>
            </a:r>
            <a:endParaRPr lang="en-IN" sz="2000" dirty="0">
              <a:solidFill>
                <a:srgbClr val="6666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7759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2DC100A-55BD-4D02-84C2-650B9FFF6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383" y="1146273"/>
            <a:ext cx="10575233" cy="52810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8F0411-8B97-4529-ACAF-DE6595DA4C25}"/>
              </a:ext>
            </a:extLst>
          </p:cNvPr>
          <p:cNvSpPr txBox="1"/>
          <p:nvPr/>
        </p:nvSpPr>
        <p:spPr>
          <a:xfrm>
            <a:off x="808383" y="569843"/>
            <a:ext cx="7938052"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CORRELATION BETWEEN DIFFERENT VARIABLES: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0978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FAC9A0-B2C1-4082-8DC5-FC6E96F15790}"/>
              </a:ext>
            </a:extLst>
          </p:cNvPr>
          <p:cNvSpPr txBox="1"/>
          <p:nvPr/>
        </p:nvSpPr>
        <p:spPr>
          <a:xfrm>
            <a:off x="649357" y="636104"/>
            <a:ext cx="10840278" cy="1200329"/>
          </a:xfrm>
          <a:prstGeom prst="rect">
            <a:avLst/>
          </a:prstGeom>
          <a:noFill/>
        </p:spPr>
        <p:txBody>
          <a:bodyPr wrap="square" rtlCol="0">
            <a:spAutoFit/>
          </a:bodyPr>
          <a:lstStyle/>
          <a:p>
            <a:r>
              <a:rPr lang="en-US" b="1" i="0" dirty="0">
                <a:solidFill>
                  <a:srgbClr val="000000"/>
                </a:solidFill>
                <a:effectLst/>
                <a:latin typeface="Arial" panose="020B0604020202020204" pitchFamily="34" charset="0"/>
                <a:cs typeface="Arial" panose="020B0604020202020204" pitchFamily="34" charset="0"/>
              </a:rPr>
              <a:t>POINT PLOT: </a:t>
            </a:r>
            <a:r>
              <a:rPr lang="en-US" i="0" dirty="0">
                <a:solidFill>
                  <a:srgbClr val="000000"/>
                </a:solidFill>
                <a:effectLst/>
                <a:latin typeface="Arial" panose="020B0604020202020204" pitchFamily="34" charset="0"/>
                <a:cs typeface="Arial" panose="020B0604020202020204" pitchFamily="34" charset="0"/>
              </a:rPr>
              <a:t>In seaborn, Point plot means a scatter plot depicting point estimations for categories with defined confidence intervals. The point plot also draws error lines (also called as bars or glyphs) that are extended from the points to describe the dispersion or uncertainty of the point estimate.</a:t>
            </a:r>
          </a:p>
          <a:p>
            <a:endParaRPr lang="en-IN" dirty="0">
              <a:latin typeface="Arial" panose="020B0604020202020204" pitchFamily="34" charset="0"/>
              <a:cs typeface="Arial" panose="020B0604020202020204" pitchFamily="34" charset="0"/>
            </a:endParaRPr>
          </a:p>
        </p:txBody>
      </p:sp>
      <p:pic>
        <p:nvPicPr>
          <p:cNvPr id="10244" name="Picture 4">
            <a:extLst>
              <a:ext uri="{FF2B5EF4-FFF2-40B4-BE49-F238E27FC236}">
                <a16:creationId xmlns:a16="http://schemas.microsoft.com/office/drawing/2014/main" id="{43602300-2F65-45F3-9886-A882D4BB5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366" y="1562751"/>
            <a:ext cx="4585250" cy="3995069"/>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802537A1-2A50-461A-A2B7-0E2F20936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92204"/>
            <a:ext cx="4638261" cy="31812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463E7F1-B11F-4F95-ADCD-0039B40F4442}"/>
              </a:ext>
            </a:extLst>
          </p:cNvPr>
          <p:cNvSpPr txBox="1"/>
          <p:nvPr/>
        </p:nvSpPr>
        <p:spPr>
          <a:xfrm>
            <a:off x="530086" y="5284138"/>
            <a:ext cx="11171583" cy="1200329"/>
          </a:xfrm>
          <a:prstGeom prst="rect">
            <a:avLst/>
          </a:prstGeom>
          <a:noFill/>
        </p:spPr>
        <p:txBody>
          <a:bodyPr wrap="square" rtlCol="0">
            <a:spAutoFit/>
          </a:bodyPr>
          <a:lstStyle/>
          <a:p>
            <a:pPr algn="ctr"/>
            <a:r>
              <a:rPr lang="en-US" dirty="0">
                <a:solidFill>
                  <a:srgbClr val="336699"/>
                </a:solidFill>
                <a:latin typeface="Arial" panose="020B0604020202020204" pitchFamily="34" charset="0"/>
                <a:cs typeface="Arial" panose="020B0604020202020204" pitchFamily="34" charset="0"/>
              </a:rPr>
              <a:t>OBSERVATION:</a:t>
            </a:r>
          </a:p>
          <a:p>
            <a:pPr algn="ctr"/>
            <a:r>
              <a:rPr lang="en-US" b="0" i="0" dirty="0">
                <a:solidFill>
                  <a:srgbClr val="336699"/>
                </a:solidFill>
                <a:effectLst/>
                <a:latin typeface="Helvetica Neue"/>
              </a:rPr>
              <a:t>Incident is high with American Airlines Flight 11, Aircraft:- Boeing 767-223ER: 81 Passengers(P), 11 Crew(C), 1,700 Estimation were dead by Hijacking (T: INH) on En Route(Phase) on 11-9-2001(Date) at New York City, New York, U.S (Location).</a:t>
            </a:r>
            <a:endParaRPr lang="en-IN" dirty="0">
              <a:solidFill>
                <a:srgbClr val="3366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5165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79C7A7-2B8F-49C6-AE5B-9E361375397A}"/>
              </a:ext>
            </a:extLst>
          </p:cNvPr>
          <p:cNvSpPr txBox="1"/>
          <p:nvPr/>
        </p:nvSpPr>
        <p:spPr>
          <a:xfrm>
            <a:off x="569843" y="609600"/>
            <a:ext cx="10694505" cy="1200329"/>
          </a:xfrm>
          <a:prstGeom prst="rect">
            <a:avLst/>
          </a:prstGeom>
          <a:noFill/>
        </p:spPr>
        <p:txBody>
          <a:bodyPr wrap="square" rtlCol="0">
            <a:spAutoFit/>
          </a:bodyPr>
          <a:lstStyle/>
          <a:p>
            <a:r>
              <a:rPr lang="en-US" b="1" i="0" dirty="0">
                <a:solidFill>
                  <a:srgbClr val="000000"/>
                </a:solidFill>
                <a:effectLst/>
                <a:latin typeface="Arial" panose="020B0604020202020204" pitchFamily="34" charset="0"/>
                <a:cs typeface="Arial" panose="020B0604020202020204" pitchFamily="34" charset="0"/>
              </a:rPr>
              <a:t>VIOLIN PLOT: </a:t>
            </a:r>
            <a:r>
              <a:rPr lang="en-US" i="0" dirty="0">
                <a:solidFill>
                  <a:srgbClr val="000000"/>
                </a:solidFill>
                <a:effectLst/>
                <a:latin typeface="Arial" panose="020B0604020202020204" pitchFamily="34" charset="0"/>
                <a:cs typeface="Arial" panose="020B0604020202020204" pitchFamily="34" charset="0"/>
              </a:rPr>
              <a:t>A combination of boxplot and kernel density estimation, plays a similar role as a box and whisker plot. It shows the distribution of quantitative data across several levels of one (or more) categorical variables such that those distributions can be compared.</a:t>
            </a:r>
          </a:p>
          <a:p>
            <a:endParaRPr lang="en-IN" dirty="0">
              <a:latin typeface="Arial" panose="020B0604020202020204" pitchFamily="34" charset="0"/>
              <a:cs typeface="Arial" panose="020B0604020202020204" pitchFamily="34" charset="0"/>
            </a:endParaRPr>
          </a:p>
        </p:txBody>
      </p:sp>
      <p:pic>
        <p:nvPicPr>
          <p:cNvPr id="11266" name="Picture 2">
            <a:extLst>
              <a:ext uri="{FF2B5EF4-FFF2-40B4-BE49-F238E27FC236}">
                <a16:creationId xmlns:a16="http://schemas.microsoft.com/office/drawing/2014/main" id="{268996CC-4881-4A87-92AB-56AD32AF8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42" y="1809928"/>
            <a:ext cx="4465983" cy="300793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EE15DF3F-7E2F-47D2-9F9B-0924AB684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72855"/>
            <a:ext cx="4408578" cy="30079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69B0712-B36B-4A06-B211-A6644BB25922}"/>
              </a:ext>
            </a:extLst>
          </p:cNvPr>
          <p:cNvSpPr txBox="1"/>
          <p:nvPr/>
        </p:nvSpPr>
        <p:spPr>
          <a:xfrm>
            <a:off x="569842" y="4625009"/>
            <a:ext cx="10999306" cy="1703030"/>
          </a:xfrm>
          <a:prstGeom prst="rect">
            <a:avLst/>
          </a:prstGeom>
          <a:noFill/>
        </p:spPr>
        <p:txBody>
          <a:bodyPr wrap="square" rtlCol="0">
            <a:spAutoFit/>
          </a:bodyPr>
          <a:lstStyle/>
          <a:p>
            <a:pPr algn="ctr">
              <a:lnSpc>
                <a:spcPct val="150000"/>
              </a:lnSpc>
            </a:pPr>
            <a:r>
              <a:rPr lang="en-US" b="1" i="0" dirty="0">
                <a:solidFill>
                  <a:srgbClr val="9900CC"/>
                </a:solidFill>
                <a:effectLst/>
                <a:latin typeface="Arial" panose="020B0604020202020204" pitchFamily="34" charset="0"/>
                <a:cs typeface="Arial" panose="020B0604020202020204" pitchFamily="34" charset="0"/>
              </a:rPr>
              <a:t>OBSERVATION</a:t>
            </a:r>
            <a:r>
              <a:rPr lang="en-US" b="0" i="0" dirty="0">
                <a:solidFill>
                  <a:srgbClr val="9900CC"/>
                </a:solidFill>
                <a:effectLst/>
                <a:latin typeface="Arial" panose="020B0604020202020204" pitchFamily="34" charset="0"/>
                <a:cs typeface="Arial" panose="020B0604020202020204" pitchFamily="34" charset="0"/>
              </a:rPr>
              <a:t>: </a:t>
            </a:r>
          </a:p>
          <a:p>
            <a:pPr algn="ctr">
              <a:lnSpc>
                <a:spcPct val="150000"/>
              </a:lnSpc>
            </a:pPr>
            <a:r>
              <a:rPr lang="en-US" b="0" i="0" dirty="0">
                <a:solidFill>
                  <a:srgbClr val="9900CC"/>
                </a:solidFill>
                <a:effectLst/>
                <a:latin typeface="Arial" panose="020B0604020202020204" pitchFamily="34" charset="0"/>
                <a:cs typeface="Arial" panose="020B0604020202020204" pitchFamily="34" charset="0"/>
              </a:rPr>
              <a:t>Incident is high with Airblue Flight 202, Aircraft:- Airbus A321-231: 146 Passengers(P), 6 Crew(C), were dead by Commercial (T: COM - accident/incident) on Approach(Phase) from 15km (9.3 mi) on 28-7-2010(Date) at Islamabad, Pakistan (Location).</a:t>
            </a:r>
            <a:endParaRPr lang="en-IN" dirty="0">
              <a:solidFill>
                <a:srgbClr val="9900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6463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692E93-DEC4-4653-B834-1A139E874058}"/>
              </a:ext>
            </a:extLst>
          </p:cNvPr>
          <p:cNvSpPr txBox="1"/>
          <p:nvPr/>
        </p:nvSpPr>
        <p:spPr>
          <a:xfrm>
            <a:off x="675861" y="596348"/>
            <a:ext cx="10628243" cy="923330"/>
          </a:xfrm>
          <a:prstGeom prst="rect">
            <a:avLst/>
          </a:prstGeom>
          <a:noFill/>
        </p:spPr>
        <p:txBody>
          <a:bodyPr wrap="square" rtlCol="0">
            <a:spAutoFit/>
          </a:bodyPr>
          <a:lstStyle/>
          <a:p>
            <a:r>
              <a:rPr lang="en-US" b="1" i="0" dirty="0">
                <a:solidFill>
                  <a:srgbClr val="000000"/>
                </a:solidFill>
                <a:effectLst/>
                <a:latin typeface="Arial" panose="020B0604020202020204" pitchFamily="34" charset="0"/>
                <a:cs typeface="Arial" panose="020B0604020202020204" pitchFamily="34" charset="0"/>
              </a:rPr>
              <a:t>BOXEN PLOT: </a:t>
            </a:r>
            <a:r>
              <a:rPr lang="en-US" i="0" dirty="0">
                <a:solidFill>
                  <a:srgbClr val="000000"/>
                </a:solidFill>
                <a:effectLst/>
                <a:latin typeface="Arial" panose="020B0604020202020204" pitchFamily="34" charset="0"/>
                <a:cs typeface="Arial" panose="020B0604020202020204" pitchFamily="34" charset="0"/>
              </a:rPr>
              <a:t>It is similar to a box plot in plotting a nonparametric representation of a distribution in which all features correspond to actual observations. By plotting more quantiles, it provides more information about the shape of the distribution, particularly in the tails. </a:t>
            </a:r>
            <a:endParaRPr lang="en-IN" dirty="0">
              <a:latin typeface="Arial" panose="020B0604020202020204" pitchFamily="34" charset="0"/>
              <a:cs typeface="Arial" panose="020B0604020202020204" pitchFamily="34" charset="0"/>
            </a:endParaRPr>
          </a:p>
        </p:txBody>
      </p:sp>
      <p:pic>
        <p:nvPicPr>
          <p:cNvPr id="12290" name="Picture 2">
            <a:extLst>
              <a:ext uri="{FF2B5EF4-FFF2-40B4-BE49-F238E27FC236}">
                <a16:creationId xmlns:a16="http://schemas.microsoft.com/office/drawing/2014/main" id="{AEA3E15B-D87C-4E71-8CE8-612A41967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661" y="1591412"/>
            <a:ext cx="3675175" cy="367517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E9936CEB-158D-44B2-A2A7-856D3DF34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495" y="1519678"/>
            <a:ext cx="3889513" cy="38895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77AD36A-0BBA-4410-BC4F-380BE5369BB6}"/>
              </a:ext>
            </a:extLst>
          </p:cNvPr>
          <p:cNvSpPr txBox="1"/>
          <p:nvPr/>
        </p:nvSpPr>
        <p:spPr>
          <a:xfrm>
            <a:off x="543339" y="5061323"/>
            <a:ext cx="11211338" cy="1200329"/>
          </a:xfrm>
          <a:prstGeom prst="rect">
            <a:avLst/>
          </a:prstGeom>
          <a:noFill/>
        </p:spPr>
        <p:txBody>
          <a:bodyPr wrap="square" rtlCol="0">
            <a:spAutoFit/>
          </a:bodyPr>
          <a:lstStyle/>
          <a:p>
            <a:pPr algn="ctr"/>
            <a:r>
              <a:rPr lang="en-US" b="1" dirty="0">
                <a:solidFill>
                  <a:srgbClr val="996633"/>
                </a:solidFill>
              </a:rPr>
              <a:t>OBSERVATION:</a:t>
            </a:r>
          </a:p>
          <a:p>
            <a:pPr algn="ctr"/>
            <a:r>
              <a:rPr lang="en-US" b="0" i="0" dirty="0">
                <a:solidFill>
                  <a:srgbClr val="996633"/>
                </a:solidFill>
                <a:effectLst/>
                <a:latin typeface="Helvetica Neue"/>
              </a:rPr>
              <a:t>Incident is high with Iranian Air Force (5-8519), Aircraft:- Lockheed C-130E Hercules: 84 Passengers(P), 10 Crew(C), were dead by Military (T:MIL - accident/incident) on Approach(Phase) of 5.5 km (3.4 mi) on 06-12-2005(Date) at Tehran, Iran(Location).</a:t>
            </a:r>
            <a:endParaRPr lang="en-IN" dirty="0">
              <a:solidFill>
                <a:srgbClr val="996633"/>
              </a:solidFill>
            </a:endParaRPr>
          </a:p>
        </p:txBody>
      </p:sp>
    </p:spTree>
    <p:extLst>
      <p:ext uri="{BB962C8B-B14F-4D97-AF65-F5344CB8AC3E}">
        <p14:creationId xmlns:p14="http://schemas.microsoft.com/office/powerpoint/2010/main" val="91816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C411BD-954E-4A27-948C-37C3E2D6E400}"/>
              </a:ext>
            </a:extLst>
          </p:cNvPr>
          <p:cNvSpPr txBox="1"/>
          <p:nvPr/>
        </p:nvSpPr>
        <p:spPr>
          <a:xfrm>
            <a:off x="583096" y="490331"/>
            <a:ext cx="10999304" cy="6247864"/>
          </a:xfrm>
          <a:prstGeom prst="rect">
            <a:avLst/>
          </a:prstGeom>
          <a:noFill/>
        </p:spPr>
        <p:txBody>
          <a:bodyPr wrap="square" rtlCol="0">
            <a:spAutoFit/>
          </a:bodyPr>
          <a:lstStyle/>
          <a:p>
            <a:pPr algn="ctr"/>
            <a:r>
              <a:rPr lang="en-US" sz="2400" b="1" i="0" dirty="0">
                <a:solidFill>
                  <a:srgbClr val="3366CC"/>
                </a:solidFill>
                <a:effectLst/>
                <a:latin typeface="Arial" panose="020B0604020202020204" pitchFamily="34" charset="0"/>
                <a:cs typeface="Arial" panose="020B0604020202020204" pitchFamily="34" charset="0"/>
              </a:rPr>
              <a:t>FINAL CONCLUSION:</a:t>
            </a:r>
          </a:p>
          <a:p>
            <a:pPr algn="ctr"/>
            <a:endParaRPr lang="en-US" b="1" i="0" dirty="0">
              <a:solidFill>
                <a:srgbClr val="000000"/>
              </a:solidFill>
              <a:effectLst/>
              <a:latin typeface="Arial" panose="020B0604020202020204" pitchFamily="34" charset="0"/>
              <a:cs typeface="Arial" panose="020B0604020202020204" pitchFamily="34" charset="0"/>
            </a:endParaRPr>
          </a:p>
          <a:p>
            <a:pPr algn="ctr"/>
            <a:r>
              <a:rPr lang="en-US" sz="2000" b="0" i="1" dirty="0">
                <a:solidFill>
                  <a:schemeClr val="accent6">
                    <a:lumMod val="75000"/>
                  </a:schemeClr>
                </a:solidFill>
                <a:effectLst/>
                <a:latin typeface="Arial" panose="020B0604020202020204" pitchFamily="34" charset="0"/>
                <a:cs typeface="Arial" panose="020B0604020202020204" pitchFamily="34" charset="0"/>
              </a:rPr>
              <a:t>Incident with American Airlines Flight 11, Aircraft:- Boeing 767-223ER: 81 Passengers(P), 11 Crew(C), 1,700 Estimation were dead by Hijacking (T: INH) on En Route(Phase) on 11-9-2001(Date) at New York City, New York, U.S (Location) are more as per the graphical representation.</a:t>
            </a:r>
          </a:p>
          <a:p>
            <a:pPr algn="ctr"/>
            <a:endParaRPr lang="en-US" sz="2000" b="0" i="0" dirty="0">
              <a:solidFill>
                <a:srgbClr val="000000"/>
              </a:solidFill>
              <a:effectLst/>
              <a:latin typeface="Arial" panose="020B0604020202020204" pitchFamily="34" charset="0"/>
              <a:cs typeface="Arial" panose="020B0604020202020204" pitchFamily="34" charset="0"/>
            </a:endParaRPr>
          </a:p>
          <a:p>
            <a:pPr algn="ctr"/>
            <a:r>
              <a:rPr lang="en-US" sz="2000" b="1" i="0" dirty="0">
                <a:solidFill>
                  <a:srgbClr val="FF9933"/>
                </a:solidFill>
                <a:effectLst/>
                <a:latin typeface="Arial" panose="020B0604020202020204" pitchFamily="34" charset="0"/>
                <a:cs typeface="Arial" panose="020B0604020202020204" pitchFamily="34" charset="0"/>
              </a:rPr>
              <a:t>INCIDENT :</a:t>
            </a:r>
          </a:p>
          <a:p>
            <a:pPr algn="ctr">
              <a:buFont typeface="+mj-lt"/>
              <a:buAutoNum type="arabicPeriod"/>
            </a:pPr>
            <a:r>
              <a:rPr lang="en-US" sz="2000" b="0" i="0" dirty="0">
                <a:solidFill>
                  <a:srgbClr val="FF9933"/>
                </a:solidFill>
                <a:effectLst/>
                <a:latin typeface="Arial" panose="020B0604020202020204" pitchFamily="34" charset="0"/>
                <a:cs typeface="Arial" panose="020B0604020202020204" pitchFamily="34" charset="0"/>
              </a:rPr>
              <a:t>The incidents are more with the Commercial (accident/incident) with huge deaths.</a:t>
            </a:r>
          </a:p>
          <a:p>
            <a:pPr algn="ctr">
              <a:buFont typeface="+mj-lt"/>
              <a:buAutoNum type="arabicPeriod"/>
            </a:pPr>
            <a:r>
              <a:rPr lang="en-US" sz="2000" b="0" i="0" dirty="0">
                <a:solidFill>
                  <a:srgbClr val="FF9933"/>
                </a:solidFill>
                <a:effectLst/>
                <a:latin typeface="Arial" panose="020B0604020202020204" pitchFamily="34" charset="0"/>
                <a:cs typeface="Arial" panose="020B0604020202020204" pitchFamily="34" charset="0"/>
              </a:rPr>
              <a:t>The incidents are less with the Military (accident/incident), Bombing, Hijacking (accident/incident) with huge deaths.</a:t>
            </a:r>
          </a:p>
          <a:p>
            <a:pPr algn="ctr">
              <a:buFont typeface="+mj-lt"/>
              <a:buAutoNum type="arabicPeriod"/>
            </a:pPr>
            <a:endParaRPr lang="en-US" sz="2000" b="0" i="0" dirty="0">
              <a:solidFill>
                <a:srgbClr val="FF00FF"/>
              </a:solidFill>
              <a:effectLst/>
              <a:latin typeface="Arial" panose="020B0604020202020204" pitchFamily="34" charset="0"/>
              <a:cs typeface="Arial" panose="020B0604020202020204" pitchFamily="34" charset="0"/>
            </a:endParaRPr>
          </a:p>
          <a:p>
            <a:pPr algn="ctr"/>
            <a:r>
              <a:rPr lang="en-US" sz="2000" b="1" i="0" dirty="0">
                <a:solidFill>
                  <a:srgbClr val="FF00FF"/>
                </a:solidFill>
                <a:effectLst/>
                <a:latin typeface="Arial" panose="020B0604020202020204" pitchFamily="34" charset="0"/>
                <a:cs typeface="Arial" panose="020B0604020202020204" pitchFamily="34" charset="0"/>
              </a:rPr>
              <a:t>PHASE :</a:t>
            </a:r>
          </a:p>
          <a:p>
            <a:pPr algn="ctr">
              <a:buFont typeface="+mj-lt"/>
              <a:buAutoNum type="arabicPeriod"/>
            </a:pPr>
            <a:r>
              <a:rPr lang="en-US" sz="2000" b="0" i="0" dirty="0">
                <a:solidFill>
                  <a:srgbClr val="FF00FF"/>
                </a:solidFill>
                <a:effectLst/>
                <a:latin typeface="Arial" panose="020B0604020202020204" pitchFamily="34" charset="0"/>
                <a:cs typeface="Arial" panose="020B0604020202020204" pitchFamily="34" charset="0"/>
              </a:rPr>
              <a:t>For a Huge period - accidents were done during the En-route(ENR).</a:t>
            </a:r>
          </a:p>
          <a:p>
            <a:pPr algn="ctr">
              <a:buFont typeface="+mj-lt"/>
              <a:buAutoNum type="arabicPeriod"/>
            </a:pPr>
            <a:r>
              <a:rPr lang="en-US" sz="2000" b="0" i="0" dirty="0">
                <a:solidFill>
                  <a:srgbClr val="FF00FF"/>
                </a:solidFill>
                <a:effectLst/>
                <a:latin typeface="Arial" panose="020B0604020202020204" pitchFamily="34" charset="0"/>
                <a:cs typeface="Arial" panose="020B0604020202020204" pitchFamily="34" charset="0"/>
              </a:rPr>
              <a:t>In some cases - accidents were done during the Approach(APR).</a:t>
            </a:r>
          </a:p>
          <a:p>
            <a:pPr algn="ctr"/>
            <a:endParaRPr lang="en-US" sz="2000" b="0" i="0" dirty="0">
              <a:solidFill>
                <a:srgbClr val="000000"/>
              </a:solidFill>
              <a:effectLst/>
              <a:latin typeface="Arial" panose="020B0604020202020204" pitchFamily="34" charset="0"/>
              <a:cs typeface="Arial" panose="020B0604020202020204" pitchFamily="34" charset="0"/>
            </a:endParaRPr>
          </a:p>
          <a:p>
            <a:pPr algn="ctr"/>
            <a:r>
              <a:rPr lang="en-US" sz="2000" b="1" i="0" dirty="0">
                <a:solidFill>
                  <a:srgbClr val="33CC33"/>
                </a:solidFill>
                <a:effectLst/>
                <a:latin typeface="Arial" panose="020B0604020202020204" pitchFamily="34" charset="0"/>
                <a:cs typeface="Arial" panose="020B0604020202020204" pitchFamily="34" charset="0"/>
              </a:rPr>
              <a:t>DEATH COMPARISION :</a:t>
            </a:r>
          </a:p>
          <a:p>
            <a:pPr algn="ctr">
              <a:buFont typeface="+mj-lt"/>
              <a:buAutoNum type="arabicPeriod"/>
            </a:pPr>
            <a:r>
              <a:rPr lang="en-US" sz="2000" b="0" i="0" dirty="0">
                <a:solidFill>
                  <a:srgbClr val="33CC33"/>
                </a:solidFill>
                <a:effectLst/>
                <a:latin typeface="Arial" panose="020B0604020202020204" pitchFamily="34" charset="0"/>
                <a:cs typeface="Arial" panose="020B0604020202020204" pitchFamily="34" charset="0"/>
              </a:rPr>
              <a:t>The death of Passengers(P) were huge when compared to the Crew(C) in the Cabin.</a:t>
            </a:r>
          </a:p>
          <a:p>
            <a:pPr algn="ctr">
              <a:buFont typeface="+mj-lt"/>
              <a:buAutoNum type="arabicPeriod"/>
            </a:pPr>
            <a:r>
              <a:rPr lang="en-US" sz="2000" b="0" i="0" dirty="0">
                <a:solidFill>
                  <a:srgbClr val="33CC33"/>
                </a:solidFill>
                <a:effectLst/>
                <a:latin typeface="Arial" panose="020B0604020202020204" pitchFamily="34" charset="0"/>
                <a:cs typeface="Arial" panose="020B0604020202020204" pitchFamily="34" charset="0"/>
              </a:rPr>
              <a:t>Rough Estimation is around 1,700.</a:t>
            </a:r>
          </a:p>
          <a:p>
            <a:pPr algn="ct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595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5E1B7-635F-4D5A-836E-671E3C71F1F3}"/>
              </a:ext>
            </a:extLst>
          </p:cNvPr>
          <p:cNvSpPr>
            <a:spLocks noGrp="1"/>
          </p:cNvSpPr>
          <p:nvPr>
            <p:ph type="ctrTitle"/>
          </p:nvPr>
        </p:nvSpPr>
        <p:spPr>
          <a:xfrm>
            <a:off x="1629103" y="2016229"/>
            <a:ext cx="8933796" cy="2437232"/>
          </a:xfrm>
        </p:spPr>
        <p:txBody>
          <a:bodyPr>
            <a:normAutofit/>
          </a:bodyPr>
          <a:lstStyle/>
          <a:p>
            <a:r>
              <a:rPr lang="en-US" sz="3200" b="0" i="0" dirty="0">
                <a:solidFill>
                  <a:srgbClr val="3F3F3F"/>
                </a:solidFill>
                <a:effectLst/>
                <a:latin typeface="Arial" panose="020B0604020202020204" pitchFamily="34" charset="0"/>
                <a:cs typeface="Arial" panose="020B0604020202020204" pitchFamily="34" charset="0"/>
              </a:rPr>
              <a:t>CAPTION : </a:t>
            </a:r>
            <a:br>
              <a:rPr lang="en-US" sz="3200" b="0" i="0" dirty="0">
                <a:solidFill>
                  <a:srgbClr val="3F3F3F"/>
                </a:solidFill>
                <a:effectLst/>
                <a:latin typeface="Arial" panose="020B0604020202020204" pitchFamily="34" charset="0"/>
                <a:cs typeface="Arial" panose="020B0604020202020204" pitchFamily="34" charset="0"/>
              </a:rPr>
            </a:br>
            <a:br>
              <a:rPr lang="en-US" sz="3200" b="0" i="0" dirty="0">
                <a:solidFill>
                  <a:srgbClr val="3F3F3F"/>
                </a:solidFill>
                <a:effectLst/>
                <a:latin typeface="Arial" panose="020B0604020202020204" pitchFamily="34" charset="0"/>
                <a:cs typeface="Arial" panose="020B0604020202020204" pitchFamily="34" charset="0"/>
              </a:rPr>
            </a:br>
            <a:r>
              <a:rPr lang="en-US" sz="3200" b="0" i="0" dirty="0">
                <a:solidFill>
                  <a:srgbClr val="3F3F3F"/>
                </a:solidFill>
                <a:effectLst/>
                <a:latin typeface="Arial" panose="020B0604020202020204" pitchFamily="34" charset="0"/>
                <a:cs typeface="Arial" panose="020B0604020202020204" pitchFamily="34" charset="0"/>
              </a:rPr>
              <a:t>Every new thing creates two new questions and two new opportunities.</a:t>
            </a:r>
            <a:br>
              <a:rPr lang="en-IN" sz="3200" dirty="0">
                <a:latin typeface="Arial" panose="020B0604020202020204" pitchFamily="34" charset="0"/>
                <a:cs typeface="Arial" panose="020B0604020202020204" pitchFamily="34" charset="0"/>
              </a:rPr>
            </a:br>
            <a:endParaRPr lang="en-IN" sz="32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B33870EE-0D4F-453C-B505-8A58786BC430}"/>
              </a:ext>
            </a:extLst>
          </p:cNvPr>
          <p:cNvSpPr>
            <a:spLocks noGrp="1"/>
          </p:cNvSpPr>
          <p:nvPr>
            <p:ph type="subTitle" idx="1"/>
          </p:nvPr>
        </p:nvSpPr>
        <p:spPr>
          <a:xfrm>
            <a:off x="1629101" y="4453461"/>
            <a:ext cx="8936846" cy="675130"/>
          </a:xfrm>
        </p:spPr>
        <p:txBody>
          <a:bodyPr>
            <a:noAutofit/>
          </a:bodyPr>
          <a:lstStyle/>
          <a:p>
            <a:r>
              <a:rPr lang="en-US" sz="3200" dirty="0">
                <a:latin typeface="Arial" panose="020B0604020202020204" pitchFamily="34" charset="0"/>
                <a:cs typeface="Arial" panose="020B0604020202020204" pitchFamily="34" charset="0"/>
              </a:rPr>
              <a:t>THANK YOU</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843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02AC-72AC-4CA3-A68B-072E9B783F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22CDB5-0F84-4677-8954-EF48C19B277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9732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3F16BB-02E1-47EE-AE5F-A06F0D828E96}"/>
              </a:ext>
            </a:extLst>
          </p:cNvPr>
          <p:cNvSpPr txBox="1"/>
          <p:nvPr/>
        </p:nvSpPr>
        <p:spPr>
          <a:xfrm>
            <a:off x="1219200" y="954157"/>
            <a:ext cx="8680174" cy="446276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CONTENTS :</a:t>
            </a:r>
          </a:p>
          <a:p>
            <a:endParaRPr lang="en-US" dirty="0">
              <a:latin typeface="Arial" panose="020B0604020202020204" pitchFamily="34" charset="0"/>
              <a:cs typeface="Arial" panose="020B0604020202020204" pitchFamily="34" charset="0"/>
            </a:endParaRPr>
          </a:p>
          <a:p>
            <a:pPr marL="342900" indent="-342900" algn="just">
              <a:lnSpc>
                <a:spcPct val="200000"/>
              </a:lnSpc>
              <a:buFont typeface="+mj-lt"/>
              <a:buAutoNum type="arabicPeriod"/>
            </a:pPr>
            <a:r>
              <a:rPr lang="en-US" dirty="0">
                <a:latin typeface="Arial" panose="020B0604020202020204" pitchFamily="34" charset="0"/>
                <a:cs typeface="Arial" panose="020B0604020202020204" pitchFamily="34" charset="0"/>
              </a:rPr>
              <a:t> DATA SCIENCE INTRODUCTION</a:t>
            </a:r>
          </a:p>
          <a:p>
            <a:pPr marL="342900" indent="-342900" algn="just">
              <a:lnSpc>
                <a:spcPct val="200000"/>
              </a:lnSpc>
              <a:buFont typeface="+mj-lt"/>
              <a:buAutoNum type="arabicPeriod"/>
            </a:pPr>
            <a:r>
              <a:rPr lang="en-US" dirty="0">
                <a:latin typeface="Arial" panose="020B0604020202020204" pitchFamily="34" charset="0"/>
                <a:cs typeface="Arial" panose="020B0604020202020204" pitchFamily="34" charset="0"/>
              </a:rPr>
              <a:t> WHY DATA SCIENCE</a:t>
            </a:r>
          </a:p>
          <a:p>
            <a:pPr marL="342900" indent="-342900" algn="just">
              <a:lnSpc>
                <a:spcPct val="200000"/>
              </a:lnSpc>
              <a:buFont typeface="+mj-lt"/>
              <a:buAutoNum type="arabicPeriod"/>
            </a:pPr>
            <a:r>
              <a:rPr lang="en-US" dirty="0">
                <a:latin typeface="Arial" panose="020B0604020202020204" pitchFamily="34" charset="0"/>
                <a:cs typeface="Arial" panose="020B0604020202020204" pitchFamily="34" charset="0"/>
              </a:rPr>
              <a:t> PILLARS OF DATA SCIENCE</a:t>
            </a:r>
          </a:p>
          <a:p>
            <a:pPr marL="342900" indent="-342900" algn="just">
              <a:lnSpc>
                <a:spcPct val="200000"/>
              </a:lnSpc>
              <a:buFont typeface="+mj-lt"/>
              <a:buAutoNum type="arabicPeriod"/>
            </a:pPr>
            <a:r>
              <a:rPr lang="en-US" dirty="0">
                <a:latin typeface="Arial" panose="020B0604020202020204" pitchFamily="34" charset="0"/>
                <a:cs typeface="Arial" panose="020B0604020202020204" pitchFamily="34" charset="0"/>
              </a:rPr>
              <a:t> CATEGORIES INVOLVED</a:t>
            </a:r>
          </a:p>
          <a:p>
            <a:pPr marL="342900" indent="-342900" algn="just">
              <a:lnSpc>
                <a:spcPct val="200000"/>
              </a:lnSpc>
              <a:buFont typeface="+mj-lt"/>
              <a:buAutoNum type="arabicPeriod"/>
            </a:pPr>
            <a:r>
              <a:rPr lang="en-US" dirty="0">
                <a:latin typeface="Arial" panose="020B0604020202020204" pitchFamily="34" charset="0"/>
                <a:cs typeface="Arial" panose="020B0604020202020204" pitchFamily="34" charset="0"/>
              </a:rPr>
              <a:t> WEB SCRAPING</a:t>
            </a:r>
          </a:p>
          <a:p>
            <a:pPr marL="342900" indent="-342900" algn="just">
              <a:lnSpc>
                <a:spcPct val="200000"/>
              </a:lnSpc>
              <a:buFont typeface="+mj-lt"/>
              <a:buAutoNum type="arabicPeriod"/>
            </a:pPr>
            <a:r>
              <a:rPr lang="en-US" dirty="0">
                <a:latin typeface="Arial" panose="020B0604020202020204" pitchFamily="34" charset="0"/>
                <a:cs typeface="Arial" panose="020B0604020202020204" pitchFamily="34" charset="0"/>
              </a:rPr>
              <a:t> CONCLUSION</a:t>
            </a:r>
          </a:p>
          <a:p>
            <a:pPr marL="342900" indent="-34290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2034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AC85-38C4-4C5F-A5DB-C17D1A3544EB}"/>
              </a:ext>
            </a:extLst>
          </p:cNvPr>
          <p:cNvSpPr>
            <a:spLocks noGrp="1"/>
          </p:cNvSpPr>
          <p:nvPr>
            <p:ph type="title"/>
          </p:nvPr>
        </p:nvSpPr>
        <p:spPr/>
        <p:txBody>
          <a:bodyPr/>
          <a:lstStyle/>
          <a:p>
            <a:r>
              <a:rPr lang="en-US" b="1" i="0" dirty="0">
                <a:solidFill>
                  <a:srgbClr val="23232D"/>
                </a:solidFill>
                <a:effectLst/>
                <a:latin typeface="Titillium Web"/>
              </a:rPr>
              <a:t> </a:t>
            </a:r>
            <a:r>
              <a:rPr lang="en-US" b="1" dirty="0">
                <a:solidFill>
                  <a:srgbClr val="23232D"/>
                </a:solidFill>
                <a:latin typeface="Titillium Web"/>
              </a:rPr>
              <a:t>What is </a:t>
            </a:r>
            <a:r>
              <a:rPr lang="en-US" b="1" i="0" dirty="0">
                <a:solidFill>
                  <a:srgbClr val="23232D"/>
                </a:solidFill>
                <a:effectLst/>
                <a:latin typeface="Titillium Web"/>
              </a:rPr>
              <a:t>Data Science?</a:t>
            </a:r>
            <a:br>
              <a:rPr lang="en-US" b="1" i="0" dirty="0">
                <a:solidFill>
                  <a:srgbClr val="23232D"/>
                </a:solidFill>
                <a:effectLst/>
                <a:latin typeface="Titillium Web"/>
              </a:rPr>
            </a:br>
            <a:endParaRPr lang="en-IN" dirty="0"/>
          </a:p>
        </p:txBody>
      </p:sp>
      <p:sp>
        <p:nvSpPr>
          <p:cNvPr id="3" name="Content Placeholder 2">
            <a:extLst>
              <a:ext uri="{FF2B5EF4-FFF2-40B4-BE49-F238E27FC236}">
                <a16:creationId xmlns:a16="http://schemas.microsoft.com/office/drawing/2014/main" id="{084E2990-05BD-41AD-A7CF-E5DBD302CA49}"/>
              </a:ext>
            </a:extLst>
          </p:cNvPr>
          <p:cNvSpPr>
            <a:spLocks noGrp="1"/>
          </p:cNvSpPr>
          <p:nvPr>
            <p:ph idx="1"/>
          </p:nvPr>
        </p:nvSpPr>
        <p:spPr>
          <a:xfrm>
            <a:off x="728871" y="1590261"/>
            <a:ext cx="10734260" cy="4439477"/>
          </a:xfrm>
        </p:spPr>
        <p:txBody>
          <a:bodyPr>
            <a:noAutofit/>
          </a:bodyPr>
          <a:lstStyle/>
          <a:p>
            <a:pPr algn="ctr">
              <a:lnSpc>
                <a:spcPct val="200000"/>
              </a:lnSpc>
              <a:buFont typeface="Arial" panose="020B0604020202020204" pitchFamily="34" charset="0"/>
              <a:buChar char="•"/>
            </a:pPr>
            <a:r>
              <a:rPr lang="en-US" sz="2000" b="1" i="0" dirty="0">
                <a:solidFill>
                  <a:srgbClr val="23232D"/>
                </a:solidFill>
                <a:effectLst/>
                <a:latin typeface="Arial" panose="020B0604020202020204" pitchFamily="34" charset="0"/>
                <a:cs typeface="Arial" panose="020B0604020202020204" pitchFamily="34" charset="0"/>
              </a:rPr>
              <a:t> </a:t>
            </a:r>
            <a:r>
              <a:rPr lang="en-US" sz="2000" b="0" i="0" dirty="0">
                <a:solidFill>
                  <a:srgbClr val="23232D"/>
                </a:solidFill>
                <a:effectLst/>
                <a:latin typeface="Arial" panose="020B0604020202020204" pitchFamily="34" charset="0"/>
                <a:cs typeface="Arial" panose="020B0604020202020204" pitchFamily="34" charset="0"/>
              </a:rPr>
              <a:t>Data science is the field of study that combines domain expertise, programming skills, and knowledge of mathematics, statistics to extract meaningful insights from data.</a:t>
            </a:r>
          </a:p>
          <a:p>
            <a:pPr algn="ctr">
              <a:lnSpc>
                <a:spcPct val="200000"/>
              </a:lnSpc>
              <a:buFont typeface="Arial" panose="020B0604020202020204" pitchFamily="34" charset="0"/>
              <a:buChar char="•"/>
            </a:pPr>
            <a:r>
              <a:rPr lang="en-US" sz="2000" b="0" i="0" dirty="0">
                <a:solidFill>
                  <a:srgbClr val="23232D"/>
                </a:solidFill>
                <a:effectLst/>
                <a:latin typeface="Arial" panose="020B0604020202020204" pitchFamily="34" charset="0"/>
                <a:cs typeface="Arial" panose="020B0604020202020204" pitchFamily="34" charset="0"/>
              </a:rPr>
              <a:t>Data science </a:t>
            </a:r>
            <a:r>
              <a:rPr lang="en-US" sz="2000" dirty="0">
                <a:solidFill>
                  <a:srgbClr val="23232D"/>
                </a:solidFill>
                <a:latin typeface="Arial" panose="020B0604020202020204" pitchFamily="34" charset="0"/>
                <a:cs typeface="Arial" panose="020B0604020202020204" pitchFamily="34" charset="0"/>
              </a:rPr>
              <a:t>practitioners</a:t>
            </a:r>
            <a:r>
              <a:rPr lang="en-US" sz="2000" b="0" i="0" dirty="0">
                <a:solidFill>
                  <a:srgbClr val="23232D"/>
                </a:solidFill>
                <a:effectLst/>
                <a:latin typeface="Arial" panose="020B0604020202020204" pitchFamily="34" charset="0"/>
                <a:cs typeface="Arial" panose="020B0604020202020204" pitchFamily="34" charset="0"/>
              </a:rPr>
              <a:t> apply </a:t>
            </a:r>
            <a:r>
              <a:rPr lang="en-US" sz="2000" dirty="0">
                <a:solidFill>
                  <a:srgbClr val="FF0000"/>
                </a:solidFill>
                <a:latin typeface="Arial" panose="020B0604020202020204" pitchFamily="34" charset="0"/>
                <a:cs typeface="Arial" panose="020B0604020202020204" pitchFamily="34" charset="0"/>
              </a:rPr>
              <a:t>MACHINE LEARNING ALGORITHMS </a:t>
            </a:r>
            <a:r>
              <a:rPr lang="en-US" sz="2000" b="0" i="0" dirty="0">
                <a:solidFill>
                  <a:srgbClr val="23232D"/>
                </a:solidFill>
                <a:effectLst/>
                <a:latin typeface="Arial" panose="020B0604020202020204" pitchFamily="34" charset="0"/>
                <a:cs typeface="Arial" panose="020B0604020202020204" pitchFamily="34" charset="0"/>
              </a:rPr>
              <a:t>to numbers, text, images, video, audio, and more to produce </a:t>
            </a:r>
            <a:r>
              <a:rPr lang="en-US" sz="2000" b="0" i="0" u="none" strike="noStrike" dirty="0">
                <a:solidFill>
                  <a:srgbClr val="FF0000"/>
                </a:solidFill>
                <a:effectLst/>
                <a:latin typeface="Arial" panose="020B0604020202020204" pitchFamily="34" charset="0"/>
                <a:cs typeface="Arial" panose="020B0604020202020204" pitchFamily="34" charset="0"/>
              </a:rPr>
              <a:t>ARTIFICIAL INTELLIGENCE</a:t>
            </a:r>
            <a:r>
              <a:rPr lang="en-US" sz="2000" dirty="0">
                <a:solidFill>
                  <a:srgbClr val="FF0000"/>
                </a:solidFill>
                <a:latin typeface="Arial" panose="020B0604020202020204" pitchFamily="34" charset="0"/>
                <a:cs typeface="Arial" panose="020B0604020202020204" pitchFamily="34" charset="0"/>
              </a:rPr>
              <a:t> </a:t>
            </a:r>
            <a:r>
              <a:rPr lang="en-US" sz="2000" b="0" i="0" dirty="0">
                <a:solidFill>
                  <a:srgbClr val="23232D"/>
                </a:solidFill>
                <a:effectLst/>
                <a:latin typeface="Arial" panose="020B0604020202020204" pitchFamily="34" charset="0"/>
                <a:cs typeface="Arial" panose="020B0604020202020204" pitchFamily="34" charset="0"/>
              </a:rPr>
              <a:t>systems to perform tasks that ordinarily require human intelligence. </a:t>
            </a:r>
          </a:p>
          <a:p>
            <a:pPr algn="ctr">
              <a:lnSpc>
                <a:spcPct val="20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615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411AAB-EADB-4C39-AC8B-3631D6AE61EC}"/>
              </a:ext>
            </a:extLst>
          </p:cNvPr>
          <p:cNvSpPr txBox="1"/>
          <p:nvPr/>
        </p:nvSpPr>
        <p:spPr>
          <a:xfrm>
            <a:off x="834887" y="861391"/>
            <a:ext cx="10654748" cy="4059188"/>
          </a:xfrm>
          <a:prstGeom prst="rect">
            <a:avLst/>
          </a:prstGeom>
          <a:noFill/>
        </p:spPr>
        <p:txBody>
          <a:bodyPr wrap="square">
            <a:spAutoFit/>
          </a:bodyPr>
          <a:lstStyle/>
          <a:p>
            <a:pPr>
              <a:lnSpc>
                <a:spcPct val="200000"/>
              </a:lnSpc>
            </a:pPr>
            <a:r>
              <a:rPr lang="en-US" sz="3200" b="0" i="0" dirty="0">
                <a:solidFill>
                  <a:srgbClr val="202124"/>
                </a:solidFill>
                <a:effectLst/>
                <a:latin typeface="arial" panose="020B0604020202020204" pitchFamily="34" charset="0"/>
              </a:rPr>
              <a:t>Why do we need Data Science?</a:t>
            </a:r>
          </a:p>
          <a:p>
            <a:pPr>
              <a:lnSpc>
                <a:spcPct val="200000"/>
              </a:lnSpc>
            </a:pPr>
            <a:endParaRPr lang="en-US" sz="2000" dirty="0">
              <a:solidFill>
                <a:srgbClr val="202124"/>
              </a:solidFill>
              <a:latin typeface="arial" panose="020B0604020202020204" pitchFamily="34" charset="0"/>
            </a:endParaRPr>
          </a:p>
          <a:p>
            <a:pPr algn="ctr">
              <a:lnSpc>
                <a:spcPct val="200000"/>
              </a:lnSpc>
            </a:pPr>
            <a:r>
              <a:rPr lang="en-US" sz="2000" i="0" dirty="0">
                <a:solidFill>
                  <a:srgbClr val="202124"/>
                </a:solidFill>
                <a:effectLst/>
                <a:latin typeface="arial" panose="020B0604020202020204" pitchFamily="34" charset="0"/>
              </a:rPr>
              <a:t>The fundamental goal of data science is to help companies make quicker and better decisions, which can take them to the top of their market, or at least – especially in the toughest red oceans – be a matter of long-term survival. The number of companies prepared to use big data is increasing</a:t>
            </a:r>
            <a:r>
              <a:rPr lang="en-US" sz="2000" b="0" i="0" dirty="0">
                <a:solidFill>
                  <a:srgbClr val="202124"/>
                </a:solidFill>
                <a:effectLst/>
                <a:latin typeface="arial" panose="020B0604020202020204" pitchFamily="34" charset="0"/>
              </a:rPr>
              <a:t>.</a:t>
            </a:r>
            <a:endParaRPr lang="en-IN" sz="2000" dirty="0"/>
          </a:p>
        </p:txBody>
      </p:sp>
    </p:spTree>
    <p:extLst>
      <p:ext uri="{BB962C8B-B14F-4D97-AF65-F5344CB8AC3E}">
        <p14:creationId xmlns:p14="http://schemas.microsoft.com/office/powerpoint/2010/main" val="416611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CC97D9-D748-4B3E-8554-4AB9EE2E07D3}"/>
              </a:ext>
            </a:extLst>
          </p:cNvPr>
          <p:cNvSpPr txBox="1"/>
          <p:nvPr/>
        </p:nvSpPr>
        <p:spPr>
          <a:xfrm>
            <a:off x="1351722" y="1962829"/>
            <a:ext cx="9819861" cy="2932341"/>
          </a:xfrm>
          <a:prstGeom prst="rect">
            <a:avLst/>
          </a:prstGeom>
          <a:noFill/>
        </p:spPr>
        <p:txBody>
          <a:bodyPr wrap="square">
            <a:spAutoFit/>
          </a:bodyPr>
          <a:lstStyle/>
          <a:p>
            <a:pPr marL="342900" indent="-342900" algn="ctr">
              <a:lnSpc>
                <a:spcPct val="200000"/>
              </a:lnSpc>
              <a:buFont typeface="Wingdings" panose="05000000000000000000" pitchFamily="2" charset="2"/>
              <a:buChar char="ü"/>
            </a:pPr>
            <a:r>
              <a:rPr lang="en-US" sz="2400" b="0" i="0" dirty="0">
                <a:solidFill>
                  <a:srgbClr val="041E43"/>
                </a:solidFill>
                <a:effectLst/>
                <a:latin typeface="Arial" panose="020B0604020202020204" pitchFamily="34" charset="0"/>
                <a:cs typeface="Arial" panose="020B0604020202020204" pitchFamily="34" charset="0"/>
              </a:rPr>
              <a:t>Business/Domain</a:t>
            </a:r>
          </a:p>
          <a:p>
            <a:pPr marL="342900" indent="-342900" algn="ctr">
              <a:lnSpc>
                <a:spcPct val="200000"/>
              </a:lnSpc>
              <a:buFont typeface="Wingdings" panose="05000000000000000000" pitchFamily="2" charset="2"/>
              <a:buChar char="ü"/>
            </a:pPr>
            <a:r>
              <a:rPr lang="en-US" sz="2400" b="0" i="0" dirty="0">
                <a:solidFill>
                  <a:srgbClr val="041E43"/>
                </a:solidFill>
                <a:effectLst/>
                <a:latin typeface="Arial" panose="020B0604020202020204" pitchFamily="34" charset="0"/>
                <a:cs typeface="Arial" panose="020B0604020202020204" pitchFamily="34" charset="0"/>
              </a:rPr>
              <a:t>Mathematics (includes statistics and probability)</a:t>
            </a:r>
          </a:p>
          <a:p>
            <a:pPr marL="342900" indent="-342900" algn="ctr">
              <a:lnSpc>
                <a:spcPct val="200000"/>
              </a:lnSpc>
              <a:buFont typeface="Wingdings" panose="05000000000000000000" pitchFamily="2" charset="2"/>
              <a:buChar char="ü"/>
            </a:pPr>
            <a:r>
              <a:rPr lang="en-US" sz="2400" b="0" i="0" dirty="0">
                <a:solidFill>
                  <a:srgbClr val="041E43"/>
                </a:solidFill>
                <a:effectLst/>
                <a:latin typeface="Arial" panose="020B0604020202020204" pitchFamily="34" charset="0"/>
                <a:cs typeface="Arial" panose="020B0604020202020204" pitchFamily="34" charset="0"/>
              </a:rPr>
              <a:t>Computer science (e.g., software/data architecture and engineering)</a:t>
            </a:r>
          </a:p>
          <a:p>
            <a:pPr marL="342900" indent="-342900" algn="ctr">
              <a:lnSpc>
                <a:spcPct val="200000"/>
              </a:lnSpc>
              <a:buFont typeface="Wingdings" panose="05000000000000000000" pitchFamily="2" charset="2"/>
              <a:buChar char="ü"/>
            </a:pPr>
            <a:r>
              <a:rPr lang="en-US" sz="2400" b="0" i="0" dirty="0">
                <a:solidFill>
                  <a:srgbClr val="041E43"/>
                </a:solidFill>
                <a:effectLst/>
                <a:latin typeface="Arial" panose="020B0604020202020204" pitchFamily="34" charset="0"/>
                <a:cs typeface="Arial" panose="020B0604020202020204" pitchFamily="34" charset="0"/>
              </a:rPr>
              <a:t>Communication (both written and verbal)</a:t>
            </a:r>
          </a:p>
        </p:txBody>
      </p:sp>
      <p:sp>
        <p:nvSpPr>
          <p:cNvPr id="5" name="TextBox 4">
            <a:extLst>
              <a:ext uri="{FF2B5EF4-FFF2-40B4-BE49-F238E27FC236}">
                <a16:creationId xmlns:a16="http://schemas.microsoft.com/office/drawing/2014/main" id="{56C0B11F-0912-4281-B359-DFAC9C7C4052}"/>
              </a:ext>
            </a:extLst>
          </p:cNvPr>
          <p:cNvSpPr txBox="1"/>
          <p:nvPr/>
        </p:nvSpPr>
        <p:spPr>
          <a:xfrm>
            <a:off x="1126434" y="861391"/>
            <a:ext cx="7527235" cy="584775"/>
          </a:xfrm>
          <a:prstGeom prst="rect">
            <a:avLst/>
          </a:prstGeom>
          <a:noFill/>
        </p:spPr>
        <p:txBody>
          <a:bodyPr wrap="square">
            <a:spAutoFit/>
          </a:bodyPr>
          <a:lstStyle/>
          <a:p>
            <a:pPr algn="l"/>
            <a:r>
              <a:rPr lang="en-US" sz="3200" b="0" i="0" dirty="0">
                <a:solidFill>
                  <a:srgbClr val="041E43"/>
                </a:solidFill>
                <a:effectLst/>
                <a:latin typeface="Arial" panose="020B0604020202020204" pitchFamily="34" charset="0"/>
                <a:cs typeface="Arial" panose="020B0604020202020204" pitchFamily="34" charset="0"/>
              </a:rPr>
              <a:t>The Pillars of Data Science Expertise:</a:t>
            </a:r>
          </a:p>
        </p:txBody>
      </p:sp>
    </p:spTree>
    <p:extLst>
      <p:ext uri="{BB962C8B-B14F-4D97-AF65-F5344CB8AC3E}">
        <p14:creationId xmlns:p14="http://schemas.microsoft.com/office/powerpoint/2010/main" val="8665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uthor: Stephan Kolassa">
            <a:extLst>
              <a:ext uri="{FF2B5EF4-FFF2-40B4-BE49-F238E27FC236}">
                <a16:creationId xmlns:a16="http://schemas.microsoft.com/office/drawing/2014/main" id="{3EAED32E-EEA5-433F-8921-ECFBE2F01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757" y="571500"/>
            <a:ext cx="923676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017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148A77-5B3C-474B-AA59-DDFB9730DEFB}"/>
              </a:ext>
            </a:extLst>
          </p:cNvPr>
          <p:cNvPicPr>
            <a:picLocks noChangeAspect="1"/>
          </p:cNvPicPr>
          <p:nvPr/>
        </p:nvPicPr>
        <p:blipFill>
          <a:blip r:embed="rId2"/>
          <a:stretch>
            <a:fillRect/>
          </a:stretch>
        </p:blipFill>
        <p:spPr>
          <a:xfrm>
            <a:off x="1510748" y="1164030"/>
            <a:ext cx="8786191" cy="5010145"/>
          </a:xfrm>
          <a:prstGeom prst="rect">
            <a:avLst/>
          </a:prstGeom>
        </p:spPr>
      </p:pic>
      <p:sp>
        <p:nvSpPr>
          <p:cNvPr id="2" name="TextBox 1">
            <a:extLst>
              <a:ext uri="{FF2B5EF4-FFF2-40B4-BE49-F238E27FC236}">
                <a16:creationId xmlns:a16="http://schemas.microsoft.com/office/drawing/2014/main" id="{D94CC53C-96B8-4DF4-904B-E9B8D77CE7D2}"/>
              </a:ext>
            </a:extLst>
          </p:cNvPr>
          <p:cNvSpPr txBox="1"/>
          <p:nvPr/>
        </p:nvSpPr>
        <p:spPr>
          <a:xfrm>
            <a:off x="1166190" y="702365"/>
            <a:ext cx="6268279"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VARIOUS CATEGORIES INVOLVED:</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9777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E0DA9E-73F3-4403-B36E-581F742B8F39}"/>
              </a:ext>
            </a:extLst>
          </p:cNvPr>
          <p:cNvSpPr txBox="1"/>
          <p:nvPr/>
        </p:nvSpPr>
        <p:spPr>
          <a:xfrm>
            <a:off x="795131" y="1244541"/>
            <a:ext cx="10787270" cy="4059509"/>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WEB SCRAPING:</a:t>
            </a:r>
          </a:p>
          <a:p>
            <a:endParaRPr lang="en-US" sz="3200" dirty="0">
              <a:latin typeface="Arial" panose="020B0604020202020204" pitchFamily="34" charset="0"/>
              <a:cs typeface="Arial" panose="020B0604020202020204" pitchFamily="34" charset="0"/>
            </a:endParaRPr>
          </a:p>
          <a:p>
            <a:pPr marL="457200" indent="-457200" algn="ctr">
              <a:lnSpc>
                <a:spcPct val="200000"/>
              </a:lnSpc>
              <a:buFont typeface="+mj-lt"/>
              <a:buAutoNum type="arabicPeriod"/>
            </a:pPr>
            <a:r>
              <a:rPr lang="en-US" sz="2000" i="0" dirty="0">
                <a:solidFill>
                  <a:srgbClr val="202122"/>
                </a:solidFill>
                <a:effectLst/>
                <a:latin typeface="Arial" panose="020B0604020202020204" pitchFamily="34" charset="0"/>
              </a:rPr>
              <a:t>Web scraping, or Web data extraction is data scraping used for </a:t>
            </a:r>
            <a:r>
              <a:rPr lang="en-US" sz="2000" i="0" u="none" strike="noStrike" dirty="0">
                <a:solidFill>
                  <a:srgbClr val="0B0080"/>
                </a:solidFill>
                <a:effectLst/>
                <a:latin typeface="Arial" panose="020B0604020202020204" pitchFamily="34" charset="0"/>
              </a:rPr>
              <a:t>extracting data </a:t>
            </a:r>
            <a:r>
              <a:rPr lang="en-US" sz="2000" i="0" dirty="0">
                <a:solidFill>
                  <a:srgbClr val="202122"/>
                </a:solidFill>
                <a:effectLst/>
                <a:latin typeface="Arial" panose="020B0604020202020204" pitchFamily="34" charset="0"/>
              </a:rPr>
              <a:t>from </a:t>
            </a:r>
            <a:r>
              <a:rPr lang="en-US" sz="2000" i="0" u="none" strike="noStrike" dirty="0">
                <a:solidFill>
                  <a:srgbClr val="0B0080"/>
                </a:solidFill>
                <a:effectLst/>
                <a:latin typeface="Arial" panose="020B0604020202020204" pitchFamily="34" charset="0"/>
              </a:rPr>
              <a:t>websites</a:t>
            </a:r>
            <a:r>
              <a:rPr lang="en-US" sz="2000" u="none" strike="noStrike" dirty="0">
                <a:solidFill>
                  <a:srgbClr val="202122"/>
                </a:solidFill>
                <a:latin typeface="Arial" panose="020B0604020202020204" pitchFamily="34" charset="0"/>
              </a:rPr>
              <a:t> </a:t>
            </a:r>
            <a:r>
              <a:rPr lang="en-US" sz="2000" i="0" dirty="0">
                <a:solidFill>
                  <a:srgbClr val="202122"/>
                </a:solidFill>
                <a:effectLst/>
                <a:latin typeface="Arial" panose="020B0604020202020204" pitchFamily="34" charset="0"/>
              </a:rPr>
              <a:t>directly.</a:t>
            </a:r>
          </a:p>
          <a:p>
            <a:pPr marL="457200" indent="-457200" algn="ctr">
              <a:lnSpc>
                <a:spcPct val="200000"/>
              </a:lnSpc>
              <a:buFont typeface="+mj-lt"/>
              <a:buAutoNum type="arabicPeriod"/>
            </a:pPr>
            <a:r>
              <a:rPr lang="en-US" sz="2000" dirty="0">
                <a:solidFill>
                  <a:srgbClr val="202122"/>
                </a:solidFill>
                <a:latin typeface="Arial" panose="020B0604020202020204" pitchFamily="34" charset="0"/>
              </a:rPr>
              <a:t>W</a:t>
            </a:r>
            <a:r>
              <a:rPr lang="en-US" sz="2000" i="0" dirty="0">
                <a:solidFill>
                  <a:srgbClr val="202122"/>
                </a:solidFill>
                <a:effectLst/>
                <a:latin typeface="Arial" panose="020B0604020202020204" pitchFamily="34" charset="0"/>
              </a:rPr>
              <a:t>eb scraping can be done manually by a software user, refers to automated processes implemented using a </a:t>
            </a:r>
            <a:r>
              <a:rPr lang="en-US" sz="2000" i="0" dirty="0">
                <a:solidFill>
                  <a:srgbClr val="0B0080"/>
                </a:solidFill>
                <a:effectLst/>
                <a:latin typeface="Arial" panose="020B0604020202020204" pitchFamily="34" charset="0"/>
              </a:rPr>
              <a:t>web crawler</a:t>
            </a:r>
            <a:r>
              <a:rPr lang="en-US" sz="2000" u="none" strike="noStrike" dirty="0">
                <a:solidFill>
                  <a:srgbClr val="202122"/>
                </a:solidFill>
                <a:latin typeface="Arial" panose="020B0604020202020204" pitchFamily="34" charset="0"/>
              </a:rPr>
              <a:t> -</a:t>
            </a:r>
            <a:r>
              <a:rPr lang="en-US" sz="2000" i="0" dirty="0">
                <a:solidFill>
                  <a:srgbClr val="202122"/>
                </a:solidFill>
                <a:effectLst/>
                <a:latin typeface="Arial" panose="020B0604020202020204" pitchFamily="34" charset="0"/>
              </a:rPr>
              <a:t> copying data from the web, typically into a central local </a:t>
            </a:r>
            <a:r>
              <a:rPr lang="en-US" sz="2000" i="0" u="none" strike="noStrike" dirty="0">
                <a:solidFill>
                  <a:srgbClr val="0B0080"/>
                </a:solidFill>
                <a:effectLst/>
                <a:latin typeface="Arial" panose="020B0604020202020204" pitchFamily="34" charset="0"/>
              </a:rPr>
              <a:t>database</a:t>
            </a:r>
            <a:r>
              <a:rPr lang="en-US" sz="2000" i="0" dirty="0">
                <a:solidFill>
                  <a:srgbClr val="202122"/>
                </a:solidFill>
                <a:effectLst/>
                <a:latin typeface="Arial" panose="020B0604020202020204" pitchFamily="34" charset="0"/>
              </a:rPr>
              <a:t> or spreadsheet, for later </a:t>
            </a:r>
            <a:r>
              <a:rPr lang="en-IN" sz="2000" b="0" i="0" dirty="0">
                <a:solidFill>
                  <a:srgbClr val="202124"/>
                </a:solidFill>
                <a:effectLst/>
                <a:latin typeface="Arial" panose="020B0604020202020204" pitchFamily="34" charset="0"/>
                <a:cs typeface="Arial" panose="020B0604020202020204" pitchFamily="34" charset="0"/>
              </a:rPr>
              <a:t>retrieval</a:t>
            </a:r>
            <a:r>
              <a:rPr lang="en-US" sz="2000" i="0" dirty="0">
                <a:solidFill>
                  <a:srgbClr val="202122"/>
                </a:solidFill>
                <a:effectLst/>
                <a:latin typeface="Arial" panose="020B0604020202020204" pitchFamily="34" charset="0"/>
              </a:rPr>
              <a:t> or </a:t>
            </a:r>
            <a:r>
              <a:rPr lang="en-US" sz="2000" i="0" u="none" strike="noStrike" dirty="0">
                <a:solidFill>
                  <a:srgbClr val="0B0080"/>
                </a:solidFill>
                <a:effectLst/>
                <a:latin typeface="Arial" panose="020B0604020202020204" pitchFamily="34" charset="0"/>
              </a:rPr>
              <a:t>analysis</a:t>
            </a:r>
            <a:r>
              <a:rPr lang="en-US" sz="2000" i="0" dirty="0">
                <a:solidFill>
                  <a:srgbClr val="202122"/>
                </a:solidFill>
                <a:effectLst/>
                <a:latin typeface="Arial" panose="020B0604020202020204" pitchFamily="34" charset="0"/>
              </a:rPr>
              <a:t>.</a:t>
            </a:r>
          </a:p>
        </p:txBody>
      </p:sp>
    </p:spTree>
    <p:extLst>
      <p:ext uri="{BB962C8B-B14F-4D97-AF65-F5344CB8AC3E}">
        <p14:creationId xmlns:p14="http://schemas.microsoft.com/office/powerpoint/2010/main" val="2393131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{E7856C04-33D1-48A7-942E-E367EBF9665D}tf78438558_win32</Template>
  <TotalTime>258</TotalTime>
  <Words>1995</Words>
  <Application>Microsoft Office PowerPoint</Application>
  <PresentationFormat>Widescreen</PresentationFormat>
  <Paragraphs>120</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vt:lpstr>
      <vt:lpstr>Calibri Light</vt:lpstr>
      <vt:lpstr>Century Gothic</vt:lpstr>
      <vt:lpstr>Courier New</vt:lpstr>
      <vt:lpstr>Garamond</vt:lpstr>
      <vt:lpstr>Helvetica Neue</vt:lpstr>
      <vt:lpstr>Titillium Web</vt:lpstr>
      <vt:lpstr>Wingdings</vt:lpstr>
      <vt:lpstr>SavonVTI</vt:lpstr>
      <vt:lpstr>INNOMATICS RESEARCH LABS</vt:lpstr>
      <vt:lpstr>AIRCRAFT ACCIDENTS &amp; INCIDENTS</vt:lpstr>
      <vt:lpstr>PowerPoint Presentation</vt:lpstr>
      <vt:lpstr> What is Data Science?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CAPTION :   Every new thing creates two new questions and two new opportunities.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INNOMATICS RESEARCH LABS</dc:title>
  <dc:creator>PAVANI NADELLA</dc:creator>
  <cp:lastModifiedBy>PAVANI NADELLA</cp:lastModifiedBy>
  <cp:revision>31</cp:revision>
  <dcterms:created xsi:type="dcterms:W3CDTF">2020-12-30T14:58:59Z</dcterms:created>
  <dcterms:modified xsi:type="dcterms:W3CDTF">2020-12-31T05:33:27Z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