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70" r:id="rId6"/>
    <p:sldId id="260" r:id="rId7"/>
    <p:sldId id="272" r:id="rId8"/>
    <p:sldId id="261" r:id="rId9"/>
    <p:sldId id="262" r:id="rId10"/>
    <p:sldId id="264" r:id="rId11"/>
    <p:sldId id="268" r:id="rId12"/>
    <p:sldId id="263" r:id="rId13"/>
    <p:sldId id="266" r:id="rId14"/>
    <p:sldId id="267" r:id="rId15"/>
    <p:sldId id="274" r:id="rId16"/>
    <p:sldId id="269" r:id="rId17"/>
    <p:sldId id="275"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snapToGrid="0">
      <p:cViewPr varScale="1">
        <p:scale>
          <a:sx n="82" d="100"/>
          <a:sy n="82"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4E4A4-ECF5-4F93-9919-9EE0FAFDBC1A}" type="datetimeFigureOut">
              <a:rPr lang="en-IN" smtClean="0"/>
              <a:t>24-06-2019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8EE17-C533-4C57-8014-6228B04E67F4}" type="slidenum">
              <a:rPr lang="en-IN" smtClean="0"/>
              <a:t>‹#›</a:t>
            </a:fld>
            <a:endParaRPr lang="en-IN"/>
          </a:p>
        </p:txBody>
      </p:sp>
    </p:spTree>
    <p:extLst>
      <p:ext uri="{BB962C8B-B14F-4D97-AF65-F5344CB8AC3E}">
        <p14:creationId xmlns:p14="http://schemas.microsoft.com/office/powerpoint/2010/main" val="125808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A8EE17-C533-4C57-8014-6228B04E67F4}" type="slidenum">
              <a:rPr lang="en-IN" smtClean="0"/>
              <a:t>4</a:t>
            </a:fld>
            <a:endParaRPr lang="en-IN"/>
          </a:p>
        </p:txBody>
      </p:sp>
    </p:spTree>
    <p:extLst>
      <p:ext uri="{BB962C8B-B14F-4D97-AF65-F5344CB8AC3E}">
        <p14:creationId xmlns:p14="http://schemas.microsoft.com/office/powerpoint/2010/main" val="1181528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2B%2B" TargetMode="External"/><Relationship Id="rId2" Type="http://schemas.openxmlformats.org/officeDocument/2006/relationships/hyperlink" Target="https://en.wikipedia.org/wiki/C_(programming_languag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7FF4-D4CE-5D4C-BF13-A46EEF1D37DA}"/>
              </a:ext>
            </a:extLst>
          </p:cNvPr>
          <p:cNvSpPr>
            <a:spLocks noGrp="1"/>
          </p:cNvSpPr>
          <p:nvPr>
            <p:ph type="ctrTitle"/>
          </p:nvPr>
        </p:nvSpPr>
        <p:spPr>
          <a:xfrm>
            <a:off x="1320454" y="427480"/>
            <a:ext cx="8140161" cy="1922106"/>
          </a:xfrm>
        </p:spPr>
        <p:txBody>
          <a:bodyPr/>
          <a:lstStyle/>
          <a:p>
            <a:endParaRPr lang="en-US" sz="3600" b="1"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235099F-1B0E-D946-90A4-4902AC4F6554}"/>
              </a:ext>
            </a:extLst>
          </p:cNvPr>
          <p:cNvSpPr>
            <a:spLocks noGrp="1"/>
          </p:cNvSpPr>
          <p:nvPr>
            <p:ph type="subTitle" idx="1"/>
          </p:nvPr>
        </p:nvSpPr>
        <p:spPr>
          <a:xfrm>
            <a:off x="723295" y="2724540"/>
            <a:ext cx="8476689" cy="3705980"/>
          </a:xfrm>
        </p:spPr>
        <p:txBody>
          <a:bodyPr>
            <a:normAutofit lnSpcReduction="10000"/>
          </a:bodyPr>
          <a:lstStyle/>
          <a:p>
            <a:r>
              <a:rPr lang="en-US" sz="2800" b="1" i="1" dirty="0">
                <a:solidFill>
                  <a:schemeClr val="accent1"/>
                </a:solidFill>
                <a:latin typeface="Times New Roman" panose="02020603050405020304" pitchFamily="18" charset="0"/>
                <a:cs typeface="Times New Roman" panose="02020603050405020304" pitchFamily="18" charset="0"/>
              </a:rPr>
              <a:t>CENTRALISED REMOTE CONTROL PUMP IN AGRICULTURE</a:t>
            </a:r>
          </a:p>
          <a:p>
            <a:r>
              <a:rPr lang="en-US" sz="2400" b="1" i="1" dirty="0">
                <a:solidFill>
                  <a:schemeClr val="accent1"/>
                </a:solidFill>
                <a:latin typeface="Times New Roman" panose="02020603050405020304" pitchFamily="18" charset="0"/>
                <a:cs typeface="Times New Roman" panose="02020603050405020304" pitchFamily="18" charset="0"/>
              </a:rPr>
              <a:t>BY-  </a:t>
            </a:r>
          </a:p>
          <a:p>
            <a:r>
              <a:rPr lang="en-US" sz="3200" b="1" i="1" dirty="0">
                <a:solidFill>
                  <a:schemeClr val="accent1"/>
                </a:solidFill>
                <a:latin typeface="Times New Roman" panose="02020603050405020304" pitchFamily="18" charset="0"/>
                <a:cs typeface="Times New Roman" panose="02020603050405020304" pitchFamily="18" charset="0"/>
              </a:rPr>
              <a:t>TEAM DEVELOPERS</a:t>
            </a:r>
          </a:p>
          <a:p>
            <a:r>
              <a:rPr lang="en-US" sz="2800" b="1" i="1" dirty="0">
                <a:solidFill>
                  <a:schemeClr val="accent1"/>
                </a:solidFill>
                <a:latin typeface="Times New Roman" panose="02020603050405020304" pitchFamily="18" charset="0"/>
                <a:cs typeface="Times New Roman" panose="02020603050405020304" pitchFamily="18" charset="0"/>
              </a:rPr>
              <a:t>P.MANIKANTESHWAR</a:t>
            </a:r>
          </a:p>
          <a:p>
            <a:r>
              <a:rPr lang="en-US" sz="2800" b="1" i="1" dirty="0">
                <a:solidFill>
                  <a:schemeClr val="accent1"/>
                </a:solidFill>
                <a:latin typeface="Times New Roman" panose="02020603050405020304" pitchFamily="18" charset="0"/>
                <a:cs typeface="Times New Roman" panose="02020603050405020304" pitchFamily="18" charset="0"/>
              </a:rPr>
              <a:t>R.PAVANI</a:t>
            </a:r>
          </a:p>
          <a:p>
            <a:r>
              <a:rPr lang="en-US" sz="2800" b="1" i="1" dirty="0">
                <a:solidFill>
                  <a:schemeClr val="accent1"/>
                </a:solidFill>
                <a:latin typeface="Times New Roman" panose="02020603050405020304" pitchFamily="18" charset="0"/>
                <a:cs typeface="Times New Roman" panose="02020603050405020304" pitchFamily="18" charset="0"/>
              </a:rPr>
              <a:t>S.CHIRUDEEP      </a:t>
            </a:r>
            <a:endParaRPr lang="en-US" sz="2800" dirty="0">
              <a:solidFill>
                <a:schemeClr val="accent1"/>
              </a:solidFill>
            </a:endParaRPr>
          </a:p>
        </p:txBody>
      </p:sp>
      <p:pic>
        <p:nvPicPr>
          <p:cNvPr id="7" name="Picture 6">
            <a:extLst>
              <a:ext uri="{FF2B5EF4-FFF2-40B4-BE49-F238E27FC236}">
                <a16:creationId xmlns:a16="http://schemas.microsoft.com/office/drawing/2014/main" id="{49E0E71B-F03F-4B26-B9F2-8353FCD08516}"/>
              </a:ext>
            </a:extLst>
          </p:cNvPr>
          <p:cNvPicPr>
            <a:picLocks noChangeAspect="1"/>
          </p:cNvPicPr>
          <p:nvPr/>
        </p:nvPicPr>
        <p:blipFill>
          <a:blip r:embed="rId2"/>
          <a:stretch>
            <a:fillRect/>
          </a:stretch>
        </p:blipFill>
        <p:spPr>
          <a:xfrm>
            <a:off x="1446244" y="538583"/>
            <a:ext cx="8014371" cy="1699899"/>
          </a:xfrm>
          <a:prstGeom prst="rect">
            <a:avLst/>
          </a:prstGeom>
        </p:spPr>
      </p:pic>
    </p:spTree>
    <p:extLst>
      <p:ext uri="{BB962C8B-B14F-4D97-AF65-F5344CB8AC3E}">
        <p14:creationId xmlns:p14="http://schemas.microsoft.com/office/powerpoint/2010/main" val="182219057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077A-0FAB-4922-9709-C92E669778A1}"/>
              </a:ext>
            </a:extLst>
          </p:cNvPr>
          <p:cNvSpPr>
            <a:spLocks noGrp="1"/>
          </p:cNvSpPr>
          <p:nvPr>
            <p:ph type="title"/>
          </p:nvPr>
        </p:nvSpPr>
        <p:spPr/>
        <p:txBody>
          <a:bodyPr/>
          <a:lstStyle/>
          <a:p>
            <a:r>
              <a:rPr lang="en-IN" dirty="0"/>
              <a:t>Software	</a:t>
            </a:r>
          </a:p>
        </p:txBody>
      </p:sp>
      <p:sp>
        <p:nvSpPr>
          <p:cNvPr id="3" name="Content Placeholder 2">
            <a:extLst>
              <a:ext uri="{FF2B5EF4-FFF2-40B4-BE49-F238E27FC236}">
                <a16:creationId xmlns:a16="http://schemas.microsoft.com/office/drawing/2014/main" id="{0DACA5E0-A128-4378-B9DC-321963297245}"/>
              </a:ext>
            </a:extLst>
          </p:cNvPr>
          <p:cNvSpPr>
            <a:spLocks noGrp="1"/>
          </p:cNvSpPr>
          <p:nvPr>
            <p:ph idx="1"/>
          </p:nvPr>
        </p:nvSpPr>
        <p:spPr/>
        <p:txBody>
          <a:bodyPr>
            <a:normAutofit/>
          </a:bodyPr>
          <a:lstStyle/>
          <a:p>
            <a:r>
              <a:rPr lang="en-IN" sz="2400" dirty="0"/>
              <a:t>Node RED:</a:t>
            </a:r>
          </a:p>
          <a:p>
            <a:pPr marL="0" indent="0">
              <a:buNone/>
            </a:pPr>
            <a:r>
              <a:rPr lang="en-IN" sz="2400" dirty="0"/>
              <a:t>      </a:t>
            </a:r>
            <a:r>
              <a:rPr lang="en-US" sz="2400" b="1" dirty="0"/>
              <a:t>Node-RED</a:t>
            </a:r>
            <a:r>
              <a:rPr lang="en-US" sz="2400" dirty="0"/>
              <a:t> is a flow-based development tool for visual programming developed originally by IBM for wiring together hardware devices, APIs and online services as part of the </a:t>
            </a:r>
            <a:r>
              <a:rPr lang="en-US" sz="2400" b="1" i="1" dirty="0"/>
              <a:t>Internet of Things</a:t>
            </a:r>
            <a:r>
              <a:rPr lang="en-US" sz="2400" dirty="0"/>
              <a:t>.</a:t>
            </a:r>
            <a:r>
              <a:rPr lang="en-US" sz="2400" baseline="30000" dirty="0"/>
              <a:t> </a:t>
            </a:r>
            <a:r>
              <a:rPr lang="en-US" sz="2400" dirty="0"/>
              <a:t>Node-RED provides a web browser-based flow editor, which can be used to create JavaScript functions. Elements of applications can be saved or shared for re-use. The flows created in Node-RED are stored using </a:t>
            </a:r>
            <a:r>
              <a:rPr lang="en-US" sz="2400" b="1" dirty="0"/>
              <a:t>JSON</a:t>
            </a:r>
            <a:r>
              <a:rPr lang="en-US" sz="2400" dirty="0"/>
              <a:t>.</a:t>
            </a:r>
            <a:endParaRPr lang="en-IN" sz="2400" dirty="0"/>
          </a:p>
        </p:txBody>
      </p:sp>
    </p:spTree>
    <p:extLst>
      <p:ext uri="{BB962C8B-B14F-4D97-AF65-F5344CB8AC3E}">
        <p14:creationId xmlns:p14="http://schemas.microsoft.com/office/powerpoint/2010/main" val="2918538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750D-11F4-45DA-A0BD-6F22F213675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3A11CBE-C096-4E85-B03E-F57799034CC6}"/>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098087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10F2-6C3E-4067-8C90-0F7F81AD1425}"/>
              </a:ext>
            </a:extLst>
          </p:cNvPr>
          <p:cNvSpPr>
            <a:spLocks noGrp="1"/>
          </p:cNvSpPr>
          <p:nvPr>
            <p:ph type="title"/>
          </p:nvPr>
        </p:nvSpPr>
        <p:spPr/>
        <p:txBody>
          <a:bodyPr/>
          <a:lstStyle/>
          <a:p>
            <a:r>
              <a:rPr lang="en-IN" dirty="0"/>
              <a:t>Software</a:t>
            </a:r>
          </a:p>
        </p:txBody>
      </p:sp>
      <p:sp>
        <p:nvSpPr>
          <p:cNvPr id="3" name="Content Placeholder 2">
            <a:extLst>
              <a:ext uri="{FF2B5EF4-FFF2-40B4-BE49-F238E27FC236}">
                <a16:creationId xmlns:a16="http://schemas.microsoft.com/office/drawing/2014/main" id="{02AD3205-3487-48E6-BD20-C89F3CB002F6}"/>
              </a:ext>
            </a:extLst>
          </p:cNvPr>
          <p:cNvSpPr>
            <a:spLocks noGrp="1"/>
          </p:cNvSpPr>
          <p:nvPr>
            <p:ph idx="1"/>
          </p:nvPr>
        </p:nvSpPr>
        <p:spPr>
          <a:xfrm>
            <a:off x="677334" y="1843348"/>
            <a:ext cx="8596668" cy="3880773"/>
          </a:xfrm>
        </p:spPr>
        <p:txBody>
          <a:bodyPr/>
          <a:lstStyle/>
          <a:p>
            <a:r>
              <a:rPr lang="en-IN" sz="2800" dirty="0"/>
              <a:t>Arduino IDE:</a:t>
            </a:r>
          </a:p>
          <a:p>
            <a:pPr marL="0" indent="0">
              <a:buNone/>
            </a:pPr>
            <a:r>
              <a:rPr lang="en-IN" dirty="0"/>
              <a:t>     </a:t>
            </a:r>
            <a:r>
              <a:rPr lang="en-US" sz="2400" dirty="0"/>
              <a:t>The </a:t>
            </a:r>
            <a:r>
              <a:rPr lang="en-US" sz="2400" b="1" dirty="0"/>
              <a:t>Arduino integrated development environment (IDE)</a:t>
            </a:r>
            <a:r>
              <a:rPr lang="en-US" sz="2400" dirty="0"/>
              <a:t> is a cross-platform application (for Windows, macOS, Linux) that is written in the programming language Java. It is used to write and upload programs to Arduino compatible boards, but also, with the help of 3rd party cores, other vendor development board. The Arduino IDE supports the   languages </a:t>
            </a:r>
            <a:r>
              <a:rPr lang="en-US" sz="2400" dirty="0">
                <a:hlinkClick r:id="rId2" tooltip="C (programming language)"/>
              </a:rPr>
              <a:t>C</a:t>
            </a:r>
            <a:r>
              <a:rPr lang="en-US" sz="2400" dirty="0"/>
              <a:t> and </a:t>
            </a:r>
            <a:r>
              <a:rPr lang="en-US" sz="2400" dirty="0">
                <a:hlinkClick r:id="rId3" tooltip="C++"/>
              </a:rPr>
              <a:t>C++</a:t>
            </a:r>
            <a:r>
              <a:rPr lang="en-US" sz="2400" dirty="0"/>
              <a:t> using special rules of code structuring</a:t>
            </a:r>
          </a:p>
          <a:p>
            <a:pPr marL="0" indent="0">
              <a:buNone/>
            </a:pPr>
            <a:endParaRPr lang="en-IN" dirty="0"/>
          </a:p>
        </p:txBody>
      </p:sp>
    </p:spTree>
    <p:extLst>
      <p:ext uri="{BB962C8B-B14F-4D97-AF65-F5344CB8AC3E}">
        <p14:creationId xmlns:p14="http://schemas.microsoft.com/office/powerpoint/2010/main" val="39845147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FE04-441D-47DA-838C-80F4A9AAA12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3415E7D-7F65-44AB-9127-A1E642C697C7}"/>
              </a:ext>
            </a:extLst>
          </p:cNvPr>
          <p:cNvPicPr>
            <a:picLocks noGrp="1" noChangeAspect="1"/>
          </p:cNvPicPr>
          <p:nvPr>
            <p:ph idx="1"/>
          </p:nvPr>
        </p:nvPicPr>
        <p:blipFill>
          <a:blip r:embed="rId2"/>
          <a:stretch>
            <a:fillRect/>
          </a:stretch>
        </p:blipFill>
        <p:spPr>
          <a:xfrm>
            <a:off x="6511" y="0"/>
            <a:ext cx="5970977" cy="6858000"/>
          </a:xfrm>
        </p:spPr>
      </p:pic>
      <p:pic>
        <p:nvPicPr>
          <p:cNvPr id="7" name="Picture 6">
            <a:extLst>
              <a:ext uri="{FF2B5EF4-FFF2-40B4-BE49-F238E27FC236}">
                <a16:creationId xmlns:a16="http://schemas.microsoft.com/office/drawing/2014/main" id="{1F02B286-E0E1-4A57-AF3C-E1572C59213E}"/>
              </a:ext>
            </a:extLst>
          </p:cNvPr>
          <p:cNvPicPr>
            <a:picLocks noChangeAspect="1"/>
          </p:cNvPicPr>
          <p:nvPr/>
        </p:nvPicPr>
        <p:blipFill>
          <a:blip r:embed="rId3"/>
          <a:stretch>
            <a:fillRect/>
          </a:stretch>
        </p:blipFill>
        <p:spPr>
          <a:xfrm>
            <a:off x="5977488" y="0"/>
            <a:ext cx="6214512" cy="6858000"/>
          </a:xfrm>
          <a:prstGeom prst="rect">
            <a:avLst/>
          </a:prstGeom>
        </p:spPr>
      </p:pic>
    </p:spTree>
    <p:extLst>
      <p:ext uri="{BB962C8B-B14F-4D97-AF65-F5344CB8AC3E}">
        <p14:creationId xmlns:p14="http://schemas.microsoft.com/office/powerpoint/2010/main" val="10177972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2D0E-9A9C-4F2B-BB29-D45290BF3E7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B688D08-0F6F-419F-9A4C-72F73BB83C8C}"/>
              </a:ext>
            </a:extLst>
          </p:cNvPr>
          <p:cNvPicPr>
            <a:picLocks noGrp="1" noChangeAspect="1"/>
          </p:cNvPicPr>
          <p:nvPr>
            <p:ph idx="1"/>
          </p:nvPr>
        </p:nvPicPr>
        <p:blipFill>
          <a:blip r:embed="rId2"/>
          <a:stretch>
            <a:fillRect/>
          </a:stretch>
        </p:blipFill>
        <p:spPr>
          <a:xfrm>
            <a:off x="-1" y="0"/>
            <a:ext cx="6096001" cy="6857999"/>
          </a:xfrm>
        </p:spPr>
      </p:pic>
      <p:pic>
        <p:nvPicPr>
          <p:cNvPr id="7" name="Picture 6">
            <a:extLst>
              <a:ext uri="{FF2B5EF4-FFF2-40B4-BE49-F238E27FC236}">
                <a16:creationId xmlns:a16="http://schemas.microsoft.com/office/drawing/2014/main" id="{087C270D-ED12-4D15-B1DA-ABB09BC7E494}"/>
              </a:ext>
            </a:extLst>
          </p:cNvPr>
          <p:cNvPicPr>
            <a:picLocks noChangeAspect="1"/>
          </p:cNvPicPr>
          <p:nvPr/>
        </p:nvPicPr>
        <p:blipFill>
          <a:blip r:embed="rId3"/>
          <a:stretch>
            <a:fillRect/>
          </a:stretch>
        </p:blipFill>
        <p:spPr>
          <a:xfrm>
            <a:off x="6095999" y="0"/>
            <a:ext cx="6096001" cy="6858000"/>
          </a:xfrm>
          <a:prstGeom prst="rect">
            <a:avLst/>
          </a:prstGeom>
        </p:spPr>
      </p:pic>
    </p:spTree>
    <p:extLst>
      <p:ext uri="{BB962C8B-B14F-4D97-AF65-F5344CB8AC3E}">
        <p14:creationId xmlns:p14="http://schemas.microsoft.com/office/powerpoint/2010/main" val="2452506503"/>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4A8A-D31B-43AE-B575-C5758D384083}"/>
              </a:ext>
            </a:extLst>
          </p:cNvPr>
          <p:cNvSpPr>
            <a:spLocks noGrp="1"/>
          </p:cNvSpPr>
          <p:nvPr>
            <p:ph type="title"/>
          </p:nvPr>
        </p:nvSpPr>
        <p:spPr>
          <a:xfrm>
            <a:off x="677334" y="139960"/>
            <a:ext cx="8596668" cy="1119674"/>
          </a:xfrm>
        </p:spPr>
        <p:txBody>
          <a:bodyPr/>
          <a:lstStyle/>
          <a:p>
            <a:r>
              <a:rPr lang="en-US" b="1" i="1" dirty="0"/>
              <a:t>Serial Monitor Output:</a:t>
            </a:r>
            <a:endParaRPr lang="en-IN" b="1" i="1" dirty="0"/>
          </a:p>
        </p:txBody>
      </p:sp>
      <p:pic>
        <p:nvPicPr>
          <p:cNvPr id="5" name="Content Placeholder 4">
            <a:extLst>
              <a:ext uri="{FF2B5EF4-FFF2-40B4-BE49-F238E27FC236}">
                <a16:creationId xmlns:a16="http://schemas.microsoft.com/office/drawing/2014/main" id="{68F51C65-285E-4E9E-9081-5ADAB0878B8B}"/>
              </a:ext>
            </a:extLst>
          </p:cNvPr>
          <p:cNvPicPr>
            <a:picLocks noGrp="1" noChangeAspect="1"/>
          </p:cNvPicPr>
          <p:nvPr>
            <p:ph idx="1"/>
          </p:nvPr>
        </p:nvPicPr>
        <p:blipFill>
          <a:blip r:embed="rId2"/>
          <a:stretch>
            <a:fillRect/>
          </a:stretch>
        </p:blipFill>
        <p:spPr>
          <a:xfrm>
            <a:off x="0" y="718457"/>
            <a:ext cx="12192000" cy="6640046"/>
          </a:xfrm>
        </p:spPr>
      </p:pic>
    </p:spTree>
    <p:extLst>
      <p:ext uri="{BB962C8B-B14F-4D97-AF65-F5344CB8AC3E}">
        <p14:creationId xmlns:p14="http://schemas.microsoft.com/office/powerpoint/2010/main" val="219001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93CE-DD85-4464-B6C6-E1D8970B3F04}"/>
              </a:ext>
            </a:extLst>
          </p:cNvPr>
          <p:cNvSpPr>
            <a:spLocks noGrp="1"/>
          </p:cNvSpPr>
          <p:nvPr>
            <p:ph type="title"/>
          </p:nvPr>
        </p:nvSpPr>
        <p:spPr>
          <a:xfrm>
            <a:off x="285448" y="200091"/>
            <a:ext cx="8596668" cy="1320800"/>
          </a:xfrm>
        </p:spPr>
        <p:txBody>
          <a:bodyPr/>
          <a:lstStyle/>
          <a:p>
            <a:r>
              <a:rPr lang="en-IN" dirty="0"/>
              <a:t>MOBILE APPLICATION</a:t>
            </a:r>
          </a:p>
        </p:txBody>
      </p:sp>
      <p:sp>
        <p:nvSpPr>
          <p:cNvPr id="3" name="Content Placeholder 2">
            <a:extLst>
              <a:ext uri="{FF2B5EF4-FFF2-40B4-BE49-F238E27FC236}">
                <a16:creationId xmlns:a16="http://schemas.microsoft.com/office/drawing/2014/main" id="{2E303F7F-87E6-4648-AD92-F6E598B62E2F}"/>
              </a:ext>
            </a:extLst>
          </p:cNvPr>
          <p:cNvSpPr>
            <a:spLocks noGrp="1"/>
          </p:cNvSpPr>
          <p:nvPr>
            <p:ph idx="1"/>
          </p:nvPr>
        </p:nvSpPr>
        <p:spPr>
          <a:xfrm>
            <a:off x="677334" y="1063690"/>
            <a:ext cx="8596668" cy="4977673"/>
          </a:xfrm>
        </p:spPr>
        <p:txBody>
          <a:bodyPr/>
          <a:lstStyle/>
          <a:p>
            <a:pPr marL="0" indent="0">
              <a:buNone/>
            </a:pPr>
            <a:r>
              <a:rPr lang="en-IN" dirty="0"/>
              <a:t>This is application is used as a remote to control the pump.</a:t>
            </a:r>
          </a:p>
        </p:txBody>
      </p:sp>
      <p:pic>
        <p:nvPicPr>
          <p:cNvPr id="7" name="Picture 6">
            <a:extLst>
              <a:ext uri="{FF2B5EF4-FFF2-40B4-BE49-F238E27FC236}">
                <a16:creationId xmlns:a16="http://schemas.microsoft.com/office/drawing/2014/main" id="{F935691D-D84D-4341-BAF4-3D954025F724}"/>
              </a:ext>
            </a:extLst>
          </p:cNvPr>
          <p:cNvPicPr>
            <a:picLocks noChangeAspect="1"/>
          </p:cNvPicPr>
          <p:nvPr/>
        </p:nvPicPr>
        <p:blipFill>
          <a:blip r:embed="rId2"/>
          <a:stretch>
            <a:fillRect/>
          </a:stretch>
        </p:blipFill>
        <p:spPr>
          <a:xfrm>
            <a:off x="-1" y="1659824"/>
            <a:ext cx="5881535" cy="4768968"/>
          </a:xfrm>
          <a:prstGeom prst="rect">
            <a:avLst/>
          </a:prstGeom>
        </p:spPr>
      </p:pic>
      <p:pic>
        <p:nvPicPr>
          <p:cNvPr id="9" name="Picture 8">
            <a:extLst>
              <a:ext uri="{FF2B5EF4-FFF2-40B4-BE49-F238E27FC236}">
                <a16:creationId xmlns:a16="http://schemas.microsoft.com/office/drawing/2014/main" id="{8E889D77-C87A-47AB-90F9-DD5610861886}"/>
              </a:ext>
            </a:extLst>
          </p:cNvPr>
          <p:cNvPicPr>
            <a:picLocks noChangeAspect="1"/>
          </p:cNvPicPr>
          <p:nvPr/>
        </p:nvPicPr>
        <p:blipFill>
          <a:blip r:embed="rId3"/>
          <a:stretch>
            <a:fillRect/>
          </a:stretch>
        </p:blipFill>
        <p:spPr>
          <a:xfrm>
            <a:off x="6154026" y="1520891"/>
            <a:ext cx="6055706" cy="4977673"/>
          </a:xfrm>
          <a:prstGeom prst="rect">
            <a:avLst/>
          </a:prstGeom>
        </p:spPr>
      </p:pic>
    </p:spTree>
    <p:extLst>
      <p:ext uri="{BB962C8B-B14F-4D97-AF65-F5344CB8AC3E}">
        <p14:creationId xmlns:p14="http://schemas.microsoft.com/office/powerpoint/2010/main" val="24273492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405B-98A3-4273-A3D1-34AD70999DC5}"/>
              </a:ext>
            </a:extLst>
          </p:cNvPr>
          <p:cNvSpPr>
            <a:spLocks noGrp="1"/>
          </p:cNvSpPr>
          <p:nvPr>
            <p:ph type="title"/>
          </p:nvPr>
        </p:nvSpPr>
        <p:spPr/>
        <p:txBody>
          <a:bodyPr>
            <a:normAutofit/>
          </a:bodyPr>
          <a:lstStyle/>
          <a:p>
            <a:r>
              <a:rPr lang="en-US" sz="4000" dirty="0"/>
              <a:t>CONCLUSION</a:t>
            </a:r>
            <a:endParaRPr lang="en-IN" sz="4000" dirty="0"/>
          </a:p>
        </p:txBody>
      </p:sp>
      <p:sp>
        <p:nvSpPr>
          <p:cNvPr id="3" name="Content Placeholder 2">
            <a:extLst>
              <a:ext uri="{FF2B5EF4-FFF2-40B4-BE49-F238E27FC236}">
                <a16:creationId xmlns:a16="http://schemas.microsoft.com/office/drawing/2014/main" id="{3714B604-804F-4835-80C0-E64CDA03B2AD}"/>
              </a:ext>
            </a:extLst>
          </p:cNvPr>
          <p:cNvSpPr>
            <a:spLocks noGrp="1"/>
          </p:cNvSpPr>
          <p:nvPr>
            <p:ph idx="1"/>
          </p:nvPr>
        </p:nvSpPr>
        <p:spPr>
          <a:xfrm>
            <a:off x="677334" y="1595535"/>
            <a:ext cx="8596668" cy="4445828"/>
          </a:xfrm>
        </p:spPr>
        <p:txBody>
          <a:bodyPr>
            <a:normAutofit/>
          </a:bodyPr>
          <a:lstStyle/>
          <a:p>
            <a:pPr marL="0" indent="0">
              <a:buNone/>
            </a:pPr>
            <a:r>
              <a:rPr lang="en-US" sz="2800" dirty="0"/>
              <a:t>    Using our project, we can remotely operate a pump without using the GSM Module. In the market, usage of GSM module in these smart pumps is taking place and this project aims for the much simplified version of these pumps.</a:t>
            </a:r>
          </a:p>
          <a:p>
            <a:pPr marL="0" indent="0">
              <a:buNone/>
            </a:pPr>
            <a:r>
              <a:rPr lang="en-IN" sz="2800" dirty="0"/>
              <a:t>    </a:t>
            </a:r>
          </a:p>
        </p:txBody>
      </p:sp>
    </p:spTree>
    <p:extLst>
      <p:ext uri="{BB962C8B-B14F-4D97-AF65-F5344CB8AC3E}">
        <p14:creationId xmlns:p14="http://schemas.microsoft.com/office/powerpoint/2010/main" val="63983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7EAD23-E049-49CB-A951-C742FFB968F9}"/>
              </a:ext>
            </a:extLst>
          </p:cNvPr>
          <p:cNvPicPr>
            <a:picLocks noChangeAspect="1"/>
          </p:cNvPicPr>
          <p:nvPr/>
        </p:nvPicPr>
        <p:blipFill>
          <a:blip r:embed="rId2"/>
          <a:stretch>
            <a:fillRect/>
          </a:stretch>
        </p:blipFill>
        <p:spPr>
          <a:xfrm>
            <a:off x="-503854" y="0"/>
            <a:ext cx="12695853" cy="6858000"/>
          </a:xfrm>
          <a:prstGeom prst="rect">
            <a:avLst/>
          </a:prstGeom>
        </p:spPr>
      </p:pic>
    </p:spTree>
    <p:extLst>
      <p:ext uri="{BB962C8B-B14F-4D97-AF65-F5344CB8AC3E}">
        <p14:creationId xmlns:p14="http://schemas.microsoft.com/office/powerpoint/2010/main" val="7509365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9501-97AC-E54F-BFA9-F26447CBCB04}"/>
              </a:ext>
            </a:extLst>
          </p:cNvPr>
          <p:cNvSpPr>
            <a:spLocks noGrp="1"/>
          </p:cNvSpPr>
          <p:nvPr>
            <p:ph type="title"/>
          </p:nvPr>
        </p:nvSpPr>
        <p:spPr/>
        <p:txBody>
          <a:bodyPr/>
          <a:lstStyle/>
          <a:p>
            <a:r>
              <a:rPr lang="en-IN"/>
              <a:t>Introduction</a:t>
            </a:r>
            <a:endParaRPr lang="en-US"/>
          </a:p>
        </p:txBody>
      </p:sp>
      <p:sp>
        <p:nvSpPr>
          <p:cNvPr id="3" name="Content Placeholder 2">
            <a:extLst>
              <a:ext uri="{FF2B5EF4-FFF2-40B4-BE49-F238E27FC236}">
                <a16:creationId xmlns:a16="http://schemas.microsoft.com/office/drawing/2014/main" id="{2759875E-C687-434E-A746-710CC4A0E492}"/>
              </a:ext>
            </a:extLst>
          </p:cNvPr>
          <p:cNvSpPr>
            <a:spLocks noGrp="1"/>
          </p:cNvSpPr>
          <p:nvPr>
            <p:ph idx="1"/>
          </p:nvPr>
        </p:nvSpPr>
        <p:spPr>
          <a:xfrm>
            <a:off x="677334" y="1754155"/>
            <a:ext cx="8596668" cy="4287207"/>
          </a:xfrm>
        </p:spPr>
        <p:txBody>
          <a:bodyPr>
            <a:normAutofit/>
          </a:bodyPr>
          <a:lstStyle/>
          <a:p>
            <a:pPr marL="0" indent="0">
              <a:buNone/>
            </a:pPr>
            <a:r>
              <a:rPr lang="en-US" sz="2400"/>
              <a:t>In present scenario, irrigation techniques in India are through the manual control in which the farmers irrigate the land at regular intervals. Manual operation of the routine practices in agriculture requires lot of attention and care. Also it is difficult to perform desired jobs efficiently and precisely. Ultimately this may result in lower crop production, non-uniform growth and poor quality. The introduction of automation in irrigation system will result in increased application efficiency and drastically reduce labor requirement. The proposed system helps to monitor and control the irrigation system using a simple mobile phone</a:t>
            </a:r>
            <a:r>
              <a:rPr lang="en-US"/>
              <a:t>.</a:t>
            </a:r>
          </a:p>
        </p:txBody>
      </p:sp>
    </p:spTree>
    <p:extLst>
      <p:ext uri="{BB962C8B-B14F-4D97-AF65-F5344CB8AC3E}">
        <p14:creationId xmlns:p14="http://schemas.microsoft.com/office/powerpoint/2010/main" val="11384332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D0C3-7832-A844-B3E7-63BE59023402}"/>
              </a:ext>
            </a:extLst>
          </p:cNvPr>
          <p:cNvSpPr>
            <a:spLocks noGrp="1"/>
          </p:cNvSpPr>
          <p:nvPr>
            <p:ph type="title"/>
          </p:nvPr>
        </p:nvSpPr>
        <p:spPr>
          <a:xfrm>
            <a:off x="677334" y="609600"/>
            <a:ext cx="8596668" cy="1320800"/>
          </a:xfrm>
        </p:spPr>
        <p:txBody>
          <a:bodyPr/>
          <a:lstStyle/>
          <a:p>
            <a:r>
              <a:rPr lang="en-IN"/>
              <a:t>About the project</a:t>
            </a:r>
            <a:endParaRPr lang="en-US"/>
          </a:p>
        </p:txBody>
      </p:sp>
      <p:sp>
        <p:nvSpPr>
          <p:cNvPr id="3" name="Content Placeholder 2">
            <a:extLst>
              <a:ext uri="{FF2B5EF4-FFF2-40B4-BE49-F238E27FC236}">
                <a16:creationId xmlns:a16="http://schemas.microsoft.com/office/drawing/2014/main" id="{5ABFC0A8-B093-B141-8D44-611CBE7CED5D}"/>
              </a:ext>
            </a:extLst>
          </p:cNvPr>
          <p:cNvSpPr>
            <a:spLocks noGrp="1"/>
          </p:cNvSpPr>
          <p:nvPr>
            <p:ph idx="1"/>
          </p:nvPr>
        </p:nvSpPr>
        <p:spPr>
          <a:xfrm>
            <a:off x="677334" y="1558213"/>
            <a:ext cx="8596668" cy="4483150"/>
          </a:xfrm>
        </p:spPr>
        <p:txBody>
          <a:bodyPr>
            <a:normAutofit/>
          </a:bodyPr>
          <a:lstStyle/>
          <a:p>
            <a:pPr marL="0" indent="0">
              <a:buNone/>
            </a:pPr>
            <a:r>
              <a:rPr lang="en-IN" sz="2400" dirty="0"/>
              <a:t>This project introduces the concept of smart irrigation in agriculture. It simplifies the irrigation system by replacing manual effort with Centralised motor pump that can be remotely controlled using a mobile. The mobile app consists of  simple interface, designed to be understandable by anyone. </a:t>
            </a:r>
          </a:p>
        </p:txBody>
      </p:sp>
      <p:pic>
        <p:nvPicPr>
          <p:cNvPr id="6" name="Picture 6">
            <a:extLst>
              <a:ext uri="{FF2B5EF4-FFF2-40B4-BE49-F238E27FC236}">
                <a16:creationId xmlns:a16="http://schemas.microsoft.com/office/drawing/2014/main" id="{4D436CD9-E71B-AD49-AA27-7DC34732F2DB}"/>
              </a:ext>
            </a:extLst>
          </p:cNvPr>
          <p:cNvPicPr>
            <a:picLocks noChangeAspect="1"/>
          </p:cNvPicPr>
          <p:nvPr/>
        </p:nvPicPr>
        <p:blipFill>
          <a:blip r:embed="rId2"/>
          <a:stretch>
            <a:fillRect/>
          </a:stretch>
        </p:blipFill>
        <p:spPr>
          <a:xfrm>
            <a:off x="3793712" y="4248145"/>
            <a:ext cx="4777317" cy="2456729"/>
          </a:xfrm>
          <a:prstGeom prst="rect">
            <a:avLst/>
          </a:prstGeom>
        </p:spPr>
      </p:pic>
    </p:spTree>
    <p:extLst>
      <p:ext uri="{BB962C8B-B14F-4D97-AF65-F5344CB8AC3E}">
        <p14:creationId xmlns:p14="http://schemas.microsoft.com/office/powerpoint/2010/main" val="412200881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1C41-EDF8-E049-A931-E1ABA96B1F4C}"/>
              </a:ext>
            </a:extLst>
          </p:cNvPr>
          <p:cNvSpPr>
            <a:spLocks noGrp="1"/>
          </p:cNvSpPr>
          <p:nvPr>
            <p:ph type="title"/>
          </p:nvPr>
        </p:nvSpPr>
        <p:spPr/>
        <p:txBody>
          <a:bodyPr/>
          <a:lstStyle/>
          <a:p>
            <a:r>
              <a:rPr lang="en-IN"/>
              <a:t>Components</a:t>
            </a:r>
            <a:endParaRPr lang="en-US"/>
          </a:p>
        </p:txBody>
      </p:sp>
      <p:sp>
        <p:nvSpPr>
          <p:cNvPr id="3" name="Content Placeholder 2">
            <a:extLst>
              <a:ext uri="{FF2B5EF4-FFF2-40B4-BE49-F238E27FC236}">
                <a16:creationId xmlns:a16="http://schemas.microsoft.com/office/drawing/2014/main" id="{1FD504C2-FA53-0144-B71B-C6B2AA15A27B}"/>
              </a:ext>
            </a:extLst>
          </p:cNvPr>
          <p:cNvSpPr>
            <a:spLocks noGrp="1"/>
          </p:cNvSpPr>
          <p:nvPr>
            <p:ph idx="1"/>
          </p:nvPr>
        </p:nvSpPr>
        <p:spPr>
          <a:xfrm>
            <a:off x="677334" y="2160589"/>
            <a:ext cx="8596668" cy="3880773"/>
          </a:xfrm>
        </p:spPr>
        <p:txBody>
          <a:bodyPr>
            <a:normAutofit lnSpcReduction="10000"/>
          </a:bodyPr>
          <a:lstStyle/>
          <a:p>
            <a:pPr marL="0" indent="0">
              <a:buNone/>
            </a:pPr>
            <a:r>
              <a:rPr lang="en-IN" dirty="0"/>
              <a:t>HARDWARE: </a:t>
            </a:r>
          </a:p>
          <a:p>
            <a:r>
              <a:rPr lang="en-IN" dirty="0"/>
              <a:t>Node-MCU</a:t>
            </a:r>
          </a:p>
          <a:p>
            <a:r>
              <a:rPr lang="en-IN" dirty="0"/>
              <a:t>Water pump</a:t>
            </a:r>
          </a:p>
          <a:p>
            <a:r>
              <a:rPr lang="en-IN" dirty="0"/>
              <a:t>Relays</a:t>
            </a:r>
          </a:p>
          <a:p>
            <a:r>
              <a:rPr lang="en-IN" dirty="0"/>
              <a:t>Connecting wires</a:t>
            </a:r>
          </a:p>
          <a:p>
            <a:pPr marL="0" indent="0">
              <a:buNone/>
            </a:pPr>
            <a:endParaRPr lang="en-IN" dirty="0"/>
          </a:p>
          <a:p>
            <a:pPr marL="0" indent="0">
              <a:buNone/>
            </a:pPr>
            <a:r>
              <a:rPr lang="en-IN" dirty="0"/>
              <a:t>SOFTWARE:</a:t>
            </a:r>
          </a:p>
          <a:p>
            <a:r>
              <a:rPr lang="en-IN" dirty="0"/>
              <a:t>Arduino IDE</a:t>
            </a:r>
          </a:p>
          <a:p>
            <a:r>
              <a:rPr lang="en-IN" dirty="0"/>
              <a:t>Node RED</a:t>
            </a:r>
          </a:p>
          <a:p>
            <a:r>
              <a:rPr lang="en-IN" dirty="0"/>
              <a:t>MIT App Inventor</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72420154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A132-3FFE-467D-A693-CD16E3A7119A}"/>
              </a:ext>
            </a:extLst>
          </p:cNvPr>
          <p:cNvSpPr>
            <a:spLocks noGrp="1"/>
          </p:cNvSpPr>
          <p:nvPr>
            <p:ph type="title"/>
          </p:nvPr>
        </p:nvSpPr>
        <p:spPr>
          <a:xfrm>
            <a:off x="354565" y="124409"/>
            <a:ext cx="8596668" cy="1320800"/>
          </a:xfrm>
        </p:spPr>
        <p:txBody>
          <a:bodyPr/>
          <a:lstStyle/>
          <a:p>
            <a:r>
              <a:rPr lang="en-IN" dirty="0"/>
              <a:t>BLOCK DIAGRAM</a:t>
            </a:r>
          </a:p>
        </p:txBody>
      </p:sp>
      <p:sp>
        <p:nvSpPr>
          <p:cNvPr id="12" name="Rectangle: Rounded Corners 11">
            <a:extLst>
              <a:ext uri="{FF2B5EF4-FFF2-40B4-BE49-F238E27FC236}">
                <a16:creationId xmlns:a16="http://schemas.microsoft.com/office/drawing/2014/main" id="{7D93104D-A74C-45B6-82A3-6D36E89B58EC}"/>
              </a:ext>
            </a:extLst>
          </p:cNvPr>
          <p:cNvSpPr/>
          <p:nvPr/>
        </p:nvSpPr>
        <p:spPr>
          <a:xfrm>
            <a:off x="3545632" y="2034073"/>
            <a:ext cx="3564295" cy="3004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Node MCU</a:t>
            </a:r>
            <a:endParaRPr lang="en-IN" dirty="0"/>
          </a:p>
        </p:txBody>
      </p:sp>
      <p:sp>
        <p:nvSpPr>
          <p:cNvPr id="15" name="Rectangle: Rounded Corners 14">
            <a:extLst>
              <a:ext uri="{FF2B5EF4-FFF2-40B4-BE49-F238E27FC236}">
                <a16:creationId xmlns:a16="http://schemas.microsoft.com/office/drawing/2014/main" id="{00D28184-D653-491B-B50E-20586ED24C30}"/>
              </a:ext>
            </a:extLst>
          </p:cNvPr>
          <p:cNvSpPr/>
          <p:nvPr/>
        </p:nvSpPr>
        <p:spPr>
          <a:xfrm>
            <a:off x="273702" y="3008894"/>
            <a:ext cx="2030962" cy="1054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Channel Relay Module</a:t>
            </a:r>
          </a:p>
        </p:txBody>
      </p:sp>
      <p:sp>
        <p:nvSpPr>
          <p:cNvPr id="17" name="Rectangle: Rounded Corners 16">
            <a:extLst>
              <a:ext uri="{FF2B5EF4-FFF2-40B4-BE49-F238E27FC236}">
                <a16:creationId xmlns:a16="http://schemas.microsoft.com/office/drawing/2014/main" id="{F7FD8C39-9F98-436C-9EF6-6B4103845E1B}"/>
              </a:ext>
            </a:extLst>
          </p:cNvPr>
          <p:cNvSpPr/>
          <p:nvPr/>
        </p:nvSpPr>
        <p:spPr>
          <a:xfrm>
            <a:off x="8173615" y="2969698"/>
            <a:ext cx="2090057" cy="1094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Pump ON /Pump OFF</a:t>
            </a:r>
          </a:p>
        </p:txBody>
      </p:sp>
      <p:sp>
        <p:nvSpPr>
          <p:cNvPr id="19" name="Rectangle: Rounded Corners 18">
            <a:extLst>
              <a:ext uri="{FF2B5EF4-FFF2-40B4-BE49-F238E27FC236}">
                <a16:creationId xmlns:a16="http://schemas.microsoft.com/office/drawing/2014/main" id="{240C5C29-781E-4436-ACFF-FB797F19E764}"/>
              </a:ext>
            </a:extLst>
          </p:cNvPr>
          <p:cNvSpPr/>
          <p:nvPr/>
        </p:nvSpPr>
        <p:spPr>
          <a:xfrm>
            <a:off x="4096139" y="784809"/>
            <a:ext cx="2276669" cy="750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t>Power Source</a:t>
            </a:r>
          </a:p>
          <a:p>
            <a:pPr algn="ctr"/>
            <a:r>
              <a:rPr lang="en-IN" sz="2000"/>
              <a:t>(5V)</a:t>
            </a:r>
            <a:endParaRPr lang="en-IN" sz="2000" dirty="0"/>
          </a:p>
        </p:txBody>
      </p:sp>
      <p:sp>
        <p:nvSpPr>
          <p:cNvPr id="21" name="Rectangle: Rounded Corners 20">
            <a:extLst>
              <a:ext uri="{FF2B5EF4-FFF2-40B4-BE49-F238E27FC236}">
                <a16:creationId xmlns:a16="http://schemas.microsoft.com/office/drawing/2014/main" id="{D8979C85-A482-4270-A4FB-A0995E7B6E1B}"/>
              </a:ext>
            </a:extLst>
          </p:cNvPr>
          <p:cNvSpPr/>
          <p:nvPr/>
        </p:nvSpPr>
        <p:spPr>
          <a:xfrm>
            <a:off x="4096139" y="5819191"/>
            <a:ext cx="261257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Mobile Phone</a:t>
            </a:r>
            <a:endParaRPr lang="en-IN" dirty="0"/>
          </a:p>
        </p:txBody>
      </p:sp>
      <p:sp>
        <p:nvSpPr>
          <p:cNvPr id="23" name="Arrow: Right 22">
            <a:extLst>
              <a:ext uri="{FF2B5EF4-FFF2-40B4-BE49-F238E27FC236}">
                <a16:creationId xmlns:a16="http://schemas.microsoft.com/office/drawing/2014/main" id="{759E6A91-0737-488D-A59A-D6C4E57F7092}"/>
              </a:ext>
            </a:extLst>
          </p:cNvPr>
          <p:cNvSpPr/>
          <p:nvPr/>
        </p:nvSpPr>
        <p:spPr>
          <a:xfrm>
            <a:off x="2439955" y="3387012"/>
            <a:ext cx="979714" cy="352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24A23123-B225-4A95-A1C9-52501B6D34EB}"/>
              </a:ext>
            </a:extLst>
          </p:cNvPr>
          <p:cNvSpPr/>
          <p:nvPr/>
        </p:nvSpPr>
        <p:spPr>
          <a:xfrm>
            <a:off x="7249883" y="3377681"/>
            <a:ext cx="755781" cy="371088"/>
          </a:xfrm>
          <a:prstGeom prst="rightArrow">
            <a:avLst>
              <a:gd name="adj1" fmla="val 50000"/>
              <a:gd name="adj2" fmla="val 51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339C6D0A-7FCF-4B60-BA34-4F6C1F4CD65A}"/>
              </a:ext>
            </a:extLst>
          </p:cNvPr>
          <p:cNvSpPr/>
          <p:nvPr/>
        </p:nvSpPr>
        <p:spPr>
          <a:xfrm>
            <a:off x="5131837" y="1651518"/>
            <a:ext cx="251926" cy="2919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Up-Down 31">
            <a:extLst>
              <a:ext uri="{FF2B5EF4-FFF2-40B4-BE49-F238E27FC236}">
                <a16:creationId xmlns:a16="http://schemas.microsoft.com/office/drawing/2014/main" id="{8C0BD5F5-B655-4FFB-8C24-33888CA5DF63}"/>
              </a:ext>
            </a:extLst>
          </p:cNvPr>
          <p:cNvSpPr/>
          <p:nvPr/>
        </p:nvSpPr>
        <p:spPr>
          <a:xfrm>
            <a:off x="5220477" y="5085184"/>
            <a:ext cx="326571" cy="68735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552540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B460-E3B4-0A46-AEC8-9C304C481A60}"/>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7DD4CCE6-744B-B244-BFD8-DD8CF89CA0DA}"/>
              </a:ext>
            </a:extLst>
          </p:cNvPr>
          <p:cNvSpPr>
            <a:spLocks noGrp="1"/>
          </p:cNvSpPr>
          <p:nvPr>
            <p:ph idx="1"/>
          </p:nvPr>
        </p:nvSpPr>
        <p:spPr>
          <a:xfrm>
            <a:off x="373223" y="1688841"/>
            <a:ext cx="9097347" cy="4352521"/>
          </a:xfrm>
        </p:spPr>
        <p:txBody>
          <a:bodyPr>
            <a:normAutofit/>
          </a:bodyPr>
          <a:lstStyle/>
          <a:p>
            <a:r>
              <a:rPr lang="en-US" dirty="0"/>
              <a:t>Node MCU:</a:t>
            </a:r>
          </a:p>
          <a:p>
            <a:pPr marL="0" indent="0">
              <a:buNone/>
            </a:pPr>
            <a:r>
              <a:rPr lang="en-US" dirty="0"/>
              <a:t>     </a:t>
            </a:r>
            <a:r>
              <a:rPr lang="en-US" dirty="0" err="1"/>
              <a:t>NodeMCU</a:t>
            </a:r>
            <a:r>
              <a:rPr lang="en-US" dirty="0"/>
              <a:t> is an open source IoT platform. It includes firmware which runs on </a:t>
            </a:r>
          </a:p>
          <a:p>
            <a:pPr marL="0" indent="0">
              <a:buNone/>
            </a:pPr>
            <a:r>
              <a:rPr lang="en-US" dirty="0"/>
              <a:t>     the ESP8266 Wi-Fi SoC from </a:t>
            </a:r>
            <a:r>
              <a:rPr lang="en-US" dirty="0" err="1"/>
              <a:t>Espressif</a:t>
            </a:r>
            <a:r>
              <a:rPr lang="en-US" dirty="0"/>
              <a:t> Systems, and hardware which is based   </a:t>
            </a:r>
          </a:p>
          <a:p>
            <a:pPr marL="0" indent="0">
              <a:buNone/>
            </a:pPr>
            <a:r>
              <a:rPr lang="en-US" dirty="0"/>
              <a:t>     on the ESP-12 module. </a:t>
            </a:r>
            <a:r>
              <a:rPr lang="en-US" dirty="0" err="1"/>
              <a:t>NodeMCU</a:t>
            </a:r>
            <a:r>
              <a:rPr lang="en-US" dirty="0"/>
              <a:t> Development board is featured with wi-fi   </a:t>
            </a:r>
          </a:p>
          <a:p>
            <a:pPr marL="0" indent="0">
              <a:buNone/>
            </a:pPr>
            <a:r>
              <a:rPr lang="en-US" dirty="0"/>
              <a:t>     capability, analog pin, digital pins and serial communication protocols.</a:t>
            </a:r>
          </a:p>
        </p:txBody>
      </p:sp>
      <p:pic>
        <p:nvPicPr>
          <p:cNvPr id="5" name="Picture 4">
            <a:extLst>
              <a:ext uri="{FF2B5EF4-FFF2-40B4-BE49-F238E27FC236}">
                <a16:creationId xmlns:a16="http://schemas.microsoft.com/office/drawing/2014/main" id="{AC7A1004-0DF7-4CAD-AE69-F9A4B198D1E0}"/>
              </a:ext>
            </a:extLst>
          </p:cNvPr>
          <p:cNvPicPr>
            <a:picLocks noChangeAspect="1"/>
          </p:cNvPicPr>
          <p:nvPr/>
        </p:nvPicPr>
        <p:blipFill>
          <a:blip r:embed="rId2"/>
          <a:stretch>
            <a:fillRect/>
          </a:stretch>
        </p:blipFill>
        <p:spPr>
          <a:xfrm>
            <a:off x="3686802" y="3806890"/>
            <a:ext cx="3535092" cy="3051110"/>
          </a:xfrm>
          <a:prstGeom prst="rect">
            <a:avLst/>
          </a:prstGeom>
        </p:spPr>
      </p:pic>
    </p:spTree>
    <p:extLst>
      <p:ext uri="{BB962C8B-B14F-4D97-AF65-F5344CB8AC3E}">
        <p14:creationId xmlns:p14="http://schemas.microsoft.com/office/powerpoint/2010/main" val="277735071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7E55-6A64-4752-9BD6-E3303FBB3EAA}"/>
              </a:ext>
            </a:extLst>
          </p:cNvPr>
          <p:cNvSpPr>
            <a:spLocks noGrp="1"/>
          </p:cNvSpPr>
          <p:nvPr>
            <p:ph type="title"/>
          </p:nvPr>
        </p:nvSpPr>
        <p:spPr>
          <a:xfrm>
            <a:off x="313440" y="273698"/>
            <a:ext cx="8596668" cy="1320800"/>
          </a:xfrm>
        </p:spPr>
        <p:txBody>
          <a:bodyPr/>
          <a:lstStyle/>
          <a:p>
            <a:r>
              <a:rPr lang="en-IN" dirty="0"/>
              <a:t>Node MCU</a:t>
            </a:r>
          </a:p>
        </p:txBody>
      </p:sp>
      <p:pic>
        <p:nvPicPr>
          <p:cNvPr id="5" name="Content Placeholder 4">
            <a:extLst>
              <a:ext uri="{FF2B5EF4-FFF2-40B4-BE49-F238E27FC236}">
                <a16:creationId xmlns:a16="http://schemas.microsoft.com/office/drawing/2014/main" id="{32350EBF-2E92-43A5-8103-7E542408081D}"/>
              </a:ext>
            </a:extLst>
          </p:cNvPr>
          <p:cNvPicPr>
            <a:picLocks noGrp="1" noChangeAspect="1"/>
          </p:cNvPicPr>
          <p:nvPr>
            <p:ph idx="1"/>
          </p:nvPr>
        </p:nvPicPr>
        <p:blipFill>
          <a:blip r:embed="rId2"/>
          <a:stretch>
            <a:fillRect/>
          </a:stretch>
        </p:blipFill>
        <p:spPr>
          <a:xfrm>
            <a:off x="1298925" y="1045029"/>
            <a:ext cx="6625698" cy="5617028"/>
          </a:xfrm>
        </p:spPr>
      </p:pic>
    </p:spTree>
    <p:extLst>
      <p:ext uri="{BB962C8B-B14F-4D97-AF65-F5344CB8AC3E}">
        <p14:creationId xmlns:p14="http://schemas.microsoft.com/office/powerpoint/2010/main" val="360932401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9806-880B-499F-A968-4F3F1D89888A}"/>
              </a:ext>
            </a:extLst>
          </p:cNvPr>
          <p:cNvSpPr>
            <a:spLocks noGrp="1"/>
          </p:cNvSpPr>
          <p:nvPr>
            <p:ph type="title"/>
          </p:nvPr>
        </p:nvSpPr>
        <p:spPr/>
        <p:txBody>
          <a:bodyPr/>
          <a:lstStyle/>
          <a:p>
            <a:r>
              <a:rPr lang="en-IN" dirty="0"/>
              <a:t>Components	</a:t>
            </a:r>
          </a:p>
        </p:txBody>
      </p:sp>
      <p:sp>
        <p:nvSpPr>
          <p:cNvPr id="3" name="Content Placeholder 2">
            <a:extLst>
              <a:ext uri="{FF2B5EF4-FFF2-40B4-BE49-F238E27FC236}">
                <a16:creationId xmlns:a16="http://schemas.microsoft.com/office/drawing/2014/main" id="{28D47F89-03C3-4C0D-B682-35E6D692DFFD}"/>
              </a:ext>
            </a:extLst>
          </p:cNvPr>
          <p:cNvSpPr>
            <a:spLocks noGrp="1"/>
          </p:cNvSpPr>
          <p:nvPr>
            <p:ph idx="1"/>
          </p:nvPr>
        </p:nvSpPr>
        <p:spPr>
          <a:xfrm>
            <a:off x="447869" y="1763487"/>
            <a:ext cx="8826133" cy="4277876"/>
          </a:xfrm>
        </p:spPr>
        <p:txBody>
          <a:bodyPr/>
          <a:lstStyle/>
          <a:p>
            <a:r>
              <a:rPr lang="en-IN" dirty="0"/>
              <a:t>Relay:</a:t>
            </a:r>
          </a:p>
          <a:p>
            <a:pPr marL="0" indent="0">
              <a:buNone/>
            </a:pPr>
            <a:r>
              <a:rPr lang="en-IN" dirty="0"/>
              <a:t>     </a:t>
            </a:r>
            <a:r>
              <a:rPr lang="en-US" dirty="0"/>
              <a:t>Relays are switches that open and close circuits electromechanically or    </a:t>
            </a:r>
          </a:p>
          <a:p>
            <a:pPr marL="0" indent="0">
              <a:buNone/>
            </a:pPr>
            <a:r>
              <a:rPr lang="en-US" dirty="0"/>
              <a:t>     electronically. Relays control one electrical circuit by opening and closing </a:t>
            </a:r>
          </a:p>
          <a:p>
            <a:pPr marL="0" indent="0">
              <a:buNone/>
            </a:pPr>
            <a:r>
              <a:rPr lang="en-US" dirty="0"/>
              <a:t>     contacts in another circuit. As relay diagrams show, when a relay contact is </a:t>
            </a:r>
          </a:p>
          <a:p>
            <a:pPr marL="0" indent="0">
              <a:buNone/>
            </a:pPr>
            <a:r>
              <a:rPr lang="en-US" dirty="0"/>
              <a:t>     normally open (NO), there is an open contact when the relay is not energized.</a:t>
            </a:r>
          </a:p>
          <a:p>
            <a:pPr marL="0" indent="0">
              <a:buNone/>
            </a:pPr>
            <a:r>
              <a:rPr lang="en-US" dirty="0"/>
              <a:t>     Classification or the types of relays depend on the function for which they are </a:t>
            </a:r>
          </a:p>
          <a:p>
            <a:pPr marL="0" indent="0">
              <a:buNone/>
            </a:pPr>
            <a:r>
              <a:rPr lang="en-US" dirty="0"/>
              <a:t>     used.</a:t>
            </a:r>
            <a:endParaRPr lang="en-IN" dirty="0"/>
          </a:p>
        </p:txBody>
      </p:sp>
      <p:pic>
        <p:nvPicPr>
          <p:cNvPr id="5" name="Picture 4">
            <a:extLst>
              <a:ext uri="{FF2B5EF4-FFF2-40B4-BE49-F238E27FC236}">
                <a16:creationId xmlns:a16="http://schemas.microsoft.com/office/drawing/2014/main" id="{7B32E63F-2CBA-4651-A57D-EA7DA2E71EBC}"/>
              </a:ext>
            </a:extLst>
          </p:cNvPr>
          <p:cNvPicPr>
            <a:picLocks noChangeAspect="1"/>
          </p:cNvPicPr>
          <p:nvPr/>
        </p:nvPicPr>
        <p:blipFill>
          <a:blip r:embed="rId2"/>
          <a:stretch>
            <a:fillRect/>
          </a:stretch>
        </p:blipFill>
        <p:spPr>
          <a:xfrm>
            <a:off x="1912775" y="4338732"/>
            <a:ext cx="3433666" cy="2537928"/>
          </a:xfrm>
          <a:prstGeom prst="rect">
            <a:avLst/>
          </a:prstGeom>
        </p:spPr>
      </p:pic>
      <p:pic>
        <p:nvPicPr>
          <p:cNvPr id="1026" name="Picture 2" descr="Image result for relays">
            <a:extLst>
              <a:ext uri="{FF2B5EF4-FFF2-40B4-BE49-F238E27FC236}">
                <a16:creationId xmlns:a16="http://schemas.microsoft.com/office/drawing/2014/main" id="{C993FA7A-877A-41C9-83D5-ABFC9A1F2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1153" y="4236096"/>
            <a:ext cx="3367574" cy="26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9493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4ECF-02A2-4B1D-A1FA-C05255AC5A09}"/>
              </a:ext>
            </a:extLst>
          </p:cNvPr>
          <p:cNvSpPr>
            <a:spLocks noGrp="1"/>
          </p:cNvSpPr>
          <p:nvPr>
            <p:ph type="title"/>
          </p:nvPr>
        </p:nvSpPr>
        <p:spPr/>
        <p:txBody>
          <a:bodyPr>
            <a:normAutofit/>
          </a:bodyPr>
          <a:lstStyle/>
          <a:p>
            <a:r>
              <a:rPr lang="en-IN" dirty="0"/>
              <a:t>Components</a:t>
            </a:r>
            <a:br>
              <a:rPr lang="en-IN" dirty="0"/>
            </a:br>
            <a:endParaRPr lang="en-IN" dirty="0"/>
          </a:p>
        </p:txBody>
      </p:sp>
      <p:sp>
        <p:nvSpPr>
          <p:cNvPr id="3" name="Content Placeholder 2">
            <a:extLst>
              <a:ext uri="{FF2B5EF4-FFF2-40B4-BE49-F238E27FC236}">
                <a16:creationId xmlns:a16="http://schemas.microsoft.com/office/drawing/2014/main" id="{7EDE9EEF-468E-488C-AFAF-3A150F872BA2}"/>
              </a:ext>
            </a:extLst>
          </p:cNvPr>
          <p:cNvSpPr>
            <a:spLocks noGrp="1"/>
          </p:cNvSpPr>
          <p:nvPr>
            <p:ph idx="1"/>
          </p:nvPr>
        </p:nvSpPr>
        <p:spPr>
          <a:xfrm>
            <a:off x="677334" y="1595535"/>
            <a:ext cx="8596668" cy="4445827"/>
          </a:xfrm>
        </p:spPr>
        <p:txBody>
          <a:bodyPr/>
          <a:lstStyle/>
          <a:p>
            <a:r>
              <a:rPr lang="en-IN" dirty="0"/>
              <a:t>Motor Pump:</a:t>
            </a:r>
          </a:p>
          <a:p>
            <a:pPr marL="0" indent="0">
              <a:buNone/>
            </a:pPr>
            <a:r>
              <a:rPr lang="en-IN" dirty="0"/>
              <a:t>      </a:t>
            </a:r>
            <a:r>
              <a:rPr lang="en-US" dirty="0"/>
              <a:t>A submersible pump (or sub pump, electric submersible pump (ESP)) is a device which has a hermetically sealed motor close-coupled to the pump body. The whole assembly is submerged in the fluid to be pumped. The main advantage of this type of pump is that it prevents pump </a:t>
            </a:r>
            <a:r>
              <a:rPr lang="en-US" dirty="0" err="1"/>
              <a:t>cavitations</a:t>
            </a:r>
            <a:r>
              <a:rPr lang="en-US" dirty="0"/>
              <a:t>’, a problem associated with a high elevation difference between pump and the fluid surface. Small DC Submersible water pumps push fluid to the surface as opposed to jet pumps having to pull fluids. Submersibles are more efficient than jet pumps.</a:t>
            </a:r>
            <a:endParaRPr lang="en-IN" dirty="0"/>
          </a:p>
        </p:txBody>
      </p:sp>
      <p:pic>
        <p:nvPicPr>
          <p:cNvPr id="9" name="Picture 8">
            <a:extLst>
              <a:ext uri="{FF2B5EF4-FFF2-40B4-BE49-F238E27FC236}">
                <a16:creationId xmlns:a16="http://schemas.microsoft.com/office/drawing/2014/main" id="{50A2FC79-6404-430A-B7BA-3B34E6C947C7}"/>
              </a:ext>
            </a:extLst>
          </p:cNvPr>
          <p:cNvPicPr>
            <a:picLocks noChangeAspect="1"/>
          </p:cNvPicPr>
          <p:nvPr/>
        </p:nvPicPr>
        <p:blipFill>
          <a:blip r:embed="rId2"/>
          <a:stretch>
            <a:fillRect/>
          </a:stretch>
        </p:blipFill>
        <p:spPr>
          <a:xfrm>
            <a:off x="4331856" y="4146487"/>
            <a:ext cx="4229878" cy="2646199"/>
          </a:xfrm>
          <a:prstGeom prst="rect">
            <a:avLst/>
          </a:prstGeom>
        </p:spPr>
      </p:pic>
    </p:spTree>
    <p:extLst>
      <p:ext uri="{BB962C8B-B14F-4D97-AF65-F5344CB8AC3E}">
        <p14:creationId xmlns:p14="http://schemas.microsoft.com/office/powerpoint/2010/main" val="3237628483"/>
      </p:ext>
    </p:extLst>
  </p:cSld>
  <p:clrMapOvr>
    <a:masterClrMapping/>
  </p:clrMapOvr>
  <p:transition spd="slow">
    <p:wheel spokes="1"/>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532</Words>
  <Application>Microsoft Office PowerPoint</Application>
  <PresentationFormat>Widescreen</PresentationFormat>
  <Paragraphs>60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PowerPoint Presentation</vt:lpstr>
      <vt:lpstr>Introduction</vt:lpstr>
      <vt:lpstr>About the project</vt:lpstr>
      <vt:lpstr>Components</vt:lpstr>
      <vt:lpstr>BLOCK DIAGRAM</vt:lpstr>
      <vt:lpstr>Components</vt:lpstr>
      <vt:lpstr>Node MCU</vt:lpstr>
      <vt:lpstr>Components </vt:lpstr>
      <vt:lpstr>Components </vt:lpstr>
      <vt:lpstr>Software </vt:lpstr>
      <vt:lpstr>PowerPoint Presentation</vt:lpstr>
      <vt:lpstr>Software</vt:lpstr>
      <vt:lpstr>PowerPoint Presentation</vt:lpstr>
      <vt:lpstr>PowerPoint Presentation</vt:lpstr>
      <vt:lpstr>Serial Monitor Output:</vt:lpstr>
      <vt:lpstr>MOBILE APPLICATION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chiru deep</dc:creator>
  <cp:lastModifiedBy>Royyala Pavani</cp:lastModifiedBy>
  <cp:revision>28</cp:revision>
  <dcterms:created xsi:type="dcterms:W3CDTF">2019-06-20T08:56:30Z</dcterms:created>
  <dcterms:modified xsi:type="dcterms:W3CDTF">2019-06-24T08:39:49Z</dcterms:modified>
</cp:coreProperties>
</file>