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69" r:id="rId4"/>
    <p:sldId id="270" r:id="rId5"/>
    <p:sldId id="271" r:id="rId6"/>
    <p:sldId id="275" r:id="rId7"/>
    <p:sldId id="277" r:id="rId8"/>
    <p:sldId id="278" r:id="rId9"/>
    <p:sldId id="274" r:id="rId10"/>
    <p:sldId id="279" r:id="rId11"/>
    <p:sldId id="280" r:id="rId12"/>
    <p:sldId id="282" r:id="rId13"/>
    <p:sldId id="283" r:id="rId14"/>
    <p:sldId id="284" r:id="rId15"/>
    <p:sldId id="287" r:id="rId16"/>
    <p:sldId id="288" r:id="rId17"/>
    <p:sldId id="268"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Kh+iCG1d6FxP5kCmw2AkhuQEX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esh Krishnamoorth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85" autoAdjust="0"/>
  </p:normalViewPr>
  <p:slideViewPr>
    <p:cSldViewPr snapToGrid="0">
      <p:cViewPr varScale="1">
        <p:scale>
          <a:sx n="79" d="100"/>
          <a:sy n="79" d="100"/>
        </p:scale>
        <p:origin x="567"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64627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7"/>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 name="Google Shape;16;p17"/>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7"/>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7"/>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17"/>
          <p:cNvGrpSpPr/>
          <p:nvPr/>
        </p:nvGrpSpPr>
        <p:grpSpPr>
          <a:xfrm>
            <a:off x="5250180" y="1267730"/>
            <a:ext cx="1691640" cy="615934"/>
            <a:chOff x="5250180" y="1267730"/>
            <a:chExt cx="1691640" cy="615934"/>
          </a:xfrm>
        </p:grpSpPr>
        <p:cxnSp>
          <p:nvCxnSpPr>
            <p:cNvPr id="20" name="Google Shape;20;p17"/>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1" name="Google Shape;21;p17"/>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2" name="Google Shape;22;p17"/>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3" name="Google Shape;23;p17"/>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Avenir"/>
              <a:buNone/>
              <a:defRPr sz="6800" b="0" cap="none">
                <a:solidFill>
                  <a:srgbClr val="FEFEFE"/>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10000"/>
              </a:lnSpc>
              <a:spcBef>
                <a:spcPts val="500"/>
              </a:spcBef>
              <a:spcAft>
                <a:spcPts val="0"/>
              </a:spcAft>
              <a:buSzPts val="1600"/>
              <a:buNone/>
              <a:defRPr sz="1600"/>
            </a:lvl2pPr>
            <a:lvl3pPr lvl="2" algn="ctr">
              <a:lnSpc>
                <a:spcPct val="110000"/>
              </a:lnSpc>
              <a:spcBef>
                <a:spcPts val="500"/>
              </a:spcBef>
              <a:spcAft>
                <a:spcPts val="0"/>
              </a:spcAft>
              <a:buSzPts val="1600"/>
              <a:buNone/>
              <a:defRPr sz="16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5" name="Google Shape;25;p17"/>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FEFEFE"/>
                </a:solidFill>
                <a:latin typeface="Avenir"/>
                <a:ea typeface="Avenir"/>
                <a:cs typeface="Avenir"/>
                <a:sym typeface="Avenir"/>
              </a:defRPr>
            </a:lvl1pPr>
            <a:lvl2pPr marL="0" lvl="1" indent="0" algn="r">
              <a:spcBef>
                <a:spcPts val="0"/>
              </a:spcBef>
              <a:buNone/>
              <a:defRPr sz="800" b="0" i="0" u="none" strike="noStrike" cap="none">
                <a:solidFill>
                  <a:srgbClr val="FEFEFE"/>
                </a:solidFill>
                <a:latin typeface="Avenir"/>
                <a:ea typeface="Avenir"/>
                <a:cs typeface="Avenir"/>
                <a:sym typeface="Avenir"/>
              </a:defRPr>
            </a:lvl2pPr>
            <a:lvl3pPr marL="0" lvl="2" indent="0" algn="r">
              <a:spcBef>
                <a:spcPts val="0"/>
              </a:spcBef>
              <a:buNone/>
              <a:defRPr sz="800" b="0" i="0" u="none" strike="noStrike" cap="none">
                <a:solidFill>
                  <a:srgbClr val="FEFEFE"/>
                </a:solidFill>
                <a:latin typeface="Avenir"/>
                <a:ea typeface="Avenir"/>
                <a:cs typeface="Avenir"/>
                <a:sym typeface="Avenir"/>
              </a:defRPr>
            </a:lvl3pPr>
            <a:lvl4pPr marL="0" lvl="3" indent="0" algn="r">
              <a:spcBef>
                <a:spcPts val="0"/>
              </a:spcBef>
              <a:buNone/>
              <a:defRPr sz="800" b="0" i="0" u="none" strike="noStrike" cap="none">
                <a:solidFill>
                  <a:srgbClr val="FEFEFE"/>
                </a:solidFill>
                <a:latin typeface="Avenir"/>
                <a:ea typeface="Avenir"/>
                <a:cs typeface="Avenir"/>
                <a:sym typeface="Avenir"/>
              </a:defRPr>
            </a:lvl4pPr>
            <a:lvl5pPr marL="0" lvl="4" indent="0" algn="r">
              <a:spcBef>
                <a:spcPts val="0"/>
              </a:spcBef>
              <a:buNone/>
              <a:defRPr sz="800" b="0" i="0" u="none" strike="noStrike" cap="none">
                <a:solidFill>
                  <a:srgbClr val="FEFEFE"/>
                </a:solidFill>
                <a:latin typeface="Avenir"/>
                <a:ea typeface="Avenir"/>
                <a:cs typeface="Avenir"/>
                <a:sym typeface="Avenir"/>
              </a:defRPr>
            </a:lvl5pPr>
            <a:lvl6pPr marL="0" lvl="5" indent="0" algn="r">
              <a:spcBef>
                <a:spcPts val="0"/>
              </a:spcBef>
              <a:buNone/>
              <a:defRPr sz="800" b="0" i="0" u="none" strike="noStrike" cap="none">
                <a:solidFill>
                  <a:srgbClr val="FEFEFE"/>
                </a:solidFill>
                <a:latin typeface="Avenir"/>
                <a:ea typeface="Avenir"/>
                <a:cs typeface="Avenir"/>
                <a:sym typeface="Avenir"/>
              </a:defRPr>
            </a:lvl6pPr>
            <a:lvl7pPr marL="0" lvl="6" indent="0" algn="r">
              <a:spcBef>
                <a:spcPts val="0"/>
              </a:spcBef>
              <a:buNone/>
              <a:defRPr sz="800" b="0" i="0" u="none" strike="noStrike" cap="none">
                <a:solidFill>
                  <a:srgbClr val="FEFEFE"/>
                </a:solidFill>
                <a:latin typeface="Avenir"/>
                <a:ea typeface="Avenir"/>
                <a:cs typeface="Avenir"/>
                <a:sym typeface="Avenir"/>
              </a:defRPr>
            </a:lvl7pPr>
            <a:lvl8pPr marL="0" lvl="7" indent="0" algn="r">
              <a:spcBef>
                <a:spcPts val="0"/>
              </a:spcBef>
              <a:buNone/>
              <a:defRPr sz="800" b="0" i="0" u="none" strike="noStrike" cap="none">
                <a:solidFill>
                  <a:srgbClr val="FEFEFE"/>
                </a:solidFill>
                <a:latin typeface="Avenir"/>
                <a:ea typeface="Avenir"/>
                <a:cs typeface="Avenir"/>
                <a:sym typeface="Avenir"/>
              </a:defRPr>
            </a:lvl8pPr>
            <a:lvl9pPr marL="0" lvl="8" indent="0" algn="r">
              <a:spcBef>
                <a:spcPts val="0"/>
              </a:spcBef>
              <a:buNone/>
              <a:defRPr sz="800" b="0" i="0" u="none" strike="noStrike" cap="none">
                <a:solidFill>
                  <a:srgbClr val="FEFEFE"/>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7"/>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3" name="Google Shape;123;p27"/>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0" name="Google Shape;40;p1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Avenir"/>
                <a:ea typeface="Avenir"/>
                <a:cs typeface="Avenir"/>
                <a:sym typeface="Avenir"/>
              </a:defRPr>
            </a:lvl1pPr>
            <a:lvl2pPr marL="914400" lvl="1" indent="-228600" algn="l">
              <a:lnSpc>
                <a:spcPct val="110000"/>
              </a:lnSpc>
              <a:spcBef>
                <a:spcPts val="500"/>
              </a:spcBef>
              <a:spcAft>
                <a:spcPts val="0"/>
              </a:spcAft>
              <a:buSzPts val="1800"/>
              <a:buNone/>
              <a:defRPr sz="18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46" name="Google Shape;46;p19"/>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10000"/>
              </a:lnSpc>
              <a:spcBef>
                <a:spcPts val="500"/>
              </a:spcBef>
              <a:spcAft>
                <a:spcPts val="0"/>
              </a:spcAft>
              <a:buSzPts val="1600"/>
              <a:buChar char="◦"/>
              <a:defRPr sz="1600"/>
            </a:lvl2pPr>
            <a:lvl3pPr marL="1371600" lvl="2" indent="-317500" algn="l">
              <a:lnSpc>
                <a:spcPct val="110000"/>
              </a:lnSpc>
              <a:spcBef>
                <a:spcPts val="500"/>
              </a:spcBef>
              <a:spcAft>
                <a:spcPts val="0"/>
              </a:spcAft>
              <a:buSzPts val="1400"/>
              <a:buChar char="◦"/>
              <a:defRPr sz="14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47" name="Google Shape;47;p19"/>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10000"/>
              </a:lnSpc>
              <a:spcBef>
                <a:spcPts val="500"/>
              </a:spcBef>
              <a:spcAft>
                <a:spcPts val="0"/>
              </a:spcAft>
              <a:buSzPts val="1800"/>
              <a:buNone/>
              <a:defRPr sz="1800" b="1"/>
            </a:lvl2pPr>
            <a:lvl3pPr marL="1371600" lvl="2" indent="-228600" algn="l">
              <a:lnSpc>
                <a:spcPct val="110000"/>
              </a:lnSpc>
              <a:spcBef>
                <a:spcPts val="500"/>
              </a:spcBef>
              <a:spcAft>
                <a:spcPts val="0"/>
              </a:spcAft>
              <a:buSzPts val="1800"/>
              <a:buNone/>
              <a:defRPr sz="1800" b="1"/>
            </a:lvl3pPr>
            <a:lvl4pPr marL="1828800" lvl="3" indent="-228600" algn="l">
              <a:lnSpc>
                <a:spcPct val="110000"/>
              </a:lnSpc>
              <a:spcBef>
                <a:spcPts val="500"/>
              </a:spcBef>
              <a:spcAft>
                <a:spcPts val="0"/>
              </a:spcAft>
              <a:buSzPts val="1600"/>
              <a:buNone/>
              <a:defRPr sz="1600" b="1"/>
            </a:lvl4pPr>
            <a:lvl5pPr marL="2286000" lvl="4" indent="-228600" algn="l">
              <a:lnSpc>
                <a:spcPct val="11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48" name="Google Shape;48;p19"/>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10000"/>
              </a:lnSpc>
              <a:spcBef>
                <a:spcPts val="500"/>
              </a:spcBef>
              <a:spcAft>
                <a:spcPts val="0"/>
              </a:spcAft>
              <a:buSzPts val="1600"/>
              <a:buChar char="◦"/>
              <a:defRPr sz="1600"/>
            </a:lvl2pPr>
            <a:lvl3pPr marL="1371600" lvl="2" indent="-317500" algn="l">
              <a:lnSpc>
                <a:spcPct val="110000"/>
              </a:lnSpc>
              <a:spcBef>
                <a:spcPts val="500"/>
              </a:spcBef>
              <a:spcAft>
                <a:spcPts val="0"/>
              </a:spcAft>
              <a:buSzPts val="1400"/>
              <a:buChar char="◦"/>
              <a:defRPr sz="14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49" name="Google Shape;49;p1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sp>
        <p:nvSpPr>
          <p:cNvPr id="53" name="Google Shape;53;p16"/>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4" name="Google Shape;54;p16"/>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16"/>
          <p:cNvGrpSpPr/>
          <p:nvPr/>
        </p:nvGrpSpPr>
        <p:grpSpPr>
          <a:xfrm>
            <a:off x="5250180" y="1267730"/>
            <a:ext cx="1691640" cy="615934"/>
            <a:chOff x="5250180" y="1267730"/>
            <a:chExt cx="1691640" cy="615934"/>
          </a:xfrm>
        </p:grpSpPr>
        <p:cxnSp>
          <p:nvCxnSpPr>
            <p:cNvPr id="58" name="Google Shape;58;p16"/>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9" name="Google Shape;59;p16"/>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60" name="Google Shape;60;p16"/>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61" name="Google Shape;61;p16"/>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Avenir"/>
              <a:buNone/>
              <a:defRPr sz="6800" b="0" cap="none">
                <a:solidFill>
                  <a:srgbClr val="262626"/>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10000"/>
              </a:lnSpc>
              <a:spcBef>
                <a:spcPts val="500"/>
              </a:spcBef>
              <a:spcAft>
                <a:spcPts val="0"/>
              </a:spcAft>
              <a:buSzPts val="1600"/>
              <a:buNone/>
              <a:defRPr sz="1600"/>
            </a:lvl2pPr>
            <a:lvl3pPr lvl="2" algn="ctr">
              <a:lnSpc>
                <a:spcPct val="110000"/>
              </a:lnSpc>
              <a:spcBef>
                <a:spcPts val="500"/>
              </a:spcBef>
              <a:spcAft>
                <a:spcPts val="0"/>
              </a:spcAft>
              <a:buSzPts val="1600"/>
              <a:buNone/>
              <a:defRPr sz="16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63" name="Google Shape;63;p16"/>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Avenir"/>
                <a:ea typeface="Avenir"/>
                <a:cs typeface="Avenir"/>
                <a:sym typeface="Avenir"/>
              </a:defRPr>
            </a:lvl1pPr>
            <a:lvl2pPr marL="0" lvl="1" indent="0" algn="r">
              <a:spcBef>
                <a:spcPts val="0"/>
              </a:spcBef>
              <a:buNone/>
              <a:defRPr sz="800" b="0" i="0" u="none" strike="noStrike" cap="none">
                <a:solidFill>
                  <a:srgbClr val="262626"/>
                </a:solidFill>
                <a:latin typeface="Avenir"/>
                <a:ea typeface="Avenir"/>
                <a:cs typeface="Avenir"/>
                <a:sym typeface="Avenir"/>
              </a:defRPr>
            </a:lvl2pPr>
            <a:lvl3pPr marL="0" lvl="2" indent="0" algn="r">
              <a:spcBef>
                <a:spcPts val="0"/>
              </a:spcBef>
              <a:buNone/>
              <a:defRPr sz="800" b="0" i="0" u="none" strike="noStrike" cap="none">
                <a:solidFill>
                  <a:srgbClr val="262626"/>
                </a:solidFill>
                <a:latin typeface="Avenir"/>
                <a:ea typeface="Avenir"/>
                <a:cs typeface="Avenir"/>
                <a:sym typeface="Avenir"/>
              </a:defRPr>
            </a:lvl3pPr>
            <a:lvl4pPr marL="0" lvl="3" indent="0" algn="r">
              <a:spcBef>
                <a:spcPts val="0"/>
              </a:spcBef>
              <a:buNone/>
              <a:defRPr sz="800" b="0" i="0" u="none" strike="noStrike" cap="none">
                <a:solidFill>
                  <a:srgbClr val="262626"/>
                </a:solidFill>
                <a:latin typeface="Avenir"/>
                <a:ea typeface="Avenir"/>
                <a:cs typeface="Avenir"/>
                <a:sym typeface="Avenir"/>
              </a:defRPr>
            </a:lvl4pPr>
            <a:lvl5pPr marL="0" lvl="4" indent="0" algn="r">
              <a:spcBef>
                <a:spcPts val="0"/>
              </a:spcBef>
              <a:buNone/>
              <a:defRPr sz="800" b="0" i="0" u="none" strike="noStrike" cap="none">
                <a:solidFill>
                  <a:srgbClr val="262626"/>
                </a:solidFill>
                <a:latin typeface="Avenir"/>
                <a:ea typeface="Avenir"/>
                <a:cs typeface="Avenir"/>
                <a:sym typeface="Avenir"/>
              </a:defRPr>
            </a:lvl5pPr>
            <a:lvl6pPr marL="0" lvl="5" indent="0" algn="r">
              <a:spcBef>
                <a:spcPts val="0"/>
              </a:spcBef>
              <a:buNone/>
              <a:defRPr sz="800" b="0" i="0" u="none" strike="noStrike" cap="none">
                <a:solidFill>
                  <a:srgbClr val="262626"/>
                </a:solidFill>
                <a:latin typeface="Avenir"/>
                <a:ea typeface="Avenir"/>
                <a:cs typeface="Avenir"/>
                <a:sym typeface="Avenir"/>
              </a:defRPr>
            </a:lvl6pPr>
            <a:lvl7pPr marL="0" lvl="6" indent="0" algn="r">
              <a:spcBef>
                <a:spcPts val="0"/>
              </a:spcBef>
              <a:buNone/>
              <a:defRPr sz="800" b="0" i="0" u="none" strike="noStrike" cap="none">
                <a:solidFill>
                  <a:srgbClr val="262626"/>
                </a:solidFill>
                <a:latin typeface="Avenir"/>
                <a:ea typeface="Avenir"/>
                <a:cs typeface="Avenir"/>
                <a:sym typeface="Avenir"/>
              </a:defRPr>
            </a:lvl7pPr>
            <a:lvl8pPr marL="0" lvl="7" indent="0" algn="r">
              <a:spcBef>
                <a:spcPts val="0"/>
              </a:spcBef>
              <a:buNone/>
              <a:defRPr sz="800" b="0" i="0" u="none" strike="noStrike" cap="none">
                <a:solidFill>
                  <a:srgbClr val="262626"/>
                </a:solidFill>
                <a:latin typeface="Avenir"/>
                <a:ea typeface="Avenir"/>
                <a:cs typeface="Avenir"/>
                <a:sym typeface="Avenir"/>
              </a:defRPr>
            </a:lvl8pPr>
            <a:lvl9pPr marL="0" lvl="8" indent="0" algn="r">
              <a:spcBef>
                <a:spcPts val="0"/>
              </a:spcBef>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6"/>
        <p:cNvGrpSpPr/>
        <p:nvPr/>
      </p:nvGrpSpPr>
      <p:grpSpPr>
        <a:xfrm>
          <a:off x="0" y="0"/>
          <a:ext cx="0" cy="0"/>
          <a:chOff x="0" y="0"/>
          <a:chExt cx="0" cy="0"/>
        </a:xfrm>
      </p:grpSpPr>
      <p:sp>
        <p:nvSpPr>
          <p:cNvPr id="67" name="Google Shape;67;p20"/>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8" name="Google Shape;68;p20"/>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0"/>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0"/>
          <p:cNvSpPr/>
          <p:nvPr/>
        </p:nvSpPr>
        <p:spPr>
          <a:xfrm>
            <a:off x="5135880" y="1267730"/>
            <a:ext cx="1920240" cy="7315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0"/>
          <p:cNvSpPr txBox="1">
            <a:spLocks noGrp="1"/>
          </p:cNvSpPr>
          <p:nvPr>
            <p:ph type="title"/>
          </p:nvPr>
        </p:nvSpPr>
        <p:spPr>
          <a:xfrm>
            <a:off x="1629156" y="2275165"/>
            <a:ext cx="8933688" cy="2406895"/>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Avenir"/>
              <a:buNone/>
              <a:defRPr sz="6800" cap="none">
                <a:solidFill>
                  <a:srgbClr val="262626"/>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2" name="Google Shape;72;p20"/>
          <p:cNvGrpSpPr/>
          <p:nvPr/>
        </p:nvGrpSpPr>
        <p:grpSpPr>
          <a:xfrm>
            <a:off x="5250180" y="1267730"/>
            <a:ext cx="1691640" cy="615934"/>
            <a:chOff x="5250180" y="1267730"/>
            <a:chExt cx="1691640" cy="615934"/>
          </a:xfrm>
        </p:grpSpPr>
        <p:cxnSp>
          <p:nvCxnSpPr>
            <p:cNvPr id="73" name="Google Shape;73;p20"/>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4" name="Google Shape;74;p20"/>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75" name="Google Shape;75;p20"/>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76" name="Google Shape;76;p20"/>
          <p:cNvSpPr txBox="1">
            <a:spLocks noGrp="1"/>
          </p:cNvSpPr>
          <p:nvPr>
            <p:ph type="body" idx="1"/>
          </p:nvPr>
        </p:nvSpPr>
        <p:spPr>
          <a:xfrm>
            <a:off x="1629156" y="4682062"/>
            <a:ext cx="8939784"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900"/>
              </a:spcBef>
              <a:spcAft>
                <a:spcPts val="0"/>
              </a:spcAft>
              <a:buSzPts val="1800"/>
              <a:buNone/>
              <a:defRPr sz="1800">
                <a:solidFill>
                  <a:srgbClr val="0C0C0C"/>
                </a:solidFill>
              </a:defRPr>
            </a:lvl1pPr>
            <a:lvl2pPr marL="914400" lvl="1" indent="-228600" algn="l">
              <a:lnSpc>
                <a:spcPct val="110000"/>
              </a:lnSpc>
              <a:spcBef>
                <a:spcPts val="500"/>
              </a:spcBef>
              <a:spcAft>
                <a:spcPts val="0"/>
              </a:spcAft>
              <a:buSzPts val="1600"/>
              <a:buNone/>
              <a:defRPr sz="1600">
                <a:solidFill>
                  <a:srgbClr val="888888"/>
                </a:solidFill>
              </a:defRPr>
            </a:lvl2pPr>
            <a:lvl3pPr marL="1371600" lvl="2" indent="-228600" algn="l">
              <a:lnSpc>
                <a:spcPct val="110000"/>
              </a:lnSpc>
              <a:spcBef>
                <a:spcPts val="500"/>
              </a:spcBef>
              <a:spcAft>
                <a:spcPts val="0"/>
              </a:spcAft>
              <a:buSzPts val="1600"/>
              <a:buNone/>
              <a:defRPr sz="1600">
                <a:solidFill>
                  <a:srgbClr val="888888"/>
                </a:solidFill>
              </a:defRPr>
            </a:lvl3pPr>
            <a:lvl4pPr marL="1828800" lvl="3" indent="-228600" algn="l">
              <a:lnSpc>
                <a:spcPct val="110000"/>
              </a:lnSpc>
              <a:spcBef>
                <a:spcPts val="500"/>
              </a:spcBef>
              <a:spcAft>
                <a:spcPts val="0"/>
              </a:spcAft>
              <a:buSzPts val="1400"/>
              <a:buNone/>
              <a:defRPr sz="1400">
                <a:solidFill>
                  <a:srgbClr val="888888"/>
                </a:solidFill>
              </a:defRPr>
            </a:lvl4pPr>
            <a:lvl5pPr marL="2286000" lvl="4" indent="-228600" algn="l">
              <a:lnSpc>
                <a:spcPct val="11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77" name="Google Shape;77;p20"/>
          <p:cNvSpPr txBox="1">
            <a:spLocks noGrp="1"/>
          </p:cNvSpPr>
          <p:nvPr>
            <p:ph type="dt" idx="10"/>
          </p:nvPr>
        </p:nvSpPr>
        <p:spPr>
          <a:xfrm>
            <a:off x="5318760" y="1344502"/>
            <a:ext cx="1554480" cy="49878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1629157" y="5177408"/>
            <a:ext cx="566013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04504" y="5177408"/>
            <a:ext cx="1958339"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Avenir"/>
                <a:ea typeface="Avenir"/>
                <a:cs typeface="Avenir"/>
                <a:sym typeface="Avenir"/>
              </a:defRPr>
            </a:lvl1pPr>
            <a:lvl2pPr marL="0" lvl="1" indent="0" algn="r">
              <a:spcBef>
                <a:spcPts val="0"/>
              </a:spcBef>
              <a:buNone/>
              <a:defRPr sz="800" b="0" i="0" u="none" strike="noStrike" cap="none">
                <a:solidFill>
                  <a:srgbClr val="262626"/>
                </a:solidFill>
                <a:latin typeface="Avenir"/>
                <a:ea typeface="Avenir"/>
                <a:cs typeface="Avenir"/>
                <a:sym typeface="Avenir"/>
              </a:defRPr>
            </a:lvl2pPr>
            <a:lvl3pPr marL="0" lvl="2" indent="0" algn="r">
              <a:spcBef>
                <a:spcPts val="0"/>
              </a:spcBef>
              <a:buNone/>
              <a:defRPr sz="800" b="0" i="0" u="none" strike="noStrike" cap="none">
                <a:solidFill>
                  <a:srgbClr val="262626"/>
                </a:solidFill>
                <a:latin typeface="Avenir"/>
                <a:ea typeface="Avenir"/>
                <a:cs typeface="Avenir"/>
                <a:sym typeface="Avenir"/>
              </a:defRPr>
            </a:lvl3pPr>
            <a:lvl4pPr marL="0" lvl="3" indent="0" algn="r">
              <a:spcBef>
                <a:spcPts val="0"/>
              </a:spcBef>
              <a:buNone/>
              <a:defRPr sz="800" b="0" i="0" u="none" strike="noStrike" cap="none">
                <a:solidFill>
                  <a:srgbClr val="262626"/>
                </a:solidFill>
                <a:latin typeface="Avenir"/>
                <a:ea typeface="Avenir"/>
                <a:cs typeface="Avenir"/>
                <a:sym typeface="Avenir"/>
              </a:defRPr>
            </a:lvl4pPr>
            <a:lvl5pPr marL="0" lvl="4" indent="0" algn="r">
              <a:spcBef>
                <a:spcPts val="0"/>
              </a:spcBef>
              <a:buNone/>
              <a:defRPr sz="800" b="0" i="0" u="none" strike="noStrike" cap="none">
                <a:solidFill>
                  <a:srgbClr val="262626"/>
                </a:solidFill>
                <a:latin typeface="Avenir"/>
                <a:ea typeface="Avenir"/>
                <a:cs typeface="Avenir"/>
                <a:sym typeface="Avenir"/>
              </a:defRPr>
            </a:lvl5pPr>
            <a:lvl6pPr marL="0" lvl="5" indent="0" algn="r">
              <a:spcBef>
                <a:spcPts val="0"/>
              </a:spcBef>
              <a:buNone/>
              <a:defRPr sz="800" b="0" i="0" u="none" strike="noStrike" cap="none">
                <a:solidFill>
                  <a:srgbClr val="262626"/>
                </a:solidFill>
                <a:latin typeface="Avenir"/>
                <a:ea typeface="Avenir"/>
                <a:cs typeface="Avenir"/>
                <a:sym typeface="Avenir"/>
              </a:defRPr>
            </a:lvl6pPr>
            <a:lvl7pPr marL="0" lvl="6" indent="0" algn="r">
              <a:spcBef>
                <a:spcPts val="0"/>
              </a:spcBef>
              <a:buNone/>
              <a:defRPr sz="800" b="0" i="0" u="none" strike="noStrike" cap="none">
                <a:solidFill>
                  <a:srgbClr val="262626"/>
                </a:solidFill>
                <a:latin typeface="Avenir"/>
                <a:ea typeface="Avenir"/>
                <a:cs typeface="Avenir"/>
                <a:sym typeface="Avenir"/>
              </a:defRPr>
            </a:lvl7pPr>
            <a:lvl8pPr marL="0" lvl="7" indent="0" algn="r">
              <a:spcBef>
                <a:spcPts val="0"/>
              </a:spcBef>
              <a:buNone/>
              <a:defRPr sz="800" b="0" i="0" u="none" strike="noStrike" cap="none">
                <a:solidFill>
                  <a:srgbClr val="262626"/>
                </a:solidFill>
                <a:latin typeface="Avenir"/>
                <a:ea typeface="Avenir"/>
                <a:cs typeface="Avenir"/>
                <a:sym typeface="Avenir"/>
              </a:defRPr>
            </a:lvl8pPr>
            <a:lvl9pPr marL="0" lvl="8" indent="0" algn="r">
              <a:spcBef>
                <a:spcPts val="0"/>
              </a:spcBef>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sp>
        <p:nvSpPr>
          <p:cNvPr id="97" name="Google Shape;97;p24"/>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Avenir"/>
              <a:buNone/>
              <a:defRPr sz="3200" b="0" cap="none">
                <a:solidFill>
                  <a:schemeClr val="dk1"/>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10000"/>
              </a:lnSpc>
              <a:spcBef>
                <a:spcPts val="500"/>
              </a:spcBef>
              <a:spcAft>
                <a:spcPts val="0"/>
              </a:spcAft>
              <a:buSzPts val="1600"/>
              <a:buChar char="◦"/>
              <a:defRPr sz="1600"/>
            </a:lvl2pPr>
            <a:lvl3pPr marL="1371600" lvl="2" indent="-317500" algn="l">
              <a:lnSpc>
                <a:spcPct val="110000"/>
              </a:lnSpc>
              <a:spcBef>
                <a:spcPts val="500"/>
              </a:spcBef>
              <a:spcAft>
                <a:spcPts val="0"/>
              </a:spcAft>
              <a:buSzPts val="1400"/>
              <a:buChar char="◦"/>
              <a:defRPr sz="1400"/>
            </a:lvl3pPr>
            <a:lvl4pPr marL="1828800" lvl="3" indent="-317500" algn="l">
              <a:lnSpc>
                <a:spcPct val="110000"/>
              </a:lnSpc>
              <a:spcBef>
                <a:spcPts val="500"/>
              </a:spcBef>
              <a:spcAft>
                <a:spcPts val="0"/>
              </a:spcAft>
              <a:buSzPts val="1400"/>
              <a:buChar char="◦"/>
              <a:defRPr sz="1400"/>
            </a:lvl4pPr>
            <a:lvl5pPr marL="2286000" lvl="4" indent="-317500" algn="l">
              <a:lnSpc>
                <a:spcPct val="11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1" name="Google Shape;101;p24"/>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10000"/>
              </a:lnSpc>
              <a:spcBef>
                <a:spcPts val="500"/>
              </a:spcBef>
              <a:spcAft>
                <a:spcPts val="0"/>
              </a:spcAft>
              <a:buSzPts val="1200"/>
              <a:buNone/>
              <a:defRPr sz="1200"/>
            </a:lvl2pPr>
            <a:lvl3pPr marL="1371600" lvl="2" indent="-228600" algn="l">
              <a:lnSpc>
                <a:spcPct val="110000"/>
              </a:lnSpc>
              <a:spcBef>
                <a:spcPts val="500"/>
              </a:spcBef>
              <a:spcAft>
                <a:spcPts val="0"/>
              </a:spcAft>
              <a:buSzPts val="1000"/>
              <a:buNone/>
              <a:defRPr sz="1000"/>
            </a:lvl3pPr>
            <a:lvl4pPr marL="1828800" lvl="3" indent="-228600" algn="l">
              <a:lnSpc>
                <a:spcPct val="110000"/>
              </a:lnSpc>
              <a:spcBef>
                <a:spcPts val="500"/>
              </a:spcBef>
              <a:spcAft>
                <a:spcPts val="0"/>
              </a:spcAft>
              <a:buSzPts val="900"/>
              <a:buNone/>
              <a:defRPr sz="900"/>
            </a:lvl4pPr>
            <a:lvl5pPr marL="2286000" lvl="4" indent="-228600" algn="l">
              <a:lnSpc>
                <a:spcPct val="11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2" name="Google Shape;102;p24"/>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Avenir"/>
                <a:ea typeface="Avenir"/>
                <a:cs typeface="Avenir"/>
                <a:sym typeface="Avenir"/>
              </a:defRPr>
            </a:lvl1pPr>
            <a:lvl2pPr marL="0" lvl="1" indent="0" algn="r">
              <a:spcBef>
                <a:spcPts val="0"/>
              </a:spcBef>
              <a:buNone/>
              <a:defRPr sz="800" b="0" i="0" u="none" strike="noStrike" cap="none">
                <a:solidFill>
                  <a:srgbClr val="262626"/>
                </a:solidFill>
                <a:latin typeface="Avenir"/>
                <a:ea typeface="Avenir"/>
                <a:cs typeface="Avenir"/>
                <a:sym typeface="Avenir"/>
              </a:defRPr>
            </a:lvl2pPr>
            <a:lvl3pPr marL="0" lvl="2" indent="0" algn="r">
              <a:spcBef>
                <a:spcPts val="0"/>
              </a:spcBef>
              <a:buNone/>
              <a:defRPr sz="800" b="0" i="0" u="none" strike="noStrike" cap="none">
                <a:solidFill>
                  <a:srgbClr val="262626"/>
                </a:solidFill>
                <a:latin typeface="Avenir"/>
                <a:ea typeface="Avenir"/>
                <a:cs typeface="Avenir"/>
                <a:sym typeface="Avenir"/>
              </a:defRPr>
            </a:lvl3pPr>
            <a:lvl4pPr marL="0" lvl="3" indent="0" algn="r">
              <a:spcBef>
                <a:spcPts val="0"/>
              </a:spcBef>
              <a:buNone/>
              <a:defRPr sz="800" b="0" i="0" u="none" strike="noStrike" cap="none">
                <a:solidFill>
                  <a:srgbClr val="262626"/>
                </a:solidFill>
                <a:latin typeface="Avenir"/>
                <a:ea typeface="Avenir"/>
                <a:cs typeface="Avenir"/>
                <a:sym typeface="Avenir"/>
              </a:defRPr>
            </a:lvl4pPr>
            <a:lvl5pPr marL="0" lvl="4" indent="0" algn="r">
              <a:spcBef>
                <a:spcPts val="0"/>
              </a:spcBef>
              <a:buNone/>
              <a:defRPr sz="800" b="0" i="0" u="none" strike="noStrike" cap="none">
                <a:solidFill>
                  <a:srgbClr val="262626"/>
                </a:solidFill>
                <a:latin typeface="Avenir"/>
                <a:ea typeface="Avenir"/>
                <a:cs typeface="Avenir"/>
                <a:sym typeface="Avenir"/>
              </a:defRPr>
            </a:lvl5pPr>
            <a:lvl6pPr marL="0" lvl="5" indent="0" algn="r">
              <a:spcBef>
                <a:spcPts val="0"/>
              </a:spcBef>
              <a:buNone/>
              <a:defRPr sz="800" b="0" i="0" u="none" strike="noStrike" cap="none">
                <a:solidFill>
                  <a:srgbClr val="262626"/>
                </a:solidFill>
                <a:latin typeface="Avenir"/>
                <a:ea typeface="Avenir"/>
                <a:cs typeface="Avenir"/>
                <a:sym typeface="Avenir"/>
              </a:defRPr>
            </a:lvl6pPr>
            <a:lvl7pPr marL="0" lvl="6" indent="0" algn="r">
              <a:spcBef>
                <a:spcPts val="0"/>
              </a:spcBef>
              <a:buNone/>
              <a:defRPr sz="800" b="0" i="0" u="none" strike="noStrike" cap="none">
                <a:solidFill>
                  <a:srgbClr val="262626"/>
                </a:solidFill>
                <a:latin typeface="Avenir"/>
                <a:ea typeface="Avenir"/>
                <a:cs typeface="Avenir"/>
                <a:sym typeface="Avenir"/>
              </a:defRPr>
            </a:lvl7pPr>
            <a:lvl8pPr marL="0" lvl="7" indent="0" algn="r">
              <a:spcBef>
                <a:spcPts val="0"/>
              </a:spcBef>
              <a:buNone/>
              <a:defRPr sz="800" b="0" i="0" u="none" strike="noStrike" cap="none">
                <a:solidFill>
                  <a:srgbClr val="262626"/>
                </a:solidFill>
                <a:latin typeface="Avenir"/>
                <a:ea typeface="Avenir"/>
                <a:cs typeface="Avenir"/>
                <a:sym typeface="Avenir"/>
              </a:defRPr>
            </a:lvl8pPr>
            <a:lvl9pPr marL="0" lvl="8" indent="0" algn="r">
              <a:spcBef>
                <a:spcPts val="0"/>
              </a:spcBef>
              <a:buNone/>
              <a:defRPr sz="800" b="0" i="0" u="none" strike="noStrike" cap="none">
                <a:solidFill>
                  <a:srgbClr val="262626"/>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6"/>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17" name="Google Shape;117;p2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 name="Google Shape;7;p15"/>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5"/>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Avenir"/>
              <a:buNone/>
              <a:defRPr sz="4000" b="0" i="0" u="none" strike="noStrike" cap="none">
                <a:solidFill>
                  <a:srgbClr val="FEFEFE"/>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Avenir"/>
                <a:ea typeface="Avenir"/>
                <a:cs typeface="Avenir"/>
                <a:sym typeface="Avenir"/>
              </a:defRPr>
            </a:lvl1pPr>
            <a:lvl2pPr marL="914400" marR="0" lvl="1" indent="-311150" algn="l" rtl="0">
              <a:lnSpc>
                <a:spcPct val="110000"/>
              </a:lnSpc>
              <a:spcBef>
                <a:spcPts val="500"/>
              </a:spcBef>
              <a:spcAft>
                <a:spcPts val="0"/>
              </a:spcAft>
              <a:buClr>
                <a:srgbClr val="FEFEFE"/>
              </a:buClr>
              <a:buSzPts val="1300"/>
              <a:buFont typeface="Garamond"/>
              <a:buChar char="◦"/>
              <a:defRPr sz="1300" b="0" i="0" u="none" strike="noStrike" cap="none">
                <a:solidFill>
                  <a:schemeClr val="lt1"/>
                </a:solidFill>
                <a:latin typeface="Avenir"/>
                <a:ea typeface="Avenir"/>
                <a:cs typeface="Avenir"/>
                <a:sym typeface="Avenir"/>
              </a:defRPr>
            </a:lvl2pPr>
            <a:lvl3pPr marL="1371600" marR="0" lvl="2" indent="-304800" algn="l" rtl="0">
              <a:lnSpc>
                <a:spcPct val="11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3pPr>
            <a:lvl4pPr marL="1828800" marR="0" lvl="3" indent="-304800" algn="l" rtl="0">
              <a:lnSpc>
                <a:spcPct val="11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4pPr>
            <a:lvl5pPr marL="2286000" marR="0" lvl="4" indent="-304800" algn="l" rtl="0">
              <a:lnSpc>
                <a:spcPct val="110000"/>
              </a:lnSpc>
              <a:spcBef>
                <a:spcPts val="500"/>
              </a:spcBef>
              <a:spcAft>
                <a:spcPts val="0"/>
              </a:spcAft>
              <a:buClr>
                <a:srgbClr val="FEFEFE"/>
              </a:buClr>
              <a:buSzPts val="1200"/>
              <a:buFont typeface="Garamond"/>
              <a:buChar char="◦"/>
              <a:defRPr sz="1200" b="0" i="0" u="none" strike="noStrike" cap="none">
                <a:solidFill>
                  <a:schemeClr val="lt1"/>
                </a:solidFill>
                <a:latin typeface="Avenir"/>
                <a:ea typeface="Avenir"/>
                <a:cs typeface="Avenir"/>
                <a:sym typeface="Avenir"/>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Avenir"/>
                <a:ea typeface="Avenir"/>
                <a:cs typeface="Avenir"/>
                <a:sym typeface="Avenir"/>
              </a:defRPr>
            </a:lvl9pPr>
          </a:lstStyle>
          <a:p>
            <a:endParaRPr/>
          </a:p>
        </p:txBody>
      </p:sp>
      <p:sp>
        <p:nvSpPr>
          <p:cNvPr id="11" name="Google Shape;11;p1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2" name="Google Shape;12;p1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3" name="Google Shape;13;p1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Avenir"/>
                <a:ea typeface="Avenir"/>
                <a:cs typeface="Avenir"/>
                <a:sym typeface="Avenir"/>
              </a:defRPr>
            </a:lvl1pPr>
            <a:lvl2pPr marL="0" marR="0" lvl="1" indent="0" algn="r" rtl="0">
              <a:spcBef>
                <a:spcPts val="0"/>
              </a:spcBef>
              <a:buNone/>
              <a:defRPr sz="800" b="0" i="0" u="none" strike="noStrike" cap="none">
                <a:solidFill>
                  <a:srgbClr val="FEFEFE"/>
                </a:solidFill>
                <a:latin typeface="Avenir"/>
                <a:ea typeface="Avenir"/>
                <a:cs typeface="Avenir"/>
                <a:sym typeface="Avenir"/>
              </a:defRPr>
            </a:lvl2pPr>
            <a:lvl3pPr marL="0" marR="0" lvl="2" indent="0" algn="r" rtl="0">
              <a:spcBef>
                <a:spcPts val="0"/>
              </a:spcBef>
              <a:buNone/>
              <a:defRPr sz="800" b="0" i="0" u="none" strike="noStrike" cap="none">
                <a:solidFill>
                  <a:srgbClr val="FEFEFE"/>
                </a:solidFill>
                <a:latin typeface="Avenir"/>
                <a:ea typeface="Avenir"/>
                <a:cs typeface="Avenir"/>
                <a:sym typeface="Avenir"/>
              </a:defRPr>
            </a:lvl3pPr>
            <a:lvl4pPr marL="0" marR="0" lvl="3" indent="0" algn="r" rtl="0">
              <a:spcBef>
                <a:spcPts val="0"/>
              </a:spcBef>
              <a:buNone/>
              <a:defRPr sz="800" b="0" i="0" u="none" strike="noStrike" cap="none">
                <a:solidFill>
                  <a:srgbClr val="FEFEFE"/>
                </a:solidFill>
                <a:latin typeface="Avenir"/>
                <a:ea typeface="Avenir"/>
                <a:cs typeface="Avenir"/>
                <a:sym typeface="Avenir"/>
              </a:defRPr>
            </a:lvl4pPr>
            <a:lvl5pPr marL="0" marR="0" lvl="4" indent="0" algn="r" rtl="0">
              <a:spcBef>
                <a:spcPts val="0"/>
              </a:spcBef>
              <a:buNone/>
              <a:defRPr sz="800" b="0" i="0" u="none" strike="noStrike" cap="none">
                <a:solidFill>
                  <a:srgbClr val="FEFEFE"/>
                </a:solidFill>
                <a:latin typeface="Avenir"/>
                <a:ea typeface="Avenir"/>
                <a:cs typeface="Avenir"/>
                <a:sym typeface="Avenir"/>
              </a:defRPr>
            </a:lvl5pPr>
            <a:lvl6pPr marL="0" marR="0" lvl="5" indent="0" algn="r" rtl="0">
              <a:spcBef>
                <a:spcPts val="0"/>
              </a:spcBef>
              <a:buNone/>
              <a:defRPr sz="800" b="0" i="0" u="none" strike="noStrike" cap="none">
                <a:solidFill>
                  <a:srgbClr val="FEFEFE"/>
                </a:solidFill>
                <a:latin typeface="Avenir"/>
                <a:ea typeface="Avenir"/>
                <a:cs typeface="Avenir"/>
                <a:sym typeface="Avenir"/>
              </a:defRPr>
            </a:lvl6pPr>
            <a:lvl7pPr marL="0" marR="0" lvl="6" indent="0" algn="r" rtl="0">
              <a:spcBef>
                <a:spcPts val="0"/>
              </a:spcBef>
              <a:buNone/>
              <a:defRPr sz="800" b="0" i="0" u="none" strike="noStrike" cap="none">
                <a:solidFill>
                  <a:srgbClr val="FEFEFE"/>
                </a:solidFill>
                <a:latin typeface="Avenir"/>
                <a:ea typeface="Avenir"/>
                <a:cs typeface="Avenir"/>
                <a:sym typeface="Avenir"/>
              </a:defRPr>
            </a:lvl7pPr>
            <a:lvl8pPr marL="0" marR="0" lvl="7" indent="0" algn="r" rtl="0">
              <a:spcBef>
                <a:spcPts val="0"/>
              </a:spcBef>
              <a:buNone/>
              <a:defRPr sz="800" b="0" i="0" u="none" strike="noStrike" cap="none">
                <a:solidFill>
                  <a:srgbClr val="FEFEFE"/>
                </a:solidFill>
                <a:latin typeface="Avenir"/>
                <a:ea typeface="Avenir"/>
                <a:cs typeface="Avenir"/>
                <a:sym typeface="Avenir"/>
              </a:defRPr>
            </a:lvl8pPr>
            <a:lvl9pPr marL="0" marR="0" lvl="8" indent="0" algn="r" rtl="0">
              <a:spcBef>
                <a:spcPts val="0"/>
              </a:spcBef>
              <a:buNone/>
              <a:defRPr sz="800" b="0" i="0" u="none" strike="noStrike" cap="none">
                <a:solidFill>
                  <a:srgbClr val="FEFEFE"/>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Google Shape;29;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0" name="Google Shape;30;p14"/>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Avenir"/>
              <a:buNone/>
              <a:defRPr sz="4000" b="0" i="0" u="none" strike="noStrike" cap="none">
                <a:solidFill>
                  <a:srgbClr val="262626"/>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14"/>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Avenir"/>
                <a:ea typeface="Avenir"/>
                <a:cs typeface="Avenir"/>
                <a:sym typeface="Avenir"/>
              </a:defRPr>
            </a:lvl1pPr>
            <a:lvl2pPr marL="914400" marR="0" lvl="1" indent="-311150" algn="l" rtl="0">
              <a:lnSpc>
                <a:spcPct val="110000"/>
              </a:lnSpc>
              <a:spcBef>
                <a:spcPts val="500"/>
              </a:spcBef>
              <a:spcAft>
                <a:spcPts val="0"/>
              </a:spcAft>
              <a:buClr>
                <a:srgbClr val="262626"/>
              </a:buClr>
              <a:buSzPts val="1300"/>
              <a:buFont typeface="Garamond"/>
              <a:buChar char="◦"/>
              <a:defRPr sz="1300" b="0" i="0" u="none" strike="noStrike" cap="none">
                <a:solidFill>
                  <a:schemeClr val="dk1"/>
                </a:solidFill>
                <a:latin typeface="Avenir"/>
                <a:ea typeface="Avenir"/>
                <a:cs typeface="Avenir"/>
                <a:sym typeface="Avenir"/>
              </a:defRPr>
            </a:lvl2pPr>
            <a:lvl3pPr marL="1371600" marR="0" lvl="2" indent="-304800" algn="l" rtl="0">
              <a:lnSpc>
                <a:spcPct val="11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3pPr>
            <a:lvl4pPr marL="1828800" marR="0" lvl="3" indent="-304800" algn="l" rtl="0">
              <a:lnSpc>
                <a:spcPct val="11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4pPr>
            <a:lvl5pPr marL="2286000" marR="0" lvl="4" indent="-304800" algn="l" rtl="0">
              <a:lnSpc>
                <a:spcPct val="110000"/>
              </a:lnSpc>
              <a:spcBef>
                <a:spcPts val="500"/>
              </a:spcBef>
              <a:spcAft>
                <a:spcPts val="0"/>
              </a:spcAft>
              <a:buClr>
                <a:srgbClr val="262626"/>
              </a:buClr>
              <a:buSzPts val="1200"/>
              <a:buFont typeface="Garamond"/>
              <a:buChar char="◦"/>
              <a:defRPr sz="1200" b="0" i="0" u="none" strike="noStrike" cap="none">
                <a:solidFill>
                  <a:schemeClr val="dk1"/>
                </a:solidFill>
                <a:latin typeface="Avenir"/>
                <a:ea typeface="Avenir"/>
                <a:cs typeface="Avenir"/>
                <a:sym typeface="Avenir"/>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Avenir"/>
                <a:ea typeface="Avenir"/>
                <a:cs typeface="Avenir"/>
                <a:sym typeface="Avenir"/>
              </a:defRPr>
            </a:lvl9pPr>
          </a:lstStyle>
          <a:p>
            <a:endParaRPr/>
          </a:p>
        </p:txBody>
      </p:sp>
      <p:sp>
        <p:nvSpPr>
          <p:cNvPr id="34" name="Google Shape;34;p1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35" name="Google Shape;35;p1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36" name="Google Shape;36;p1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Avenir"/>
                <a:ea typeface="Avenir"/>
                <a:cs typeface="Avenir"/>
                <a:sym typeface="Avenir"/>
              </a:defRPr>
            </a:lvl1pPr>
            <a:lvl2pPr marL="0" marR="0" lvl="1" indent="0" algn="r" rtl="0">
              <a:spcBef>
                <a:spcPts val="0"/>
              </a:spcBef>
              <a:buNone/>
              <a:defRPr sz="800" b="0" i="0" u="none" strike="noStrike" cap="none">
                <a:solidFill>
                  <a:srgbClr val="3F3F3F"/>
                </a:solidFill>
                <a:latin typeface="Avenir"/>
                <a:ea typeface="Avenir"/>
                <a:cs typeface="Avenir"/>
                <a:sym typeface="Avenir"/>
              </a:defRPr>
            </a:lvl2pPr>
            <a:lvl3pPr marL="0" marR="0" lvl="2" indent="0" algn="r" rtl="0">
              <a:spcBef>
                <a:spcPts val="0"/>
              </a:spcBef>
              <a:buNone/>
              <a:defRPr sz="800" b="0" i="0" u="none" strike="noStrike" cap="none">
                <a:solidFill>
                  <a:srgbClr val="3F3F3F"/>
                </a:solidFill>
                <a:latin typeface="Avenir"/>
                <a:ea typeface="Avenir"/>
                <a:cs typeface="Avenir"/>
                <a:sym typeface="Avenir"/>
              </a:defRPr>
            </a:lvl3pPr>
            <a:lvl4pPr marL="0" marR="0" lvl="3" indent="0" algn="r" rtl="0">
              <a:spcBef>
                <a:spcPts val="0"/>
              </a:spcBef>
              <a:buNone/>
              <a:defRPr sz="800" b="0" i="0" u="none" strike="noStrike" cap="none">
                <a:solidFill>
                  <a:srgbClr val="3F3F3F"/>
                </a:solidFill>
                <a:latin typeface="Avenir"/>
                <a:ea typeface="Avenir"/>
                <a:cs typeface="Avenir"/>
                <a:sym typeface="Avenir"/>
              </a:defRPr>
            </a:lvl4pPr>
            <a:lvl5pPr marL="0" marR="0" lvl="4" indent="0" algn="r" rtl="0">
              <a:spcBef>
                <a:spcPts val="0"/>
              </a:spcBef>
              <a:buNone/>
              <a:defRPr sz="800" b="0" i="0" u="none" strike="noStrike" cap="none">
                <a:solidFill>
                  <a:srgbClr val="3F3F3F"/>
                </a:solidFill>
                <a:latin typeface="Avenir"/>
                <a:ea typeface="Avenir"/>
                <a:cs typeface="Avenir"/>
                <a:sym typeface="Avenir"/>
              </a:defRPr>
            </a:lvl5pPr>
            <a:lvl6pPr marL="0" marR="0" lvl="5" indent="0" algn="r" rtl="0">
              <a:spcBef>
                <a:spcPts val="0"/>
              </a:spcBef>
              <a:buNone/>
              <a:defRPr sz="800" b="0" i="0" u="none" strike="noStrike" cap="none">
                <a:solidFill>
                  <a:srgbClr val="3F3F3F"/>
                </a:solidFill>
                <a:latin typeface="Avenir"/>
                <a:ea typeface="Avenir"/>
                <a:cs typeface="Avenir"/>
                <a:sym typeface="Avenir"/>
              </a:defRPr>
            </a:lvl6pPr>
            <a:lvl7pPr marL="0" marR="0" lvl="6" indent="0" algn="r" rtl="0">
              <a:spcBef>
                <a:spcPts val="0"/>
              </a:spcBef>
              <a:buNone/>
              <a:defRPr sz="800" b="0" i="0" u="none" strike="noStrike" cap="none">
                <a:solidFill>
                  <a:srgbClr val="3F3F3F"/>
                </a:solidFill>
                <a:latin typeface="Avenir"/>
                <a:ea typeface="Avenir"/>
                <a:cs typeface="Avenir"/>
                <a:sym typeface="Avenir"/>
              </a:defRPr>
            </a:lvl7pPr>
            <a:lvl8pPr marL="0" marR="0" lvl="7" indent="0" algn="r" rtl="0">
              <a:spcBef>
                <a:spcPts val="0"/>
              </a:spcBef>
              <a:buNone/>
              <a:defRPr sz="800" b="0" i="0" u="none" strike="noStrike" cap="none">
                <a:solidFill>
                  <a:srgbClr val="3F3F3F"/>
                </a:solidFill>
                <a:latin typeface="Avenir"/>
                <a:ea typeface="Avenir"/>
                <a:cs typeface="Avenir"/>
                <a:sym typeface="Avenir"/>
              </a:defRPr>
            </a:lvl8pPr>
            <a:lvl9pPr marL="0" marR="0" lvl="8" indent="0" algn="r" rtl="0">
              <a:spcBef>
                <a:spcPts val="0"/>
              </a:spcBef>
              <a:buNone/>
              <a:defRPr sz="8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6" r:id="rId5"/>
    <p:sldLayoutId id="2147483657"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hyperlink" Target="https://towardsdatascience.com/catboost-vs-lightgbm-vs-xgboost-c80f40662924" TargetMode="External"/><Relationship Id="rId3" Type="http://schemas.openxmlformats.org/officeDocument/2006/relationships/hyperlink" Target="https://www.kaggle.com/datasets/nehalbirla/vehicle-dataset-from-cardekho?select=CAR+DETAILS+FROM+CAR+DEKHO.csv" TargetMode="External"/><Relationship Id="rId7" Type="http://schemas.openxmlformats.org/officeDocument/2006/relationships/hyperlink" Target="https://github.com/agusabdulrahman/Car-Price-Prediction/blob/main/Car_Price_Prediction.ipyn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kaggle.com/datasets/avikasliwal/used-cars-price-prediction?select=train-data.csv" TargetMode="External"/><Relationship Id="rId5" Type="http://schemas.openxmlformats.org/officeDocument/2006/relationships/hyperlink" Target="https://www.kaggle.com/code/gauravduttakiit/car-price-prediction-using-lasso-regression" TargetMode="External"/><Relationship Id="rId4" Type="http://schemas.openxmlformats.org/officeDocument/2006/relationships/hyperlink" Target="https://medium.com/odscjournal/predicting-car-prices-using-machine-learning-and-data-science-52ed44abab1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9"/>
        <p:cNvGrpSpPr/>
        <p:nvPr/>
      </p:nvGrpSpPr>
      <p:grpSpPr>
        <a:xfrm>
          <a:off x="0" y="0"/>
          <a:ext cx="0" cy="0"/>
          <a:chOff x="0" y="0"/>
          <a:chExt cx="0" cy="0"/>
        </a:xfrm>
      </p:grpSpPr>
      <p:pic>
        <p:nvPicPr>
          <p:cNvPr id="130" name="Google Shape;130;p1"/>
          <p:cNvPicPr preferRelativeResize="0"/>
          <p:nvPr/>
        </p:nvPicPr>
        <p:blipFill rotWithShape="1">
          <a:blip r:embed="rId3">
            <a:alphaModFix/>
          </a:blip>
          <a:srcRect l="7927" r="18628" b="-1"/>
          <a:stretch/>
        </p:blipFill>
        <p:spPr>
          <a:xfrm>
            <a:off x="4646383" y="24234"/>
            <a:ext cx="7545616" cy="6857990"/>
          </a:xfrm>
          <a:prstGeom prst="rect">
            <a:avLst/>
          </a:prstGeom>
          <a:noFill/>
          <a:ln>
            <a:noFill/>
          </a:ln>
        </p:spPr>
      </p:pic>
      <p:sp>
        <p:nvSpPr>
          <p:cNvPr id="131" name="Google Shape;131;p1"/>
          <p:cNvSpPr/>
          <p:nvPr/>
        </p:nvSpPr>
        <p:spPr>
          <a:xfrm>
            <a:off x="0" y="0"/>
            <a:ext cx="4662210" cy="685800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1"/>
          <p:cNvSpPr/>
          <p:nvPr/>
        </p:nvSpPr>
        <p:spPr>
          <a:xfrm>
            <a:off x="163977" y="164592"/>
            <a:ext cx="4334256" cy="6528816"/>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txBox="1">
            <a:spLocks noGrp="1"/>
          </p:cNvSpPr>
          <p:nvPr>
            <p:ph type="ctrTitle"/>
          </p:nvPr>
        </p:nvSpPr>
        <p:spPr>
          <a:xfrm>
            <a:off x="466524" y="1340361"/>
            <a:ext cx="3729162" cy="3341700"/>
          </a:xfrm>
          <a:prstGeom prst="rect">
            <a:avLst/>
          </a:prstGeom>
          <a:noFill/>
          <a:ln>
            <a:noFill/>
          </a:ln>
        </p:spPr>
        <p:txBody>
          <a:bodyPr spcFirstLastPara="1" wrap="square" lIns="91425" tIns="45700" rIns="91425" bIns="45700" anchor="ctr" anchorCtr="0">
            <a:normAutofit/>
          </a:bodyPr>
          <a:lstStyle/>
          <a:p>
            <a:pPr marL="0" lvl="0" indent="0" algn="ctr" rtl="0">
              <a:lnSpc>
                <a:spcPct val="83000"/>
              </a:lnSpc>
              <a:spcBef>
                <a:spcPts val="0"/>
              </a:spcBef>
              <a:spcAft>
                <a:spcPts val="0"/>
              </a:spcAft>
              <a:buClr>
                <a:schemeClr val="lt1"/>
              </a:buClr>
              <a:buSzPts val="3600"/>
              <a:buFont typeface="Avenir"/>
              <a:buNone/>
            </a:pPr>
            <a:r>
              <a:rPr lang="en-US" sz="3600" dirty="0">
                <a:solidFill>
                  <a:schemeClr val="lt1"/>
                </a:solidFill>
              </a:rPr>
              <a:t>FINAL PROJECT</a:t>
            </a:r>
            <a:endParaRPr sz="3600" dirty="0">
              <a:solidFill>
                <a:schemeClr val="lt1"/>
              </a:solidFill>
            </a:endParaRPr>
          </a:p>
        </p:txBody>
      </p:sp>
      <p:sp>
        <p:nvSpPr>
          <p:cNvPr id="134" name="Google Shape;134;p1"/>
          <p:cNvSpPr txBox="1">
            <a:spLocks noGrp="1"/>
          </p:cNvSpPr>
          <p:nvPr>
            <p:ph type="subTitle" idx="1"/>
          </p:nvPr>
        </p:nvSpPr>
        <p:spPr>
          <a:xfrm>
            <a:off x="434284" y="4147458"/>
            <a:ext cx="3793642" cy="2494882"/>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r>
              <a:rPr lang="en-US" sz="3200" dirty="0">
                <a:solidFill>
                  <a:schemeClr val="lt1"/>
                </a:solidFill>
              </a:rPr>
              <a:t>PROJECT TITLE</a:t>
            </a:r>
            <a:endParaRPr dirty="0"/>
          </a:p>
          <a:p>
            <a:pPr marL="0" lvl="0" indent="0" algn="ctr" rtl="0">
              <a:lnSpc>
                <a:spcPct val="100000"/>
              </a:lnSpc>
              <a:spcBef>
                <a:spcPts val="600"/>
              </a:spcBef>
              <a:spcAft>
                <a:spcPts val="0"/>
              </a:spcAft>
              <a:buSzPts val="1700"/>
              <a:buNone/>
            </a:pPr>
            <a:endParaRPr sz="1700" dirty="0">
              <a:solidFill>
                <a:schemeClr val="lt1"/>
              </a:solidFill>
            </a:endParaRPr>
          </a:p>
          <a:p>
            <a:pPr marL="0" lvl="0" indent="0" algn="ctr" rtl="0">
              <a:lnSpc>
                <a:spcPct val="100000"/>
              </a:lnSpc>
              <a:spcBef>
                <a:spcPts val="600"/>
              </a:spcBef>
              <a:spcAft>
                <a:spcPts val="0"/>
              </a:spcAft>
              <a:buSzPts val="1700"/>
              <a:buNone/>
            </a:pPr>
            <a:r>
              <a:rPr lang="en-US" sz="1700" dirty="0">
                <a:solidFill>
                  <a:schemeClr val="lt1"/>
                </a:solidFill>
              </a:rPr>
              <a:t>Prediction of the selling price of the used cars</a:t>
            </a:r>
          </a:p>
          <a:p>
            <a:pPr marL="0" lvl="0" indent="0" algn="ctr" rtl="0">
              <a:lnSpc>
                <a:spcPct val="100000"/>
              </a:lnSpc>
              <a:spcBef>
                <a:spcPts val="600"/>
              </a:spcBef>
              <a:spcAft>
                <a:spcPts val="0"/>
              </a:spcAft>
              <a:buSzPts val="1700"/>
              <a:buNone/>
            </a:pPr>
            <a:endParaRPr lang="en-US" sz="1700" dirty="0">
              <a:solidFill>
                <a:schemeClr val="lt1"/>
              </a:solidFill>
            </a:endParaRPr>
          </a:p>
          <a:p>
            <a:pPr marL="0" lvl="0" indent="0" algn="ctr" rtl="0">
              <a:lnSpc>
                <a:spcPct val="100000"/>
              </a:lnSpc>
              <a:spcBef>
                <a:spcPts val="600"/>
              </a:spcBef>
              <a:spcAft>
                <a:spcPts val="0"/>
              </a:spcAft>
              <a:buSzPts val="1700"/>
              <a:buNone/>
            </a:pPr>
            <a:endParaRPr lang="en-US" sz="1700" dirty="0">
              <a:solidFill>
                <a:schemeClr val="lt1"/>
              </a:solidFill>
            </a:endParaRPr>
          </a:p>
          <a:p>
            <a:pPr marL="0" lvl="0" indent="0" algn="ctr" rtl="0">
              <a:lnSpc>
                <a:spcPct val="100000"/>
              </a:lnSpc>
              <a:spcBef>
                <a:spcPts val="600"/>
              </a:spcBef>
              <a:spcAft>
                <a:spcPts val="0"/>
              </a:spcAft>
              <a:buSzPts val="1700"/>
              <a:buNone/>
            </a:pPr>
            <a:endParaRPr dirty="0"/>
          </a:p>
        </p:txBody>
      </p:sp>
      <p:sp>
        <p:nvSpPr>
          <p:cNvPr id="2" name="TextBox 1">
            <a:extLst>
              <a:ext uri="{FF2B5EF4-FFF2-40B4-BE49-F238E27FC236}">
                <a16:creationId xmlns:a16="http://schemas.microsoft.com/office/drawing/2014/main" id="{5DAA479A-7676-5616-5EF2-41DD87EA91F0}"/>
              </a:ext>
            </a:extLst>
          </p:cNvPr>
          <p:cNvSpPr txBox="1"/>
          <p:nvPr/>
        </p:nvSpPr>
        <p:spPr>
          <a:xfrm>
            <a:off x="6668448" y="5156056"/>
            <a:ext cx="3971291" cy="1600438"/>
          </a:xfrm>
          <a:prstGeom prst="rect">
            <a:avLst/>
          </a:prstGeom>
          <a:noFill/>
        </p:spPr>
        <p:txBody>
          <a:bodyPr wrap="square" rtlCol="0">
            <a:spAutoFit/>
          </a:bodyPr>
          <a:lstStyle/>
          <a:p>
            <a:endParaRPr lang="en-US" dirty="0"/>
          </a:p>
          <a:p>
            <a:endParaRPr lang="en-US" dirty="0"/>
          </a:p>
          <a:p>
            <a:endParaRPr lang="en-US" dirty="0"/>
          </a:p>
          <a:p>
            <a:r>
              <a:rPr lang="en-US" dirty="0"/>
              <a:t>Name : PAVAN KANTH KATTIKAM</a:t>
            </a:r>
          </a:p>
          <a:p>
            <a:r>
              <a:rPr lang="en-US" dirty="0"/>
              <a:t>Campus id : UW753356</a:t>
            </a:r>
          </a:p>
          <a:p>
            <a:r>
              <a:rPr lang="en-US" dirty="0"/>
              <a:t>Subject : Machine Learning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15F0-7EA5-3004-DA2F-E6CB4108C892}"/>
              </a:ext>
            </a:extLst>
          </p:cNvPr>
          <p:cNvSpPr>
            <a:spLocks noGrp="1"/>
          </p:cNvSpPr>
          <p:nvPr>
            <p:ph type="title"/>
          </p:nvPr>
        </p:nvSpPr>
        <p:spPr/>
        <p:txBody>
          <a:bodyPr/>
          <a:lstStyle/>
          <a:p>
            <a:r>
              <a:rPr lang="en-US" dirty="0"/>
              <a:t>Metric scores of all the models</a:t>
            </a:r>
          </a:p>
        </p:txBody>
      </p:sp>
      <p:graphicFrame>
        <p:nvGraphicFramePr>
          <p:cNvPr id="7" name="Table 7">
            <a:extLst>
              <a:ext uri="{FF2B5EF4-FFF2-40B4-BE49-F238E27FC236}">
                <a16:creationId xmlns:a16="http://schemas.microsoft.com/office/drawing/2014/main" id="{9CE34ED5-EEC1-37CF-F407-FDCC97E3288E}"/>
              </a:ext>
            </a:extLst>
          </p:cNvPr>
          <p:cNvGraphicFramePr>
            <a:graphicFrameLocks noGrp="1"/>
          </p:cNvGraphicFramePr>
          <p:nvPr>
            <p:extLst>
              <p:ext uri="{D42A27DB-BD31-4B8C-83A1-F6EECF244321}">
                <p14:modId xmlns:p14="http://schemas.microsoft.com/office/powerpoint/2010/main" val="1550669709"/>
              </p:ext>
            </p:extLst>
          </p:nvPr>
        </p:nvGraphicFramePr>
        <p:xfrm>
          <a:off x="1357222" y="2357887"/>
          <a:ext cx="9529312" cy="3571338"/>
        </p:xfrm>
        <a:graphic>
          <a:graphicData uri="http://schemas.openxmlformats.org/drawingml/2006/table">
            <a:tbl>
              <a:tblPr firstRow="1" bandRow="1">
                <a:tableStyleId>{5C22544A-7EE6-4342-B048-85BDC9FD1C3A}</a:tableStyleId>
              </a:tblPr>
              <a:tblGrid>
                <a:gridCol w="1191164">
                  <a:extLst>
                    <a:ext uri="{9D8B030D-6E8A-4147-A177-3AD203B41FA5}">
                      <a16:colId xmlns:a16="http://schemas.microsoft.com/office/drawing/2014/main" val="2490098505"/>
                    </a:ext>
                  </a:extLst>
                </a:gridCol>
                <a:gridCol w="1191164">
                  <a:extLst>
                    <a:ext uri="{9D8B030D-6E8A-4147-A177-3AD203B41FA5}">
                      <a16:colId xmlns:a16="http://schemas.microsoft.com/office/drawing/2014/main" val="2987077961"/>
                    </a:ext>
                  </a:extLst>
                </a:gridCol>
                <a:gridCol w="1191164">
                  <a:extLst>
                    <a:ext uri="{9D8B030D-6E8A-4147-A177-3AD203B41FA5}">
                      <a16:colId xmlns:a16="http://schemas.microsoft.com/office/drawing/2014/main" val="222953993"/>
                    </a:ext>
                  </a:extLst>
                </a:gridCol>
                <a:gridCol w="1191164">
                  <a:extLst>
                    <a:ext uri="{9D8B030D-6E8A-4147-A177-3AD203B41FA5}">
                      <a16:colId xmlns:a16="http://schemas.microsoft.com/office/drawing/2014/main" val="2978993485"/>
                    </a:ext>
                  </a:extLst>
                </a:gridCol>
                <a:gridCol w="1191164">
                  <a:extLst>
                    <a:ext uri="{9D8B030D-6E8A-4147-A177-3AD203B41FA5}">
                      <a16:colId xmlns:a16="http://schemas.microsoft.com/office/drawing/2014/main" val="1317682670"/>
                    </a:ext>
                  </a:extLst>
                </a:gridCol>
                <a:gridCol w="1191164">
                  <a:extLst>
                    <a:ext uri="{9D8B030D-6E8A-4147-A177-3AD203B41FA5}">
                      <a16:colId xmlns:a16="http://schemas.microsoft.com/office/drawing/2014/main" val="3354004131"/>
                    </a:ext>
                  </a:extLst>
                </a:gridCol>
                <a:gridCol w="1191164">
                  <a:extLst>
                    <a:ext uri="{9D8B030D-6E8A-4147-A177-3AD203B41FA5}">
                      <a16:colId xmlns:a16="http://schemas.microsoft.com/office/drawing/2014/main" val="3892824631"/>
                    </a:ext>
                  </a:extLst>
                </a:gridCol>
                <a:gridCol w="1191164">
                  <a:extLst>
                    <a:ext uri="{9D8B030D-6E8A-4147-A177-3AD203B41FA5}">
                      <a16:colId xmlns:a16="http://schemas.microsoft.com/office/drawing/2014/main" val="2456240177"/>
                    </a:ext>
                  </a:extLst>
                </a:gridCol>
              </a:tblGrid>
              <a:tr h="1056294">
                <a:tc>
                  <a:txBody>
                    <a:bodyPr/>
                    <a:lstStyle/>
                    <a:p>
                      <a:r>
                        <a:rPr lang="en-US" dirty="0"/>
                        <a:t>No</a:t>
                      </a:r>
                    </a:p>
                  </a:txBody>
                  <a:tcPr/>
                </a:tc>
                <a:tc>
                  <a:txBody>
                    <a:bodyPr/>
                    <a:lstStyle/>
                    <a:p>
                      <a:r>
                        <a:rPr lang="en-US" b="1" dirty="0"/>
                        <a:t>Linear Regression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Lasso Regression Model</a:t>
                      </a:r>
                    </a:p>
                    <a:p>
                      <a:endParaRPr lang="en-US" dirty="0"/>
                    </a:p>
                  </a:txBody>
                  <a:tcPr/>
                </a:tc>
                <a:tc>
                  <a:txBody>
                    <a:bodyPr/>
                    <a:lstStyle/>
                    <a:p>
                      <a:r>
                        <a:rPr lang="en-US" b="1" dirty="0"/>
                        <a:t>Neural Network </a:t>
                      </a:r>
                      <a:endParaRPr lang="en-US" dirty="0"/>
                    </a:p>
                  </a:txBody>
                  <a:tcPr/>
                </a:tc>
                <a:tc>
                  <a:txBody>
                    <a:bodyPr/>
                    <a:lstStyle/>
                    <a:p>
                      <a:r>
                        <a:rPr lang="en-US" b="1" dirty="0"/>
                        <a:t>XG boost </a:t>
                      </a:r>
                      <a:endParaRPr lang="en-US" dirty="0"/>
                    </a:p>
                  </a:txBody>
                  <a:tcPr/>
                </a:tc>
                <a:tc>
                  <a:txBody>
                    <a:bodyPr/>
                    <a:lstStyle/>
                    <a:p>
                      <a:r>
                        <a:rPr lang="en-US" b="1" dirty="0"/>
                        <a:t>Lg boost </a:t>
                      </a:r>
                      <a:endParaRPr lang="en-US" dirty="0"/>
                    </a:p>
                  </a:txBody>
                  <a:tcPr/>
                </a:tc>
                <a:tc>
                  <a:txBody>
                    <a:bodyPr/>
                    <a:lstStyle/>
                    <a:p>
                      <a:r>
                        <a:rPr lang="en-US" b="1" dirty="0"/>
                        <a:t>Random forest </a:t>
                      </a:r>
                      <a:endParaRPr lang="en-US" dirty="0"/>
                    </a:p>
                  </a:txBody>
                  <a:tcPr/>
                </a:tc>
                <a:tc>
                  <a:txBody>
                    <a:bodyPr/>
                    <a:lstStyle/>
                    <a:p>
                      <a:r>
                        <a:rPr lang="en-US" dirty="0"/>
                        <a:t>Cat Boost</a:t>
                      </a:r>
                    </a:p>
                  </a:txBody>
                  <a:tcPr/>
                </a:tc>
                <a:extLst>
                  <a:ext uri="{0D108BD9-81ED-4DB2-BD59-A6C34878D82A}">
                    <a16:rowId xmlns:a16="http://schemas.microsoft.com/office/drawing/2014/main" val="2236221045"/>
                  </a:ext>
                </a:extLst>
              </a:tr>
              <a:tr h="628761">
                <a:tc>
                  <a:txBody>
                    <a:bodyPr/>
                    <a:lstStyle/>
                    <a:p>
                      <a:r>
                        <a:rPr lang="en-US" dirty="0"/>
                        <a:t>MSE</a:t>
                      </a:r>
                    </a:p>
                  </a:txBody>
                  <a:tcPr/>
                </a:tc>
                <a:tc>
                  <a:txBody>
                    <a:bodyPr/>
                    <a:lstStyle/>
                    <a:p>
                      <a:r>
                        <a:rPr lang="en-US" sz="1400" b="0" i="0" u="none" strike="noStrike" cap="none" dirty="0">
                          <a:solidFill>
                            <a:schemeClr val="dk1"/>
                          </a:solidFill>
                          <a:effectLst/>
                          <a:latin typeface="+mn-lt"/>
                          <a:ea typeface="+mn-ea"/>
                          <a:cs typeface="+mn-cs"/>
                          <a:sym typeface="Arial"/>
                        </a:rPr>
                        <a:t>140808057982.91498</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140808003490.73047</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230742055006.37274</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104700367546.30898</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110635294991.2816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110487449216.7591</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96898855859.70512</a:t>
                      </a:r>
                      <a:endParaRPr lang="en-US" dirty="0"/>
                    </a:p>
                  </a:txBody>
                  <a:tcPr/>
                </a:tc>
                <a:extLst>
                  <a:ext uri="{0D108BD9-81ED-4DB2-BD59-A6C34878D82A}">
                    <a16:rowId xmlns:a16="http://schemas.microsoft.com/office/drawing/2014/main" val="4211503846"/>
                  </a:ext>
                </a:extLst>
              </a:tr>
              <a:tr h="628761">
                <a:tc>
                  <a:txBody>
                    <a:bodyPr/>
                    <a:lstStyle/>
                    <a:p>
                      <a:r>
                        <a:rPr lang="en-US" dirty="0"/>
                        <a:t>R-Squared</a:t>
                      </a:r>
                    </a:p>
                  </a:txBody>
                  <a:tcPr/>
                </a:tc>
                <a:tc>
                  <a:txBody>
                    <a:bodyPr/>
                    <a:lstStyle/>
                    <a:p>
                      <a:r>
                        <a:rPr lang="en-US" sz="1400" b="0" i="0" u="none" strike="noStrike" cap="none" dirty="0">
                          <a:solidFill>
                            <a:schemeClr val="dk1"/>
                          </a:solidFill>
                          <a:effectLst/>
                          <a:latin typeface="+mn-lt"/>
                          <a:ea typeface="+mn-ea"/>
                          <a:cs typeface="+mn-cs"/>
                          <a:sym typeface="Arial"/>
                        </a:rPr>
                        <a:t>0.4145442614994346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0.41454448806858535</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0.04061413705964778</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0.5646738412474768</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0.539997431530461</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0.5406121488864646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0.5971111878832469</a:t>
                      </a:r>
                      <a:endParaRPr lang="en-US" dirty="0"/>
                    </a:p>
                  </a:txBody>
                  <a:tcPr/>
                </a:tc>
                <a:extLst>
                  <a:ext uri="{0D108BD9-81ED-4DB2-BD59-A6C34878D82A}">
                    <a16:rowId xmlns:a16="http://schemas.microsoft.com/office/drawing/2014/main" val="2280959848"/>
                  </a:ext>
                </a:extLst>
              </a:tr>
              <a:tr h="628761">
                <a:tc>
                  <a:txBody>
                    <a:bodyPr/>
                    <a:lstStyle/>
                    <a:p>
                      <a:r>
                        <a:rPr lang="en-US" dirty="0"/>
                        <a:t>MAE</a:t>
                      </a:r>
                    </a:p>
                  </a:txBody>
                  <a:tcPr/>
                </a:tc>
                <a:tc>
                  <a:txBody>
                    <a:bodyPr/>
                    <a:lstStyle/>
                    <a:p>
                      <a:r>
                        <a:rPr lang="en-US" sz="1400" b="0" i="0" u="none" strike="noStrike" cap="none" dirty="0">
                          <a:solidFill>
                            <a:schemeClr val="dk1"/>
                          </a:solidFill>
                          <a:effectLst/>
                          <a:latin typeface="+mn-lt"/>
                          <a:ea typeface="+mn-ea"/>
                          <a:cs typeface="+mn-cs"/>
                          <a:sym typeface="Arial"/>
                        </a:rPr>
                        <a:t>375243.9979305665</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237828.71376885386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295178.7163174943</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172123.80192843865</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184679.25311579843</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176087.39427190885</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178223.05729409613</a:t>
                      </a:r>
                      <a:endParaRPr lang="en-US" dirty="0"/>
                    </a:p>
                  </a:txBody>
                  <a:tcPr/>
                </a:tc>
                <a:extLst>
                  <a:ext uri="{0D108BD9-81ED-4DB2-BD59-A6C34878D82A}">
                    <a16:rowId xmlns:a16="http://schemas.microsoft.com/office/drawing/2014/main" val="3872966240"/>
                  </a:ext>
                </a:extLst>
              </a:tr>
              <a:tr h="628761">
                <a:tc>
                  <a:txBody>
                    <a:bodyPr/>
                    <a:lstStyle/>
                    <a:p>
                      <a:r>
                        <a:rPr lang="en-US" dirty="0"/>
                        <a:t>RMSE</a:t>
                      </a:r>
                    </a:p>
                  </a:txBody>
                  <a:tcPr/>
                </a:tc>
                <a:tc>
                  <a:txBody>
                    <a:bodyPr/>
                    <a:lstStyle/>
                    <a:p>
                      <a:r>
                        <a:rPr lang="en-US" sz="1400" b="0" i="0" u="none" strike="noStrike" cap="none" dirty="0">
                          <a:solidFill>
                            <a:schemeClr val="dk1"/>
                          </a:solidFill>
                          <a:effectLst/>
                          <a:latin typeface="+mn-lt"/>
                          <a:ea typeface="+mn-ea"/>
                          <a:cs typeface="+mn-cs"/>
                          <a:sym typeface="Arial"/>
                        </a:rPr>
                        <a:t>237828.78953927686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375243.92532155727</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480356.17515170213</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323574.3616949726</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332618.84340981283</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332396.52407442394</a:t>
                      </a:r>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311285.8105659574</a:t>
                      </a:r>
                      <a:endParaRPr lang="en-US" dirty="0"/>
                    </a:p>
                  </a:txBody>
                  <a:tcPr/>
                </a:tc>
                <a:extLst>
                  <a:ext uri="{0D108BD9-81ED-4DB2-BD59-A6C34878D82A}">
                    <a16:rowId xmlns:a16="http://schemas.microsoft.com/office/drawing/2014/main" val="2568824615"/>
                  </a:ext>
                </a:extLst>
              </a:tr>
            </a:tbl>
          </a:graphicData>
        </a:graphic>
      </p:graphicFrame>
    </p:spTree>
    <p:extLst>
      <p:ext uri="{BB962C8B-B14F-4D97-AF65-F5344CB8AC3E}">
        <p14:creationId xmlns:p14="http://schemas.microsoft.com/office/powerpoint/2010/main" val="165485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BD48-C338-BAED-66F3-A8A2BAFE3E1B}"/>
              </a:ext>
            </a:extLst>
          </p:cNvPr>
          <p:cNvSpPr>
            <a:spLocks noGrp="1"/>
          </p:cNvSpPr>
          <p:nvPr>
            <p:ph type="title"/>
          </p:nvPr>
        </p:nvSpPr>
        <p:spPr/>
        <p:txBody>
          <a:bodyPr/>
          <a:lstStyle/>
          <a:p>
            <a:r>
              <a:rPr lang="en-US" dirty="0"/>
              <a:t>Model Evaluations on Dataset</a:t>
            </a:r>
          </a:p>
        </p:txBody>
      </p:sp>
      <p:sp>
        <p:nvSpPr>
          <p:cNvPr id="3" name="Text Placeholder 2">
            <a:extLst>
              <a:ext uri="{FF2B5EF4-FFF2-40B4-BE49-F238E27FC236}">
                <a16:creationId xmlns:a16="http://schemas.microsoft.com/office/drawing/2014/main" id="{B4066848-2883-3775-1311-530FD10642BA}"/>
              </a:ext>
            </a:extLst>
          </p:cNvPr>
          <p:cNvSpPr>
            <a:spLocks noGrp="1"/>
          </p:cNvSpPr>
          <p:nvPr>
            <p:ph type="body" idx="1"/>
          </p:nvPr>
        </p:nvSpPr>
        <p:spPr/>
        <p:txBody>
          <a:bodyPr>
            <a:normAutofit/>
          </a:bodyPr>
          <a:lstStyle/>
          <a:p>
            <a:r>
              <a:rPr lang="en-US" sz="1600" dirty="0"/>
              <a:t>Based on the scores of all the models </a:t>
            </a:r>
            <a:r>
              <a:rPr lang="en-US" sz="1600" dirty="0" err="1"/>
              <a:t>Cat_Boost</a:t>
            </a:r>
            <a:r>
              <a:rPr lang="en-US" sz="1600" dirty="0"/>
              <a:t> and </a:t>
            </a:r>
            <a:r>
              <a:rPr lang="en-US" sz="1600" dirty="0" err="1"/>
              <a:t>XG_Boost</a:t>
            </a:r>
            <a:r>
              <a:rPr lang="en-US" sz="1600" dirty="0"/>
              <a:t> got the highest R-2 scores of 59.7% and 56.4%.</a:t>
            </a:r>
          </a:p>
          <a:p>
            <a:r>
              <a:rPr lang="en-US" sz="1600" dirty="0"/>
              <a:t>These two models will predict the better prices of the used cars when compared to the other models.</a:t>
            </a:r>
          </a:p>
          <a:p>
            <a:r>
              <a:rPr lang="en-US" sz="1600" dirty="0"/>
              <a:t>The other five models have the predictions but not better than </a:t>
            </a:r>
            <a:r>
              <a:rPr lang="en-US" sz="1600" dirty="0" err="1"/>
              <a:t>Cat_Boost</a:t>
            </a:r>
            <a:r>
              <a:rPr lang="en-US" sz="1600" dirty="0"/>
              <a:t> and </a:t>
            </a:r>
            <a:r>
              <a:rPr lang="en-US" sz="1600" dirty="0" err="1"/>
              <a:t>XG_Boost</a:t>
            </a:r>
            <a:r>
              <a:rPr lang="en-US" sz="1600" dirty="0"/>
              <a:t>.</a:t>
            </a:r>
          </a:p>
          <a:p>
            <a:r>
              <a:rPr lang="en-US" sz="1600" dirty="0"/>
              <a:t>These two models are chosen to predict the prices of the new dataset of housing prices for the next steps.</a:t>
            </a:r>
          </a:p>
          <a:p>
            <a:r>
              <a:rPr lang="en-US" sz="1600" dirty="0"/>
              <a:t>Both the models have predicted the prices of the new dataset.</a:t>
            </a:r>
          </a:p>
          <a:p>
            <a:endParaRPr lang="en-US" sz="1600" dirty="0"/>
          </a:p>
          <a:p>
            <a:pPr marL="114300" indent="0">
              <a:buNone/>
            </a:pPr>
            <a:endParaRPr lang="en-US" sz="1600" dirty="0"/>
          </a:p>
        </p:txBody>
      </p:sp>
    </p:spTree>
    <p:extLst>
      <p:ext uri="{BB962C8B-B14F-4D97-AF65-F5344CB8AC3E}">
        <p14:creationId xmlns:p14="http://schemas.microsoft.com/office/powerpoint/2010/main" val="371311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D213-979C-CC9F-6F72-BB6ACFEC6385}"/>
              </a:ext>
            </a:extLst>
          </p:cNvPr>
          <p:cNvSpPr>
            <a:spLocks noGrp="1"/>
          </p:cNvSpPr>
          <p:nvPr>
            <p:ph type="title"/>
          </p:nvPr>
        </p:nvSpPr>
        <p:spPr>
          <a:xfrm>
            <a:off x="1066800" y="642594"/>
            <a:ext cx="10058400" cy="812395"/>
          </a:xfrm>
        </p:spPr>
        <p:txBody>
          <a:bodyPr/>
          <a:lstStyle/>
          <a:p>
            <a:r>
              <a:rPr lang="en-US" dirty="0" err="1"/>
              <a:t>Cat_boost</a:t>
            </a:r>
            <a:r>
              <a:rPr lang="en-US" dirty="0"/>
              <a:t> vs </a:t>
            </a:r>
            <a:r>
              <a:rPr lang="en-US" dirty="0" err="1"/>
              <a:t>XG_boost</a:t>
            </a:r>
            <a:r>
              <a:rPr lang="en-US" dirty="0"/>
              <a:t> predictions</a:t>
            </a:r>
          </a:p>
        </p:txBody>
      </p:sp>
      <p:sp>
        <p:nvSpPr>
          <p:cNvPr id="3" name="Text Placeholder 2">
            <a:extLst>
              <a:ext uri="{FF2B5EF4-FFF2-40B4-BE49-F238E27FC236}">
                <a16:creationId xmlns:a16="http://schemas.microsoft.com/office/drawing/2014/main" id="{64D2384A-2BDB-C867-63AD-5ABF3841E311}"/>
              </a:ext>
            </a:extLst>
          </p:cNvPr>
          <p:cNvSpPr>
            <a:spLocks noGrp="1"/>
          </p:cNvSpPr>
          <p:nvPr>
            <p:ph type="body" idx="1"/>
          </p:nvPr>
        </p:nvSpPr>
        <p:spPr>
          <a:xfrm>
            <a:off x="1069848" y="1677410"/>
            <a:ext cx="4663440" cy="514728"/>
          </a:xfrm>
        </p:spPr>
        <p:txBody>
          <a:bodyPr/>
          <a:lstStyle/>
          <a:p>
            <a:r>
              <a:rPr lang="en-US" dirty="0" err="1"/>
              <a:t>Cat_Boost</a:t>
            </a:r>
            <a:endParaRPr lang="en-US" dirty="0"/>
          </a:p>
        </p:txBody>
      </p:sp>
      <p:sp>
        <p:nvSpPr>
          <p:cNvPr id="5" name="Text Placeholder 4">
            <a:extLst>
              <a:ext uri="{FF2B5EF4-FFF2-40B4-BE49-F238E27FC236}">
                <a16:creationId xmlns:a16="http://schemas.microsoft.com/office/drawing/2014/main" id="{3EC673E3-E62E-C913-DB9C-7AFF52442321}"/>
              </a:ext>
            </a:extLst>
          </p:cNvPr>
          <p:cNvSpPr>
            <a:spLocks noGrp="1"/>
          </p:cNvSpPr>
          <p:nvPr>
            <p:ph type="body" idx="3"/>
          </p:nvPr>
        </p:nvSpPr>
        <p:spPr>
          <a:xfrm>
            <a:off x="6458712" y="1677410"/>
            <a:ext cx="4663440" cy="514728"/>
          </a:xfrm>
        </p:spPr>
        <p:txBody>
          <a:bodyPr/>
          <a:lstStyle/>
          <a:p>
            <a:r>
              <a:rPr lang="en-US" dirty="0" err="1"/>
              <a:t>Xg_Boost</a:t>
            </a:r>
            <a:endParaRPr lang="en-US" dirty="0"/>
          </a:p>
        </p:txBody>
      </p:sp>
      <p:pic>
        <p:nvPicPr>
          <p:cNvPr id="8196" name="Picture 4">
            <a:extLst>
              <a:ext uri="{FF2B5EF4-FFF2-40B4-BE49-F238E27FC236}">
                <a16:creationId xmlns:a16="http://schemas.microsoft.com/office/drawing/2014/main" id="{EDC1B95A-FDF1-3F23-2D01-893E63993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84" y="2414559"/>
            <a:ext cx="4399473" cy="40165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892309E0-EE2C-986A-2A75-E70BBBBDD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8712" y="2337000"/>
            <a:ext cx="4667250" cy="409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70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82DA-617F-8DFF-0C57-E220A89858C2}"/>
              </a:ext>
            </a:extLst>
          </p:cNvPr>
          <p:cNvSpPr>
            <a:spLocks noGrp="1"/>
          </p:cNvSpPr>
          <p:nvPr>
            <p:ph type="title"/>
          </p:nvPr>
        </p:nvSpPr>
        <p:spPr>
          <a:xfrm>
            <a:off x="1066800" y="642594"/>
            <a:ext cx="10058400" cy="804701"/>
          </a:xfrm>
        </p:spPr>
        <p:txBody>
          <a:bodyPr/>
          <a:lstStyle/>
          <a:p>
            <a:r>
              <a:rPr lang="en-US" dirty="0" err="1"/>
              <a:t>Cat_boost</a:t>
            </a:r>
            <a:r>
              <a:rPr lang="en-US" dirty="0"/>
              <a:t> vs </a:t>
            </a:r>
            <a:r>
              <a:rPr lang="en-US" dirty="0" err="1"/>
              <a:t>XG_boost</a:t>
            </a:r>
            <a:r>
              <a:rPr lang="en-US" dirty="0"/>
              <a:t> predictions</a:t>
            </a:r>
          </a:p>
        </p:txBody>
      </p:sp>
      <p:sp>
        <p:nvSpPr>
          <p:cNvPr id="3" name="Text Placeholder 2">
            <a:extLst>
              <a:ext uri="{FF2B5EF4-FFF2-40B4-BE49-F238E27FC236}">
                <a16:creationId xmlns:a16="http://schemas.microsoft.com/office/drawing/2014/main" id="{2DACBDD2-B375-E11D-3DB0-FC1FF7EB167B}"/>
              </a:ext>
            </a:extLst>
          </p:cNvPr>
          <p:cNvSpPr>
            <a:spLocks noGrp="1"/>
          </p:cNvSpPr>
          <p:nvPr>
            <p:ph type="body" idx="1"/>
          </p:nvPr>
        </p:nvSpPr>
        <p:spPr>
          <a:xfrm>
            <a:off x="1069848" y="1580520"/>
            <a:ext cx="4663440" cy="490506"/>
          </a:xfrm>
        </p:spPr>
        <p:txBody>
          <a:bodyPr/>
          <a:lstStyle/>
          <a:p>
            <a:r>
              <a:rPr lang="en-US" dirty="0" err="1"/>
              <a:t>Cat_Boost</a:t>
            </a:r>
            <a:endParaRPr lang="en-US" dirty="0"/>
          </a:p>
        </p:txBody>
      </p:sp>
      <p:sp>
        <p:nvSpPr>
          <p:cNvPr id="5" name="Text Placeholder 4">
            <a:extLst>
              <a:ext uri="{FF2B5EF4-FFF2-40B4-BE49-F238E27FC236}">
                <a16:creationId xmlns:a16="http://schemas.microsoft.com/office/drawing/2014/main" id="{DB590B04-9560-4D26-F90B-6CA9EBD20EBF}"/>
              </a:ext>
            </a:extLst>
          </p:cNvPr>
          <p:cNvSpPr>
            <a:spLocks noGrp="1"/>
          </p:cNvSpPr>
          <p:nvPr>
            <p:ph type="body" idx="3"/>
          </p:nvPr>
        </p:nvSpPr>
        <p:spPr>
          <a:xfrm>
            <a:off x="6458712" y="1580519"/>
            <a:ext cx="4663440" cy="490507"/>
          </a:xfrm>
        </p:spPr>
        <p:txBody>
          <a:bodyPr/>
          <a:lstStyle/>
          <a:p>
            <a:r>
              <a:rPr lang="en-US" dirty="0" err="1"/>
              <a:t>Xg_Boost</a:t>
            </a:r>
            <a:endParaRPr lang="en-US" dirty="0"/>
          </a:p>
        </p:txBody>
      </p:sp>
      <p:pic>
        <p:nvPicPr>
          <p:cNvPr id="9218" name="Picture 2">
            <a:extLst>
              <a:ext uri="{FF2B5EF4-FFF2-40B4-BE49-F238E27FC236}">
                <a16:creationId xmlns:a16="http://schemas.microsoft.com/office/drawing/2014/main" id="{30FACE74-C6C4-23ED-9436-EF9D6F249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03632"/>
            <a:ext cx="4728437" cy="40426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D1437E7-911B-9753-0CC9-33478E5C0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131" y="2252694"/>
            <a:ext cx="5271638" cy="4093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13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5A60-8148-3A12-5B8C-587EDD05D2FA}"/>
              </a:ext>
            </a:extLst>
          </p:cNvPr>
          <p:cNvSpPr>
            <a:spLocks noGrp="1"/>
          </p:cNvSpPr>
          <p:nvPr>
            <p:ph type="title"/>
          </p:nvPr>
        </p:nvSpPr>
        <p:spPr/>
        <p:txBody>
          <a:bodyPr/>
          <a:lstStyle/>
          <a:p>
            <a:r>
              <a:rPr lang="en-US" dirty="0"/>
              <a:t>Implementing the models on the New dataset</a:t>
            </a:r>
          </a:p>
        </p:txBody>
      </p:sp>
      <p:sp>
        <p:nvSpPr>
          <p:cNvPr id="3" name="Text Placeholder 2">
            <a:extLst>
              <a:ext uri="{FF2B5EF4-FFF2-40B4-BE49-F238E27FC236}">
                <a16:creationId xmlns:a16="http://schemas.microsoft.com/office/drawing/2014/main" id="{85761509-250F-2277-4CDF-54349B88A830}"/>
              </a:ext>
            </a:extLst>
          </p:cNvPr>
          <p:cNvSpPr>
            <a:spLocks noGrp="1"/>
          </p:cNvSpPr>
          <p:nvPr>
            <p:ph type="body" idx="1"/>
          </p:nvPr>
        </p:nvSpPr>
        <p:spPr/>
        <p:txBody>
          <a:bodyPr>
            <a:normAutofit/>
          </a:bodyPr>
          <a:lstStyle/>
          <a:p>
            <a:r>
              <a:rPr lang="en-US" sz="1600" dirty="0"/>
              <a:t>A new dataset has been chosen from the Kaggle website which has same features as the trained dataset.</a:t>
            </a:r>
          </a:p>
          <a:p>
            <a:r>
              <a:rPr lang="en-US" sz="1600" dirty="0"/>
              <a:t>All the EDA and preprocessing techniques are applied on the new dataset and made the features similar to the trained dataset.</a:t>
            </a:r>
          </a:p>
          <a:p>
            <a:r>
              <a:rPr lang="en-US" sz="1600" dirty="0"/>
              <a:t>All the attributes and the number of input features given to the models need to be same as the trained dataset for the proper implementation of the models and the accurate predictions of the housing prices.</a:t>
            </a:r>
          </a:p>
          <a:p>
            <a:r>
              <a:rPr lang="en-US" sz="1600" dirty="0"/>
              <a:t>Some of the features in the dataset has been interchanged based on their order same as the trained dataset</a:t>
            </a:r>
          </a:p>
          <a:p>
            <a:endParaRPr lang="en-US" sz="1600" dirty="0"/>
          </a:p>
        </p:txBody>
      </p:sp>
    </p:spTree>
    <p:extLst>
      <p:ext uri="{BB962C8B-B14F-4D97-AF65-F5344CB8AC3E}">
        <p14:creationId xmlns:p14="http://schemas.microsoft.com/office/powerpoint/2010/main" val="79345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B127-6079-9ADC-60BB-A7E15C6AFDF9}"/>
              </a:ext>
            </a:extLst>
          </p:cNvPr>
          <p:cNvSpPr>
            <a:spLocks noGrp="1"/>
          </p:cNvSpPr>
          <p:nvPr>
            <p:ph type="title"/>
          </p:nvPr>
        </p:nvSpPr>
        <p:spPr>
          <a:xfrm>
            <a:off x="1066800" y="642594"/>
            <a:ext cx="10058400" cy="1052982"/>
          </a:xfrm>
        </p:spPr>
        <p:txBody>
          <a:bodyPr>
            <a:normAutofit fontScale="90000"/>
          </a:bodyPr>
          <a:lstStyle/>
          <a:p>
            <a:r>
              <a:rPr lang="en-US" dirty="0"/>
              <a:t>Final Predictions of the models on the new dataset</a:t>
            </a:r>
          </a:p>
        </p:txBody>
      </p:sp>
      <p:sp>
        <p:nvSpPr>
          <p:cNvPr id="3" name="Text Placeholder 2">
            <a:extLst>
              <a:ext uri="{FF2B5EF4-FFF2-40B4-BE49-F238E27FC236}">
                <a16:creationId xmlns:a16="http://schemas.microsoft.com/office/drawing/2014/main" id="{45F8AEE7-D335-1CB4-4CA4-A3CE4CA1A860}"/>
              </a:ext>
            </a:extLst>
          </p:cNvPr>
          <p:cNvSpPr>
            <a:spLocks noGrp="1"/>
          </p:cNvSpPr>
          <p:nvPr>
            <p:ph type="body" idx="1"/>
          </p:nvPr>
        </p:nvSpPr>
        <p:spPr>
          <a:xfrm>
            <a:off x="1066800" y="1507851"/>
            <a:ext cx="10058400" cy="4868725"/>
          </a:xfrm>
        </p:spPr>
        <p:txBody>
          <a:bodyPr/>
          <a:lstStyle/>
          <a:p>
            <a:r>
              <a:rPr lang="en-US" dirty="0"/>
              <a:t>Prediction of the prices by </a:t>
            </a:r>
            <a:r>
              <a:rPr lang="en-US" dirty="0" err="1"/>
              <a:t>cat_boost</a:t>
            </a:r>
            <a:r>
              <a:rPr lang="en-US" dirty="0"/>
              <a:t> model.</a:t>
            </a:r>
          </a:p>
          <a:p>
            <a:pPr marL="114300" indent="0">
              <a:buNone/>
            </a:pPr>
            <a:endParaRPr lang="en-US" dirty="0"/>
          </a:p>
          <a:p>
            <a:endParaRPr lang="en-US" dirty="0"/>
          </a:p>
          <a:p>
            <a:endParaRPr lang="en-US" dirty="0"/>
          </a:p>
          <a:p>
            <a:r>
              <a:rPr lang="en-US" dirty="0"/>
              <a:t>Prediction of the prices by </a:t>
            </a:r>
            <a:r>
              <a:rPr lang="en-US" dirty="0" err="1"/>
              <a:t>Xg_boost</a:t>
            </a:r>
            <a:r>
              <a:rPr lang="en-US" dirty="0"/>
              <a:t> model.</a:t>
            </a:r>
          </a:p>
          <a:p>
            <a:endParaRPr lang="en-US" dirty="0"/>
          </a:p>
          <a:p>
            <a:endParaRPr lang="en-US" dirty="0"/>
          </a:p>
          <a:p>
            <a:endParaRPr lang="en-US" dirty="0"/>
          </a:p>
          <a:p>
            <a:r>
              <a:rPr lang="en-US" dirty="0"/>
              <a:t>Prediction of the prices by </a:t>
            </a:r>
            <a:r>
              <a:rPr lang="en-US" dirty="0" err="1"/>
              <a:t>Xg_boost</a:t>
            </a:r>
            <a:r>
              <a:rPr lang="en-US" dirty="0"/>
              <a:t> model.</a:t>
            </a:r>
          </a:p>
          <a:p>
            <a:pPr marL="114300" indent="0">
              <a:buNone/>
            </a:pPr>
            <a:endParaRPr lang="en-US" dirty="0"/>
          </a:p>
          <a:p>
            <a:pPr marL="114300" indent="0">
              <a:buNone/>
            </a:pPr>
            <a:endParaRPr lang="en-US" dirty="0"/>
          </a:p>
          <a:p>
            <a:endParaRPr lang="en-US" dirty="0"/>
          </a:p>
        </p:txBody>
      </p:sp>
      <p:pic>
        <p:nvPicPr>
          <p:cNvPr id="9" name="Picture 8">
            <a:extLst>
              <a:ext uri="{FF2B5EF4-FFF2-40B4-BE49-F238E27FC236}">
                <a16:creationId xmlns:a16="http://schemas.microsoft.com/office/drawing/2014/main" id="{895DC983-6CDB-A6A1-96BF-399DACE1A615}"/>
              </a:ext>
            </a:extLst>
          </p:cNvPr>
          <p:cNvPicPr>
            <a:picLocks noChangeAspect="1"/>
          </p:cNvPicPr>
          <p:nvPr/>
        </p:nvPicPr>
        <p:blipFill>
          <a:blip r:embed="rId2"/>
          <a:stretch>
            <a:fillRect/>
          </a:stretch>
        </p:blipFill>
        <p:spPr>
          <a:xfrm>
            <a:off x="1276165" y="2017395"/>
            <a:ext cx="9321186" cy="876306"/>
          </a:xfrm>
          <a:prstGeom prst="rect">
            <a:avLst/>
          </a:prstGeom>
        </p:spPr>
      </p:pic>
      <p:pic>
        <p:nvPicPr>
          <p:cNvPr id="11" name="Picture 10">
            <a:extLst>
              <a:ext uri="{FF2B5EF4-FFF2-40B4-BE49-F238E27FC236}">
                <a16:creationId xmlns:a16="http://schemas.microsoft.com/office/drawing/2014/main" id="{8A6A0903-D77E-DF47-3753-1F7A0671DE47}"/>
              </a:ext>
            </a:extLst>
          </p:cNvPr>
          <p:cNvPicPr>
            <a:picLocks noChangeAspect="1"/>
          </p:cNvPicPr>
          <p:nvPr/>
        </p:nvPicPr>
        <p:blipFill>
          <a:blip r:embed="rId3"/>
          <a:stretch>
            <a:fillRect/>
          </a:stretch>
        </p:blipFill>
        <p:spPr>
          <a:xfrm>
            <a:off x="1245208" y="3569009"/>
            <a:ext cx="9352143" cy="790581"/>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E65B7F92-CAF4-2F3C-DA80-4823A573B46B}"/>
              </a:ext>
            </a:extLst>
          </p:cNvPr>
          <p:cNvPicPr>
            <a:picLocks noChangeAspect="1"/>
          </p:cNvPicPr>
          <p:nvPr/>
        </p:nvPicPr>
        <p:blipFill>
          <a:blip r:embed="rId4"/>
          <a:stretch>
            <a:fillRect/>
          </a:stretch>
        </p:blipFill>
        <p:spPr>
          <a:xfrm>
            <a:off x="1260686" y="5034898"/>
            <a:ext cx="9352143" cy="971557"/>
          </a:xfrm>
          <a:prstGeom prst="rect">
            <a:avLst/>
          </a:prstGeom>
        </p:spPr>
      </p:pic>
    </p:spTree>
    <p:extLst>
      <p:ext uri="{BB962C8B-B14F-4D97-AF65-F5344CB8AC3E}">
        <p14:creationId xmlns:p14="http://schemas.microsoft.com/office/powerpoint/2010/main" val="365276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body" idx="1"/>
          </p:nvPr>
        </p:nvSpPr>
        <p:spPr>
          <a:xfrm>
            <a:off x="1066800" y="800100"/>
            <a:ext cx="10058400" cy="515264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500"/>
              <a:buNone/>
            </a:pPr>
            <a:r>
              <a:rPr lang="en-US" dirty="0"/>
              <a:t>REFERENCES:</a:t>
            </a:r>
            <a:endParaRPr dirty="0"/>
          </a:p>
          <a:p>
            <a:pPr marL="0" lvl="0" indent="0" algn="l" rtl="0">
              <a:lnSpc>
                <a:spcPct val="110000"/>
              </a:lnSpc>
              <a:spcBef>
                <a:spcPts val="900"/>
              </a:spcBef>
              <a:spcAft>
                <a:spcPts val="0"/>
              </a:spcAft>
              <a:buSzPts val="1500"/>
              <a:buNone/>
            </a:pPr>
            <a:r>
              <a:rPr lang="en-US" dirty="0"/>
              <a:t>[1] </a:t>
            </a:r>
            <a:r>
              <a:rPr lang="en-US" u="sng" dirty="0">
                <a:solidFill>
                  <a:schemeClr val="hlink"/>
                </a:solidFill>
                <a:hlinkClick r:id="rId3"/>
              </a:rPr>
              <a:t>https://www.kaggle.com/datasets/nehalbirla/vehicle-dataset-from-cardekho?select=CAR+DETAILS+FROM+CAR+DEKHO.csv</a:t>
            </a:r>
            <a:endParaRPr dirty="0"/>
          </a:p>
          <a:p>
            <a:pPr marL="0" lvl="0" indent="0" algn="l" rtl="0">
              <a:lnSpc>
                <a:spcPct val="110000"/>
              </a:lnSpc>
              <a:spcBef>
                <a:spcPts val="900"/>
              </a:spcBef>
              <a:spcAft>
                <a:spcPts val="0"/>
              </a:spcAft>
              <a:buSzPts val="1500"/>
              <a:buNone/>
            </a:pPr>
            <a:r>
              <a:rPr lang="en-US" dirty="0"/>
              <a:t>[2] </a:t>
            </a:r>
            <a:r>
              <a:rPr lang="en-US" u="sng" dirty="0">
                <a:solidFill>
                  <a:schemeClr val="hlink"/>
                </a:solidFill>
                <a:hlinkClick r:id="rId4"/>
              </a:rPr>
              <a:t>https://medium.com/odscjournal/predicting-car-prices-using-machine-learning-and-data-science-52ed44abab1b</a:t>
            </a:r>
            <a:endParaRPr dirty="0"/>
          </a:p>
          <a:p>
            <a:pPr marL="0" lvl="0" indent="0" algn="l" rtl="0">
              <a:lnSpc>
                <a:spcPct val="110000"/>
              </a:lnSpc>
              <a:spcBef>
                <a:spcPts val="900"/>
              </a:spcBef>
              <a:spcAft>
                <a:spcPts val="0"/>
              </a:spcAft>
              <a:buSzPts val="1500"/>
              <a:buNone/>
            </a:pPr>
            <a:r>
              <a:rPr lang="en-US" dirty="0"/>
              <a:t>[3] </a:t>
            </a:r>
            <a:r>
              <a:rPr lang="en-US" u="sng" dirty="0">
                <a:solidFill>
                  <a:schemeClr val="hlink"/>
                </a:solidFill>
                <a:hlinkClick r:id="rId5"/>
              </a:rPr>
              <a:t>https://www.kaggle.com/code/gauravduttakiit/car-price-prediction-using-lasso-regression</a:t>
            </a:r>
            <a:endParaRPr lang="en-US" u="sng" dirty="0">
              <a:solidFill>
                <a:schemeClr val="hlink"/>
              </a:solidFill>
            </a:endParaRPr>
          </a:p>
          <a:p>
            <a:pPr marL="0" lvl="0" indent="0" algn="l" rtl="0">
              <a:lnSpc>
                <a:spcPct val="110000"/>
              </a:lnSpc>
              <a:spcBef>
                <a:spcPts val="900"/>
              </a:spcBef>
              <a:spcAft>
                <a:spcPts val="0"/>
              </a:spcAft>
              <a:buSzPts val="1500"/>
              <a:buNone/>
            </a:pPr>
            <a:r>
              <a:rPr lang="en-US" dirty="0">
                <a:solidFill>
                  <a:schemeClr val="tx1"/>
                </a:solidFill>
              </a:rPr>
              <a:t>[4] </a:t>
            </a:r>
            <a:r>
              <a:rPr lang="en-US" b="0" i="0" dirty="0">
                <a:effectLst/>
                <a:latin typeface="Roboto" panose="02000000000000000000" pitchFamily="2" charset="0"/>
                <a:hlinkClick r:id="rId6"/>
              </a:rPr>
              <a:t>https://www.kaggle.com/datasets/avikasliwal/used-cars-price-prediction?select=train-data.csv</a:t>
            </a:r>
            <a:endParaRPr lang="en-US" b="0" i="0" dirty="0">
              <a:solidFill>
                <a:schemeClr val="tx1"/>
              </a:solidFill>
              <a:effectLst/>
              <a:latin typeface="Roboto" panose="02000000000000000000" pitchFamily="2" charset="0"/>
            </a:endParaRPr>
          </a:p>
          <a:p>
            <a:pPr marL="0" lvl="0" indent="0" algn="l" rtl="0">
              <a:lnSpc>
                <a:spcPct val="110000"/>
              </a:lnSpc>
              <a:spcBef>
                <a:spcPts val="900"/>
              </a:spcBef>
              <a:spcAft>
                <a:spcPts val="0"/>
              </a:spcAft>
              <a:buSzPts val="1500"/>
              <a:buNone/>
            </a:pPr>
            <a:r>
              <a:rPr lang="en-US" dirty="0">
                <a:solidFill>
                  <a:schemeClr val="tx1"/>
                </a:solidFill>
              </a:rPr>
              <a:t>[5] </a:t>
            </a:r>
            <a:r>
              <a:rPr lang="en-US" b="0" i="0" dirty="0">
                <a:effectLst/>
                <a:latin typeface="Roboto" panose="02000000000000000000" pitchFamily="2" charset="0"/>
                <a:hlinkClick r:id="rId7"/>
              </a:rPr>
              <a:t>https://github.com/agusabdulrahman/Car-Price-Prediction/blob/main/Car_Price_Prediction.ipynb</a:t>
            </a:r>
            <a:endParaRPr lang="en-US" dirty="0">
              <a:latin typeface="Roboto" panose="02000000000000000000" pitchFamily="2" charset="0"/>
            </a:endParaRPr>
          </a:p>
          <a:p>
            <a:pPr marL="0" lvl="0" indent="0" algn="l" rtl="0">
              <a:lnSpc>
                <a:spcPct val="110000"/>
              </a:lnSpc>
              <a:spcBef>
                <a:spcPts val="900"/>
              </a:spcBef>
              <a:spcAft>
                <a:spcPts val="0"/>
              </a:spcAft>
              <a:buSzPts val="1500"/>
              <a:buNone/>
            </a:pPr>
            <a:r>
              <a:rPr lang="en-US" dirty="0">
                <a:solidFill>
                  <a:schemeClr val="tx1"/>
                </a:solidFill>
              </a:rPr>
              <a:t>[6] </a:t>
            </a:r>
            <a:r>
              <a:rPr lang="en-US" dirty="0">
                <a:solidFill>
                  <a:schemeClr val="tx1"/>
                </a:solidFill>
                <a:hlinkClick r:id="rId8"/>
              </a:rPr>
              <a:t>https://towardsdatascience.com/catboost-vs-lightgbm-vs-xgboost-c80f40662924</a:t>
            </a:r>
            <a:endParaRPr lang="en-US" dirty="0">
              <a:solidFill>
                <a:schemeClr val="tx1"/>
              </a:solidFill>
            </a:endParaRPr>
          </a:p>
          <a:p>
            <a:pPr marL="0" lvl="0" indent="0" algn="l" rtl="0">
              <a:lnSpc>
                <a:spcPct val="110000"/>
              </a:lnSpc>
              <a:spcBef>
                <a:spcPts val="900"/>
              </a:spcBef>
              <a:spcAft>
                <a:spcPts val="0"/>
              </a:spcAft>
              <a:buSzPts val="1500"/>
              <a:buNone/>
            </a:pPr>
            <a:endParaRPr lang="en-US" dirty="0">
              <a:solidFill>
                <a:schemeClr val="tx1"/>
              </a:solidFill>
            </a:endParaRPr>
          </a:p>
          <a:p>
            <a:pPr marL="0" lvl="0" indent="0" algn="l" rtl="0">
              <a:lnSpc>
                <a:spcPct val="110000"/>
              </a:lnSpc>
              <a:spcBef>
                <a:spcPts val="900"/>
              </a:spcBef>
              <a:spcAft>
                <a:spcPts val="0"/>
              </a:spcAft>
              <a:buSzPts val="15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A18A-A5F3-AEA2-0E89-7197BF6DB72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5A4BB79-98B4-6DCD-6CFC-C767E211F470}"/>
              </a:ext>
            </a:extLst>
          </p:cNvPr>
          <p:cNvSpPr>
            <a:spLocks noGrp="1"/>
          </p:cNvSpPr>
          <p:nvPr>
            <p:ph type="body" idx="1"/>
          </p:nvPr>
        </p:nvSpPr>
        <p:spPr/>
        <p:txBody>
          <a:bodyPr>
            <a:noAutofit/>
          </a:bodyPr>
          <a:lstStyle/>
          <a:p>
            <a:r>
              <a:rPr lang="en-US" sz="1600" dirty="0"/>
              <a:t>Creating the models that can precisely anticipate a used car's selling price based on its attributes is necessary to predict the sale price of used automobiles. The goal is to develop the prediction models that would help prospective auto buyers and sellers choose a fair and acceptable asking price for a used car.</a:t>
            </a:r>
          </a:p>
          <a:p>
            <a:r>
              <a:rPr lang="en-US" sz="1600" dirty="0"/>
              <a:t>The precise estimation of the sale price will help individual sellers establish a fair and competitive price for their cars, but it will also provide prospective purchasers the information they need to make judgments based on the anticipated market worth.</a:t>
            </a:r>
          </a:p>
          <a:p>
            <a:r>
              <a:rPr lang="en-US" sz="1600" dirty="0"/>
              <a:t>Additionally, this predictive models will be a useful tool for used vehicle dealers, financial institutions, and other industry participants to simplify operations, improve pricing tactics, and boost customer satisfaction.</a:t>
            </a:r>
          </a:p>
          <a:p>
            <a:r>
              <a:rPr lang="en-US" sz="1600" dirty="0"/>
              <a:t>As a result, there are frequently differences between the quoted price and the real market value, causing both parties to be dissatisfied and suffer financial losses.</a:t>
            </a:r>
          </a:p>
          <a:p>
            <a:r>
              <a:rPr lang="en-US" sz="1600" dirty="0"/>
              <a:t>This project intends to develop a trustworthy and effective solution that supports the openness, equity, and efficiency of the used automobile market by tackling the problem of anticipating the sale price of used cars.</a:t>
            </a:r>
          </a:p>
          <a:p>
            <a:endParaRPr lang="en-US" sz="1600" dirty="0"/>
          </a:p>
        </p:txBody>
      </p:sp>
    </p:spTree>
    <p:extLst>
      <p:ext uri="{BB962C8B-B14F-4D97-AF65-F5344CB8AC3E}">
        <p14:creationId xmlns:p14="http://schemas.microsoft.com/office/powerpoint/2010/main" val="220828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B2DA-B84F-6B42-E966-C3B52C968D27}"/>
              </a:ext>
            </a:extLst>
          </p:cNvPr>
          <p:cNvSpPr>
            <a:spLocks noGrp="1"/>
          </p:cNvSpPr>
          <p:nvPr>
            <p:ph type="title"/>
          </p:nvPr>
        </p:nvSpPr>
        <p:spPr>
          <a:xfrm>
            <a:off x="1066800" y="642594"/>
            <a:ext cx="10058400" cy="1053934"/>
          </a:xfrm>
        </p:spPr>
        <p:txBody>
          <a:bodyPr/>
          <a:lstStyle/>
          <a:p>
            <a:r>
              <a:rPr lang="en-US" dirty="0"/>
              <a:t>Training Dataset Overview</a:t>
            </a:r>
          </a:p>
        </p:txBody>
      </p:sp>
      <p:sp>
        <p:nvSpPr>
          <p:cNvPr id="3" name="Text Placeholder 2">
            <a:extLst>
              <a:ext uri="{FF2B5EF4-FFF2-40B4-BE49-F238E27FC236}">
                <a16:creationId xmlns:a16="http://schemas.microsoft.com/office/drawing/2014/main" id="{24C61E74-72D9-9A8E-DBBC-C0CF48B76039}"/>
              </a:ext>
            </a:extLst>
          </p:cNvPr>
          <p:cNvSpPr>
            <a:spLocks noGrp="1"/>
          </p:cNvSpPr>
          <p:nvPr>
            <p:ph type="body" idx="1"/>
          </p:nvPr>
        </p:nvSpPr>
        <p:spPr>
          <a:xfrm>
            <a:off x="1066800" y="1696528"/>
            <a:ext cx="10058400" cy="4256216"/>
          </a:xfrm>
        </p:spPr>
        <p:txBody>
          <a:bodyPr>
            <a:normAutofit/>
          </a:bodyPr>
          <a:lstStyle/>
          <a:p>
            <a:pPr marL="182880" lvl="0" indent="-182880" algn="l" rtl="0">
              <a:lnSpc>
                <a:spcPct val="110000"/>
              </a:lnSpc>
              <a:spcBef>
                <a:spcPts val="0"/>
              </a:spcBef>
              <a:spcAft>
                <a:spcPts val="0"/>
              </a:spcAft>
              <a:buSzPts val="1800"/>
              <a:buChar char="◦"/>
            </a:pPr>
            <a:r>
              <a:rPr lang="en-US" sz="1600" dirty="0"/>
              <a:t>We will use the Car Dekho dataset from Kaggle, which contains information about the used cars listed on the </a:t>
            </a:r>
            <a:r>
              <a:rPr lang="en-US" sz="1600" dirty="0" err="1"/>
              <a:t>CarDekho</a:t>
            </a:r>
            <a:r>
              <a:rPr lang="en-US" sz="1600" dirty="0"/>
              <a:t> website. The dataset contains 4340 rows and 8 columns.</a:t>
            </a:r>
          </a:p>
          <a:p>
            <a:pPr marL="182880" lvl="0" indent="-182880" algn="l" rtl="0">
              <a:lnSpc>
                <a:spcPct val="110000"/>
              </a:lnSpc>
              <a:spcBef>
                <a:spcPts val="900"/>
              </a:spcBef>
              <a:spcAft>
                <a:spcPts val="0"/>
              </a:spcAft>
              <a:buSzPts val="1800"/>
              <a:buChar char="◦"/>
            </a:pPr>
            <a:r>
              <a:rPr lang="en-US" sz="1600" dirty="0"/>
              <a:t>Attribute Information:</a:t>
            </a:r>
          </a:p>
          <a:p>
            <a:pPr marL="182880" lvl="0" indent="-182880" algn="l" rtl="0">
              <a:lnSpc>
                <a:spcPct val="110000"/>
              </a:lnSpc>
              <a:spcBef>
                <a:spcPts val="900"/>
              </a:spcBef>
              <a:spcAft>
                <a:spcPts val="0"/>
              </a:spcAft>
              <a:buSzPts val="1800"/>
              <a:buChar char="◦"/>
            </a:pPr>
            <a:r>
              <a:rPr lang="en-US" sz="1600" dirty="0"/>
              <a:t>name: The brand and model of the car</a:t>
            </a:r>
          </a:p>
          <a:p>
            <a:pPr marL="182880" lvl="0" indent="-182880" algn="l" rtl="0">
              <a:lnSpc>
                <a:spcPct val="110000"/>
              </a:lnSpc>
              <a:spcBef>
                <a:spcPts val="900"/>
              </a:spcBef>
              <a:spcAft>
                <a:spcPts val="0"/>
              </a:spcAft>
              <a:buSzPts val="1800"/>
              <a:buChar char="◦"/>
            </a:pPr>
            <a:r>
              <a:rPr lang="en-US" sz="1600" dirty="0"/>
              <a:t>year: The year in which the car was manufactured</a:t>
            </a:r>
          </a:p>
          <a:p>
            <a:pPr marL="182880" lvl="0" indent="-182880" algn="l" rtl="0">
              <a:lnSpc>
                <a:spcPct val="110000"/>
              </a:lnSpc>
              <a:spcBef>
                <a:spcPts val="900"/>
              </a:spcBef>
              <a:spcAft>
                <a:spcPts val="0"/>
              </a:spcAft>
              <a:buSzPts val="1800"/>
              <a:buChar char="◦"/>
            </a:pPr>
            <a:r>
              <a:rPr lang="en-US" sz="1600" dirty="0" err="1"/>
              <a:t>selling_price</a:t>
            </a:r>
            <a:r>
              <a:rPr lang="en-US" sz="1600" dirty="0"/>
              <a:t>: The price at which the car is being sold (target variable)</a:t>
            </a:r>
          </a:p>
          <a:p>
            <a:pPr marL="182880" lvl="0" indent="-182880" algn="l" rtl="0">
              <a:lnSpc>
                <a:spcPct val="110000"/>
              </a:lnSpc>
              <a:spcBef>
                <a:spcPts val="900"/>
              </a:spcBef>
              <a:spcAft>
                <a:spcPts val="0"/>
              </a:spcAft>
              <a:buSzPts val="1800"/>
              <a:buChar char="◦"/>
            </a:pPr>
            <a:r>
              <a:rPr lang="en-US" sz="1600" dirty="0" err="1"/>
              <a:t>km_driven</a:t>
            </a:r>
            <a:r>
              <a:rPr lang="en-US" sz="1600" dirty="0"/>
              <a:t>: The distance traveled by the car in kilometers</a:t>
            </a:r>
          </a:p>
          <a:p>
            <a:pPr marL="182880" lvl="0" indent="-182880" algn="l" rtl="0">
              <a:lnSpc>
                <a:spcPct val="110000"/>
              </a:lnSpc>
              <a:spcBef>
                <a:spcPts val="900"/>
              </a:spcBef>
              <a:spcAft>
                <a:spcPts val="0"/>
              </a:spcAft>
              <a:buSzPts val="1800"/>
              <a:buChar char="◦"/>
            </a:pPr>
            <a:r>
              <a:rPr lang="en-US" sz="1600" dirty="0"/>
              <a:t>fuel: The type of fuel used by the car (Petrol, Diesel, CNG, LPG, Electric)</a:t>
            </a:r>
          </a:p>
          <a:p>
            <a:pPr marL="182880" lvl="0" indent="-182880" algn="l" rtl="0">
              <a:lnSpc>
                <a:spcPct val="110000"/>
              </a:lnSpc>
              <a:spcBef>
                <a:spcPts val="900"/>
              </a:spcBef>
              <a:spcAft>
                <a:spcPts val="0"/>
              </a:spcAft>
              <a:buSzPts val="1800"/>
              <a:buChar char="◦"/>
            </a:pPr>
            <a:r>
              <a:rPr lang="en-US" sz="1600" dirty="0" err="1"/>
              <a:t>seller_type</a:t>
            </a:r>
            <a:r>
              <a:rPr lang="en-US" sz="1600" dirty="0"/>
              <a:t>: The type of seller (Individual, Dealer, Trustmark Dealer)</a:t>
            </a:r>
          </a:p>
          <a:p>
            <a:pPr marL="182880" lvl="0" indent="-182880" algn="l" rtl="0">
              <a:lnSpc>
                <a:spcPct val="110000"/>
              </a:lnSpc>
              <a:spcBef>
                <a:spcPts val="900"/>
              </a:spcBef>
              <a:spcAft>
                <a:spcPts val="0"/>
              </a:spcAft>
              <a:buSzPts val="1800"/>
              <a:buChar char="◦"/>
            </a:pPr>
            <a:r>
              <a:rPr lang="en-US" sz="1600" dirty="0"/>
              <a:t>transmission: The type of transmission (Manual, Automatic)</a:t>
            </a:r>
          </a:p>
          <a:p>
            <a:pPr marL="182880" lvl="0" indent="-182880" algn="l" rtl="0">
              <a:lnSpc>
                <a:spcPct val="110000"/>
              </a:lnSpc>
              <a:spcBef>
                <a:spcPts val="900"/>
              </a:spcBef>
              <a:spcAft>
                <a:spcPts val="0"/>
              </a:spcAft>
              <a:buSzPts val="1800"/>
              <a:buChar char="◦"/>
            </a:pPr>
            <a:r>
              <a:rPr lang="en-US" sz="1600" dirty="0"/>
              <a:t>owner: The number of previous owners of the car (0, 1, 2, 3, 4)</a:t>
            </a:r>
          </a:p>
          <a:p>
            <a:pPr marL="182880" lvl="0" indent="-87629" algn="l" rtl="0">
              <a:lnSpc>
                <a:spcPct val="110000"/>
              </a:lnSpc>
              <a:spcBef>
                <a:spcPts val="900"/>
              </a:spcBef>
              <a:spcAft>
                <a:spcPts val="0"/>
              </a:spcAft>
              <a:buSzPts val="1500"/>
              <a:buNone/>
            </a:pPr>
            <a:endParaRPr lang="en-US" sz="1600" dirty="0"/>
          </a:p>
          <a:p>
            <a:endParaRPr lang="en-US" sz="1600" dirty="0"/>
          </a:p>
        </p:txBody>
      </p:sp>
    </p:spTree>
    <p:extLst>
      <p:ext uri="{BB962C8B-B14F-4D97-AF65-F5344CB8AC3E}">
        <p14:creationId xmlns:p14="http://schemas.microsoft.com/office/powerpoint/2010/main" val="308682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C9D7-4412-6CC9-AD9C-CA8A258625C6}"/>
              </a:ext>
            </a:extLst>
          </p:cNvPr>
          <p:cNvSpPr>
            <a:spLocks noGrp="1"/>
          </p:cNvSpPr>
          <p:nvPr>
            <p:ph type="title"/>
          </p:nvPr>
        </p:nvSpPr>
        <p:spPr>
          <a:xfrm>
            <a:off x="1066800" y="642594"/>
            <a:ext cx="10058400" cy="806644"/>
          </a:xfrm>
        </p:spPr>
        <p:txBody>
          <a:bodyPr/>
          <a:lstStyle/>
          <a:p>
            <a:r>
              <a:rPr lang="en-US" dirty="0"/>
              <a:t>Testing Dataset Overview</a:t>
            </a:r>
          </a:p>
        </p:txBody>
      </p:sp>
      <p:sp>
        <p:nvSpPr>
          <p:cNvPr id="3" name="Text Placeholder 2">
            <a:extLst>
              <a:ext uri="{FF2B5EF4-FFF2-40B4-BE49-F238E27FC236}">
                <a16:creationId xmlns:a16="http://schemas.microsoft.com/office/drawing/2014/main" id="{12A6CF46-EF0A-8322-4BF6-7C757BE85ACE}"/>
              </a:ext>
            </a:extLst>
          </p:cNvPr>
          <p:cNvSpPr>
            <a:spLocks noGrp="1"/>
          </p:cNvSpPr>
          <p:nvPr>
            <p:ph type="body" idx="1"/>
          </p:nvPr>
        </p:nvSpPr>
        <p:spPr>
          <a:xfrm>
            <a:off x="1066800" y="1524001"/>
            <a:ext cx="10058400" cy="4905554"/>
          </a:xfrm>
        </p:spPr>
        <p:txBody>
          <a:bodyPr>
            <a:noAutofit/>
          </a:bodyPr>
          <a:lstStyle/>
          <a:p>
            <a:r>
              <a:rPr lang="en-US" sz="1600" dirty="0"/>
              <a:t>We will be using the New Used cars price prediction from the Kaggle website on the trained models. The dataset contains the features which are different from the trained dataset. By preprocessing the new dataset, Using the feature extraction techniques the test data is modified like the trained dataset.</a:t>
            </a:r>
          </a:p>
          <a:p>
            <a:r>
              <a:rPr lang="en-US" sz="1600" dirty="0"/>
              <a:t>The dataset contains 4340 rows and 8 columns.</a:t>
            </a:r>
          </a:p>
          <a:p>
            <a:r>
              <a:rPr lang="en-US" sz="1600" dirty="0"/>
              <a:t>Attribute Information:</a:t>
            </a:r>
          </a:p>
          <a:p>
            <a:r>
              <a:rPr lang="en-US" sz="1600" dirty="0"/>
              <a:t>name: The brand and model of the car</a:t>
            </a:r>
          </a:p>
          <a:p>
            <a:r>
              <a:rPr lang="en-US" sz="1600" dirty="0"/>
              <a:t>year: The year in which the car was manufactured</a:t>
            </a:r>
          </a:p>
          <a:p>
            <a:r>
              <a:rPr lang="en-US" sz="1600" dirty="0" err="1"/>
              <a:t>selling_price</a:t>
            </a:r>
            <a:r>
              <a:rPr lang="en-US" sz="1600" dirty="0"/>
              <a:t>: The price at which the car is being sold (target variable)</a:t>
            </a:r>
          </a:p>
          <a:p>
            <a:r>
              <a:rPr lang="en-US" sz="1600" dirty="0" err="1"/>
              <a:t>km_driven</a:t>
            </a:r>
            <a:r>
              <a:rPr lang="en-US" sz="1600" dirty="0"/>
              <a:t>: The distance traveled by the car in kilometers</a:t>
            </a:r>
          </a:p>
          <a:p>
            <a:r>
              <a:rPr lang="en-US" sz="1600" dirty="0"/>
              <a:t>fuel: The type of fuel used by the car (Petrol, Diesel, CNG, LPG, Electric)</a:t>
            </a:r>
          </a:p>
          <a:p>
            <a:r>
              <a:rPr lang="en-US" sz="1600" dirty="0" err="1"/>
              <a:t>seller_type</a:t>
            </a:r>
            <a:r>
              <a:rPr lang="en-US" sz="1600" dirty="0"/>
              <a:t>: The type of seller (Individual, Dealer, Trustmark Dealer)</a:t>
            </a:r>
          </a:p>
          <a:p>
            <a:r>
              <a:rPr lang="en-US" sz="1600" dirty="0"/>
              <a:t>transmission: The type of transmission (Manual, Automatic)</a:t>
            </a:r>
          </a:p>
          <a:p>
            <a:r>
              <a:rPr lang="en-US" sz="1600" dirty="0"/>
              <a:t>owner: The number of previous owners of the car (0, 1, 2, 3, 4)</a:t>
            </a:r>
          </a:p>
        </p:txBody>
      </p:sp>
    </p:spTree>
    <p:extLst>
      <p:ext uri="{BB962C8B-B14F-4D97-AF65-F5344CB8AC3E}">
        <p14:creationId xmlns:p14="http://schemas.microsoft.com/office/powerpoint/2010/main" val="95001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77E5-E4CC-2ABE-2E41-9CD37C1F7762}"/>
              </a:ext>
            </a:extLst>
          </p:cNvPr>
          <p:cNvSpPr>
            <a:spLocks noGrp="1"/>
          </p:cNvSpPr>
          <p:nvPr>
            <p:ph type="title"/>
          </p:nvPr>
        </p:nvSpPr>
        <p:spPr>
          <a:xfrm>
            <a:off x="1066800" y="642594"/>
            <a:ext cx="10058400" cy="915912"/>
          </a:xfrm>
        </p:spPr>
        <p:txBody>
          <a:bodyPr/>
          <a:lstStyle/>
          <a:p>
            <a:r>
              <a:rPr lang="en-US" dirty="0"/>
              <a:t>Preprocessing and EDA</a:t>
            </a:r>
          </a:p>
        </p:txBody>
      </p:sp>
      <p:sp>
        <p:nvSpPr>
          <p:cNvPr id="3" name="Text Placeholder 2">
            <a:extLst>
              <a:ext uri="{FF2B5EF4-FFF2-40B4-BE49-F238E27FC236}">
                <a16:creationId xmlns:a16="http://schemas.microsoft.com/office/drawing/2014/main" id="{65C0F31B-8D19-AFD7-89F3-4FC02846E2E6}"/>
              </a:ext>
            </a:extLst>
          </p:cNvPr>
          <p:cNvSpPr>
            <a:spLocks noGrp="1"/>
          </p:cNvSpPr>
          <p:nvPr>
            <p:ph type="body" idx="1"/>
          </p:nvPr>
        </p:nvSpPr>
        <p:spPr>
          <a:xfrm>
            <a:off x="1066800" y="1449238"/>
            <a:ext cx="10058400" cy="4503506"/>
          </a:xfrm>
        </p:spPr>
        <p:txBody>
          <a:bodyPr>
            <a:normAutofit/>
          </a:bodyPr>
          <a:lstStyle/>
          <a:p>
            <a:r>
              <a:rPr lang="en-US" sz="1600" dirty="0"/>
              <a:t>Firstly, I have found the null values in the dataset and then I dropped all of the null values.</a:t>
            </a:r>
          </a:p>
          <a:p>
            <a:r>
              <a:rPr lang="en-US" sz="1600" dirty="0"/>
              <a:t>Encoded all the Categorical features into integers in the features columns.</a:t>
            </a:r>
          </a:p>
          <a:p>
            <a:r>
              <a:rPr lang="en-US" sz="1600" dirty="0"/>
              <a:t>Calculated the correlation coefficients between numerical columns in the data frame, providing insights into their linear relationships.</a:t>
            </a:r>
          </a:p>
          <a:p>
            <a:r>
              <a:rPr lang="en-US" sz="1600" dirty="0"/>
              <a:t>Finally, splitted the dataset as the train and test sets for the training of the models in the 80 and 20 ratio.</a:t>
            </a:r>
          </a:p>
          <a:p>
            <a:r>
              <a:rPr lang="en-US" sz="1600" dirty="0">
                <a:latin typeface="Calibri"/>
                <a:ea typeface="Calibri"/>
                <a:cs typeface="Calibri"/>
                <a:sym typeface="Calibri"/>
              </a:rPr>
              <a:t>First, we preprocess the data and then split the data into train and testing datasets. Next, we develop a linear regression model and fit the train data and made the visualizations then tried to predict the prices of both the train and test data.</a:t>
            </a:r>
            <a:endParaRPr lang="en-US" sz="1600" dirty="0"/>
          </a:p>
          <a:p>
            <a:endParaRPr lang="en-US" sz="1600" dirty="0"/>
          </a:p>
          <a:p>
            <a:pPr marL="114300" indent="0">
              <a:buNone/>
            </a:pPr>
            <a:endParaRPr lang="en-US" sz="1600" dirty="0"/>
          </a:p>
        </p:txBody>
      </p:sp>
    </p:spTree>
    <p:extLst>
      <p:ext uri="{BB962C8B-B14F-4D97-AF65-F5344CB8AC3E}">
        <p14:creationId xmlns:p14="http://schemas.microsoft.com/office/powerpoint/2010/main" val="401053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F53-4FF2-FCAA-CE20-7CBA531E6758}"/>
              </a:ext>
            </a:extLst>
          </p:cNvPr>
          <p:cNvSpPr>
            <a:spLocks noGrp="1"/>
          </p:cNvSpPr>
          <p:nvPr>
            <p:ph type="title"/>
          </p:nvPr>
        </p:nvSpPr>
        <p:spPr>
          <a:xfrm>
            <a:off x="1066800" y="642594"/>
            <a:ext cx="10058400" cy="1371600"/>
          </a:xfrm>
        </p:spPr>
        <p:txBody>
          <a:bodyPr/>
          <a:lstStyle/>
          <a:p>
            <a:r>
              <a:rPr lang="en-US" dirty="0"/>
              <a:t>Distribution of Variables</a:t>
            </a:r>
          </a:p>
        </p:txBody>
      </p:sp>
      <p:pic>
        <p:nvPicPr>
          <p:cNvPr id="1028" name="Picture 4">
            <a:extLst>
              <a:ext uri="{FF2B5EF4-FFF2-40B4-BE49-F238E27FC236}">
                <a16:creationId xmlns:a16="http://schemas.microsoft.com/office/drawing/2014/main" id="{5F66727F-786C-5686-0D83-AD00761D3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8" y="1955320"/>
            <a:ext cx="6840537" cy="406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2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8CC7-2355-EBB2-0FD1-6712406B6680}"/>
              </a:ext>
            </a:extLst>
          </p:cNvPr>
          <p:cNvSpPr>
            <a:spLocks noGrp="1"/>
          </p:cNvSpPr>
          <p:nvPr>
            <p:ph type="title"/>
          </p:nvPr>
        </p:nvSpPr>
        <p:spPr/>
        <p:txBody>
          <a:bodyPr/>
          <a:lstStyle/>
          <a:p>
            <a:r>
              <a:rPr lang="en-US" dirty="0"/>
              <a:t>Correlation Matrix</a:t>
            </a:r>
          </a:p>
        </p:txBody>
      </p:sp>
      <p:pic>
        <p:nvPicPr>
          <p:cNvPr id="2050" name="Picture 2">
            <a:extLst>
              <a:ext uri="{FF2B5EF4-FFF2-40B4-BE49-F238E27FC236}">
                <a16:creationId xmlns:a16="http://schemas.microsoft.com/office/drawing/2014/main" id="{52BDAC8F-1CB9-C623-F298-3C65E4911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663" y="1685026"/>
            <a:ext cx="7284797" cy="458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7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F381-F7D4-6FC0-0624-B300E69247BB}"/>
              </a:ext>
            </a:extLst>
          </p:cNvPr>
          <p:cNvSpPr>
            <a:spLocks noGrp="1"/>
          </p:cNvSpPr>
          <p:nvPr>
            <p:ph type="title"/>
          </p:nvPr>
        </p:nvSpPr>
        <p:spPr>
          <a:xfrm>
            <a:off x="1066800" y="642594"/>
            <a:ext cx="10058400" cy="1030931"/>
          </a:xfrm>
        </p:spPr>
        <p:txBody>
          <a:bodyPr>
            <a:normAutofit fontScale="90000"/>
          </a:bodyPr>
          <a:lstStyle/>
          <a:p>
            <a:r>
              <a:rPr lang="en-US" dirty="0"/>
              <a:t>Predicting top 5 important features using the Extra trees regressor model</a:t>
            </a:r>
          </a:p>
        </p:txBody>
      </p:sp>
      <p:pic>
        <p:nvPicPr>
          <p:cNvPr id="3074" name="Picture 2">
            <a:extLst>
              <a:ext uri="{FF2B5EF4-FFF2-40B4-BE49-F238E27FC236}">
                <a16:creationId xmlns:a16="http://schemas.microsoft.com/office/drawing/2014/main" id="{55E637CA-031B-0029-E475-1B03451A8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890" y="1814153"/>
            <a:ext cx="705146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0C84-5C39-21E2-C05B-DE088615E265}"/>
              </a:ext>
            </a:extLst>
          </p:cNvPr>
          <p:cNvSpPr>
            <a:spLocks noGrp="1"/>
          </p:cNvSpPr>
          <p:nvPr>
            <p:ph type="title"/>
          </p:nvPr>
        </p:nvSpPr>
        <p:spPr>
          <a:xfrm>
            <a:off x="1066800" y="642594"/>
            <a:ext cx="10058400" cy="1019429"/>
          </a:xfrm>
        </p:spPr>
        <p:txBody>
          <a:bodyPr>
            <a:normAutofit fontScale="90000"/>
          </a:bodyPr>
          <a:lstStyle/>
          <a:p>
            <a:r>
              <a:rPr lang="en-US" dirty="0"/>
              <a:t>Implementing the models based on the trained dataset</a:t>
            </a:r>
          </a:p>
        </p:txBody>
      </p:sp>
      <p:sp>
        <p:nvSpPr>
          <p:cNvPr id="3" name="Text Placeholder 2">
            <a:extLst>
              <a:ext uri="{FF2B5EF4-FFF2-40B4-BE49-F238E27FC236}">
                <a16:creationId xmlns:a16="http://schemas.microsoft.com/office/drawing/2014/main" id="{9AE3ACE2-4E39-F393-6A65-6E18AC22AD20}"/>
              </a:ext>
            </a:extLst>
          </p:cNvPr>
          <p:cNvSpPr>
            <a:spLocks noGrp="1"/>
          </p:cNvSpPr>
          <p:nvPr>
            <p:ph type="body" idx="1"/>
          </p:nvPr>
        </p:nvSpPr>
        <p:spPr>
          <a:xfrm>
            <a:off x="1066800" y="1731034"/>
            <a:ext cx="10058400" cy="4221710"/>
          </a:xfrm>
        </p:spPr>
        <p:txBody>
          <a:bodyPr>
            <a:normAutofit/>
          </a:bodyPr>
          <a:lstStyle/>
          <a:p>
            <a:r>
              <a:rPr lang="en-US" sz="1600" dirty="0"/>
              <a:t>I used various models to predict the prices of used cars based on the dataset I took from Kaggle.</a:t>
            </a:r>
          </a:p>
          <a:p>
            <a:pPr marL="114300" indent="0">
              <a:buNone/>
            </a:pPr>
            <a:endParaRPr lang="en-US" sz="1600" dirty="0"/>
          </a:p>
          <a:p>
            <a:r>
              <a:rPr lang="en-US" sz="1600" b="1" dirty="0"/>
              <a:t>Linear Regression Model</a:t>
            </a:r>
          </a:p>
          <a:p>
            <a:r>
              <a:rPr lang="en-US" sz="1600" b="1" dirty="0"/>
              <a:t>Lasso Regression Model</a:t>
            </a:r>
          </a:p>
          <a:p>
            <a:r>
              <a:rPr lang="en-US" sz="1600" b="1" dirty="0"/>
              <a:t>Neural Network Regression Model</a:t>
            </a:r>
          </a:p>
          <a:p>
            <a:r>
              <a:rPr lang="en-US" sz="1600" b="1" dirty="0"/>
              <a:t>XG boost regression model</a:t>
            </a:r>
          </a:p>
          <a:p>
            <a:r>
              <a:rPr lang="en-US" sz="1600" b="1" dirty="0"/>
              <a:t>Lg boost regression model</a:t>
            </a:r>
          </a:p>
          <a:p>
            <a:r>
              <a:rPr lang="en-US" sz="1600" b="1" dirty="0"/>
              <a:t>Random forest regression model</a:t>
            </a:r>
          </a:p>
          <a:p>
            <a:r>
              <a:rPr lang="en-US" sz="1600" b="1" dirty="0"/>
              <a:t>Cat boost regression model</a:t>
            </a:r>
          </a:p>
          <a:p>
            <a:pPr marL="114300" indent="0">
              <a:buNone/>
            </a:pPr>
            <a:endParaRPr lang="en-US" sz="1600" b="1" dirty="0"/>
          </a:p>
        </p:txBody>
      </p:sp>
    </p:spTree>
    <p:extLst>
      <p:ext uri="{BB962C8B-B14F-4D97-AF65-F5344CB8AC3E}">
        <p14:creationId xmlns:p14="http://schemas.microsoft.com/office/powerpoint/2010/main" val="2894355242"/>
      </p:ext>
    </p:extLst>
  </p:cSld>
  <p:clrMapOvr>
    <a:masterClrMapping/>
  </p:clrMapOvr>
</p:sld>
</file>

<file path=ppt/theme/theme1.xml><?xml version="1.0" encoding="utf-8"?>
<a:theme xmlns:a="http://schemas.openxmlformats.org/drawingml/2006/main" name="SavonVTI">
  <a:themeElements>
    <a:clrScheme name="AnalogousFromRegularSeed_2SEEDS">
      <a:dk1>
        <a:srgbClr val="000000"/>
      </a:dk1>
      <a:lt1>
        <a:srgbClr val="FFFFFF"/>
      </a:lt1>
      <a:dk2>
        <a:srgbClr val="41242B"/>
      </a:dk2>
      <a:lt2>
        <a:srgbClr val="E3E8E2"/>
      </a:lt2>
      <a:accent1>
        <a:srgbClr val="BC17D5"/>
      </a:accent1>
      <a:accent2>
        <a:srgbClr val="7F29E7"/>
      </a:accent2>
      <a:accent3>
        <a:srgbClr val="E729B1"/>
      </a:accent3>
      <a:accent4>
        <a:srgbClr val="17BE15"/>
      </a:accent4>
      <a:accent5>
        <a:srgbClr val="21BB5F"/>
      </a:accent5>
      <a:accent6>
        <a:srgbClr val="14B89B"/>
      </a:accent6>
      <a:hlink>
        <a:srgbClr val="3E933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AnalogousFromRegularSeed_2SEEDS">
      <a:dk1>
        <a:srgbClr val="000000"/>
      </a:dk1>
      <a:lt1>
        <a:srgbClr val="FFFFFF"/>
      </a:lt1>
      <a:dk2>
        <a:srgbClr val="41242B"/>
      </a:dk2>
      <a:lt2>
        <a:srgbClr val="E3E8E2"/>
      </a:lt2>
      <a:accent1>
        <a:srgbClr val="BC17D5"/>
      </a:accent1>
      <a:accent2>
        <a:srgbClr val="7F29E7"/>
      </a:accent2>
      <a:accent3>
        <a:srgbClr val="E729B1"/>
      </a:accent3>
      <a:accent4>
        <a:srgbClr val="17BE15"/>
      </a:accent4>
      <a:accent5>
        <a:srgbClr val="21BB5F"/>
      </a:accent5>
      <a:accent6>
        <a:srgbClr val="14B89B"/>
      </a:accent6>
      <a:hlink>
        <a:srgbClr val="3E933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1204</Words>
  <Application>Microsoft Office PowerPoint</Application>
  <PresentationFormat>Widescreen</PresentationFormat>
  <Paragraphs>135</Paragraphs>
  <Slides>16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Avenir</vt:lpstr>
      <vt:lpstr>Calibri</vt:lpstr>
      <vt:lpstr>Garamond</vt:lpstr>
      <vt:lpstr>Roboto</vt:lpstr>
      <vt:lpstr>SavonVTI</vt:lpstr>
      <vt:lpstr>SavonVTI</vt:lpstr>
      <vt:lpstr>FINAL PROJECT</vt:lpstr>
      <vt:lpstr>Introduction</vt:lpstr>
      <vt:lpstr>Training Dataset Overview</vt:lpstr>
      <vt:lpstr>Testing Dataset Overview</vt:lpstr>
      <vt:lpstr>Preprocessing and EDA</vt:lpstr>
      <vt:lpstr>Distribution of Variables</vt:lpstr>
      <vt:lpstr>Correlation Matrix</vt:lpstr>
      <vt:lpstr>Predicting top 5 important features using the Extra trees regressor model</vt:lpstr>
      <vt:lpstr>Implementing the models based on the trained dataset</vt:lpstr>
      <vt:lpstr>Metric scores of all the models</vt:lpstr>
      <vt:lpstr>Model Evaluations on Dataset</vt:lpstr>
      <vt:lpstr>Cat_boost vs XG_boost predictions</vt:lpstr>
      <vt:lpstr>Cat_boost vs XG_boost predictions</vt:lpstr>
      <vt:lpstr>Implementing the models on the New dataset</vt:lpstr>
      <vt:lpstr>Final Predictions of the models on the new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PAVANKANTH KATTIKAM</dc:creator>
  <cp:lastModifiedBy>PAVANKANTH KATTIKAM</cp:lastModifiedBy>
  <cp:revision>4</cp:revision>
  <dcterms:created xsi:type="dcterms:W3CDTF">2023-03-28T21:27:12Z</dcterms:created>
  <dcterms:modified xsi:type="dcterms:W3CDTF">2023-05-21T08:14:35Z</dcterms:modified>
</cp:coreProperties>
</file>