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57" r:id="rId4"/>
    <p:sldId id="258" r:id="rId5"/>
    <p:sldId id="259" r:id="rId6"/>
    <p:sldId id="260" r:id="rId7"/>
    <p:sldId id="261" r:id="rId8"/>
    <p:sldId id="269" r:id="rId9"/>
    <p:sldId id="266" r:id="rId10"/>
    <p:sldId id="262" r:id="rId11"/>
    <p:sldId id="267" r:id="rId12"/>
    <p:sldId id="271" r:id="rId13"/>
    <p:sldId id="268"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81" d="100"/>
          <a:sy n="81" d="100"/>
        </p:scale>
        <p:origin x="6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A picture containing text&#10;&#10;Description automatically generated">
            <a:extLst>
              <a:ext uri="{FF2B5EF4-FFF2-40B4-BE49-F238E27FC236}">
                <a16:creationId xmlns:a16="http://schemas.microsoft.com/office/drawing/2014/main" id="{D85A2FB7-3D8B-A155-F7CC-E690585EB684}"/>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3860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4FF20-EE25-4BE6-F407-674AE349DF64}"/>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D3BDC69-C55F-F0E3-7988-20B8BE8EEC1E}"/>
              </a:ext>
            </a:extLst>
          </p:cNvPr>
          <p:cNvSpPr>
            <a:spLocks noGrp="1"/>
          </p:cNvSpPr>
          <p:nvPr>
            <p:ph type="body" orient="vert" idx="1"/>
          </p:nvPr>
        </p:nvSpPr>
        <p:spPr>
          <a:xfrm>
            <a:off x="838200" y="1825625"/>
            <a:ext cx="10515600" cy="4351338"/>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FE3FA5C-E757-A257-9779-0A28616054A8}"/>
              </a:ext>
            </a:extLst>
          </p:cNvPr>
          <p:cNvSpPr>
            <a:spLocks noGrp="1"/>
          </p:cNvSpPr>
          <p:nvPr>
            <p:ph type="dt" sz="half" idx="10"/>
          </p:nvPr>
        </p:nvSpPr>
        <p:spPr>
          <a:xfrm>
            <a:off x="838200" y="6356350"/>
            <a:ext cx="2743200" cy="365125"/>
          </a:xfrm>
          <a:prstGeom prst="rect">
            <a:avLst/>
          </a:prstGeom>
        </p:spPr>
        <p:txBody>
          <a:bodyPr/>
          <a:lstStyle/>
          <a:p>
            <a:fld id="{F06C50F5-833C-884B-A98B-A44FA3D00C65}" type="datetimeFigureOut">
              <a:rPr lang="en-US" smtClean="0"/>
              <a:t>5/12/2025</a:t>
            </a:fld>
            <a:endParaRPr lang="en-US"/>
          </a:p>
        </p:txBody>
      </p:sp>
      <p:sp>
        <p:nvSpPr>
          <p:cNvPr id="5" name="Footer Placeholder 4">
            <a:extLst>
              <a:ext uri="{FF2B5EF4-FFF2-40B4-BE49-F238E27FC236}">
                <a16:creationId xmlns:a16="http://schemas.microsoft.com/office/drawing/2014/main" id="{2C1CED08-DD0D-EB2A-FCAE-CA1431BA078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9399F36-7E83-8A6D-75EE-355E4B3EAE8C}"/>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1838833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1DE56E-87C3-0829-312C-288A93A22979}"/>
              </a:ext>
            </a:extLst>
          </p:cNvPr>
          <p:cNvSpPr>
            <a:spLocks noGrp="1"/>
          </p:cNvSpPr>
          <p:nvPr>
            <p:ph type="title" orient="vert"/>
          </p:nvPr>
        </p:nvSpPr>
        <p:spPr>
          <a:xfrm>
            <a:off x="8724900" y="365125"/>
            <a:ext cx="2628900" cy="5811838"/>
          </a:xfrm>
          <a:prstGeom prst="rect">
            <a:avLst/>
          </a:prstGeo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74A9007-ACCA-111E-E309-BB4AC8395B11}"/>
              </a:ext>
            </a:extLst>
          </p:cNvPr>
          <p:cNvSpPr>
            <a:spLocks noGrp="1"/>
          </p:cNvSpPr>
          <p:nvPr>
            <p:ph type="body" orient="vert" idx="1"/>
          </p:nvPr>
        </p:nvSpPr>
        <p:spPr>
          <a:xfrm>
            <a:off x="838200" y="365125"/>
            <a:ext cx="7734300" cy="5811838"/>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811EA42-575D-072C-A63C-059D3F744009}"/>
              </a:ext>
            </a:extLst>
          </p:cNvPr>
          <p:cNvSpPr>
            <a:spLocks noGrp="1"/>
          </p:cNvSpPr>
          <p:nvPr>
            <p:ph type="dt" sz="half" idx="10"/>
          </p:nvPr>
        </p:nvSpPr>
        <p:spPr>
          <a:xfrm>
            <a:off x="838200" y="6356350"/>
            <a:ext cx="2743200" cy="365125"/>
          </a:xfrm>
          <a:prstGeom prst="rect">
            <a:avLst/>
          </a:prstGeom>
        </p:spPr>
        <p:txBody>
          <a:bodyPr/>
          <a:lstStyle/>
          <a:p>
            <a:fld id="{F06C50F5-833C-884B-A98B-A44FA3D00C65}" type="datetimeFigureOut">
              <a:rPr lang="en-US" smtClean="0"/>
              <a:t>5/12/2025</a:t>
            </a:fld>
            <a:endParaRPr lang="en-US"/>
          </a:p>
        </p:txBody>
      </p:sp>
      <p:sp>
        <p:nvSpPr>
          <p:cNvPr id="5" name="Footer Placeholder 4">
            <a:extLst>
              <a:ext uri="{FF2B5EF4-FFF2-40B4-BE49-F238E27FC236}">
                <a16:creationId xmlns:a16="http://schemas.microsoft.com/office/drawing/2014/main" id="{019E45D2-729E-969B-2314-5B8F878F88E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DB94A13-D208-520B-EF3B-4BD83B92B419}"/>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3194753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Picture 7" descr="Chart&#10;&#10;Description automatically generated with medium confidence">
            <a:extLst>
              <a:ext uri="{FF2B5EF4-FFF2-40B4-BE49-F238E27FC236}">
                <a16:creationId xmlns:a16="http://schemas.microsoft.com/office/drawing/2014/main" id="{4A51A676-339C-D36A-2306-C4A1E9340ED7}"/>
              </a:ext>
            </a:extLst>
          </p:cNvPr>
          <p:cNvPicPr>
            <a:picLocks noChangeAspect="1"/>
          </p:cNvPicPr>
          <p:nvPr userDrawn="1"/>
        </p:nvPicPr>
        <p:blipFill>
          <a:blip r:embed="rId2"/>
          <a:stretch>
            <a:fillRect/>
          </a:stretch>
        </p:blipFill>
        <p:spPr>
          <a:xfrm>
            <a:off x="9392" y="0"/>
            <a:ext cx="12182607" cy="6863290"/>
          </a:xfrm>
          <a:prstGeom prst="rect">
            <a:avLst/>
          </a:prstGeom>
        </p:spPr>
      </p:pic>
    </p:spTree>
    <p:extLst>
      <p:ext uri="{BB962C8B-B14F-4D97-AF65-F5344CB8AC3E}">
        <p14:creationId xmlns:p14="http://schemas.microsoft.com/office/powerpoint/2010/main" val="290146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37CB-F8E5-B5D9-5B7B-33630C2B104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823BFE5-357E-8DC4-CA7A-6C86EE83F44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B134CEA-1CC2-981F-37BC-9FA6ADD35432}"/>
              </a:ext>
            </a:extLst>
          </p:cNvPr>
          <p:cNvSpPr>
            <a:spLocks noGrp="1"/>
          </p:cNvSpPr>
          <p:nvPr>
            <p:ph type="dt" sz="half" idx="10"/>
          </p:nvPr>
        </p:nvSpPr>
        <p:spPr>
          <a:xfrm>
            <a:off x="838200" y="6356350"/>
            <a:ext cx="2743200" cy="365125"/>
          </a:xfrm>
          <a:prstGeom prst="rect">
            <a:avLst/>
          </a:prstGeom>
        </p:spPr>
        <p:txBody>
          <a:bodyPr/>
          <a:lstStyle/>
          <a:p>
            <a:fld id="{F06C50F5-833C-884B-A98B-A44FA3D00C65}" type="datetimeFigureOut">
              <a:rPr lang="en-US" smtClean="0"/>
              <a:t>5/12/2025</a:t>
            </a:fld>
            <a:endParaRPr lang="en-US"/>
          </a:p>
        </p:txBody>
      </p:sp>
      <p:sp>
        <p:nvSpPr>
          <p:cNvPr id="5" name="Footer Placeholder 4">
            <a:extLst>
              <a:ext uri="{FF2B5EF4-FFF2-40B4-BE49-F238E27FC236}">
                <a16:creationId xmlns:a16="http://schemas.microsoft.com/office/drawing/2014/main" id="{DB2E318D-AC28-A36D-C6CF-7B0B7742A08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D0AE00D-F195-BE2D-F87C-7F0ACB6B990C}"/>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2996676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63D60-8121-DF14-E1B8-53803EB69C02}"/>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63A46D1-1EA7-AA2D-540A-7CB83F83EF8C}"/>
              </a:ext>
            </a:extLst>
          </p:cNvPr>
          <p:cNvSpPr>
            <a:spLocks noGrp="1"/>
          </p:cNvSpPr>
          <p:nvPr>
            <p:ph sz="half" idx="1"/>
          </p:nvPr>
        </p:nvSpPr>
        <p:spPr>
          <a:xfrm>
            <a:off x="838200" y="1825625"/>
            <a:ext cx="5181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B9A1498-E91C-485E-18B1-5F4E9CCDBC7A}"/>
              </a:ext>
            </a:extLst>
          </p:cNvPr>
          <p:cNvSpPr>
            <a:spLocks noGrp="1"/>
          </p:cNvSpPr>
          <p:nvPr>
            <p:ph sz="half" idx="2"/>
          </p:nvPr>
        </p:nvSpPr>
        <p:spPr>
          <a:xfrm>
            <a:off x="6172200" y="1825625"/>
            <a:ext cx="5181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B030F7D-A2DF-B8EE-B06D-15A2DE8DAB57}"/>
              </a:ext>
            </a:extLst>
          </p:cNvPr>
          <p:cNvSpPr>
            <a:spLocks noGrp="1"/>
          </p:cNvSpPr>
          <p:nvPr>
            <p:ph type="dt" sz="half" idx="10"/>
          </p:nvPr>
        </p:nvSpPr>
        <p:spPr>
          <a:xfrm>
            <a:off x="838200" y="6356350"/>
            <a:ext cx="2743200" cy="365125"/>
          </a:xfrm>
          <a:prstGeom prst="rect">
            <a:avLst/>
          </a:prstGeom>
        </p:spPr>
        <p:txBody>
          <a:bodyPr/>
          <a:lstStyle/>
          <a:p>
            <a:fld id="{F06C50F5-833C-884B-A98B-A44FA3D00C65}" type="datetimeFigureOut">
              <a:rPr lang="en-US" smtClean="0"/>
              <a:t>5/12/2025</a:t>
            </a:fld>
            <a:endParaRPr lang="en-US"/>
          </a:p>
        </p:txBody>
      </p:sp>
      <p:sp>
        <p:nvSpPr>
          <p:cNvPr id="6" name="Footer Placeholder 5">
            <a:extLst>
              <a:ext uri="{FF2B5EF4-FFF2-40B4-BE49-F238E27FC236}">
                <a16:creationId xmlns:a16="http://schemas.microsoft.com/office/drawing/2014/main" id="{4910CBEA-4681-E241-E0CA-F2E8447F4A0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3AC3695-EF3C-3525-0F51-5A9E3DCBCB2D}"/>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134324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B3560-F82C-08B1-42D7-1ACA2C2A2767}"/>
              </a:ext>
            </a:extLst>
          </p:cNvPr>
          <p:cNvSpPr>
            <a:spLocks noGrp="1"/>
          </p:cNvSpPr>
          <p:nvPr>
            <p:ph type="title"/>
          </p:nvPr>
        </p:nvSpPr>
        <p:spPr>
          <a:xfrm>
            <a:off x="839788" y="365125"/>
            <a:ext cx="10515600" cy="1325563"/>
          </a:xfrm>
          <a:prstGeom prst="rect">
            <a:avLst/>
          </a:prstGeo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2B07A4F-ADC7-3D08-1C5C-15062BA55FE3}"/>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8250338-8640-72BC-9DB9-ABEECDEC2CE0}"/>
              </a:ext>
            </a:extLst>
          </p:cNvPr>
          <p:cNvSpPr>
            <a:spLocks noGrp="1"/>
          </p:cNvSpPr>
          <p:nvPr>
            <p:ph sz="half" idx="2"/>
          </p:nvPr>
        </p:nvSpPr>
        <p:spPr>
          <a:xfrm>
            <a:off x="839788" y="2505075"/>
            <a:ext cx="5157787" cy="368458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AA8EC03-D675-EEB7-E862-BEC75833F06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33A816A-ADE6-2590-FBDC-121DA838B82F}"/>
              </a:ext>
            </a:extLst>
          </p:cNvPr>
          <p:cNvSpPr>
            <a:spLocks noGrp="1"/>
          </p:cNvSpPr>
          <p:nvPr>
            <p:ph sz="quarter" idx="4"/>
          </p:nvPr>
        </p:nvSpPr>
        <p:spPr>
          <a:xfrm>
            <a:off x="6172200" y="2505075"/>
            <a:ext cx="5183188" cy="368458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35B488A-B0C0-C55C-4ADE-30E75E826912}"/>
              </a:ext>
            </a:extLst>
          </p:cNvPr>
          <p:cNvSpPr>
            <a:spLocks noGrp="1"/>
          </p:cNvSpPr>
          <p:nvPr>
            <p:ph type="dt" sz="half" idx="10"/>
          </p:nvPr>
        </p:nvSpPr>
        <p:spPr>
          <a:xfrm>
            <a:off x="838200" y="6356350"/>
            <a:ext cx="2743200" cy="365125"/>
          </a:xfrm>
          <a:prstGeom prst="rect">
            <a:avLst/>
          </a:prstGeom>
        </p:spPr>
        <p:txBody>
          <a:bodyPr/>
          <a:lstStyle/>
          <a:p>
            <a:fld id="{F06C50F5-833C-884B-A98B-A44FA3D00C65}" type="datetimeFigureOut">
              <a:rPr lang="en-US" smtClean="0"/>
              <a:t>5/12/2025</a:t>
            </a:fld>
            <a:endParaRPr lang="en-US"/>
          </a:p>
        </p:txBody>
      </p:sp>
      <p:sp>
        <p:nvSpPr>
          <p:cNvPr id="8" name="Footer Placeholder 7">
            <a:extLst>
              <a:ext uri="{FF2B5EF4-FFF2-40B4-BE49-F238E27FC236}">
                <a16:creationId xmlns:a16="http://schemas.microsoft.com/office/drawing/2014/main" id="{10D46D88-15BF-834C-1B25-75860255711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13A0CDBC-A985-3EA9-C718-AC13B971F62A}"/>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1270772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BB3F9-BAE3-C9B2-26A7-820398B3836A}"/>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DD05182-E4AE-2010-0C29-FDFA7C7149DB}"/>
              </a:ext>
            </a:extLst>
          </p:cNvPr>
          <p:cNvSpPr>
            <a:spLocks noGrp="1"/>
          </p:cNvSpPr>
          <p:nvPr>
            <p:ph type="dt" sz="half" idx="10"/>
          </p:nvPr>
        </p:nvSpPr>
        <p:spPr>
          <a:xfrm>
            <a:off x="838200" y="6356350"/>
            <a:ext cx="2743200" cy="365125"/>
          </a:xfrm>
          <a:prstGeom prst="rect">
            <a:avLst/>
          </a:prstGeom>
        </p:spPr>
        <p:txBody>
          <a:bodyPr/>
          <a:lstStyle/>
          <a:p>
            <a:fld id="{F06C50F5-833C-884B-A98B-A44FA3D00C65}" type="datetimeFigureOut">
              <a:rPr lang="en-US" smtClean="0"/>
              <a:t>5/12/2025</a:t>
            </a:fld>
            <a:endParaRPr lang="en-US"/>
          </a:p>
        </p:txBody>
      </p:sp>
      <p:sp>
        <p:nvSpPr>
          <p:cNvPr id="4" name="Footer Placeholder 3">
            <a:extLst>
              <a:ext uri="{FF2B5EF4-FFF2-40B4-BE49-F238E27FC236}">
                <a16:creationId xmlns:a16="http://schemas.microsoft.com/office/drawing/2014/main" id="{16C300E2-402B-98E3-2757-3A31C0A0479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C7C2A2F5-3E9F-6B45-4CF9-47BFA6D73E7E}"/>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3319624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945011-E9A7-8E95-B826-A16313ABB798}"/>
              </a:ext>
            </a:extLst>
          </p:cNvPr>
          <p:cNvSpPr>
            <a:spLocks noGrp="1"/>
          </p:cNvSpPr>
          <p:nvPr>
            <p:ph type="dt" sz="half" idx="10"/>
          </p:nvPr>
        </p:nvSpPr>
        <p:spPr>
          <a:xfrm>
            <a:off x="838200" y="6356350"/>
            <a:ext cx="2743200" cy="365125"/>
          </a:xfrm>
          <a:prstGeom prst="rect">
            <a:avLst/>
          </a:prstGeom>
        </p:spPr>
        <p:txBody>
          <a:bodyPr/>
          <a:lstStyle/>
          <a:p>
            <a:fld id="{F06C50F5-833C-884B-A98B-A44FA3D00C65}" type="datetimeFigureOut">
              <a:rPr lang="en-US" smtClean="0"/>
              <a:t>5/12/2025</a:t>
            </a:fld>
            <a:endParaRPr lang="en-US"/>
          </a:p>
        </p:txBody>
      </p:sp>
      <p:sp>
        <p:nvSpPr>
          <p:cNvPr id="3" name="Footer Placeholder 2">
            <a:extLst>
              <a:ext uri="{FF2B5EF4-FFF2-40B4-BE49-F238E27FC236}">
                <a16:creationId xmlns:a16="http://schemas.microsoft.com/office/drawing/2014/main" id="{137746BC-C252-A52B-D6DE-B2EAE020214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E394A4AC-74DD-345F-C3F6-91BC37FD0F81}"/>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4095553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57FDD-C1BE-8547-72C8-04C6BA0C3B0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96FC19B-2087-FA1B-ABEC-127A626F2688}"/>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92D16F4-3BA9-A1C3-7EFB-38EC55C4830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CF1FDD7-8A89-4DBD-B56F-DEC65AB6B4A5}"/>
              </a:ext>
            </a:extLst>
          </p:cNvPr>
          <p:cNvSpPr>
            <a:spLocks noGrp="1"/>
          </p:cNvSpPr>
          <p:nvPr>
            <p:ph type="dt" sz="half" idx="10"/>
          </p:nvPr>
        </p:nvSpPr>
        <p:spPr>
          <a:xfrm>
            <a:off x="838200" y="6356350"/>
            <a:ext cx="2743200" cy="365125"/>
          </a:xfrm>
          <a:prstGeom prst="rect">
            <a:avLst/>
          </a:prstGeom>
        </p:spPr>
        <p:txBody>
          <a:bodyPr/>
          <a:lstStyle/>
          <a:p>
            <a:fld id="{F06C50F5-833C-884B-A98B-A44FA3D00C65}" type="datetimeFigureOut">
              <a:rPr lang="en-US" smtClean="0"/>
              <a:t>5/12/2025</a:t>
            </a:fld>
            <a:endParaRPr lang="en-US"/>
          </a:p>
        </p:txBody>
      </p:sp>
      <p:sp>
        <p:nvSpPr>
          <p:cNvPr id="6" name="Footer Placeholder 5">
            <a:extLst>
              <a:ext uri="{FF2B5EF4-FFF2-40B4-BE49-F238E27FC236}">
                <a16:creationId xmlns:a16="http://schemas.microsoft.com/office/drawing/2014/main" id="{F5A65472-DE73-B7E4-3D65-9F93FCBA00C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B966094-4665-D239-C20C-6EF65A513A8A}"/>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343267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1CEE-A9F0-B30C-C89A-DC2E000C793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C3025A4-2399-6371-A82A-FDF129C56CE2}"/>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091582-8A9A-A42E-63FE-28D3E691C1D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AB3DCFA-2B86-D83F-E8D9-37A9C26B51EC}"/>
              </a:ext>
            </a:extLst>
          </p:cNvPr>
          <p:cNvSpPr>
            <a:spLocks noGrp="1"/>
          </p:cNvSpPr>
          <p:nvPr>
            <p:ph type="dt" sz="half" idx="10"/>
          </p:nvPr>
        </p:nvSpPr>
        <p:spPr>
          <a:xfrm>
            <a:off x="838200" y="6356350"/>
            <a:ext cx="2743200" cy="365125"/>
          </a:xfrm>
          <a:prstGeom prst="rect">
            <a:avLst/>
          </a:prstGeom>
        </p:spPr>
        <p:txBody>
          <a:bodyPr/>
          <a:lstStyle/>
          <a:p>
            <a:fld id="{F06C50F5-833C-884B-A98B-A44FA3D00C65}" type="datetimeFigureOut">
              <a:rPr lang="en-US" smtClean="0"/>
              <a:t>5/12/2025</a:t>
            </a:fld>
            <a:endParaRPr lang="en-US"/>
          </a:p>
        </p:txBody>
      </p:sp>
      <p:sp>
        <p:nvSpPr>
          <p:cNvPr id="6" name="Footer Placeholder 5">
            <a:extLst>
              <a:ext uri="{FF2B5EF4-FFF2-40B4-BE49-F238E27FC236}">
                <a16:creationId xmlns:a16="http://schemas.microsoft.com/office/drawing/2014/main" id="{4645275C-0CDD-0E7E-E0F1-16132C8B631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DDBB424-1B47-DD90-23CB-A9520E5C3BDA}"/>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2283595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FE10EC-FE6C-E442-1CA6-03388C237D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E647E3E-A52E-093B-30D8-E839F38CE4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6072EDA-D5AF-9875-8024-39746099DD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6C50F5-833C-884B-A98B-A44FA3D00C65}" type="datetimeFigureOut">
              <a:rPr lang="en-US" smtClean="0"/>
              <a:t>5/12/2025</a:t>
            </a:fld>
            <a:endParaRPr lang="en-US"/>
          </a:p>
        </p:txBody>
      </p:sp>
      <p:sp>
        <p:nvSpPr>
          <p:cNvPr id="5" name="Footer Placeholder 4">
            <a:extLst>
              <a:ext uri="{FF2B5EF4-FFF2-40B4-BE49-F238E27FC236}">
                <a16:creationId xmlns:a16="http://schemas.microsoft.com/office/drawing/2014/main" id="{B042796D-3951-C29A-2E19-C58D49C35A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8CCB558-8B30-08C8-23C3-EF2A5BAC7E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AC0D00-F74E-124E-B60A-5A84676CA716}" type="slidenum">
              <a:rPr lang="en-US" smtClean="0"/>
              <a:t>‹#›</a:t>
            </a:fld>
            <a:endParaRPr lang="en-US"/>
          </a:p>
        </p:txBody>
      </p:sp>
    </p:spTree>
    <p:extLst>
      <p:ext uri="{BB962C8B-B14F-4D97-AF65-F5344CB8AC3E}">
        <p14:creationId xmlns:p14="http://schemas.microsoft.com/office/powerpoint/2010/main" val="2622145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13FA1D-0614-F565-C464-2CD2D36A2537}"/>
              </a:ext>
            </a:extLst>
          </p:cNvPr>
          <p:cNvSpPr txBox="1"/>
          <p:nvPr/>
        </p:nvSpPr>
        <p:spPr>
          <a:xfrm>
            <a:off x="1814513" y="3557588"/>
            <a:ext cx="4614862" cy="1323439"/>
          </a:xfrm>
          <a:prstGeom prst="rect">
            <a:avLst/>
          </a:prstGeom>
          <a:noFill/>
        </p:spPr>
        <p:txBody>
          <a:bodyPr wrap="square" rtlCol="0">
            <a:spAutoFit/>
          </a:bodyPr>
          <a:lstStyle/>
          <a:p>
            <a:r>
              <a:rPr lang="en-US" sz="8000" b="1" dirty="0">
                <a:latin typeface="Times New Roman" panose="02020603050405020304" pitchFamily="18" charset="0"/>
                <a:cs typeface="Times New Roman" panose="02020603050405020304" pitchFamily="18" charset="0"/>
              </a:rPr>
              <a:t>EmojAI</a:t>
            </a:r>
            <a:endParaRPr lang="en-IN" sz="8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4A1639F-B4DF-26DF-83E7-8CB04BCBC71A}"/>
              </a:ext>
            </a:extLst>
          </p:cNvPr>
          <p:cNvSpPr txBox="1"/>
          <p:nvPr/>
        </p:nvSpPr>
        <p:spPr>
          <a:xfrm>
            <a:off x="5243513" y="4909602"/>
            <a:ext cx="2657475" cy="646331"/>
          </a:xfrm>
          <a:prstGeom prst="rect">
            <a:avLst/>
          </a:prstGeom>
          <a:noFill/>
        </p:spPr>
        <p:txBody>
          <a:bodyPr wrap="square" rtlCol="0">
            <a:spAutoFit/>
          </a:bodyPr>
          <a:lstStyle/>
          <a:p>
            <a:r>
              <a:rPr lang="en-US" sz="3600" dirty="0">
                <a:solidFill>
                  <a:srgbClr val="FF0000"/>
                </a:solidFill>
                <a:latin typeface="Times New Roman" panose="02020603050405020304" pitchFamily="18" charset="0"/>
                <a:cs typeface="Times New Roman" panose="02020603050405020304" pitchFamily="18" charset="0"/>
              </a:rPr>
              <a:t>Batch-01</a:t>
            </a:r>
            <a:endParaRPr lang="en-IN" sz="3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9235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4FB58D-3226-9461-0FCC-AEA0D541F08D}"/>
              </a:ext>
            </a:extLst>
          </p:cNvPr>
          <p:cNvSpPr txBox="1"/>
          <p:nvPr/>
        </p:nvSpPr>
        <p:spPr>
          <a:xfrm>
            <a:off x="990447" y="627699"/>
            <a:ext cx="5778000" cy="400110"/>
          </a:xfrm>
          <a:prstGeom prst="rect">
            <a:avLst/>
          </a:prstGeom>
          <a:noFill/>
        </p:spPr>
        <p:txBody>
          <a:bodyPr wrap="square" rtlCol="0">
            <a:spAutoFit/>
          </a:bodyPr>
          <a:lstStyle>
            <a:defPPr>
              <a:defRPr lang="en-US"/>
            </a:defPPr>
            <a:lvl1pPr algn="ctr">
              <a:defRPr sz="2000" b="1">
                <a:latin typeface="Times New Roman" panose="02020603050405020304" pitchFamily="18" charset="0"/>
                <a:cs typeface="Times New Roman" panose="02020603050405020304" pitchFamily="18" charset="0"/>
              </a:defRPr>
            </a:lvl1pPr>
          </a:lstStyle>
          <a:p>
            <a:r>
              <a:rPr lang="en-IN" dirty="0"/>
              <a:t>PROPOSED SOLUTION: </a:t>
            </a:r>
            <a:r>
              <a:rPr lang="en-US" b="1" dirty="0"/>
              <a:t>EmojAI</a:t>
            </a:r>
            <a:endParaRPr lang="en-IN" dirty="0"/>
          </a:p>
        </p:txBody>
      </p:sp>
      <p:sp>
        <p:nvSpPr>
          <p:cNvPr id="4" name="TextBox 3">
            <a:extLst>
              <a:ext uri="{FF2B5EF4-FFF2-40B4-BE49-F238E27FC236}">
                <a16:creationId xmlns:a16="http://schemas.microsoft.com/office/drawing/2014/main" id="{75C5035A-8FED-9AAE-E0A8-B5ECE3618F23}"/>
              </a:ext>
            </a:extLst>
          </p:cNvPr>
          <p:cNvSpPr txBox="1"/>
          <p:nvPr/>
        </p:nvSpPr>
        <p:spPr>
          <a:xfrm>
            <a:off x="416353" y="1293390"/>
            <a:ext cx="6352094" cy="4278094"/>
          </a:xfrm>
          <a:prstGeom prst="rect">
            <a:avLst/>
          </a:prstGeom>
          <a:noFill/>
        </p:spPr>
        <p:txBody>
          <a:bodyPr wrap="square" rtlCol="0">
            <a:spAutoFit/>
          </a:bodyPr>
          <a:lstStyle/>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 AI-Powered Emoji Suggestions</a:t>
            </a:r>
            <a:endParaRPr lang="en-US" sz="1600" dirty="0">
              <a:latin typeface="Times New Roman" panose="02020603050405020304" pitchFamily="18" charset="0"/>
              <a:cs typeface="Times New Roman" panose="02020603050405020304" pitchFamily="18" charset="0"/>
            </a:endParaRPr>
          </a:p>
          <a:p>
            <a:pPr marL="644525" lvl="1" indent="-285750">
              <a:buFontTx/>
              <a:buChar char="-"/>
            </a:pPr>
            <a:r>
              <a:rPr lang="en-US" sz="1600" dirty="0">
                <a:latin typeface="Times New Roman" panose="02020603050405020304" pitchFamily="18" charset="0"/>
                <a:cs typeface="Times New Roman" panose="02020603050405020304" pitchFamily="18" charset="0"/>
              </a:rPr>
              <a:t>EmojAI uses advanced AI (Gemini API) to understand the context, tone, and sentiment of the user’s message to suggest highly relevant emojis.</a:t>
            </a:r>
          </a:p>
          <a:p>
            <a:pPr marL="800100" lvl="1" indent="-342900">
              <a:buFont typeface="+mj-lt"/>
              <a:buAutoNum type="arabicPeriod"/>
            </a:pP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 Sentiment Analysis Integration</a:t>
            </a:r>
            <a:endParaRPr lang="en-US" sz="1600" dirty="0">
              <a:latin typeface="Times New Roman" panose="02020603050405020304" pitchFamily="18" charset="0"/>
              <a:cs typeface="Times New Roman" panose="02020603050405020304" pitchFamily="18" charset="0"/>
            </a:endParaRPr>
          </a:p>
          <a:p>
            <a:pPr marL="644525" lvl="1" indent="-285750">
              <a:buFontTx/>
              <a:buChar char="-"/>
            </a:pPr>
            <a:r>
              <a:rPr lang="en-US" sz="1600" dirty="0">
                <a:latin typeface="Times New Roman" panose="02020603050405020304" pitchFamily="18" charset="0"/>
                <a:cs typeface="Times New Roman" panose="02020603050405020304" pitchFamily="18" charset="0"/>
              </a:rPr>
              <a:t>Detects emotional tone in user messages using keyword mapping, intensity modifiers, and question-based logic.</a:t>
            </a:r>
          </a:p>
          <a:p>
            <a:pPr marL="358775" lvl="1"/>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 Fallback Mechanism</a:t>
            </a:r>
            <a:endParaRPr lang="en-US" sz="1600" dirty="0">
              <a:latin typeface="Times New Roman" panose="02020603050405020304" pitchFamily="18" charset="0"/>
              <a:cs typeface="Times New Roman" panose="02020603050405020304" pitchFamily="18" charset="0"/>
            </a:endParaRPr>
          </a:p>
          <a:p>
            <a:pPr marL="644525" lvl="1" indent="-285750">
              <a:buFontTx/>
              <a:buChar char="-"/>
            </a:pPr>
            <a:r>
              <a:rPr lang="en-US" sz="1600" dirty="0">
                <a:latin typeface="Times New Roman" panose="02020603050405020304" pitchFamily="18" charset="0"/>
                <a:cs typeface="Times New Roman" panose="02020603050405020304" pitchFamily="18" charset="0"/>
              </a:rPr>
              <a:t>In case the AI fails or encounters issues (like no response, network problems), EmojAI provides a predefined set of fallback emojis to ensure the user always receives suggestions.</a:t>
            </a:r>
          </a:p>
          <a:p>
            <a:pPr marL="800100" lvl="1" indent="-342900">
              <a:buFont typeface="+mj-lt"/>
              <a:buAutoNum type="arabicPeriod"/>
            </a:pP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 Interactive Command-Line Interface (CLI)</a:t>
            </a:r>
            <a:endParaRPr lang="en-US" sz="1600" dirty="0">
              <a:latin typeface="Times New Roman" panose="02020603050405020304" pitchFamily="18" charset="0"/>
              <a:cs typeface="Times New Roman" panose="02020603050405020304" pitchFamily="18" charset="0"/>
            </a:endParaRPr>
          </a:p>
          <a:p>
            <a:pPr marL="644525" lvl="1" indent="-285750">
              <a:buFontTx/>
              <a:buChar char="-"/>
            </a:pPr>
            <a:r>
              <a:rPr lang="en-US" sz="1600" dirty="0">
                <a:latin typeface="Times New Roman" panose="02020603050405020304" pitchFamily="18" charset="0"/>
                <a:cs typeface="Times New Roman" panose="02020603050405020304" pitchFamily="18" charset="0"/>
              </a:rPr>
              <a:t>EmojAI offers a simple, real-time CLI where users can input their messages and instantly see suggested emojis.</a:t>
            </a:r>
          </a:p>
        </p:txBody>
      </p:sp>
      <p:sp>
        <p:nvSpPr>
          <p:cNvPr id="3" name="TextBox 2">
            <a:extLst>
              <a:ext uri="{FF2B5EF4-FFF2-40B4-BE49-F238E27FC236}">
                <a16:creationId xmlns:a16="http://schemas.microsoft.com/office/drawing/2014/main" id="{0E65F133-D5E4-E6C9-22D6-5EC650093C33}"/>
              </a:ext>
            </a:extLst>
          </p:cNvPr>
          <p:cNvSpPr txBox="1"/>
          <p:nvPr/>
        </p:nvSpPr>
        <p:spPr>
          <a:xfrm>
            <a:off x="11623249" y="6268824"/>
            <a:ext cx="414779"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9</a:t>
            </a:r>
          </a:p>
        </p:txBody>
      </p:sp>
      <p:pic>
        <p:nvPicPr>
          <p:cNvPr id="2050" name="Picture 2">
            <a:extLst>
              <a:ext uri="{FF2B5EF4-FFF2-40B4-BE49-F238E27FC236}">
                <a16:creationId xmlns:a16="http://schemas.microsoft.com/office/drawing/2014/main" id="{A216937A-0610-AFEA-3818-06AF17B9C4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7238" y="2039778"/>
            <a:ext cx="4977351"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8620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1071FF-1ACF-9EE1-1BE6-A5C41B8469E1}"/>
              </a:ext>
            </a:extLst>
          </p:cNvPr>
          <p:cNvSpPr txBox="1"/>
          <p:nvPr/>
        </p:nvSpPr>
        <p:spPr>
          <a:xfrm>
            <a:off x="463484" y="1443841"/>
            <a:ext cx="11265031" cy="3970318"/>
          </a:xfrm>
          <a:prstGeom prst="rect">
            <a:avLst/>
          </a:prstGeom>
          <a:noFill/>
        </p:spPr>
        <p:txBody>
          <a:bodyPr wrap="square">
            <a:spAutoFit/>
          </a:bodyPr>
          <a:lstStyle/>
          <a:p>
            <a:pPr marL="342900" indent="-342900">
              <a:buFont typeface="+mj-lt"/>
              <a:buAutoNum type="arabicPeriod" startAt="5"/>
            </a:pPr>
            <a:r>
              <a:rPr lang="en-US" b="1" dirty="0">
                <a:latin typeface="Times New Roman" panose="02020603050405020304" pitchFamily="18" charset="0"/>
                <a:cs typeface="Times New Roman" panose="02020603050405020304" pitchFamily="18" charset="0"/>
              </a:rPr>
              <a:t>Emotion Categorization: </a:t>
            </a:r>
          </a:p>
          <a:p>
            <a:pPr marL="644525" lvl="1" indent="-285750">
              <a:buFontTx/>
              <a:buChar char="-"/>
            </a:pPr>
            <a:r>
              <a:rPr lang="en-US" dirty="0">
                <a:latin typeface="Times New Roman" panose="02020603050405020304" pitchFamily="18" charset="0"/>
                <a:cs typeface="Times New Roman" panose="02020603050405020304" pitchFamily="18" charset="0"/>
              </a:rPr>
              <a:t>Classifies messages into emotions like happy, sad, excited, love, confused, angry, etc., with graded intensity (mild, moderate, strong).</a:t>
            </a:r>
          </a:p>
          <a:p>
            <a:pPr marL="358775" lvl="1"/>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startAt="5"/>
            </a:pPr>
            <a:r>
              <a:rPr lang="en-US" b="1" dirty="0">
                <a:latin typeface="Times New Roman" panose="02020603050405020304" pitchFamily="18" charset="0"/>
                <a:cs typeface="Times New Roman" panose="02020603050405020304" pitchFamily="18" charset="0"/>
              </a:rPr>
              <a:t>Enhanced User Experience</a:t>
            </a:r>
          </a:p>
          <a:p>
            <a:pPr marL="644525" lvl="1" indent="-285750">
              <a:buFontTx/>
              <a:buChar char="-"/>
            </a:pPr>
            <a:r>
              <a:rPr lang="en-US" dirty="0">
                <a:latin typeface="Times New Roman" panose="02020603050405020304" pitchFamily="18" charset="0"/>
                <a:cs typeface="Times New Roman" panose="02020603050405020304" pitchFamily="18" charset="0"/>
              </a:rPr>
              <a:t>By automating emoji suggestions, EmojAI reduces the effort users need to express themselves better in digital conversations.</a:t>
            </a:r>
          </a:p>
          <a:p>
            <a:pPr marL="701675" lvl="1" indent="-342900">
              <a:buFont typeface="+mj-lt"/>
              <a:buAutoNum type="arabicPeriod" startAt="5"/>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startAt="5"/>
            </a:pPr>
            <a:r>
              <a:rPr lang="en-US" b="1" dirty="0">
                <a:latin typeface="Times New Roman" panose="02020603050405020304" pitchFamily="18" charset="0"/>
                <a:cs typeface="Times New Roman" panose="02020603050405020304" pitchFamily="18" charset="0"/>
              </a:rPr>
              <a:t>Scalable for Future Integrations</a:t>
            </a:r>
            <a:endParaRPr lang="en-US" dirty="0">
              <a:latin typeface="Times New Roman" panose="02020603050405020304" pitchFamily="18" charset="0"/>
              <a:cs typeface="Times New Roman" panose="02020603050405020304" pitchFamily="18" charset="0"/>
            </a:endParaRPr>
          </a:p>
          <a:p>
            <a:pPr marL="644525" lvl="1" indent="-285750">
              <a:buFontTx/>
              <a:buChar char="-"/>
            </a:pPr>
            <a:r>
              <a:rPr lang="en-US" dirty="0">
                <a:latin typeface="Times New Roman" panose="02020603050405020304" pitchFamily="18" charset="0"/>
                <a:cs typeface="Times New Roman" panose="02020603050405020304" pitchFamily="18" charset="0"/>
              </a:rPr>
              <a:t>Though it starts with CLI, EmojAI is designed to be extended easily into messaging apps, chatbots, or even browser extensions in the future.</a:t>
            </a:r>
          </a:p>
          <a:p>
            <a:pPr marL="800100" lvl="1" indent="-342900">
              <a:buFont typeface="+mj-lt"/>
              <a:buAutoNum type="arabicPeriod" startAt="5"/>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startAt="5"/>
            </a:pPr>
            <a:r>
              <a:rPr lang="en-US" b="1" dirty="0">
                <a:latin typeface="Times New Roman" panose="02020603050405020304" pitchFamily="18" charset="0"/>
                <a:cs typeface="Times New Roman" panose="02020603050405020304" pitchFamily="18" charset="0"/>
              </a:rPr>
              <a:t>Language Flexibility (Future Scope)</a:t>
            </a:r>
            <a:endParaRPr lang="en-US" dirty="0">
              <a:latin typeface="Times New Roman" panose="02020603050405020304" pitchFamily="18" charset="0"/>
              <a:cs typeface="Times New Roman" panose="02020603050405020304" pitchFamily="18" charset="0"/>
            </a:endParaRPr>
          </a:p>
          <a:p>
            <a:pPr marL="644525" lvl="1" indent="-285750">
              <a:buFontTx/>
              <a:buChar char="-"/>
            </a:pPr>
            <a:r>
              <a:rPr lang="en-US" dirty="0">
                <a:latin typeface="Times New Roman" panose="02020603050405020304" pitchFamily="18" charset="0"/>
                <a:cs typeface="Times New Roman" panose="02020603050405020304" pitchFamily="18" charset="0"/>
              </a:rPr>
              <a:t>The design allows future upgrades to support multiple languages for a broader, global user base.</a:t>
            </a:r>
          </a:p>
        </p:txBody>
      </p:sp>
      <p:sp>
        <p:nvSpPr>
          <p:cNvPr id="4" name="TextBox 3">
            <a:extLst>
              <a:ext uri="{FF2B5EF4-FFF2-40B4-BE49-F238E27FC236}">
                <a16:creationId xmlns:a16="http://schemas.microsoft.com/office/drawing/2014/main" id="{0FA58EED-019B-0360-ED98-6D8381564FF3}"/>
              </a:ext>
            </a:extLst>
          </p:cNvPr>
          <p:cNvSpPr txBox="1"/>
          <p:nvPr/>
        </p:nvSpPr>
        <p:spPr>
          <a:xfrm>
            <a:off x="990447" y="627699"/>
            <a:ext cx="5778000" cy="400110"/>
          </a:xfrm>
          <a:prstGeom prst="rect">
            <a:avLst/>
          </a:prstGeom>
          <a:noFill/>
        </p:spPr>
        <p:txBody>
          <a:bodyPr wrap="square" rtlCol="0">
            <a:spAutoFit/>
          </a:bodyPr>
          <a:lstStyle>
            <a:defPPr>
              <a:defRPr lang="en-US"/>
            </a:defPPr>
            <a:lvl1pPr algn="ctr">
              <a:defRPr sz="2000" b="1">
                <a:latin typeface="Times New Roman" panose="02020603050405020304" pitchFamily="18" charset="0"/>
                <a:cs typeface="Times New Roman" panose="02020603050405020304" pitchFamily="18" charset="0"/>
              </a:defRPr>
            </a:lvl1pPr>
          </a:lstStyle>
          <a:p>
            <a:r>
              <a:rPr lang="en-IN" dirty="0"/>
              <a:t>PROPOSED SOLUTION: </a:t>
            </a:r>
            <a:r>
              <a:rPr lang="en-US" b="1" dirty="0"/>
              <a:t>EmojAI</a:t>
            </a:r>
            <a:endParaRPr lang="en-IN" dirty="0"/>
          </a:p>
        </p:txBody>
      </p:sp>
      <p:sp>
        <p:nvSpPr>
          <p:cNvPr id="5" name="TextBox 4">
            <a:extLst>
              <a:ext uri="{FF2B5EF4-FFF2-40B4-BE49-F238E27FC236}">
                <a16:creationId xmlns:a16="http://schemas.microsoft.com/office/drawing/2014/main" id="{2FF219F4-A04B-FCB3-B6A1-605009793EB2}"/>
              </a:ext>
            </a:extLst>
          </p:cNvPr>
          <p:cNvSpPr txBox="1"/>
          <p:nvPr/>
        </p:nvSpPr>
        <p:spPr>
          <a:xfrm>
            <a:off x="11415861" y="6268824"/>
            <a:ext cx="622168"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10</a:t>
            </a:r>
          </a:p>
        </p:txBody>
      </p:sp>
    </p:spTree>
    <p:extLst>
      <p:ext uri="{BB962C8B-B14F-4D97-AF65-F5344CB8AC3E}">
        <p14:creationId xmlns:p14="http://schemas.microsoft.com/office/powerpoint/2010/main" val="215345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479031-C405-F56D-1E22-BE67FB6913C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8E8E732-32AB-0506-033D-764C36AC8CBF}"/>
              </a:ext>
            </a:extLst>
          </p:cNvPr>
          <p:cNvSpPr txBox="1"/>
          <p:nvPr/>
        </p:nvSpPr>
        <p:spPr>
          <a:xfrm>
            <a:off x="990447" y="627699"/>
            <a:ext cx="5778000" cy="400110"/>
          </a:xfrm>
          <a:prstGeom prst="rect">
            <a:avLst/>
          </a:prstGeom>
          <a:noFill/>
        </p:spPr>
        <p:txBody>
          <a:bodyPr wrap="square" rtlCol="0">
            <a:spAutoFit/>
          </a:bodyPr>
          <a:lstStyle>
            <a:defPPr>
              <a:defRPr lang="en-US"/>
            </a:defPPr>
            <a:lvl1pPr algn="ctr">
              <a:defRPr sz="2000" b="1">
                <a:latin typeface="Times New Roman" panose="02020603050405020304" pitchFamily="18" charset="0"/>
                <a:cs typeface="Times New Roman" panose="02020603050405020304" pitchFamily="18" charset="0"/>
              </a:defRPr>
            </a:lvl1pPr>
          </a:lstStyle>
          <a:p>
            <a:r>
              <a:rPr lang="en-IN" dirty="0"/>
              <a:t>Code: </a:t>
            </a:r>
            <a:r>
              <a:rPr lang="en-US" b="1" dirty="0"/>
              <a:t>EmojAI</a:t>
            </a:r>
            <a:endParaRPr lang="en-IN" dirty="0"/>
          </a:p>
        </p:txBody>
      </p:sp>
      <p:sp>
        <p:nvSpPr>
          <p:cNvPr id="5" name="TextBox 4">
            <a:extLst>
              <a:ext uri="{FF2B5EF4-FFF2-40B4-BE49-F238E27FC236}">
                <a16:creationId xmlns:a16="http://schemas.microsoft.com/office/drawing/2014/main" id="{1EEFC490-4F3C-2ED0-14E9-E1CC28677D9E}"/>
              </a:ext>
            </a:extLst>
          </p:cNvPr>
          <p:cNvSpPr txBox="1"/>
          <p:nvPr/>
        </p:nvSpPr>
        <p:spPr>
          <a:xfrm>
            <a:off x="11415861" y="6268824"/>
            <a:ext cx="622168"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10</a:t>
            </a:r>
          </a:p>
        </p:txBody>
      </p:sp>
      <p:pic>
        <p:nvPicPr>
          <p:cNvPr id="6" name="Picture 5" descr="A screen shot of a computer program&#10;&#10;AI-generated content may be incorrect.">
            <a:extLst>
              <a:ext uri="{FF2B5EF4-FFF2-40B4-BE49-F238E27FC236}">
                <a16:creationId xmlns:a16="http://schemas.microsoft.com/office/drawing/2014/main" id="{A25666C3-28CF-5816-EC13-EDA3F4186403}"/>
              </a:ext>
            </a:extLst>
          </p:cNvPr>
          <p:cNvPicPr>
            <a:picLocks noChangeAspect="1"/>
          </p:cNvPicPr>
          <p:nvPr/>
        </p:nvPicPr>
        <p:blipFill>
          <a:blip r:embed="rId2"/>
          <a:srcRect l="10240" t="20842" r="13185" b="12644"/>
          <a:stretch/>
        </p:blipFill>
        <p:spPr>
          <a:xfrm>
            <a:off x="990447" y="1365331"/>
            <a:ext cx="4498878" cy="3857118"/>
          </a:xfrm>
          <a:prstGeom prst="rect">
            <a:avLst/>
          </a:prstGeom>
        </p:spPr>
      </p:pic>
      <p:pic>
        <p:nvPicPr>
          <p:cNvPr id="8" name="Picture 7" descr="A screen shot of a computer screen&#10;&#10;AI-generated content may be incorrect.">
            <a:extLst>
              <a:ext uri="{FF2B5EF4-FFF2-40B4-BE49-F238E27FC236}">
                <a16:creationId xmlns:a16="http://schemas.microsoft.com/office/drawing/2014/main" id="{9ED00069-1E75-A392-FCE7-862D306D65AC}"/>
              </a:ext>
            </a:extLst>
          </p:cNvPr>
          <p:cNvPicPr>
            <a:picLocks noChangeAspect="1"/>
          </p:cNvPicPr>
          <p:nvPr/>
        </p:nvPicPr>
        <p:blipFill>
          <a:blip r:embed="rId3"/>
          <a:srcRect l="5575" t="9152" r="5575" b="8591"/>
          <a:stretch/>
        </p:blipFill>
        <p:spPr>
          <a:xfrm>
            <a:off x="5730956" y="1027809"/>
            <a:ext cx="4887526" cy="5202492"/>
          </a:xfrm>
          <a:prstGeom prst="rect">
            <a:avLst/>
          </a:prstGeom>
        </p:spPr>
      </p:pic>
    </p:spTree>
    <p:extLst>
      <p:ext uri="{BB962C8B-B14F-4D97-AF65-F5344CB8AC3E}">
        <p14:creationId xmlns:p14="http://schemas.microsoft.com/office/powerpoint/2010/main" val="106372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17FBD4-9393-81E6-27E0-E7739FB3612D}"/>
              </a:ext>
            </a:extLst>
          </p:cNvPr>
          <p:cNvSpPr txBox="1"/>
          <p:nvPr/>
        </p:nvSpPr>
        <p:spPr>
          <a:xfrm>
            <a:off x="990447" y="627699"/>
            <a:ext cx="5778000" cy="400110"/>
          </a:xfrm>
          <a:prstGeom prst="rect">
            <a:avLst/>
          </a:prstGeom>
          <a:noFill/>
        </p:spPr>
        <p:txBody>
          <a:bodyPr wrap="square" rtlCol="0">
            <a:spAutoFit/>
          </a:bodyPr>
          <a:lstStyle>
            <a:defPPr>
              <a:defRPr lang="en-US"/>
            </a:defPPr>
            <a:lvl1pPr algn="ctr">
              <a:defRPr sz="2000" b="1">
                <a:latin typeface="Times New Roman" panose="02020603050405020304" pitchFamily="18" charset="0"/>
                <a:cs typeface="Times New Roman" panose="02020603050405020304" pitchFamily="18" charset="0"/>
              </a:defRPr>
            </a:lvl1pPr>
          </a:lstStyle>
          <a:p>
            <a:r>
              <a:rPr lang="en-IN"/>
              <a:t>OUTPUT</a:t>
            </a:r>
            <a:endParaRPr lang="en-IN" dirty="0"/>
          </a:p>
        </p:txBody>
      </p:sp>
      <p:pic>
        <p:nvPicPr>
          <p:cNvPr id="5" name="Picture 4">
            <a:extLst>
              <a:ext uri="{FF2B5EF4-FFF2-40B4-BE49-F238E27FC236}">
                <a16:creationId xmlns:a16="http://schemas.microsoft.com/office/drawing/2014/main" id="{387F4738-4165-1F17-F869-727B83E2B257}"/>
              </a:ext>
            </a:extLst>
          </p:cNvPr>
          <p:cNvPicPr>
            <a:picLocks noChangeAspect="1"/>
          </p:cNvPicPr>
          <p:nvPr/>
        </p:nvPicPr>
        <p:blipFill>
          <a:blip r:embed="rId2"/>
          <a:stretch>
            <a:fillRect/>
          </a:stretch>
        </p:blipFill>
        <p:spPr>
          <a:xfrm>
            <a:off x="1208690" y="1122275"/>
            <a:ext cx="9017875" cy="4984236"/>
          </a:xfrm>
          <a:prstGeom prst="rect">
            <a:avLst/>
          </a:prstGeom>
        </p:spPr>
      </p:pic>
      <p:sp>
        <p:nvSpPr>
          <p:cNvPr id="6" name="TextBox 5">
            <a:extLst>
              <a:ext uri="{FF2B5EF4-FFF2-40B4-BE49-F238E27FC236}">
                <a16:creationId xmlns:a16="http://schemas.microsoft.com/office/drawing/2014/main" id="{8708B4A5-D942-8651-5045-AC74C69CE18E}"/>
              </a:ext>
            </a:extLst>
          </p:cNvPr>
          <p:cNvSpPr txBox="1"/>
          <p:nvPr/>
        </p:nvSpPr>
        <p:spPr>
          <a:xfrm>
            <a:off x="11415861" y="6268824"/>
            <a:ext cx="622168"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11</a:t>
            </a:r>
          </a:p>
        </p:txBody>
      </p:sp>
    </p:spTree>
    <p:extLst>
      <p:ext uri="{BB962C8B-B14F-4D97-AF65-F5344CB8AC3E}">
        <p14:creationId xmlns:p14="http://schemas.microsoft.com/office/powerpoint/2010/main" val="327336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487170-3313-32FA-C507-AB37AFB5E54F}"/>
              </a:ext>
            </a:extLst>
          </p:cNvPr>
          <p:cNvSpPr txBox="1"/>
          <p:nvPr/>
        </p:nvSpPr>
        <p:spPr>
          <a:xfrm>
            <a:off x="2700337" y="2885092"/>
            <a:ext cx="7729538" cy="1569660"/>
          </a:xfrm>
          <a:prstGeom prst="rect">
            <a:avLst/>
          </a:prstGeom>
          <a:noFill/>
        </p:spPr>
        <p:txBody>
          <a:bodyPr wrap="square" rtlCol="0">
            <a:spAutoFit/>
          </a:bodyPr>
          <a:lstStyle/>
          <a:p>
            <a:r>
              <a:rPr lang="en-US" sz="9600" b="1" i="1" dirty="0">
                <a:solidFill>
                  <a:schemeClr val="accent4">
                    <a:lumMod val="75000"/>
                  </a:schemeClr>
                </a:solidFill>
                <a:latin typeface="Times New Roman" panose="02020603050405020304" pitchFamily="18" charset="0"/>
                <a:cs typeface="Times New Roman" panose="02020603050405020304" pitchFamily="18" charset="0"/>
              </a:rPr>
              <a:t>Thank You!</a:t>
            </a:r>
            <a:endParaRPr lang="en-IN" sz="9600" b="1" i="1" dirty="0">
              <a:solidFill>
                <a:schemeClr val="accent4">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5381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D1B3EAF-E4DC-7C50-F714-2BD38B70122C}"/>
              </a:ext>
            </a:extLst>
          </p:cNvPr>
          <p:cNvGraphicFramePr>
            <a:graphicFrameLocks noGrp="1"/>
          </p:cNvGraphicFramePr>
          <p:nvPr>
            <p:extLst>
              <p:ext uri="{D42A27DB-BD31-4B8C-83A1-F6EECF244321}">
                <p14:modId xmlns:p14="http://schemas.microsoft.com/office/powerpoint/2010/main" val="2923034528"/>
              </p:ext>
            </p:extLst>
          </p:nvPr>
        </p:nvGraphicFramePr>
        <p:xfrm>
          <a:off x="1700176" y="1747520"/>
          <a:ext cx="8127999" cy="3362960"/>
        </p:xfrm>
        <a:graphic>
          <a:graphicData uri="http://schemas.openxmlformats.org/drawingml/2006/table">
            <a:tbl>
              <a:tblPr firstRow="1" bandRow="1">
                <a:tableStyleId>{5940675A-B579-460E-94D1-54222C63F5DA}</a:tableStyleId>
              </a:tblPr>
              <a:tblGrid>
                <a:gridCol w="1024170">
                  <a:extLst>
                    <a:ext uri="{9D8B030D-6E8A-4147-A177-3AD203B41FA5}">
                      <a16:colId xmlns:a16="http://schemas.microsoft.com/office/drawing/2014/main" val="163516267"/>
                    </a:ext>
                  </a:extLst>
                </a:gridCol>
                <a:gridCol w="5184742">
                  <a:extLst>
                    <a:ext uri="{9D8B030D-6E8A-4147-A177-3AD203B41FA5}">
                      <a16:colId xmlns:a16="http://schemas.microsoft.com/office/drawing/2014/main" val="4133598110"/>
                    </a:ext>
                  </a:extLst>
                </a:gridCol>
                <a:gridCol w="1919087">
                  <a:extLst>
                    <a:ext uri="{9D8B030D-6E8A-4147-A177-3AD203B41FA5}">
                      <a16:colId xmlns:a16="http://schemas.microsoft.com/office/drawing/2014/main" val="2025305995"/>
                    </a:ext>
                  </a:extLst>
                </a:gridCol>
              </a:tblGrid>
              <a:tr h="370840">
                <a:tc>
                  <a:txBody>
                    <a:bodyPr/>
                    <a:lstStyle/>
                    <a:p>
                      <a:pPr algn="ctr"/>
                      <a:r>
                        <a:rPr lang="en-IN" sz="2000" b="1" dirty="0">
                          <a:latin typeface="Times New Roman" panose="02020603050405020304" pitchFamily="18" charset="0"/>
                          <a:cs typeface="Times New Roman" panose="02020603050405020304" pitchFamily="18" charset="0"/>
                        </a:rPr>
                        <a:t>S.No.</a:t>
                      </a:r>
                    </a:p>
                  </a:txBody>
                  <a:tcPr/>
                </a:tc>
                <a:tc>
                  <a:txBody>
                    <a:bodyPr/>
                    <a:lstStyle/>
                    <a:p>
                      <a:pPr algn="ctr"/>
                      <a:r>
                        <a:rPr lang="en-IN" sz="2000" b="1" dirty="0">
                          <a:latin typeface="Times New Roman" panose="02020603050405020304" pitchFamily="18" charset="0"/>
                          <a:cs typeface="Times New Roman" panose="02020603050405020304" pitchFamily="18" charset="0"/>
                        </a:rPr>
                        <a:t>Topic</a:t>
                      </a:r>
                    </a:p>
                  </a:txBody>
                  <a:tcPr/>
                </a:tc>
                <a:tc>
                  <a:txBody>
                    <a:bodyPr/>
                    <a:lstStyle/>
                    <a:p>
                      <a:pPr algn="ctr"/>
                      <a:r>
                        <a:rPr lang="en-IN" sz="2000" b="1" kern="1200" dirty="0">
                          <a:solidFill>
                            <a:schemeClr val="tx1"/>
                          </a:solidFill>
                          <a:latin typeface="Times New Roman" panose="02020603050405020304" pitchFamily="18" charset="0"/>
                          <a:ea typeface="+mn-ea"/>
                          <a:cs typeface="Times New Roman" panose="02020603050405020304" pitchFamily="18" charset="0"/>
                        </a:rPr>
                        <a:t>Pg No.</a:t>
                      </a:r>
                    </a:p>
                  </a:txBody>
                  <a:tcPr/>
                </a:tc>
                <a:extLst>
                  <a:ext uri="{0D108BD9-81ED-4DB2-BD59-A6C34878D82A}">
                    <a16:rowId xmlns:a16="http://schemas.microsoft.com/office/drawing/2014/main" val="3135937460"/>
                  </a:ext>
                </a:extLst>
              </a:tr>
              <a:tr h="370840">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1</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Team Information</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2</a:t>
                      </a:r>
                    </a:p>
                  </a:txBody>
                  <a:tcPr/>
                </a:tc>
                <a:extLst>
                  <a:ext uri="{0D108BD9-81ED-4DB2-BD59-A6C34878D82A}">
                    <a16:rowId xmlns:a16="http://schemas.microsoft.com/office/drawing/2014/main" val="2854419538"/>
                  </a:ext>
                </a:extLst>
              </a:tr>
              <a:tr h="370840">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2</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Problem statement</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3</a:t>
                      </a:r>
                    </a:p>
                  </a:txBody>
                  <a:tcPr/>
                </a:tc>
                <a:extLst>
                  <a:ext uri="{0D108BD9-81ED-4DB2-BD59-A6C34878D82A}">
                    <a16:rowId xmlns:a16="http://schemas.microsoft.com/office/drawing/2014/main" val="1876544274"/>
                  </a:ext>
                </a:extLst>
              </a:tr>
              <a:tr h="370840">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3</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Abstract</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4</a:t>
                      </a:r>
                    </a:p>
                  </a:txBody>
                  <a:tcPr/>
                </a:tc>
                <a:extLst>
                  <a:ext uri="{0D108BD9-81ED-4DB2-BD59-A6C34878D82A}">
                    <a16:rowId xmlns:a16="http://schemas.microsoft.com/office/drawing/2014/main" val="2276411109"/>
                  </a:ext>
                </a:extLst>
              </a:tr>
              <a:tr h="370840">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4</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Introduction</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5</a:t>
                      </a:r>
                    </a:p>
                  </a:txBody>
                  <a:tcPr/>
                </a:tc>
                <a:extLst>
                  <a:ext uri="{0D108BD9-81ED-4DB2-BD59-A6C34878D82A}">
                    <a16:rowId xmlns:a16="http://schemas.microsoft.com/office/drawing/2014/main" val="1638324410"/>
                  </a:ext>
                </a:extLst>
              </a:tr>
              <a:tr h="370840">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5</a:t>
                      </a:r>
                    </a:p>
                  </a:txBody>
                  <a:tcPr/>
                </a:tc>
                <a:tc>
                  <a:txBody>
                    <a:bodyPr/>
                    <a:lstStyle/>
                    <a:p>
                      <a:pPr marL="0" indent="0" algn="ctr">
                        <a:buNone/>
                      </a:pPr>
                      <a:r>
                        <a:rPr lang="en-US" sz="1800" b="0" dirty="0">
                          <a:solidFill>
                            <a:srgbClr val="000000"/>
                          </a:solidFill>
                          <a:latin typeface="Times New Roman" panose="02020603050405020304" pitchFamily="18" charset="0"/>
                          <a:ea typeface="Crimson Text Bold" pitchFamily="34" charset="-122"/>
                          <a:cs typeface="Times New Roman" panose="02020603050405020304" pitchFamily="18" charset="0"/>
                        </a:rPr>
                        <a:t>Existing Solutions</a:t>
                      </a:r>
                      <a:endParaRPr lang="en-US" sz="1800" b="0" dirty="0">
                        <a:latin typeface="Times New Roman" panose="02020603050405020304" pitchFamily="18" charset="0"/>
                        <a:cs typeface="Times New Roman" panose="02020603050405020304" pitchFamily="18" charset="0"/>
                      </a:endParaRPr>
                    </a:p>
                  </a:txBody>
                  <a:tcPr/>
                </a:tc>
                <a:tc>
                  <a:txBody>
                    <a:bodyPr/>
                    <a:lstStyle/>
                    <a:p>
                      <a:pPr algn="ctr"/>
                      <a:r>
                        <a:rPr lang="en-IN" sz="1800" kern="1200">
                          <a:solidFill>
                            <a:schemeClr val="tx1"/>
                          </a:solidFill>
                          <a:latin typeface="Times New Roman" panose="02020603050405020304" pitchFamily="18" charset="0"/>
                          <a:ea typeface="+mn-ea"/>
                          <a:cs typeface="Times New Roman" panose="02020603050405020304" pitchFamily="18" charset="0"/>
                        </a:rPr>
                        <a:t>6, 7</a:t>
                      </a:r>
                      <a:endParaRPr lang="en-IN" sz="18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056646953"/>
                  </a:ext>
                </a:extLst>
              </a:tr>
              <a:tr h="370840">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6</a:t>
                      </a:r>
                    </a:p>
                  </a:txBody>
                  <a:tcPr/>
                </a:tc>
                <a:tc>
                  <a:txBody>
                    <a:bodyPr/>
                    <a:lstStyle/>
                    <a:p>
                      <a:pPr marL="0" indent="0" algn="ctr">
                        <a:buNone/>
                      </a:pPr>
                      <a:r>
                        <a:rPr lang="en-US" sz="1800" b="0" dirty="0">
                          <a:latin typeface="Times New Roman" panose="02020603050405020304" pitchFamily="18" charset="0"/>
                          <a:cs typeface="Times New Roman" panose="02020603050405020304" pitchFamily="18" charset="0"/>
                        </a:rPr>
                        <a:t>Drawbacks of Existing Solutions</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8</a:t>
                      </a:r>
                    </a:p>
                  </a:txBody>
                  <a:tcPr/>
                </a:tc>
                <a:extLst>
                  <a:ext uri="{0D108BD9-81ED-4DB2-BD59-A6C34878D82A}">
                    <a16:rowId xmlns:a16="http://schemas.microsoft.com/office/drawing/2014/main" val="3261181775"/>
                  </a:ext>
                </a:extLst>
              </a:tr>
              <a:tr h="370840">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7</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Proposed Solution: EmojAI</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9, 10</a:t>
                      </a:r>
                    </a:p>
                  </a:txBody>
                  <a:tcPr/>
                </a:tc>
                <a:extLst>
                  <a:ext uri="{0D108BD9-81ED-4DB2-BD59-A6C34878D82A}">
                    <a16:rowId xmlns:a16="http://schemas.microsoft.com/office/drawing/2014/main" val="2822384535"/>
                  </a:ext>
                </a:extLst>
              </a:tr>
              <a:tr h="370840">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8</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Output</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11</a:t>
                      </a:r>
                    </a:p>
                  </a:txBody>
                  <a:tcPr/>
                </a:tc>
                <a:extLst>
                  <a:ext uri="{0D108BD9-81ED-4DB2-BD59-A6C34878D82A}">
                    <a16:rowId xmlns:a16="http://schemas.microsoft.com/office/drawing/2014/main" val="4067496937"/>
                  </a:ext>
                </a:extLst>
              </a:tr>
            </a:tbl>
          </a:graphicData>
        </a:graphic>
      </p:graphicFrame>
      <p:sp>
        <p:nvSpPr>
          <p:cNvPr id="5" name="TextBox 4">
            <a:extLst>
              <a:ext uri="{FF2B5EF4-FFF2-40B4-BE49-F238E27FC236}">
                <a16:creationId xmlns:a16="http://schemas.microsoft.com/office/drawing/2014/main" id="{6D5773A9-9C4D-AC77-8B0C-6BAD58E7CC52}"/>
              </a:ext>
            </a:extLst>
          </p:cNvPr>
          <p:cNvSpPr txBox="1"/>
          <p:nvPr/>
        </p:nvSpPr>
        <p:spPr>
          <a:xfrm>
            <a:off x="1024128" y="566928"/>
            <a:ext cx="5669280"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Table of content</a:t>
            </a:r>
          </a:p>
        </p:txBody>
      </p:sp>
      <p:sp>
        <p:nvSpPr>
          <p:cNvPr id="6" name="TextBox 5">
            <a:extLst>
              <a:ext uri="{FF2B5EF4-FFF2-40B4-BE49-F238E27FC236}">
                <a16:creationId xmlns:a16="http://schemas.microsoft.com/office/drawing/2014/main" id="{6DB4CB8F-0C3E-495B-8D53-D9BB870B6BD0}"/>
              </a:ext>
            </a:extLst>
          </p:cNvPr>
          <p:cNvSpPr txBox="1"/>
          <p:nvPr/>
        </p:nvSpPr>
        <p:spPr>
          <a:xfrm>
            <a:off x="11623249" y="6268824"/>
            <a:ext cx="414779"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2189990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10;&#10;Description automatically generated with medium confidence">
            <a:extLst>
              <a:ext uri="{FF2B5EF4-FFF2-40B4-BE49-F238E27FC236}">
                <a16:creationId xmlns:a16="http://schemas.microsoft.com/office/drawing/2014/main" id="{A09F6374-BC9C-1DC6-6C86-452A60828752}"/>
              </a:ext>
            </a:extLst>
          </p:cNvPr>
          <p:cNvPicPr>
            <a:picLocks noChangeAspect="1"/>
          </p:cNvPicPr>
          <p:nvPr/>
        </p:nvPicPr>
        <p:blipFill>
          <a:blip r:embed="rId2"/>
          <a:stretch>
            <a:fillRect/>
          </a:stretch>
        </p:blipFill>
        <p:spPr>
          <a:xfrm>
            <a:off x="9392" y="0"/>
            <a:ext cx="12182607" cy="6863290"/>
          </a:xfrm>
          <a:prstGeom prst="rect">
            <a:avLst/>
          </a:prstGeom>
        </p:spPr>
      </p:pic>
      <p:sp>
        <p:nvSpPr>
          <p:cNvPr id="2" name="TextBox 1">
            <a:extLst>
              <a:ext uri="{FF2B5EF4-FFF2-40B4-BE49-F238E27FC236}">
                <a16:creationId xmlns:a16="http://schemas.microsoft.com/office/drawing/2014/main" id="{8AAA6EF9-D573-53E3-41FC-C83BA836EE5C}"/>
              </a:ext>
            </a:extLst>
          </p:cNvPr>
          <p:cNvSpPr txBox="1"/>
          <p:nvPr/>
        </p:nvSpPr>
        <p:spPr>
          <a:xfrm>
            <a:off x="11623249" y="6268824"/>
            <a:ext cx="414779"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2</a:t>
            </a:r>
          </a:p>
        </p:txBody>
      </p:sp>
      <p:sp>
        <p:nvSpPr>
          <p:cNvPr id="4" name="TextBox 3">
            <a:extLst>
              <a:ext uri="{FF2B5EF4-FFF2-40B4-BE49-F238E27FC236}">
                <a16:creationId xmlns:a16="http://schemas.microsoft.com/office/drawing/2014/main" id="{7A1B1BD4-DF34-3DCE-D0B7-EB397D607EF7}"/>
              </a:ext>
            </a:extLst>
          </p:cNvPr>
          <p:cNvSpPr txBox="1"/>
          <p:nvPr/>
        </p:nvSpPr>
        <p:spPr>
          <a:xfrm>
            <a:off x="1027522" y="631598"/>
            <a:ext cx="5693789"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TEAM INFORMATION</a:t>
            </a:r>
          </a:p>
        </p:txBody>
      </p:sp>
      <p:sp>
        <p:nvSpPr>
          <p:cNvPr id="5" name="TextBox 4">
            <a:extLst>
              <a:ext uri="{FF2B5EF4-FFF2-40B4-BE49-F238E27FC236}">
                <a16:creationId xmlns:a16="http://schemas.microsoft.com/office/drawing/2014/main" id="{3948773A-AA06-E36A-D449-FBC6054577BC}"/>
              </a:ext>
            </a:extLst>
          </p:cNvPr>
          <p:cNvSpPr txBox="1"/>
          <p:nvPr/>
        </p:nvSpPr>
        <p:spPr>
          <a:xfrm>
            <a:off x="1508289" y="1348033"/>
            <a:ext cx="4025245"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Team Name: </a:t>
            </a:r>
            <a:r>
              <a:rPr lang="en-IN" sz="2000" dirty="0">
                <a:latin typeface="Times New Roman" panose="02020603050405020304" pitchFamily="18" charset="0"/>
                <a:cs typeface="Times New Roman" panose="02020603050405020304" pitchFamily="18" charset="0"/>
              </a:rPr>
              <a:t>Tech T-Rex</a:t>
            </a:r>
            <a:endParaRPr lang="en-IN" sz="2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280AC05-486A-682C-C5F5-B76E505480F7}"/>
              </a:ext>
            </a:extLst>
          </p:cNvPr>
          <p:cNvSpPr txBox="1"/>
          <p:nvPr/>
        </p:nvSpPr>
        <p:spPr>
          <a:xfrm>
            <a:off x="1508288" y="2338435"/>
            <a:ext cx="4025245"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Team Members:</a:t>
            </a:r>
          </a:p>
        </p:txBody>
      </p:sp>
      <p:sp>
        <p:nvSpPr>
          <p:cNvPr id="8" name="TextBox 7">
            <a:extLst>
              <a:ext uri="{FF2B5EF4-FFF2-40B4-BE49-F238E27FC236}">
                <a16:creationId xmlns:a16="http://schemas.microsoft.com/office/drawing/2014/main" id="{3DAB2840-C821-8498-88B4-499211690244}"/>
              </a:ext>
            </a:extLst>
          </p:cNvPr>
          <p:cNvSpPr txBox="1"/>
          <p:nvPr/>
        </p:nvSpPr>
        <p:spPr>
          <a:xfrm>
            <a:off x="1508288" y="1864413"/>
            <a:ext cx="3846136"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Guide : </a:t>
            </a:r>
            <a:r>
              <a:rPr lang="en-IN" sz="2000" dirty="0">
                <a:latin typeface="Times New Roman" panose="02020603050405020304" pitchFamily="18" charset="0"/>
                <a:cs typeface="Times New Roman" panose="02020603050405020304" pitchFamily="18" charset="0"/>
              </a:rPr>
              <a:t>Mrs. Afiya Parveen</a:t>
            </a:r>
          </a:p>
        </p:txBody>
      </p:sp>
      <p:graphicFrame>
        <p:nvGraphicFramePr>
          <p:cNvPr id="9" name="Table 8">
            <a:extLst>
              <a:ext uri="{FF2B5EF4-FFF2-40B4-BE49-F238E27FC236}">
                <a16:creationId xmlns:a16="http://schemas.microsoft.com/office/drawing/2014/main" id="{550CF430-AC62-65B4-E966-1D39551C9066}"/>
              </a:ext>
            </a:extLst>
          </p:cNvPr>
          <p:cNvGraphicFramePr>
            <a:graphicFrameLocks noGrp="1"/>
          </p:cNvGraphicFramePr>
          <p:nvPr>
            <p:extLst>
              <p:ext uri="{D42A27DB-BD31-4B8C-83A1-F6EECF244321}">
                <p14:modId xmlns:p14="http://schemas.microsoft.com/office/powerpoint/2010/main" val="4129685779"/>
              </p:ext>
            </p:extLst>
          </p:nvPr>
        </p:nvGraphicFramePr>
        <p:xfrm>
          <a:off x="1508289" y="2850884"/>
          <a:ext cx="8128000" cy="2120237"/>
        </p:xfrm>
        <a:graphic>
          <a:graphicData uri="http://schemas.openxmlformats.org/drawingml/2006/table">
            <a:tbl>
              <a:tblPr firstRow="1" bandRow="1">
                <a:tableStyleId>{5C22544A-7EE6-4342-B048-85BDC9FD1C3A}</a:tableStyleId>
              </a:tblPr>
              <a:tblGrid>
                <a:gridCol w="3649221">
                  <a:extLst>
                    <a:ext uri="{9D8B030D-6E8A-4147-A177-3AD203B41FA5}">
                      <a16:colId xmlns:a16="http://schemas.microsoft.com/office/drawing/2014/main" val="1892282562"/>
                    </a:ext>
                  </a:extLst>
                </a:gridCol>
                <a:gridCol w="4478779">
                  <a:extLst>
                    <a:ext uri="{9D8B030D-6E8A-4147-A177-3AD203B41FA5}">
                      <a16:colId xmlns:a16="http://schemas.microsoft.com/office/drawing/2014/main" val="4166800826"/>
                    </a:ext>
                  </a:extLst>
                </a:gridCol>
              </a:tblGrid>
              <a:tr h="370840">
                <a:tc>
                  <a:txBody>
                    <a:bodyPr/>
                    <a:lstStyle/>
                    <a:p>
                      <a:pPr algn="ctr"/>
                      <a:r>
                        <a:rPr lang="en-IN" sz="2000" b="1" kern="1200" dirty="0">
                          <a:solidFill>
                            <a:schemeClr val="lt1"/>
                          </a:solidFill>
                          <a:latin typeface="Times New Roman" panose="02020603050405020304" pitchFamily="18" charset="0"/>
                          <a:ea typeface="+mn-ea"/>
                          <a:cs typeface="Times New Roman" panose="02020603050405020304" pitchFamily="18" charset="0"/>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IN" sz="2000" b="1" kern="1200" dirty="0">
                          <a:solidFill>
                            <a:schemeClr val="lt1"/>
                          </a:solidFill>
                          <a:latin typeface="Times New Roman" panose="02020603050405020304" pitchFamily="18" charset="0"/>
                          <a:ea typeface="+mn-ea"/>
                          <a:cs typeface="Times New Roman" panose="02020603050405020304" pitchFamily="18" charset="0"/>
                        </a:rPr>
                        <a:t>Roll No.</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840760535"/>
                  </a:ext>
                </a:extLst>
              </a:tr>
              <a:tr h="4387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latin typeface="Times New Roman" panose="02020603050405020304" pitchFamily="18" charset="0"/>
                          <a:ea typeface="+mn-ea"/>
                          <a:cs typeface="Times New Roman" panose="02020603050405020304" pitchFamily="18" charset="0"/>
                        </a:rPr>
                        <a:t>WAGMARE SANJANA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IN" sz="1800" kern="1200" dirty="0">
                          <a:solidFill>
                            <a:schemeClr val="dk1"/>
                          </a:solidFill>
                          <a:latin typeface="Times New Roman" panose="02020603050405020304" pitchFamily="18" charset="0"/>
                          <a:ea typeface="+mn-ea"/>
                          <a:cs typeface="Times New Roman" panose="02020603050405020304" pitchFamily="18" charset="0"/>
                        </a:rPr>
                        <a:t>22QM1A6760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47405800"/>
                  </a:ext>
                </a:extLst>
              </a:tr>
              <a:tr h="433633">
                <a:tc>
                  <a:txBody>
                    <a:bodyPr/>
                    <a:lstStyle/>
                    <a:p>
                      <a:pPr algn="ctr"/>
                      <a:r>
                        <a:rPr lang="en-IN" sz="1800" kern="1200" dirty="0">
                          <a:solidFill>
                            <a:schemeClr val="dk1"/>
                          </a:solidFill>
                          <a:latin typeface="Times New Roman" panose="02020603050405020304" pitchFamily="18" charset="0"/>
                          <a:ea typeface="+mn-ea"/>
                          <a:cs typeface="Times New Roman" panose="02020603050405020304" pitchFamily="18" charset="0"/>
                        </a:rPr>
                        <a:t>RANGDAL PAVANSAI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kern="1200" dirty="0">
                          <a:solidFill>
                            <a:schemeClr val="dk1"/>
                          </a:solidFill>
                          <a:latin typeface="Times New Roman" panose="02020603050405020304" pitchFamily="18" charset="0"/>
                          <a:ea typeface="+mn-ea"/>
                          <a:cs typeface="Times New Roman" panose="02020603050405020304" pitchFamily="18" charset="0"/>
                        </a:rPr>
                        <a:t>22QM1A6748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21582773"/>
                  </a:ext>
                </a:extLst>
              </a:tr>
              <a:tr h="480767">
                <a:tc>
                  <a:txBody>
                    <a:bodyPr/>
                    <a:lstStyle/>
                    <a:p>
                      <a:pPr algn="ctr"/>
                      <a:r>
                        <a:rPr lang="en-IN" sz="1800" kern="1200" dirty="0">
                          <a:solidFill>
                            <a:schemeClr val="dk1"/>
                          </a:solidFill>
                          <a:latin typeface="Times New Roman" panose="02020603050405020304" pitchFamily="18" charset="0"/>
                          <a:ea typeface="+mn-ea"/>
                          <a:cs typeface="Times New Roman" panose="02020603050405020304" pitchFamily="18" charset="0"/>
                        </a:rPr>
                        <a:t>U. SAI HRUTHVIN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kern="1200" dirty="0">
                          <a:solidFill>
                            <a:schemeClr val="dk1"/>
                          </a:solidFill>
                          <a:latin typeface="Times New Roman" panose="02020603050405020304" pitchFamily="18" charset="0"/>
                          <a:ea typeface="+mn-ea"/>
                          <a:cs typeface="Times New Roman" panose="02020603050405020304" pitchFamily="18" charset="0"/>
                        </a:rPr>
                        <a:t>21N81A67C5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73254518"/>
                  </a:ext>
                </a:extLst>
              </a:tr>
              <a:tr h="370840">
                <a:tc>
                  <a:txBody>
                    <a:bodyPr/>
                    <a:lstStyle/>
                    <a:p>
                      <a:pPr algn="ctr"/>
                      <a:r>
                        <a:rPr lang="en-IN" sz="1800" kern="1200" dirty="0">
                          <a:solidFill>
                            <a:schemeClr val="dk1"/>
                          </a:solidFill>
                          <a:latin typeface="Times New Roman" panose="02020603050405020304" pitchFamily="18" charset="0"/>
                          <a:ea typeface="+mn-ea"/>
                          <a:cs typeface="Times New Roman" panose="02020603050405020304" pitchFamily="18" charset="0"/>
                        </a:rPr>
                        <a:t>POLUDASU NAGA PRABHAS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kern="1200" dirty="0">
                          <a:solidFill>
                            <a:schemeClr val="dk1"/>
                          </a:solidFill>
                          <a:latin typeface="Times New Roman" panose="02020603050405020304" pitchFamily="18" charset="0"/>
                          <a:ea typeface="+mn-ea"/>
                          <a:cs typeface="Times New Roman" panose="02020603050405020304" pitchFamily="18" charset="0"/>
                        </a:rPr>
                        <a:t>22QM1A6746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86760835"/>
                  </a:ext>
                </a:extLst>
              </a:tr>
            </a:tbl>
          </a:graphicData>
        </a:graphic>
      </p:graphicFrame>
    </p:spTree>
    <p:extLst>
      <p:ext uri="{BB962C8B-B14F-4D97-AF65-F5344CB8AC3E}">
        <p14:creationId xmlns:p14="http://schemas.microsoft.com/office/powerpoint/2010/main" val="770450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CEBDFE-9DD5-D94D-06F2-5DC58D49EF8C}"/>
              </a:ext>
            </a:extLst>
          </p:cNvPr>
          <p:cNvSpPr txBox="1"/>
          <p:nvPr/>
        </p:nvSpPr>
        <p:spPr>
          <a:xfrm>
            <a:off x="1499451" y="1502517"/>
            <a:ext cx="8732121" cy="255454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In digital communication (messaging apps, social media, emails), users often struggle to quickly and accurately select emojis that reflect the precise emotional tone and intensity of their text messages. Manually searching through extensive emoji libraries or choosing generic options can lead to messages that feel less expressive, are potentially misinterpreted, or simply lack the visual emphasis intended by the sender. There is a need for an automated system that can analyze the sentiment within a given text message and suggest contextually relevant emojis to enhance expressiveness and reduce the effort required from the user.</a:t>
            </a:r>
          </a:p>
        </p:txBody>
      </p:sp>
      <p:sp>
        <p:nvSpPr>
          <p:cNvPr id="4" name="TextBox 3">
            <a:extLst>
              <a:ext uri="{FF2B5EF4-FFF2-40B4-BE49-F238E27FC236}">
                <a16:creationId xmlns:a16="http://schemas.microsoft.com/office/drawing/2014/main" id="{7E4322A4-A458-942B-9F5B-EC62DA8F97F7}"/>
              </a:ext>
            </a:extLst>
          </p:cNvPr>
          <p:cNvSpPr txBox="1"/>
          <p:nvPr/>
        </p:nvSpPr>
        <p:spPr>
          <a:xfrm>
            <a:off x="11623249" y="6268824"/>
            <a:ext cx="414779"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3</a:t>
            </a:r>
          </a:p>
        </p:txBody>
      </p:sp>
      <p:sp>
        <p:nvSpPr>
          <p:cNvPr id="5" name="TextBox 4">
            <a:extLst>
              <a:ext uri="{FF2B5EF4-FFF2-40B4-BE49-F238E27FC236}">
                <a16:creationId xmlns:a16="http://schemas.microsoft.com/office/drawing/2014/main" id="{2FF54E6B-4E85-AFEA-3ED8-D19540C4E9FD}"/>
              </a:ext>
            </a:extLst>
          </p:cNvPr>
          <p:cNvSpPr txBox="1"/>
          <p:nvPr/>
        </p:nvSpPr>
        <p:spPr>
          <a:xfrm>
            <a:off x="1036948" y="622167"/>
            <a:ext cx="5693790"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203504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777E9D-CC95-5626-A778-D3D33F1B218F}"/>
              </a:ext>
            </a:extLst>
          </p:cNvPr>
          <p:cNvSpPr txBox="1"/>
          <p:nvPr/>
        </p:nvSpPr>
        <p:spPr>
          <a:xfrm>
            <a:off x="1207077" y="1733955"/>
            <a:ext cx="9017256" cy="286232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Ultimate Emoji Suggester</a:t>
            </a:r>
            <a:r>
              <a:rPr lang="en-US" sz="2000" dirty="0">
                <a:latin typeface="Times New Roman" panose="02020603050405020304" pitchFamily="18" charset="0"/>
                <a:cs typeface="Times New Roman" panose="02020603050405020304" pitchFamily="18" charset="0"/>
              </a:rPr>
              <a:t> is a sentiment-driven emoji recommendation tool designed to enhance digital communication. It analyzes the emotional tone of user messages—such as happiness, sadness, excitement, or confusion—using keyword-based sentiment detection with intensity modifiers. Based on this analysis, it intelligently suggests relevant emojis from a curated emoji library categorized by emotion and intensity. Built with Python and Pydantic for data modeling, this system features a user-friendly command-line interface and can be integrated into messaging apps, chatbots, or social media platforms to make conversations more expressive and engaging.</a:t>
            </a:r>
          </a:p>
        </p:txBody>
      </p:sp>
      <p:sp>
        <p:nvSpPr>
          <p:cNvPr id="3" name="TextBox 2">
            <a:extLst>
              <a:ext uri="{FF2B5EF4-FFF2-40B4-BE49-F238E27FC236}">
                <a16:creationId xmlns:a16="http://schemas.microsoft.com/office/drawing/2014/main" id="{B8095CAF-D7E5-3A00-7D0E-ACB6917BB802}"/>
              </a:ext>
            </a:extLst>
          </p:cNvPr>
          <p:cNvSpPr txBox="1"/>
          <p:nvPr/>
        </p:nvSpPr>
        <p:spPr>
          <a:xfrm>
            <a:off x="11623249" y="6268824"/>
            <a:ext cx="414779"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4</a:t>
            </a:r>
          </a:p>
        </p:txBody>
      </p:sp>
      <p:sp>
        <p:nvSpPr>
          <p:cNvPr id="5" name="TextBox 4">
            <a:extLst>
              <a:ext uri="{FF2B5EF4-FFF2-40B4-BE49-F238E27FC236}">
                <a16:creationId xmlns:a16="http://schemas.microsoft.com/office/drawing/2014/main" id="{B7002D89-4A85-2859-9D93-007462F23624}"/>
              </a:ext>
            </a:extLst>
          </p:cNvPr>
          <p:cNvSpPr txBox="1"/>
          <p:nvPr/>
        </p:nvSpPr>
        <p:spPr>
          <a:xfrm>
            <a:off x="1027522" y="622169"/>
            <a:ext cx="5684363"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2227781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1BC520-0CF6-0B76-FDE5-AEAAE20CAD5B}"/>
              </a:ext>
            </a:extLst>
          </p:cNvPr>
          <p:cNvSpPr txBox="1"/>
          <p:nvPr/>
        </p:nvSpPr>
        <p:spPr>
          <a:xfrm>
            <a:off x="747614" y="1613118"/>
            <a:ext cx="10696772" cy="3323987"/>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Emojis are key to modern communication</a:t>
            </a:r>
            <a:r>
              <a:rPr lang="en-US" sz="2000" dirty="0">
                <a:latin typeface="Times New Roman" panose="02020603050405020304" pitchFamily="18" charset="0"/>
                <a:cs typeface="Times New Roman" panose="02020603050405020304" pitchFamily="18" charset="0"/>
              </a:rPr>
              <a:t>, adding emotional context and tone to plain text.</a:t>
            </a:r>
          </a:p>
          <a:p>
            <a:pPr marL="342900" indent="-342900">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Manually choosing the right emoji can be </a:t>
            </a:r>
            <a:r>
              <a:rPr lang="en-US" sz="2000" b="1" dirty="0">
                <a:latin typeface="Times New Roman" panose="02020603050405020304" pitchFamily="18" charset="0"/>
                <a:cs typeface="Times New Roman" panose="02020603050405020304" pitchFamily="18" charset="0"/>
              </a:rPr>
              <a:t>time-consuming or emotionally inaccurate.</a:t>
            </a:r>
          </a:p>
          <a:p>
            <a:pPr marL="342900" indent="-342900">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project introduces an </a:t>
            </a:r>
            <a:r>
              <a:rPr lang="en-US" sz="2000" b="1" dirty="0">
                <a:latin typeface="Times New Roman" panose="02020603050405020304" pitchFamily="18" charset="0"/>
                <a:cs typeface="Times New Roman" panose="02020603050405020304" pitchFamily="18" charset="0"/>
              </a:rPr>
              <a:t>intelligent emoji suggester</a:t>
            </a:r>
            <a:r>
              <a:rPr lang="en-US" sz="2000" dirty="0">
                <a:latin typeface="Times New Roman" panose="02020603050405020304" pitchFamily="18" charset="0"/>
                <a:cs typeface="Times New Roman" panose="02020603050405020304" pitchFamily="18" charset="0"/>
              </a:rPr>
              <a:t> that analyzes the user's message sentiment.</a:t>
            </a:r>
          </a:p>
          <a:p>
            <a:pPr marL="342900" indent="-342900">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detects </a:t>
            </a:r>
            <a:r>
              <a:rPr lang="en-US" sz="2000" b="1" dirty="0">
                <a:latin typeface="Times New Roman" panose="02020603050405020304" pitchFamily="18" charset="0"/>
                <a:cs typeface="Times New Roman" panose="02020603050405020304" pitchFamily="18" charset="0"/>
              </a:rPr>
              <a:t>emotional tones</a:t>
            </a:r>
            <a:r>
              <a:rPr lang="en-US" sz="2000" dirty="0">
                <a:latin typeface="Times New Roman" panose="02020603050405020304" pitchFamily="18" charset="0"/>
                <a:cs typeface="Times New Roman" panose="02020603050405020304" pitchFamily="18" charset="0"/>
              </a:rPr>
              <a:t> like happy, sad, excited, angry, confused, etc., with </a:t>
            </a:r>
            <a:r>
              <a:rPr lang="en-US" sz="2000" b="1" dirty="0">
                <a:latin typeface="Times New Roman" panose="02020603050405020304" pitchFamily="18" charset="0"/>
                <a:cs typeface="Times New Roman" panose="02020603050405020304" pitchFamily="18" charset="0"/>
              </a:rPr>
              <a:t>varying intensity levels.</a:t>
            </a:r>
          </a:p>
          <a:p>
            <a:pPr marL="342900" indent="-342900">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Based on the sentiment, it recommends the most </a:t>
            </a:r>
            <a:r>
              <a:rPr lang="en-US" sz="2000" b="1" dirty="0">
                <a:latin typeface="Times New Roman" panose="02020603050405020304" pitchFamily="18" charset="0"/>
                <a:cs typeface="Times New Roman" panose="02020603050405020304" pitchFamily="18" charset="0"/>
              </a:rPr>
              <a:t>contextually appropriate emojis</a:t>
            </a:r>
            <a:r>
              <a:rPr lang="en-US" sz="2000" dirty="0">
                <a:latin typeface="Times New Roman" panose="02020603050405020304" pitchFamily="18" charset="0"/>
                <a:cs typeface="Times New Roman" panose="02020603050405020304" pitchFamily="18" charset="0"/>
              </a:rPr>
              <a:t>.</a:t>
            </a:r>
          </a:p>
          <a:p>
            <a:pPr marL="342900" indent="-342900">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Built using Python with modular design, it can be easily </a:t>
            </a:r>
            <a:r>
              <a:rPr lang="en-US" sz="2000" b="1" dirty="0">
                <a:latin typeface="Times New Roman" panose="02020603050405020304" pitchFamily="18" charset="0"/>
                <a:cs typeface="Times New Roman" panose="02020603050405020304" pitchFamily="18" charset="0"/>
              </a:rPr>
              <a:t>integrated into messaging apps, chatbots, or support systems</a:t>
            </a:r>
            <a:r>
              <a:rPr lang="en-US"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Aims </a:t>
            </a:r>
            <a:r>
              <a:rPr lang="en-US" sz="2000" dirty="0">
                <a:latin typeface="Times New Roman" panose="02020603050405020304" pitchFamily="18" charset="0"/>
                <a:cs typeface="Times New Roman" panose="02020603050405020304" pitchFamily="18" charset="0"/>
              </a:rPr>
              <a:t>to make digital conversations </a:t>
            </a:r>
            <a:r>
              <a:rPr lang="en-US" sz="2000" b="1" dirty="0">
                <a:latin typeface="Times New Roman" panose="02020603050405020304" pitchFamily="18" charset="0"/>
                <a:cs typeface="Times New Roman" panose="02020603050405020304" pitchFamily="18" charset="0"/>
              </a:rPr>
              <a:t>more expressive, natural, and emotionally intelligent</a:t>
            </a:r>
            <a:r>
              <a:rPr lang="en-US" sz="200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A7C305D1-713A-CCDD-2EB0-C444B2D2A541}"/>
              </a:ext>
            </a:extLst>
          </p:cNvPr>
          <p:cNvSpPr txBox="1"/>
          <p:nvPr/>
        </p:nvSpPr>
        <p:spPr>
          <a:xfrm>
            <a:off x="11623249" y="6268824"/>
            <a:ext cx="414779"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5</a:t>
            </a:r>
          </a:p>
        </p:txBody>
      </p:sp>
      <p:sp>
        <p:nvSpPr>
          <p:cNvPr id="5" name="TextBox 4">
            <a:extLst>
              <a:ext uri="{FF2B5EF4-FFF2-40B4-BE49-F238E27FC236}">
                <a16:creationId xmlns:a16="http://schemas.microsoft.com/office/drawing/2014/main" id="{FE79E133-E97A-183A-EA6F-B2BC10CBD252}"/>
              </a:ext>
            </a:extLst>
          </p:cNvPr>
          <p:cNvSpPr txBox="1"/>
          <p:nvPr/>
        </p:nvSpPr>
        <p:spPr>
          <a:xfrm>
            <a:off x="1018095" y="625481"/>
            <a:ext cx="5684363"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INTRODUCTION</a:t>
            </a:r>
            <a:endParaRPr lang="en-IN" sz="1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0816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15CC32-282F-6185-954F-8471B516CA49}"/>
              </a:ext>
            </a:extLst>
          </p:cNvPr>
          <p:cNvSpPr txBox="1"/>
          <p:nvPr/>
        </p:nvSpPr>
        <p:spPr>
          <a:xfrm>
            <a:off x="11623249" y="6268824"/>
            <a:ext cx="414779"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6</a:t>
            </a:r>
          </a:p>
        </p:txBody>
      </p:sp>
      <p:sp>
        <p:nvSpPr>
          <p:cNvPr id="5" name="Rectangle 1">
            <a:extLst>
              <a:ext uri="{FF2B5EF4-FFF2-40B4-BE49-F238E27FC236}">
                <a16:creationId xmlns:a16="http://schemas.microsoft.com/office/drawing/2014/main" id="{49094688-81C2-DCC8-6625-96AA0D1CA9DB}"/>
              </a:ext>
            </a:extLst>
          </p:cNvPr>
          <p:cNvSpPr>
            <a:spLocks noChangeArrowheads="1"/>
          </p:cNvSpPr>
          <p:nvPr/>
        </p:nvSpPr>
        <p:spPr bwMode="auto">
          <a:xfrm>
            <a:off x="1253765" y="1430759"/>
            <a:ext cx="7824247" cy="326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Gboard (Google Keyboard):</a:t>
            </a:r>
          </a:p>
          <a:p>
            <a:pPr marL="536575" lvl="1" indent="-177800" algn="just" eaLnBrk="0" fontAlgn="base" hangingPunct="0">
              <a:spcBef>
                <a:spcPct val="0"/>
              </a:spcBef>
              <a:spcAft>
                <a:spcPct val="0"/>
              </a:spcAf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Automatically suggests emojis, GIFs, and stickers based on typed text. </a:t>
            </a:r>
          </a:p>
          <a:p>
            <a:pPr marL="536575" lvl="1" indent="-177800" algn="just"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Uses machine learning to predict relevant emojis contextually.</a:t>
            </a:r>
          </a:p>
          <a:p>
            <a:pPr marR="0" lvl="0" algn="just"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SwiftKey Keyboard (Microsoft):</a:t>
            </a:r>
          </a:p>
          <a:p>
            <a:pPr marL="358775" lvl="1" algn="just" eaLnBrk="0" fontAlgn="base" hangingPunct="0">
              <a:spcBef>
                <a:spcPct val="0"/>
              </a:spcBef>
              <a:spcAft>
                <a:spcPct val="0"/>
              </a:spcAf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Offers emoji predictions based on user typing habits and emotional context.</a:t>
            </a:r>
          </a:p>
          <a:p>
            <a:pPr marL="358775" lvl="1" algn="just" eaLnBrk="0" fontAlgn="base" hangingPunct="0">
              <a:spcBef>
                <a:spcPct val="0"/>
              </a:spcBef>
              <a:spcAft>
                <a:spcPct val="0"/>
              </a:spcAf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Learns from user behavior over time to improve suggestions.</a:t>
            </a:r>
            <a:r>
              <a:rPr lang="en-US" altLang="en-US" dirty="0">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Messenger &amp; Instagram (Meta): </a:t>
            </a:r>
          </a:p>
          <a:p>
            <a:pPr marL="715963" lvl="1" indent="-357188" algn="just" eaLnBrk="0" fontAlgn="base" hangingPunct="0">
              <a:spcBef>
                <a:spcPct val="0"/>
              </a:spcBef>
              <a:spcAft>
                <a:spcPct val="0"/>
              </a:spcAf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Suggests emojis and reactions based on chat context.</a:t>
            </a:r>
          </a:p>
          <a:p>
            <a:pPr marL="715963" lvl="1" indent="-357188" algn="just" eaLnBrk="0" fontAlgn="base" hangingPunct="0">
              <a:spcBef>
                <a:spcPct val="0"/>
              </a:spcBef>
              <a:spcAft>
                <a:spcPct val="0"/>
              </a:spcAf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Includes emoji-reaction shortcuts for fast emotional expression.</a:t>
            </a:r>
          </a:p>
        </p:txBody>
      </p:sp>
      <p:sp>
        <p:nvSpPr>
          <p:cNvPr id="6" name="TextBox 5">
            <a:extLst>
              <a:ext uri="{FF2B5EF4-FFF2-40B4-BE49-F238E27FC236}">
                <a16:creationId xmlns:a16="http://schemas.microsoft.com/office/drawing/2014/main" id="{C65A3E93-382C-57B1-887C-0AEEFD56FA04}"/>
              </a:ext>
            </a:extLst>
          </p:cNvPr>
          <p:cNvSpPr txBox="1"/>
          <p:nvPr/>
        </p:nvSpPr>
        <p:spPr>
          <a:xfrm>
            <a:off x="1027522" y="631599"/>
            <a:ext cx="5674936"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EXISTING SOLUTIONS</a:t>
            </a:r>
          </a:p>
        </p:txBody>
      </p:sp>
    </p:spTree>
    <p:extLst>
      <p:ext uri="{BB962C8B-B14F-4D97-AF65-F5344CB8AC3E}">
        <p14:creationId xmlns:p14="http://schemas.microsoft.com/office/powerpoint/2010/main" val="538383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C55C0-B5E6-AA4F-6675-57E77FB0978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C6EEDE5-B7E0-BBBB-CED2-2FEBD270CE89}"/>
              </a:ext>
            </a:extLst>
          </p:cNvPr>
          <p:cNvSpPr txBox="1"/>
          <p:nvPr/>
        </p:nvSpPr>
        <p:spPr>
          <a:xfrm>
            <a:off x="11623249" y="6268824"/>
            <a:ext cx="414779"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7</a:t>
            </a:r>
          </a:p>
        </p:txBody>
      </p:sp>
      <p:sp>
        <p:nvSpPr>
          <p:cNvPr id="5" name="Rectangle 1">
            <a:extLst>
              <a:ext uri="{FF2B5EF4-FFF2-40B4-BE49-F238E27FC236}">
                <a16:creationId xmlns:a16="http://schemas.microsoft.com/office/drawing/2014/main" id="{580FC8C5-EEF4-8996-DECE-66344E28D26B}"/>
              </a:ext>
            </a:extLst>
          </p:cNvPr>
          <p:cNvSpPr>
            <a:spLocks noChangeArrowheads="1"/>
          </p:cNvSpPr>
          <p:nvPr/>
        </p:nvSpPr>
        <p:spPr bwMode="auto">
          <a:xfrm>
            <a:off x="1300899" y="1658284"/>
            <a:ext cx="7824247"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Slack:</a:t>
            </a:r>
          </a:p>
          <a:p>
            <a:pPr lvl="1" algn="just" eaLnBrk="0" fontAlgn="base" hangingPunct="0">
              <a:spcBef>
                <a:spcPct val="0"/>
              </a:spcBef>
              <a:spcAft>
                <a:spcPct val="0"/>
              </a:spcAf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Recommends</a:t>
            </a:r>
            <a:r>
              <a:rPr lang="en-US" altLang="en-US" sz="2000" dirty="0">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emoji reactions to messages in threads.</a:t>
            </a:r>
          </a:p>
          <a:p>
            <a:pPr lvl="1" algn="just" eaLnBrk="0" fontAlgn="base" hangingPunct="0">
              <a:spcBef>
                <a:spcPct val="0"/>
              </a:spcBef>
              <a:spcAft>
                <a:spcPct val="0"/>
              </a:spcAf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Supports custom emoji usage and predictions based on recent behavior.</a:t>
            </a:r>
            <a:endParaRPr lang="en-US" altLang="en-US" sz="2000" b="1" dirty="0">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iOS Predictive Emoji (Apple):</a:t>
            </a:r>
          </a:p>
          <a:p>
            <a:pPr lvl="1" algn="just" eaLnBrk="0" fontAlgn="base" hangingPunct="0">
              <a:spcBef>
                <a:spcPct val="0"/>
              </a:spcBef>
              <a:spcAft>
                <a:spcPct val="0"/>
              </a:spcAf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iOS keyboard highlights words that can be replaced with emojis as you type.</a:t>
            </a:r>
          </a:p>
          <a:p>
            <a:pPr lvl="1" algn="just" eaLnBrk="0" fontAlgn="base" hangingPunct="0">
              <a:spcBef>
                <a:spcPct val="0"/>
              </a:spcBef>
              <a:spcAft>
                <a:spcPct val="0"/>
              </a:spcAf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emoji recommendations in the predictive text-bar.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A48EF2E-0969-3753-E5D3-ADA0EBC40B64}"/>
              </a:ext>
            </a:extLst>
          </p:cNvPr>
          <p:cNvSpPr txBox="1"/>
          <p:nvPr/>
        </p:nvSpPr>
        <p:spPr>
          <a:xfrm>
            <a:off x="1027522" y="631599"/>
            <a:ext cx="5674936"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EXISTING SOLUTIONS</a:t>
            </a:r>
          </a:p>
        </p:txBody>
      </p:sp>
    </p:spTree>
    <p:extLst>
      <p:ext uri="{BB962C8B-B14F-4D97-AF65-F5344CB8AC3E}">
        <p14:creationId xmlns:p14="http://schemas.microsoft.com/office/powerpoint/2010/main" val="1461952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349044-F7D9-644C-8927-2162BCC615E6}"/>
              </a:ext>
            </a:extLst>
          </p:cNvPr>
          <p:cNvSpPr txBox="1"/>
          <p:nvPr/>
        </p:nvSpPr>
        <p:spPr>
          <a:xfrm>
            <a:off x="1027522" y="631599"/>
            <a:ext cx="5674936"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DRAWBACKS OF EXISTING SOLUTIONS</a:t>
            </a:r>
          </a:p>
        </p:txBody>
      </p:sp>
      <p:sp>
        <p:nvSpPr>
          <p:cNvPr id="3" name="TextBox 2">
            <a:extLst>
              <a:ext uri="{FF2B5EF4-FFF2-40B4-BE49-F238E27FC236}">
                <a16:creationId xmlns:a16="http://schemas.microsoft.com/office/drawing/2014/main" id="{13BDB017-BF15-DF85-2F8C-9A65252C60B8}"/>
              </a:ext>
            </a:extLst>
          </p:cNvPr>
          <p:cNvSpPr txBox="1"/>
          <p:nvPr/>
        </p:nvSpPr>
        <p:spPr>
          <a:xfrm>
            <a:off x="11623249" y="6268824"/>
            <a:ext cx="414779"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8</a:t>
            </a:r>
          </a:p>
        </p:txBody>
      </p:sp>
      <p:graphicFrame>
        <p:nvGraphicFramePr>
          <p:cNvPr id="4" name="Table 3">
            <a:extLst>
              <a:ext uri="{FF2B5EF4-FFF2-40B4-BE49-F238E27FC236}">
                <a16:creationId xmlns:a16="http://schemas.microsoft.com/office/drawing/2014/main" id="{3FD1BDC1-7CA4-0153-489B-4847EA2E74C6}"/>
              </a:ext>
            </a:extLst>
          </p:cNvPr>
          <p:cNvGraphicFramePr>
            <a:graphicFrameLocks noGrp="1"/>
          </p:cNvGraphicFramePr>
          <p:nvPr>
            <p:extLst>
              <p:ext uri="{D42A27DB-BD31-4B8C-83A1-F6EECF244321}">
                <p14:modId xmlns:p14="http://schemas.microsoft.com/office/powerpoint/2010/main" val="3182557935"/>
              </p:ext>
            </p:extLst>
          </p:nvPr>
        </p:nvGraphicFramePr>
        <p:xfrm>
          <a:off x="450601" y="1206495"/>
          <a:ext cx="11587427" cy="4929701"/>
        </p:xfrm>
        <a:graphic>
          <a:graphicData uri="http://schemas.openxmlformats.org/drawingml/2006/table">
            <a:tbl>
              <a:tblPr firstRow="1" bandRow="1">
                <a:tableStyleId>{5940675A-B579-460E-94D1-54222C63F5DA}</a:tableStyleId>
              </a:tblPr>
              <a:tblGrid>
                <a:gridCol w="3099955">
                  <a:extLst>
                    <a:ext uri="{9D8B030D-6E8A-4147-A177-3AD203B41FA5}">
                      <a16:colId xmlns:a16="http://schemas.microsoft.com/office/drawing/2014/main" val="848828169"/>
                    </a:ext>
                  </a:extLst>
                </a:gridCol>
                <a:gridCol w="2661709">
                  <a:extLst>
                    <a:ext uri="{9D8B030D-6E8A-4147-A177-3AD203B41FA5}">
                      <a16:colId xmlns:a16="http://schemas.microsoft.com/office/drawing/2014/main" val="3412520670"/>
                    </a:ext>
                  </a:extLst>
                </a:gridCol>
                <a:gridCol w="1197204">
                  <a:extLst>
                    <a:ext uri="{9D8B030D-6E8A-4147-A177-3AD203B41FA5}">
                      <a16:colId xmlns:a16="http://schemas.microsoft.com/office/drawing/2014/main" val="4157691506"/>
                    </a:ext>
                  </a:extLst>
                </a:gridCol>
                <a:gridCol w="1173592">
                  <a:extLst>
                    <a:ext uri="{9D8B030D-6E8A-4147-A177-3AD203B41FA5}">
                      <a16:colId xmlns:a16="http://schemas.microsoft.com/office/drawing/2014/main" val="2930876095"/>
                    </a:ext>
                  </a:extLst>
                </a:gridCol>
                <a:gridCol w="1447059">
                  <a:extLst>
                    <a:ext uri="{9D8B030D-6E8A-4147-A177-3AD203B41FA5}">
                      <a16:colId xmlns:a16="http://schemas.microsoft.com/office/drawing/2014/main" val="1389456690"/>
                    </a:ext>
                  </a:extLst>
                </a:gridCol>
                <a:gridCol w="2007908">
                  <a:extLst>
                    <a:ext uri="{9D8B030D-6E8A-4147-A177-3AD203B41FA5}">
                      <a16:colId xmlns:a16="http://schemas.microsoft.com/office/drawing/2014/main" val="2142614592"/>
                    </a:ext>
                  </a:extLst>
                </a:gridCol>
              </a:tblGrid>
              <a:tr h="141832">
                <a:tc>
                  <a:txBody>
                    <a:bodyPr/>
                    <a:lstStyle/>
                    <a:p>
                      <a:pPr algn="ctr"/>
                      <a:r>
                        <a:rPr lang="en-IN" sz="2000" dirty="0">
                          <a:latin typeface="Times New Roman" panose="02020603050405020304" pitchFamily="18" charset="0"/>
                          <a:cs typeface="Times New Roman" panose="02020603050405020304" pitchFamily="18" charset="0"/>
                        </a:rPr>
                        <a:t>Feature / Tool</a:t>
                      </a:r>
                    </a:p>
                  </a:txBody>
                  <a:tcPr/>
                </a:tc>
                <a:tc>
                  <a:txBody>
                    <a:bodyPr/>
                    <a:lstStyle/>
                    <a:p>
                      <a:pPr algn="ctr"/>
                      <a:r>
                        <a:rPr lang="en-IN" sz="2000" dirty="0">
                          <a:latin typeface="Times New Roman" panose="02020603050405020304" pitchFamily="18" charset="0"/>
                          <a:cs typeface="Times New Roman" panose="02020603050405020304" pitchFamily="18" charset="0"/>
                        </a:rPr>
                        <a:t>EmojAI </a:t>
                      </a:r>
                    </a:p>
                  </a:txBody>
                  <a:tcPr/>
                </a:tc>
                <a:tc>
                  <a:txBody>
                    <a:bodyPr/>
                    <a:lstStyle/>
                    <a:p>
                      <a:pPr algn="ctr"/>
                      <a:r>
                        <a:rPr lang="en-IN" sz="2000" dirty="0">
                          <a:latin typeface="Times New Roman" panose="02020603050405020304" pitchFamily="18" charset="0"/>
                          <a:cs typeface="Times New Roman" panose="02020603050405020304" pitchFamily="18" charset="0"/>
                        </a:rPr>
                        <a:t>Gboard</a:t>
                      </a:r>
                    </a:p>
                  </a:txBody>
                  <a:tcPr/>
                </a:tc>
                <a:tc>
                  <a:txBody>
                    <a:bodyPr/>
                    <a:lstStyle/>
                    <a:p>
                      <a:pPr algn="ctr"/>
                      <a:r>
                        <a:rPr lang="en-IN" sz="2000" dirty="0">
                          <a:latin typeface="Times New Roman" panose="02020603050405020304" pitchFamily="18" charset="0"/>
                          <a:cs typeface="Times New Roman" panose="02020603050405020304" pitchFamily="18" charset="0"/>
                        </a:rPr>
                        <a:t>SwiftKey</a:t>
                      </a:r>
                    </a:p>
                  </a:txBody>
                  <a:tcPr/>
                </a:tc>
                <a:tc>
                  <a:txBody>
                    <a:bodyPr/>
                    <a:lstStyle/>
                    <a:p>
                      <a:pPr algn="ctr"/>
                      <a:r>
                        <a:rPr lang="en-IN" sz="2000" dirty="0">
                          <a:latin typeface="Times New Roman" panose="02020603050405020304" pitchFamily="18" charset="0"/>
                          <a:cs typeface="Times New Roman" panose="02020603050405020304" pitchFamily="18" charset="0"/>
                        </a:rPr>
                        <a:t>Slack</a:t>
                      </a:r>
                    </a:p>
                  </a:txBody>
                  <a:tcPr/>
                </a:tc>
                <a:tc>
                  <a:txBody>
                    <a:bodyPr/>
                    <a:lstStyle/>
                    <a:p>
                      <a:pPr algn="ctr"/>
                      <a:r>
                        <a:rPr lang="en-IN" sz="2000" dirty="0">
                          <a:latin typeface="Times New Roman" panose="02020603050405020304" pitchFamily="18" charset="0"/>
                          <a:cs typeface="Times New Roman" panose="02020603050405020304" pitchFamily="18" charset="0"/>
                        </a:rPr>
                        <a:t>iOS Predictive Emoji	</a:t>
                      </a:r>
                    </a:p>
                  </a:txBody>
                  <a:tcPr/>
                </a:tc>
                <a:extLst>
                  <a:ext uri="{0D108BD9-81ED-4DB2-BD59-A6C34878D82A}">
                    <a16:rowId xmlns:a16="http://schemas.microsoft.com/office/drawing/2014/main" val="3817131806"/>
                  </a:ext>
                </a:extLst>
              </a:tr>
              <a:tr h="462175">
                <a:tc>
                  <a:txBody>
                    <a:bodyPr/>
                    <a:lstStyle/>
                    <a:p>
                      <a:r>
                        <a:rPr lang="en-IN" dirty="0">
                          <a:latin typeface="Times New Roman" panose="02020603050405020304" pitchFamily="18" charset="0"/>
                          <a:cs typeface="Times New Roman" panose="02020603050405020304" pitchFamily="18" charset="0"/>
                        </a:rPr>
                        <a:t> Sentiment Detection</a:t>
                      </a:r>
                    </a:p>
                  </a:txBody>
                  <a:tcPr/>
                </a:tc>
                <a:tc>
                  <a:txBody>
                    <a:bodyPr/>
                    <a:lstStyle/>
                    <a:p>
                      <a:r>
                        <a:rPr lang="en-US" dirty="0">
                          <a:latin typeface="Times New Roman" panose="02020603050405020304" pitchFamily="18" charset="0"/>
                          <a:cs typeface="Times New Roman" panose="02020603050405020304" pitchFamily="18" charset="0"/>
                        </a:rPr>
                        <a:t>✅ Advanced keyword-based with intensity analysis</a:t>
                      </a:r>
                    </a:p>
                  </a:txBody>
                  <a:tcPr anchor="ctr"/>
                </a:tc>
                <a:tc>
                  <a:txBody>
                    <a:bodyPr/>
                    <a:lstStyle/>
                    <a:p>
                      <a:pPr algn="ctr"/>
                      <a:r>
                        <a:rPr lang="en-IN" dirty="0">
                          <a:latin typeface="Times New Roman" panose="02020603050405020304" pitchFamily="18" charset="0"/>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694414720"/>
                  </a:ext>
                </a:extLst>
              </a:tr>
              <a:tr h="845381">
                <a:tc>
                  <a:txBody>
                    <a:bodyPr/>
                    <a:lstStyle/>
                    <a:p>
                      <a:r>
                        <a:rPr lang="en-IN" dirty="0">
                          <a:latin typeface="Times New Roman" panose="02020603050405020304" pitchFamily="18" charset="0"/>
                          <a:cs typeface="Times New Roman" panose="02020603050405020304" pitchFamily="18" charset="0"/>
                        </a:rPr>
                        <a:t> Emotion-Based Emoji Suggestion</a:t>
                      </a:r>
                    </a:p>
                  </a:txBody>
                  <a:tcPr/>
                </a:tc>
                <a:tc>
                  <a:txBody>
                    <a:bodyPr/>
                    <a:lstStyle/>
                    <a:p>
                      <a:r>
                        <a:rPr lang="en-US" dirty="0">
                          <a:latin typeface="Times New Roman" panose="02020603050405020304" pitchFamily="18" charset="0"/>
                          <a:cs typeface="Times New Roman" panose="02020603050405020304" pitchFamily="18" charset="0"/>
                        </a:rPr>
                        <a:t>✅ Based on emotion category &amp; strength</a:t>
                      </a:r>
                    </a:p>
                  </a:txBody>
                  <a:tcPr anchor="ctr"/>
                </a:tc>
                <a:tc>
                  <a:txBody>
                    <a:bodyPr/>
                    <a:lstStyle/>
                    <a:p>
                      <a:pPr algn="ctr"/>
                      <a:r>
                        <a:rPr lang="en-IN" dirty="0">
                          <a:latin typeface="Times New Roman" panose="02020603050405020304" pitchFamily="18" charset="0"/>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✅(limited)</a:t>
                      </a:r>
                    </a:p>
                  </a:txBody>
                  <a:tcPr/>
                </a:tc>
                <a:tc>
                  <a:txBody>
                    <a:bodyPr/>
                    <a:lstStyle/>
                    <a:p>
                      <a:pPr algn="ctr"/>
                      <a:r>
                        <a:rPr lang="en-IN" dirty="0">
                          <a:latin typeface="Times New Roman" panose="02020603050405020304" pitchFamily="18" charset="0"/>
                          <a:cs typeface="Times New Roman" panose="02020603050405020304" pitchFamily="18" charset="0"/>
                        </a:rPr>
                        <a:t>✅(based on keywords)</a:t>
                      </a:r>
                    </a:p>
                  </a:txBody>
                  <a:tcPr/>
                </a:tc>
                <a:extLst>
                  <a:ext uri="{0D108BD9-81ED-4DB2-BD59-A6C34878D82A}">
                    <a16:rowId xmlns:a16="http://schemas.microsoft.com/office/drawing/2014/main" val="2512257530"/>
                  </a:ext>
                </a:extLst>
              </a:tr>
              <a:tr h="711899">
                <a:tc>
                  <a:txBody>
                    <a:bodyPr/>
                    <a:lstStyle/>
                    <a:p>
                      <a:r>
                        <a:rPr lang="en-US" dirty="0">
                          <a:latin typeface="Times New Roman" panose="02020603050405020304" pitchFamily="18" charset="0"/>
                          <a:cs typeface="Times New Roman" panose="02020603050405020304" pitchFamily="18" charset="0"/>
                        </a:rPr>
                        <a:t> Custom Emoji Library by Intensity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Supports mild, moderate, and strong levels</a:t>
                      </a:r>
                    </a:p>
                  </a:txBody>
                  <a:tcPr anchor="ctr"/>
                </a:tc>
                <a:tc>
                  <a:txBody>
                    <a:bodyPr/>
                    <a:lstStyle/>
                    <a:p>
                      <a:pPr algn="ctr"/>
                      <a:r>
                        <a:rPr lang="en-IN" dirty="0">
                          <a:latin typeface="Times New Roman" panose="02020603050405020304" pitchFamily="18" charset="0"/>
                          <a:cs typeface="Times New Roman" panose="02020603050405020304" pitchFamily="18" charset="0"/>
                        </a:rPr>
                        <a:t>❌</a:t>
                      </a:r>
                    </a:p>
                  </a:txBody>
                  <a:tcPr anchor="ctr"/>
                </a:tc>
                <a:tc>
                  <a:txBody>
                    <a:bodyPr/>
                    <a:lstStyle/>
                    <a:p>
                      <a:pPr algn="ctr"/>
                      <a:r>
                        <a:rPr lang="en-IN" dirty="0">
                          <a:latin typeface="Times New Roman" panose="02020603050405020304" pitchFamily="18" charset="0"/>
                          <a:cs typeface="Times New Roman" panose="02020603050405020304" pitchFamily="18" charset="0"/>
                        </a:rPr>
                        <a:t>❌</a:t>
                      </a:r>
                    </a:p>
                  </a:txBody>
                  <a:tcPr anchor="ctr"/>
                </a:tc>
                <a:tc>
                  <a:txBody>
                    <a:bodyPr/>
                    <a:lstStyle/>
                    <a:p>
                      <a:pPr algn="ctr"/>
                      <a:r>
                        <a:rPr lang="en-IN" dirty="0">
                          <a:latin typeface="Times New Roman" panose="02020603050405020304" pitchFamily="18" charset="0"/>
                          <a:cs typeface="Times New Roman" panose="02020603050405020304" pitchFamily="18" charset="0"/>
                        </a:rPr>
                        <a:t>❌</a:t>
                      </a:r>
                    </a:p>
                  </a:txBody>
                  <a:tcPr anchor="ctr"/>
                </a:tc>
                <a:tc>
                  <a:txBody>
                    <a:bodyPr/>
                    <a:lstStyle/>
                    <a:p>
                      <a:pPr algn="ctr"/>
                      <a:r>
                        <a:rPr lang="en-IN"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3446065064"/>
                  </a:ext>
                </a:extLst>
              </a:tr>
              <a:tr h="711899">
                <a:tc>
                  <a:txBody>
                    <a:bodyPr/>
                    <a:lstStyle/>
                    <a:p>
                      <a:r>
                        <a:rPr lang="en-IN" dirty="0">
                          <a:latin typeface="Times New Roman" panose="02020603050405020304" pitchFamily="18" charset="0"/>
                          <a:cs typeface="Times New Roman" panose="02020603050405020304" pitchFamily="18" charset="0"/>
                        </a:rPr>
                        <a:t> Natural Language Understanding</a:t>
                      </a:r>
                    </a:p>
                  </a:txBody>
                  <a:tcPr/>
                </a:tc>
                <a:tc>
                  <a:txBody>
                    <a:bodyPr/>
                    <a:lstStyle/>
                    <a:p>
                      <a:r>
                        <a:rPr lang="en-US" dirty="0">
                          <a:latin typeface="Times New Roman" panose="02020603050405020304" pitchFamily="18" charset="0"/>
                          <a:cs typeface="Times New Roman" panose="02020603050405020304" pitchFamily="18" charset="0"/>
                        </a:rPr>
                        <a:t>✅ With intensity modifiers (e.g., "very sad")</a:t>
                      </a:r>
                    </a:p>
                  </a:txBody>
                  <a:tcPr anchor="ctr"/>
                </a:tc>
                <a:tc>
                  <a:txBody>
                    <a:bodyPr/>
                    <a:lstStyle/>
                    <a:p>
                      <a:pPr algn="ctr"/>
                      <a:r>
                        <a:rPr lang="en-IN" dirty="0">
                          <a:latin typeface="Times New Roman" panose="02020603050405020304" pitchFamily="18" charset="0"/>
                          <a:cs typeface="Times New Roman" panose="02020603050405020304" pitchFamily="18" charset="0"/>
                        </a:rPr>
                        <a:t>⚠️ Basic</a:t>
                      </a:r>
                    </a:p>
                  </a:txBody>
                  <a:tcPr/>
                </a:tc>
                <a:tc>
                  <a:txBody>
                    <a:bodyPr/>
                    <a:lstStyle/>
                    <a:p>
                      <a:pPr algn="ctr"/>
                      <a:r>
                        <a:rPr lang="en-IN" dirty="0">
                          <a:latin typeface="Times New Roman" panose="02020603050405020304" pitchFamily="18" charset="0"/>
                          <a:cs typeface="Times New Roman" panose="02020603050405020304" pitchFamily="18" charset="0"/>
                        </a:rPr>
                        <a:t>⚠️ Basic</a:t>
                      </a:r>
                    </a:p>
                  </a:txBody>
                  <a:tcPr/>
                </a:tc>
                <a:tc>
                  <a:txBody>
                    <a:bodyPr/>
                    <a:lstStyle/>
                    <a:p>
                      <a:pPr algn="ctr"/>
                      <a:r>
                        <a:rPr lang="en-IN" dirty="0">
                          <a:latin typeface="Times New Roman" panose="02020603050405020304" pitchFamily="18" charset="0"/>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154581957"/>
                  </a:ext>
                </a:extLst>
              </a:tr>
              <a:tr h="578418">
                <a:tc>
                  <a:txBody>
                    <a:bodyPr/>
                    <a:lstStyle/>
                    <a:p>
                      <a:r>
                        <a:rPr lang="en-IN" dirty="0">
                          <a:latin typeface="Times New Roman" panose="02020603050405020304" pitchFamily="18" charset="0"/>
                          <a:cs typeface="Times New Roman" panose="02020603050405020304" pitchFamily="18" charset="0"/>
                        </a:rPr>
                        <a:t> Integration Potential</a:t>
                      </a:r>
                    </a:p>
                  </a:txBody>
                  <a:tcPr/>
                </a:tc>
                <a:tc>
                  <a:txBody>
                    <a:bodyPr/>
                    <a:lstStyle/>
                    <a:p>
                      <a:r>
                        <a:rPr lang="en-US" dirty="0">
                          <a:latin typeface="Times New Roman" panose="02020603050405020304" pitchFamily="18" charset="0"/>
                          <a:cs typeface="Times New Roman" panose="02020603050405020304" pitchFamily="18" charset="0"/>
                        </a:rPr>
                        <a:t>✅ CLI-ready, extensible to APIs or chatbots</a:t>
                      </a:r>
                    </a:p>
                  </a:txBody>
                  <a:tcPr anchor="ctr"/>
                </a:tc>
                <a:tc>
                  <a:txBody>
                    <a:bodyPr/>
                    <a:lstStyle/>
                    <a:p>
                      <a:pPr algn="ctr"/>
                      <a:r>
                        <a:rPr lang="en-IN" dirty="0">
                          <a:latin typeface="Times New Roman" panose="02020603050405020304" pitchFamily="18" charset="0"/>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720879130"/>
                  </a:ext>
                </a:extLst>
              </a:tr>
            </a:tbl>
          </a:graphicData>
        </a:graphic>
      </p:graphicFrame>
    </p:spTree>
    <p:extLst>
      <p:ext uri="{BB962C8B-B14F-4D97-AF65-F5344CB8AC3E}">
        <p14:creationId xmlns:p14="http://schemas.microsoft.com/office/powerpoint/2010/main" val="4035787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TotalTime>
  <Words>894</Words>
  <Application>Microsoft Office PowerPoint</Application>
  <PresentationFormat>Widescreen</PresentationFormat>
  <Paragraphs>152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Zafar Khan</dc:creator>
  <cp:lastModifiedBy>Pavan Sai</cp:lastModifiedBy>
  <cp:revision>18</cp:revision>
  <dcterms:created xsi:type="dcterms:W3CDTF">2023-02-20T05:43:18Z</dcterms:created>
  <dcterms:modified xsi:type="dcterms:W3CDTF">2025-05-12T16:58:07Z</dcterms:modified>
</cp:coreProperties>
</file>