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handoutMasterIdLst>
    <p:handoutMasterId r:id="rId16"/>
  </p:handoutMasterIdLst>
  <p:sldIdLst>
    <p:sldId id="256" r:id="rId2"/>
    <p:sldId id="267" r:id="rId3"/>
    <p:sldId id="268" r:id="rId4"/>
    <p:sldId id="269" r:id="rId5"/>
    <p:sldId id="270" r:id="rId6"/>
    <p:sldId id="257" r:id="rId7"/>
    <p:sldId id="258" r:id="rId8"/>
    <p:sldId id="259" r:id="rId9"/>
    <p:sldId id="261" r:id="rId10"/>
    <p:sldId id="271" r:id="rId11"/>
    <p:sldId id="272"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48"/>
  </p:normalViewPr>
  <p:slideViewPr>
    <p:cSldViewPr snapToGrid="0">
      <p:cViewPr varScale="1">
        <p:scale>
          <a:sx n="81" d="100"/>
          <a:sy n="81" d="100"/>
        </p:scale>
        <p:origin x="6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DA4D31-AA72-B192-C973-3C38F5C3040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1DE9879-008D-7CD1-C2E0-0C2D8409D9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745019-59C4-41D7-B4BA-0351862439F4}" type="datetimeFigureOut">
              <a:rPr lang="en-IN" smtClean="0"/>
              <a:t>23-03-2025</a:t>
            </a:fld>
            <a:endParaRPr lang="en-IN"/>
          </a:p>
        </p:txBody>
      </p:sp>
      <p:sp>
        <p:nvSpPr>
          <p:cNvPr id="4" name="Footer Placeholder 3">
            <a:extLst>
              <a:ext uri="{FF2B5EF4-FFF2-40B4-BE49-F238E27FC236}">
                <a16:creationId xmlns:a16="http://schemas.microsoft.com/office/drawing/2014/main" id="{7C78E781-749D-31D4-ED87-E4D26E2154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6B646BC-CFC2-C844-F958-752F15289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B03100-4574-45E1-ACCD-25A6AAEE16DD}" type="slidenum">
              <a:rPr lang="en-IN" smtClean="0"/>
              <a:t>‹#›</a:t>
            </a:fld>
            <a:endParaRPr lang="en-IN"/>
          </a:p>
        </p:txBody>
      </p:sp>
    </p:spTree>
    <p:extLst>
      <p:ext uri="{BB962C8B-B14F-4D97-AF65-F5344CB8AC3E}">
        <p14:creationId xmlns:p14="http://schemas.microsoft.com/office/powerpoint/2010/main" val="5073513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15313-3549-49DA-8FFD-CA5BD624012D}" type="datetimeFigureOut">
              <a:rPr lang="en-IN" smtClean="0"/>
              <a:t>23-03-2025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0EDC20-FB04-48B5-A5C6-6FE717CA9CD4}" type="slidenum">
              <a:rPr lang="en-IN" smtClean="0"/>
              <a:t>‹#›</a:t>
            </a:fld>
            <a:endParaRPr lang="en-IN"/>
          </a:p>
        </p:txBody>
      </p:sp>
    </p:spTree>
    <p:extLst>
      <p:ext uri="{BB962C8B-B14F-4D97-AF65-F5344CB8AC3E}">
        <p14:creationId xmlns:p14="http://schemas.microsoft.com/office/powerpoint/2010/main" val="19417007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A picture containing text&#10;&#10;Description automatically generated">
            <a:extLst>
              <a:ext uri="{FF2B5EF4-FFF2-40B4-BE49-F238E27FC236}">
                <a16:creationId xmlns:a16="http://schemas.microsoft.com/office/drawing/2014/main" id="{D85A2FB7-3D8B-A155-F7CC-E690585EB684}"/>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3860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FF20-EE25-4BE6-F407-674AE349DF64}"/>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D3BDC69-C55F-F0E3-7988-20B8BE8EEC1E}"/>
              </a:ext>
            </a:extLst>
          </p:cNvPr>
          <p:cNvSpPr>
            <a:spLocks noGrp="1"/>
          </p:cNvSpPr>
          <p:nvPr>
            <p:ph type="body" orient="vert" idx="1"/>
          </p:nvPr>
        </p:nvSpPr>
        <p:spPr>
          <a:xfrm>
            <a:off x="838200" y="1825625"/>
            <a:ext cx="10515600" cy="43513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E3FA5C-E757-A257-9779-0A28616054A8}"/>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2C1CED08-DD0D-EB2A-FCAE-CA1431BA078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9399F36-7E83-8A6D-75EE-355E4B3EAE8C}"/>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1838833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1DE56E-87C3-0829-312C-288A93A22979}"/>
              </a:ext>
            </a:extLst>
          </p:cNvPr>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74A9007-ACCA-111E-E309-BB4AC8395B11}"/>
              </a:ext>
            </a:extLst>
          </p:cNvPr>
          <p:cNvSpPr>
            <a:spLocks noGrp="1"/>
          </p:cNvSpPr>
          <p:nvPr>
            <p:ph type="body" orient="vert" idx="1"/>
          </p:nvPr>
        </p:nvSpPr>
        <p:spPr>
          <a:xfrm>
            <a:off x="838200" y="365125"/>
            <a:ext cx="7734300" cy="58118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811EA42-575D-072C-A63C-059D3F744009}"/>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019E45D2-729E-969B-2314-5B8F878F88E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DB94A13-D208-520B-EF3B-4BD83B92B419}"/>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3194753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descr="Chart&#10;&#10;Description automatically generated with medium confidence">
            <a:extLst>
              <a:ext uri="{FF2B5EF4-FFF2-40B4-BE49-F238E27FC236}">
                <a16:creationId xmlns:a16="http://schemas.microsoft.com/office/drawing/2014/main" id="{4A51A676-339C-D36A-2306-C4A1E9340ED7}"/>
              </a:ext>
            </a:extLst>
          </p:cNvPr>
          <p:cNvPicPr>
            <a:picLocks noChangeAspect="1"/>
          </p:cNvPicPr>
          <p:nvPr userDrawn="1"/>
        </p:nvPicPr>
        <p:blipFill>
          <a:blip r:embed="rId2"/>
          <a:stretch>
            <a:fillRect/>
          </a:stretch>
        </p:blipFill>
        <p:spPr>
          <a:xfrm>
            <a:off x="9392" y="0"/>
            <a:ext cx="12182607" cy="6863290"/>
          </a:xfrm>
          <a:prstGeom prst="rect">
            <a:avLst/>
          </a:prstGeom>
        </p:spPr>
      </p:pic>
    </p:spTree>
    <p:extLst>
      <p:ext uri="{BB962C8B-B14F-4D97-AF65-F5344CB8AC3E}">
        <p14:creationId xmlns:p14="http://schemas.microsoft.com/office/powerpoint/2010/main" val="290146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37CB-F8E5-B5D9-5B7B-33630C2B104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823BFE5-357E-8DC4-CA7A-6C86EE83F44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B134CEA-1CC2-981F-37BC-9FA6ADD35432}"/>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DB2E318D-AC28-A36D-C6CF-7B0B7742A08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D0AE00D-F195-BE2D-F87C-7F0ACB6B990C}"/>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2996676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63D60-8121-DF14-E1B8-53803EB69C02}"/>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63A46D1-1EA7-AA2D-540A-7CB83F83EF8C}"/>
              </a:ext>
            </a:extLst>
          </p:cNvPr>
          <p:cNvSpPr>
            <a:spLocks noGrp="1"/>
          </p:cNvSpPr>
          <p:nvPr>
            <p:ph sz="half" idx="1"/>
          </p:nvPr>
        </p:nvSpPr>
        <p:spPr>
          <a:xfrm>
            <a:off x="838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B9A1498-E91C-485E-18B1-5F4E9CCDBC7A}"/>
              </a:ext>
            </a:extLst>
          </p:cNvPr>
          <p:cNvSpPr>
            <a:spLocks noGrp="1"/>
          </p:cNvSpPr>
          <p:nvPr>
            <p:ph sz="half" idx="2"/>
          </p:nvPr>
        </p:nvSpPr>
        <p:spPr>
          <a:xfrm>
            <a:off x="6172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B030F7D-A2DF-B8EE-B06D-15A2DE8DAB57}"/>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4910CBEA-4681-E241-E0CA-F2E8447F4A0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3AC3695-EF3C-3525-0F51-5A9E3DCBCB2D}"/>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134324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3560-F82C-08B1-42D7-1ACA2C2A2767}"/>
              </a:ext>
            </a:extLst>
          </p:cNvPr>
          <p:cNvSpPr>
            <a:spLocks noGrp="1"/>
          </p:cNvSpPr>
          <p:nvPr>
            <p:ph type="title"/>
          </p:nvPr>
        </p:nvSpPr>
        <p:spPr>
          <a:xfrm>
            <a:off x="839788" y="365125"/>
            <a:ext cx="10515600" cy="1325563"/>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2B07A4F-ADC7-3D08-1C5C-15062BA55FE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8250338-8640-72BC-9DB9-ABEECDEC2CE0}"/>
              </a:ext>
            </a:extLst>
          </p:cNvPr>
          <p:cNvSpPr>
            <a:spLocks noGrp="1"/>
          </p:cNvSpPr>
          <p:nvPr>
            <p:ph sz="half" idx="2"/>
          </p:nvPr>
        </p:nvSpPr>
        <p:spPr>
          <a:xfrm>
            <a:off x="839788" y="2505075"/>
            <a:ext cx="5157787"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AA8EC03-D675-EEB7-E862-BEC75833F06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33A816A-ADE6-2590-FBDC-121DA838B82F}"/>
              </a:ext>
            </a:extLst>
          </p:cNvPr>
          <p:cNvSpPr>
            <a:spLocks noGrp="1"/>
          </p:cNvSpPr>
          <p:nvPr>
            <p:ph sz="quarter" idx="4"/>
          </p:nvPr>
        </p:nvSpPr>
        <p:spPr>
          <a:xfrm>
            <a:off x="6172200" y="2505075"/>
            <a:ext cx="5183188"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35B488A-B0C0-C55C-4ADE-30E75E826912}"/>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10D46D88-15BF-834C-1B25-75860255711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13A0CDBC-A985-3EA9-C718-AC13B971F62A}"/>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127077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BB3F9-BAE3-C9B2-26A7-820398B3836A}"/>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DD05182-E4AE-2010-0C29-FDFA7C7149DB}"/>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16C300E2-402B-98E3-2757-3A31C0A0479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C7C2A2F5-3E9F-6B45-4CF9-47BFA6D73E7E}"/>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3319624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945011-E9A7-8E95-B826-A16313ABB798}"/>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137746BC-C252-A52B-D6DE-B2EAE020214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394A4AC-74DD-345F-C3F6-91BC37FD0F81}"/>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409555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57FDD-C1BE-8547-72C8-04C6BA0C3B0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96FC19B-2087-FA1B-ABEC-127A626F2688}"/>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92D16F4-3BA9-A1C3-7EFB-38EC55C4830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CF1FDD7-8A89-4DBD-B56F-DEC65AB6B4A5}"/>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F5A65472-DE73-B7E4-3D65-9F93FCBA00C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B966094-4665-D239-C20C-6EF65A513A8A}"/>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343267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1CEE-A9F0-B30C-C89A-DC2E000C793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C3025A4-2399-6371-A82A-FDF129C56CE2}"/>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091582-8A9A-A42E-63FE-28D3E691C1D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B3DCFA-2B86-D83F-E8D9-37A9C26B51EC}"/>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4645275C-0CDD-0E7E-E0F1-16132C8B631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DDBB424-1B47-DD90-23CB-A9520E5C3BDA}"/>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2283595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FE10EC-FE6C-E442-1CA6-03388C237D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E647E3E-A52E-093B-30D8-E839F38CE4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072EDA-D5AF-9875-8024-39746099DD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B042796D-3951-C29A-2E19-C58D49C35A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8CCB558-8B30-08C8-23C3-EF2A5BAC7E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AC0D00-F74E-124E-B60A-5A84676CA716}" type="slidenum">
              <a:rPr lang="en-US" smtClean="0"/>
              <a:t>‹#›</a:t>
            </a:fld>
            <a:endParaRPr lang="en-US"/>
          </a:p>
        </p:txBody>
      </p:sp>
    </p:spTree>
    <p:extLst>
      <p:ext uri="{BB962C8B-B14F-4D97-AF65-F5344CB8AC3E}">
        <p14:creationId xmlns:p14="http://schemas.microsoft.com/office/powerpoint/2010/main" val="2622145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hyperlink" Target="https://freepngimg.com/png/85354-text-question-blog-questions-logo-an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044BDF-9617-0CAC-F394-18EC198975AD}"/>
              </a:ext>
            </a:extLst>
          </p:cNvPr>
          <p:cNvSpPr txBox="1"/>
          <p:nvPr/>
        </p:nvSpPr>
        <p:spPr>
          <a:xfrm>
            <a:off x="1501113" y="3502729"/>
            <a:ext cx="4755142"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Python Module for Data Structures and Algorithms - </a:t>
            </a:r>
            <a:r>
              <a:rPr lang="en-US" sz="2400" b="1" dirty="0">
                <a:solidFill>
                  <a:srgbClr val="000000"/>
                </a:solidFill>
                <a:latin typeface="Times New Roman" panose="02020603050405020304" pitchFamily="18" charset="0"/>
                <a:ea typeface="Crimson Text Bold" pitchFamily="34" charset="-122"/>
                <a:cs typeface="Times New Roman" panose="02020603050405020304" pitchFamily="18" charset="0"/>
              </a:rPr>
              <a:t>PyDataStruct</a:t>
            </a:r>
          </a:p>
        </p:txBody>
      </p:sp>
    </p:spTree>
    <p:extLst>
      <p:ext uri="{BB962C8B-B14F-4D97-AF65-F5344CB8AC3E}">
        <p14:creationId xmlns:p14="http://schemas.microsoft.com/office/powerpoint/2010/main" val="3519235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5AF562-DB51-3F43-08C1-A56CE5730FC2}"/>
              </a:ext>
            </a:extLst>
          </p:cNvPr>
          <p:cNvSpPr txBox="1"/>
          <p:nvPr/>
        </p:nvSpPr>
        <p:spPr>
          <a:xfrm>
            <a:off x="11541551" y="6259397"/>
            <a:ext cx="650449" cy="523220"/>
          </a:xfrm>
          <a:prstGeom prst="rect">
            <a:avLst/>
          </a:prstGeom>
          <a:noFill/>
        </p:spPr>
        <p:txBody>
          <a:bodyPr wrap="square" rtlCol="0">
            <a:spAutoFit/>
          </a:bodyPr>
          <a:lstStyle/>
          <a:p>
            <a:r>
              <a:rPr lang="en-IN" sz="2800">
                <a:latin typeface="Times New Roman" panose="02020603050405020304" pitchFamily="18" charset="0"/>
                <a:cs typeface="Times New Roman" panose="02020603050405020304" pitchFamily="18" charset="0"/>
              </a:rPr>
              <a:t>10</a:t>
            </a: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994C29E-85F6-7F1F-198C-8041DC4BF45E}"/>
              </a:ext>
            </a:extLst>
          </p:cNvPr>
          <p:cNvSpPr txBox="1"/>
          <p:nvPr/>
        </p:nvSpPr>
        <p:spPr>
          <a:xfrm>
            <a:off x="1027522" y="631599"/>
            <a:ext cx="5674936"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EXISTING SOLUTIONS</a:t>
            </a:r>
          </a:p>
        </p:txBody>
      </p:sp>
      <p:sp>
        <p:nvSpPr>
          <p:cNvPr id="4" name="TextBox 3">
            <a:extLst>
              <a:ext uri="{FF2B5EF4-FFF2-40B4-BE49-F238E27FC236}">
                <a16:creationId xmlns:a16="http://schemas.microsoft.com/office/drawing/2014/main" id="{2ABB21EC-E470-53D9-1420-6C92978491CB}"/>
              </a:ext>
            </a:extLst>
          </p:cNvPr>
          <p:cNvSpPr txBox="1"/>
          <p:nvPr/>
        </p:nvSpPr>
        <p:spPr>
          <a:xfrm>
            <a:off x="820132" y="1461155"/>
            <a:ext cx="10077254" cy="4001095"/>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Built-in Python Modules:</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heapq:</a:t>
            </a:r>
            <a:r>
              <a:rPr lang="en-IN" dirty="0">
                <a:latin typeface="Times New Roman" panose="02020603050405020304" pitchFamily="18" charset="0"/>
                <a:cs typeface="Times New Roman" panose="02020603050405020304" pitchFamily="18" charset="0"/>
              </a:rPr>
              <a:t> For heap queue (priority queue) algorithms.</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bisect: </a:t>
            </a:r>
            <a:r>
              <a:rPr lang="en-IN" dirty="0">
                <a:latin typeface="Times New Roman" panose="02020603050405020304" pitchFamily="18" charset="0"/>
                <a:cs typeface="Times New Roman" panose="02020603050405020304" pitchFamily="18" charset="0"/>
              </a:rPr>
              <a:t>For maintaining sorted lists.</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queue:</a:t>
            </a:r>
            <a:r>
              <a:rPr lang="en-IN" dirty="0">
                <a:latin typeface="Times New Roman" panose="02020603050405020304" pitchFamily="18" charset="0"/>
                <a:cs typeface="Times New Roman" panose="02020603050405020304" pitchFamily="18" charset="0"/>
              </a:rPr>
              <a:t> For queue and stack implementations.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Third-Party Libraries:</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sortedcontainers:</a:t>
            </a:r>
            <a:r>
              <a:rPr lang="en-IN" dirty="0">
                <a:latin typeface="Times New Roman" panose="02020603050405020304" pitchFamily="18" charset="0"/>
                <a:cs typeface="Times New Roman" panose="02020603050405020304" pitchFamily="18" charset="0"/>
              </a:rPr>
              <a:t> Provides sorted list, dict, and set data structures.</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bintrees:</a:t>
            </a:r>
            <a:r>
              <a:rPr lang="en-IN" dirty="0">
                <a:latin typeface="Times New Roman" panose="02020603050405020304" pitchFamily="18" charset="0"/>
                <a:cs typeface="Times New Roman" panose="02020603050405020304" pitchFamily="18" charset="0"/>
              </a:rPr>
              <a:t> Offers tree-based data structures like AVLTree and RBTree.</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algorithms:</a:t>
            </a:r>
            <a:r>
              <a:rPr lang="en-IN" dirty="0">
                <a:latin typeface="Times New Roman" panose="02020603050405020304" pitchFamily="18" charset="0"/>
                <a:cs typeface="Times New Roman" panose="02020603050405020304" pitchFamily="18" charset="0"/>
              </a:rPr>
              <a:t> A library with implementations of various algorithms and data structures.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General-Purpose Libraries:</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pandas:</a:t>
            </a:r>
            <a:r>
              <a:rPr lang="en-IN" dirty="0">
                <a:latin typeface="Times New Roman" panose="02020603050405020304" pitchFamily="18" charset="0"/>
                <a:cs typeface="Times New Roman" panose="02020603050405020304" pitchFamily="18" charset="0"/>
              </a:rPr>
              <a:t> For efficient data manipulation (includes DataFrame and Series).</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numpy:</a:t>
            </a:r>
            <a:r>
              <a:rPr lang="en-IN" dirty="0">
                <a:latin typeface="Times New Roman" panose="02020603050405020304" pitchFamily="18" charset="0"/>
                <a:cs typeface="Times New Roman" panose="02020603050405020304" pitchFamily="18" charset="0"/>
              </a:rPr>
              <a:t> For numerical computing (includes arrays and matrices).</a:t>
            </a:r>
          </a:p>
          <a:p>
            <a:pPr marL="285750" indent="-285750">
              <a:buFont typeface="Arial" panose="020B0604020202020204" pitchFamily="34" charset="0"/>
              <a:buChar char="•"/>
            </a:pPr>
            <a:r>
              <a:rPr lang="en-IN" b="1" dirty="0" err="1">
                <a:latin typeface="Times New Roman" panose="02020603050405020304" pitchFamily="18" charset="0"/>
                <a:cs typeface="Times New Roman" panose="02020603050405020304" pitchFamily="18" charset="0"/>
              </a:rPr>
              <a:t>scipy</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For scientific computing (includes optimization and integration tools).</a:t>
            </a:r>
          </a:p>
        </p:txBody>
      </p:sp>
    </p:spTree>
    <p:extLst>
      <p:ext uri="{BB962C8B-B14F-4D97-AF65-F5344CB8AC3E}">
        <p14:creationId xmlns:p14="http://schemas.microsoft.com/office/powerpoint/2010/main" val="179566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C169B6-0797-2DF0-ACCE-9D897DFC6AFF}"/>
              </a:ext>
            </a:extLst>
          </p:cNvPr>
          <p:cNvSpPr txBox="1"/>
          <p:nvPr/>
        </p:nvSpPr>
        <p:spPr>
          <a:xfrm>
            <a:off x="1027522" y="631599"/>
            <a:ext cx="5674936" cy="830997"/>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How PyDataStruct Is Different From Existing Solutions</a:t>
            </a:r>
          </a:p>
        </p:txBody>
      </p:sp>
      <p:sp>
        <p:nvSpPr>
          <p:cNvPr id="3" name="TextBox 2">
            <a:extLst>
              <a:ext uri="{FF2B5EF4-FFF2-40B4-BE49-F238E27FC236}">
                <a16:creationId xmlns:a16="http://schemas.microsoft.com/office/drawing/2014/main" id="{525E982F-4D3E-8BC7-881E-67C2BDB41CF3}"/>
              </a:ext>
            </a:extLst>
          </p:cNvPr>
          <p:cNvSpPr txBox="1"/>
          <p:nvPr/>
        </p:nvSpPr>
        <p:spPr>
          <a:xfrm>
            <a:off x="455630" y="1611163"/>
            <a:ext cx="11085921" cy="4278094"/>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Focused Scope:</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PyDataStruct is specifically designed for data structures and algorithms, unlike general-purpose libraries like NumPy or pandas.</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Lightweight and Simple:</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provides a minimalistic, easy-to-use interface for common sorting, searching, and data structure implementations, avoiding the complexity of larger libraries.</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Educational Purpose:</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PyDataStruct is tailored for learning and teaching, with clear, readable implementations and documentation, unlike highly optimized but complex libraries.</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Modular Design:</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Users can import only the functions or data structures they need, making it more flexible than monolithic libraries.</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Beginner-Friendly:</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avoids advanced optimizations and focuses on simplicity, making it more accessible to beginners compared to libraries like sortedcontainers or bintrees.</a:t>
            </a:r>
          </a:p>
        </p:txBody>
      </p:sp>
      <p:sp>
        <p:nvSpPr>
          <p:cNvPr id="4" name="TextBox 3">
            <a:extLst>
              <a:ext uri="{FF2B5EF4-FFF2-40B4-BE49-F238E27FC236}">
                <a16:creationId xmlns:a16="http://schemas.microsoft.com/office/drawing/2014/main" id="{E7F6B370-A187-A791-A6DE-35033CADD8B0}"/>
              </a:ext>
            </a:extLst>
          </p:cNvPr>
          <p:cNvSpPr txBox="1"/>
          <p:nvPr/>
        </p:nvSpPr>
        <p:spPr>
          <a:xfrm>
            <a:off x="11541551" y="6259397"/>
            <a:ext cx="65044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11</a:t>
            </a:r>
          </a:p>
        </p:txBody>
      </p:sp>
    </p:spTree>
    <p:extLst>
      <p:ext uri="{BB962C8B-B14F-4D97-AF65-F5344CB8AC3E}">
        <p14:creationId xmlns:p14="http://schemas.microsoft.com/office/powerpoint/2010/main" val="2150236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6E0EB-2BEF-7206-14D2-A66D62B4550F}"/>
            </a:ext>
          </a:extLst>
        </p:cNvPr>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6FE6B44F-9A02-BDFD-8F10-DB3E7BCE75E3}"/>
              </a:ext>
            </a:extLst>
          </p:cNvPr>
          <p:cNvPicPr>
            <a:picLocks noChangeAspect="1"/>
          </p:cNvPicPr>
          <p:nvPr/>
        </p:nvPicPr>
        <p:blipFill>
          <a:blip r:embed="rId2"/>
          <a:stretch>
            <a:fillRect/>
          </a:stretch>
        </p:blipFill>
        <p:spPr>
          <a:xfrm>
            <a:off x="9392" y="0"/>
            <a:ext cx="12182607" cy="6863290"/>
          </a:xfrm>
          <a:prstGeom prst="rect">
            <a:avLst/>
          </a:prstGeom>
        </p:spPr>
      </p:pic>
      <p:sp>
        <p:nvSpPr>
          <p:cNvPr id="2" name="TextBox 1">
            <a:extLst>
              <a:ext uri="{FF2B5EF4-FFF2-40B4-BE49-F238E27FC236}">
                <a16:creationId xmlns:a16="http://schemas.microsoft.com/office/drawing/2014/main" id="{83242ED7-AF6C-2BCF-CB23-C1BD66D5DD6D}"/>
              </a:ext>
            </a:extLst>
          </p:cNvPr>
          <p:cNvSpPr txBox="1"/>
          <p:nvPr/>
        </p:nvSpPr>
        <p:spPr>
          <a:xfrm>
            <a:off x="1036948" y="631597"/>
            <a:ext cx="5674937"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4A2EC20D-0866-45F7-B712-C1A893C15205}"/>
              </a:ext>
            </a:extLst>
          </p:cNvPr>
          <p:cNvSpPr txBox="1"/>
          <p:nvPr/>
        </p:nvSpPr>
        <p:spPr>
          <a:xfrm>
            <a:off x="546754" y="1395167"/>
            <a:ext cx="10353774" cy="3785652"/>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PyDataStruct is a specialized, lightweight, and beginner-friendly Python module designed to provide clear and efficient implementations of fundamental data structures and algorithms. Unlike existing libraries that are either too complex or too broad in scope, PyDataStruct focuses on simplicity, modularity, and educational value. It is tailored for students, educators, and developers who want to learn, teach, or integrate basic DSA concepts without the overhead of external dependencies or advanced optimizations. By offering a minimalistic and easy-to-use interface, PyDataStruct fills a unique niche in the Python ecosystem, making it an ideal choice for those seeking a straightforward and accessible solution for sorting, searching, and data structure implementations. </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E642292-9105-8079-C4C3-C5DC015A0223}"/>
              </a:ext>
            </a:extLst>
          </p:cNvPr>
          <p:cNvSpPr txBox="1"/>
          <p:nvPr/>
        </p:nvSpPr>
        <p:spPr>
          <a:xfrm>
            <a:off x="11532124" y="6259397"/>
            <a:ext cx="65044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13</a:t>
            </a:r>
          </a:p>
        </p:txBody>
      </p:sp>
    </p:spTree>
    <p:extLst>
      <p:ext uri="{BB962C8B-B14F-4D97-AF65-F5344CB8AC3E}">
        <p14:creationId xmlns:p14="http://schemas.microsoft.com/office/powerpoint/2010/main" val="1315034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A0671-D995-FE9C-858A-C5619D4B4EDE}"/>
            </a:ext>
          </a:extLst>
        </p:cNvPr>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CCCF3FC6-051C-3691-9E0F-63761D7586E7}"/>
              </a:ext>
            </a:extLst>
          </p:cNvPr>
          <p:cNvPicPr>
            <a:picLocks noChangeAspect="1"/>
          </p:cNvPicPr>
          <p:nvPr/>
        </p:nvPicPr>
        <p:blipFill>
          <a:blip r:embed="rId2"/>
          <a:stretch>
            <a:fillRect/>
          </a:stretch>
        </p:blipFill>
        <p:spPr>
          <a:xfrm>
            <a:off x="9392" y="0"/>
            <a:ext cx="12182607" cy="6863290"/>
          </a:xfrm>
          <a:prstGeom prst="rect">
            <a:avLst/>
          </a:prstGeom>
        </p:spPr>
      </p:pic>
      <p:sp>
        <p:nvSpPr>
          <p:cNvPr id="2" name="TextBox 1">
            <a:extLst>
              <a:ext uri="{FF2B5EF4-FFF2-40B4-BE49-F238E27FC236}">
                <a16:creationId xmlns:a16="http://schemas.microsoft.com/office/drawing/2014/main" id="{7FEAE33B-5E0C-DA48-E382-8A64265FF4A3}"/>
              </a:ext>
            </a:extLst>
          </p:cNvPr>
          <p:cNvSpPr txBox="1"/>
          <p:nvPr/>
        </p:nvSpPr>
        <p:spPr>
          <a:xfrm>
            <a:off x="11541551" y="6259397"/>
            <a:ext cx="65044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14</a:t>
            </a:r>
          </a:p>
        </p:txBody>
      </p:sp>
      <p:pic>
        <p:nvPicPr>
          <p:cNvPr id="5" name="Picture 4">
            <a:extLst>
              <a:ext uri="{FF2B5EF4-FFF2-40B4-BE49-F238E27FC236}">
                <a16:creationId xmlns:a16="http://schemas.microsoft.com/office/drawing/2014/main" id="{60E9CD4A-A28E-9D25-C5A0-ADDD9BD09AD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407191" y="1082130"/>
            <a:ext cx="5988950" cy="4312862"/>
          </a:xfrm>
          <a:prstGeom prst="rect">
            <a:avLst/>
          </a:prstGeom>
        </p:spPr>
      </p:pic>
    </p:spTree>
    <p:extLst>
      <p:ext uri="{BB962C8B-B14F-4D97-AF65-F5344CB8AC3E}">
        <p14:creationId xmlns:p14="http://schemas.microsoft.com/office/powerpoint/2010/main" val="2585676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7A0A6C-6454-D31C-CF48-0706428493D8}"/>
              </a:ext>
            </a:extLst>
          </p:cNvPr>
          <p:cNvSpPr txBox="1"/>
          <p:nvPr/>
        </p:nvSpPr>
        <p:spPr>
          <a:xfrm>
            <a:off x="1024128" y="566928"/>
            <a:ext cx="5669280"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Table of content</a:t>
            </a:r>
          </a:p>
        </p:txBody>
      </p:sp>
      <p:graphicFrame>
        <p:nvGraphicFramePr>
          <p:cNvPr id="3" name="Table 2">
            <a:extLst>
              <a:ext uri="{FF2B5EF4-FFF2-40B4-BE49-F238E27FC236}">
                <a16:creationId xmlns:a16="http://schemas.microsoft.com/office/drawing/2014/main" id="{DB1EE84C-2A49-5792-0068-56356F0CE695}"/>
              </a:ext>
            </a:extLst>
          </p:cNvPr>
          <p:cNvGraphicFramePr>
            <a:graphicFrameLocks noGrp="1"/>
          </p:cNvGraphicFramePr>
          <p:nvPr>
            <p:extLst>
              <p:ext uri="{D42A27DB-BD31-4B8C-83A1-F6EECF244321}">
                <p14:modId xmlns:p14="http://schemas.microsoft.com/office/powerpoint/2010/main" val="2092289235"/>
              </p:ext>
            </p:extLst>
          </p:nvPr>
        </p:nvGraphicFramePr>
        <p:xfrm>
          <a:off x="1473933" y="1247532"/>
          <a:ext cx="8127999" cy="4104640"/>
        </p:xfrm>
        <a:graphic>
          <a:graphicData uri="http://schemas.openxmlformats.org/drawingml/2006/table">
            <a:tbl>
              <a:tblPr firstRow="1" bandRow="1">
                <a:tableStyleId>{5940675A-B579-460E-94D1-54222C63F5DA}</a:tableStyleId>
              </a:tblPr>
              <a:tblGrid>
                <a:gridCol w="1024170">
                  <a:extLst>
                    <a:ext uri="{9D8B030D-6E8A-4147-A177-3AD203B41FA5}">
                      <a16:colId xmlns:a16="http://schemas.microsoft.com/office/drawing/2014/main" val="163516267"/>
                    </a:ext>
                  </a:extLst>
                </a:gridCol>
                <a:gridCol w="5571241">
                  <a:extLst>
                    <a:ext uri="{9D8B030D-6E8A-4147-A177-3AD203B41FA5}">
                      <a16:colId xmlns:a16="http://schemas.microsoft.com/office/drawing/2014/main" val="4133598110"/>
                    </a:ext>
                  </a:extLst>
                </a:gridCol>
                <a:gridCol w="1532588">
                  <a:extLst>
                    <a:ext uri="{9D8B030D-6E8A-4147-A177-3AD203B41FA5}">
                      <a16:colId xmlns:a16="http://schemas.microsoft.com/office/drawing/2014/main" val="2025305995"/>
                    </a:ext>
                  </a:extLst>
                </a:gridCol>
              </a:tblGrid>
              <a:tr h="370840">
                <a:tc>
                  <a:txBody>
                    <a:bodyPr/>
                    <a:lstStyle/>
                    <a:p>
                      <a:pPr algn="ctr"/>
                      <a:r>
                        <a:rPr lang="en-IN" sz="2000" b="1" dirty="0">
                          <a:latin typeface="Times New Roman" panose="02020603050405020304" pitchFamily="18" charset="0"/>
                          <a:cs typeface="Times New Roman" panose="02020603050405020304" pitchFamily="18" charset="0"/>
                        </a:rPr>
                        <a:t>S.No.</a:t>
                      </a:r>
                    </a:p>
                  </a:txBody>
                  <a:tcPr/>
                </a:tc>
                <a:tc>
                  <a:txBody>
                    <a:bodyPr/>
                    <a:lstStyle/>
                    <a:p>
                      <a:pPr algn="ctr"/>
                      <a:r>
                        <a:rPr lang="en-IN" sz="2000" b="1" dirty="0">
                          <a:latin typeface="Times New Roman" panose="02020603050405020304" pitchFamily="18" charset="0"/>
                          <a:cs typeface="Times New Roman" panose="02020603050405020304" pitchFamily="18" charset="0"/>
                        </a:rPr>
                        <a:t>Topic</a:t>
                      </a:r>
                    </a:p>
                  </a:txBody>
                  <a:tcPr/>
                </a:tc>
                <a:tc>
                  <a:txBody>
                    <a:bodyPr/>
                    <a:lstStyle/>
                    <a:p>
                      <a:pPr algn="ctr"/>
                      <a:r>
                        <a:rPr lang="en-IN" sz="2000" b="1" kern="1200" dirty="0">
                          <a:solidFill>
                            <a:schemeClr val="tx1"/>
                          </a:solidFill>
                          <a:latin typeface="Times New Roman" panose="02020603050405020304" pitchFamily="18" charset="0"/>
                          <a:ea typeface="+mn-ea"/>
                          <a:cs typeface="Times New Roman" panose="02020603050405020304" pitchFamily="18" charset="0"/>
                        </a:rPr>
                        <a:t>Pg No.</a:t>
                      </a:r>
                    </a:p>
                  </a:txBody>
                  <a:tcPr/>
                </a:tc>
                <a:extLst>
                  <a:ext uri="{0D108BD9-81ED-4DB2-BD59-A6C34878D82A}">
                    <a16:rowId xmlns:a16="http://schemas.microsoft.com/office/drawing/2014/main" val="3135937460"/>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1</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Team Information</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2</a:t>
                      </a:r>
                    </a:p>
                  </a:txBody>
                  <a:tcPr/>
                </a:tc>
                <a:extLst>
                  <a:ext uri="{0D108BD9-81ED-4DB2-BD59-A6C34878D82A}">
                    <a16:rowId xmlns:a16="http://schemas.microsoft.com/office/drawing/2014/main" val="2854419538"/>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2</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Problem statement</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3</a:t>
                      </a:r>
                    </a:p>
                  </a:txBody>
                  <a:tcPr/>
                </a:tc>
                <a:extLst>
                  <a:ext uri="{0D108BD9-81ED-4DB2-BD59-A6C34878D82A}">
                    <a16:rowId xmlns:a16="http://schemas.microsoft.com/office/drawing/2014/main" val="1876544274"/>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3</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Abstract</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4</a:t>
                      </a:r>
                    </a:p>
                  </a:txBody>
                  <a:tcPr/>
                </a:tc>
                <a:extLst>
                  <a:ext uri="{0D108BD9-81ED-4DB2-BD59-A6C34878D82A}">
                    <a16:rowId xmlns:a16="http://schemas.microsoft.com/office/drawing/2014/main" val="2276411109"/>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4</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Introduction</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5</a:t>
                      </a:r>
                    </a:p>
                  </a:txBody>
                  <a:tcPr/>
                </a:tc>
                <a:extLst>
                  <a:ext uri="{0D108BD9-81ED-4DB2-BD59-A6C34878D82A}">
                    <a16:rowId xmlns:a16="http://schemas.microsoft.com/office/drawing/2014/main" val="1638324410"/>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5</a:t>
                      </a:r>
                    </a:p>
                  </a:txBody>
                  <a:tcPr/>
                </a:tc>
                <a:tc>
                  <a:txBody>
                    <a:bodyPr/>
                    <a:lstStyle/>
                    <a:p>
                      <a:pPr marL="0" indent="0" algn="ctr">
                        <a:buNone/>
                      </a:pPr>
                      <a:r>
                        <a:rPr lang="en-US" sz="1800" b="0" dirty="0">
                          <a:solidFill>
                            <a:srgbClr val="000000"/>
                          </a:solidFill>
                          <a:latin typeface="Times New Roman" panose="02020603050405020304" pitchFamily="18" charset="0"/>
                          <a:ea typeface="Crimson Text Bold" pitchFamily="34" charset="-122"/>
                          <a:cs typeface="Times New Roman" panose="02020603050405020304" pitchFamily="18" charset="0"/>
                        </a:rPr>
                        <a:t>Project Objectives</a:t>
                      </a:r>
                      <a:endParaRPr lang="en-US" sz="1800" b="0" dirty="0">
                        <a:latin typeface="Times New Roman" panose="02020603050405020304" pitchFamily="18" charset="0"/>
                        <a:cs typeface="Times New Roman" panose="02020603050405020304" pitchFamily="18" charset="0"/>
                      </a:endParaRP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6</a:t>
                      </a:r>
                    </a:p>
                  </a:txBody>
                  <a:tcPr/>
                </a:tc>
                <a:extLst>
                  <a:ext uri="{0D108BD9-81ED-4DB2-BD59-A6C34878D82A}">
                    <a16:rowId xmlns:a16="http://schemas.microsoft.com/office/drawing/2014/main" val="3056646953"/>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6</a:t>
                      </a:r>
                    </a:p>
                  </a:txBody>
                  <a:tcPr/>
                </a:tc>
                <a:tc>
                  <a:txBody>
                    <a:bodyPr/>
                    <a:lstStyle/>
                    <a:p>
                      <a:pPr marL="0" indent="0" algn="ctr">
                        <a:buNone/>
                      </a:pPr>
                      <a:r>
                        <a:rPr lang="en-US" sz="1800" b="0" dirty="0">
                          <a:latin typeface="Times New Roman" panose="02020603050405020304" pitchFamily="18" charset="0"/>
                          <a:cs typeface="Times New Roman" panose="02020603050405020304" pitchFamily="18" charset="0"/>
                        </a:rPr>
                        <a:t>Technology Stack</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7</a:t>
                      </a:r>
                    </a:p>
                  </a:txBody>
                  <a:tcPr/>
                </a:tc>
                <a:extLst>
                  <a:ext uri="{0D108BD9-81ED-4DB2-BD59-A6C34878D82A}">
                    <a16:rowId xmlns:a16="http://schemas.microsoft.com/office/drawing/2014/main" val="3261181775"/>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7</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User Interface Overview</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8</a:t>
                      </a:r>
                    </a:p>
                  </a:txBody>
                  <a:tcPr/>
                </a:tc>
                <a:extLst>
                  <a:ext uri="{0D108BD9-81ED-4DB2-BD59-A6C34878D82A}">
                    <a16:rowId xmlns:a16="http://schemas.microsoft.com/office/drawing/2014/main" val="4053861004"/>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8</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Existing Solutions</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9</a:t>
                      </a:r>
                    </a:p>
                  </a:txBody>
                  <a:tcPr/>
                </a:tc>
                <a:extLst>
                  <a:ext uri="{0D108BD9-81ED-4DB2-BD59-A6C34878D82A}">
                    <a16:rowId xmlns:a16="http://schemas.microsoft.com/office/drawing/2014/main" val="2897006389"/>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9</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How ‘PyDataStruct’ is different from Existing solutions</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10</a:t>
                      </a:r>
                    </a:p>
                  </a:txBody>
                  <a:tcPr/>
                </a:tc>
                <a:extLst>
                  <a:ext uri="{0D108BD9-81ED-4DB2-BD59-A6C34878D82A}">
                    <a16:rowId xmlns:a16="http://schemas.microsoft.com/office/drawing/2014/main" val="3209289565"/>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10</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Conclusion</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11</a:t>
                      </a:r>
                    </a:p>
                  </a:txBody>
                  <a:tcPr/>
                </a:tc>
                <a:extLst>
                  <a:ext uri="{0D108BD9-81ED-4DB2-BD59-A6C34878D82A}">
                    <a16:rowId xmlns:a16="http://schemas.microsoft.com/office/drawing/2014/main" val="2733404631"/>
                  </a:ext>
                </a:extLst>
              </a:tr>
            </a:tbl>
          </a:graphicData>
        </a:graphic>
      </p:graphicFrame>
      <p:sp>
        <p:nvSpPr>
          <p:cNvPr id="4" name="TextBox 3">
            <a:extLst>
              <a:ext uri="{FF2B5EF4-FFF2-40B4-BE49-F238E27FC236}">
                <a16:creationId xmlns:a16="http://schemas.microsoft.com/office/drawing/2014/main" id="{CE684E76-5842-6A10-FBDE-922E4ED0DDFB}"/>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643111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AAD1E3-1B5C-C8D6-9861-A19EE38FCF83}"/>
              </a:ext>
            </a:extLst>
          </p:cNvPr>
          <p:cNvSpPr txBox="1"/>
          <p:nvPr/>
        </p:nvSpPr>
        <p:spPr>
          <a:xfrm>
            <a:off x="1027522" y="631598"/>
            <a:ext cx="5693789"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TEAM INFORMATION</a:t>
            </a:r>
          </a:p>
        </p:txBody>
      </p:sp>
      <p:graphicFrame>
        <p:nvGraphicFramePr>
          <p:cNvPr id="6" name="Table 5">
            <a:extLst>
              <a:ext uri="{FF2B5EF4-FFF2-40B4-BE49-F238E27FC236}">
                <a16:creationId xmlns:a16="http://schemas.microsoft.com/office/drawing/2014/main" id="{A27E7366-FBAB-C6CC-0EAC-3BA3E398DB51}"/>
              </a:ext>
            </a:extLst>
          </p:cNvPr>
          <p:cNvGraphicFramePr>
            <a:graphicFrameLocks noGrp="1"/>
          </p:cNvGraphicFramePr>
          <p:nvPr>
            <p:extLst>
              <p:ext uri="{D42A27DB-BD31-4B8C-83A1-F6EECF244321}">
                <p14:modId xmlns:p14="http://schemas.microsoft.com/office/powerpoint/2010/main" val="3539875540"/>
              </p:ext>
            </p:extLst>
          </p:nvPr>
        </p:nvGraphicFramePr>
        <p:xfrm>
          <a:off x="1508288" y="3429000"/>
          <a:ext cx="8128000" cy="2120237"/>
        </p:xfrm>
        <a:graphic>
          <a:graphicData uri="http://schemas.openxmlformats.org/drawingml/2006/table">
            <a:tbl>
              <a:tblPr firstRow="1" bandRow="1">
                <a:tableStyleId>{5C22544A-7EE6-4342-B048-85BDC9FD1C3A}</a:tableStyleId>
              </a:tblPr>
              <a:tblGrid>
                <a:gridCol w="3649221">
                  <a:extLst>
                    <a:ext uri="{9D8B030D-6E8A-4147-A177-3AD203B41FA5}">
                      <a16:colId xmlns:a16="http://schemas.microsoft.com/office/drawing/2014/main" val="1892282562"/>
                    </a:ext>
                  </a:extLst>
                </a:gridCol>
                <a:gridCol w="4478779">
                  <a:extLst>
                    <a:ext uri="{9D8B030D-6E8A-4147-A177-3AD203B41FA5}">
                      <a16:colId xmlns:a16="http://schemas.microsoft.com/office/drawing/2014/main" val="4166800826"/>
                    </a:ext>
                  </a:extLst>
                </a:gridCol>
              </a:tblGrid>
              <a:tr h="370840">
                <a:tc>
                  <a:txBody>
                    <a:bodyPr/>
                    <a:lstStyle/>
                    <a:p>
                      <a:pPr algn="ctr"/>
                      <a:r>
                        <a:rPr lang="en-IN" sz="2000" b="1" kern="1200" dirty="0">
                          <a:solidFill>
                            <a:schemeClr val="lt1"/>
                          </a:solidFill>
                          <a:latin typeface="Times New Roman" panose="02020603050405020304" pitchFamily="18" charset="0"/>
                          <a:ea typeface="+mn-ea"/>
                          <a:cs typeface="Times New Roman" panose="02020603050405020304" pitchFamily="18" charset="0"/>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IN" sz="2000" b="1" kern="1200" dirty="0">
                          <a:solidFill>
                            <a:schemeClr val="lt1"/>
                          </a:solidFill>
                          <a:latin typeface="Times New Roman" panose="02020603050405020304" pitchFamily="18" charset="0"/>
                          <a:ea typeface="+mn-ea"/>
                          <a:cs typeface="Times New Roman" panose="02020603050405020304" pitchFamily="18" charset="0"/>
                        </a:rPr>
                        <a:t>Roll No.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840760535"/>
                  </a:ext>
                </a:extLst>
              </a:tr>
              <a:tr h="438757">
                <a:tc>
                  <a:txBody>
                    <a:bodyPr/>
                    <a:lstStyle/>
                    <a:p>
                      <a:pPr algn="ctr"/>
                      <a:r>
                        <a:rPr lang="en-IN" sz="1800" kern="1200" dirty="0">
                          <a:solidFill>
                            <a:schemeClr val="dk1"/>
                          </a:solidFill>
                          <a:latin typeface="Times New Roman" panose="02020603050405020304" pitchFamily="18" charset="0"/>
                          <a:ea typeface="+mn-ea"/>
                          <a:cs typeface="Times New Roman" panose="02020603050405020304" pitchFamily="18" charset="0"/>
                        </a:rPr>
                        <a:t>RANGDAL PAVANSAI</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IN" sz="1800" kern="1200" dirty="0">
                          <a:solidFill>
                            <a:schemeClr val="dk1"/>
                          </a:solidFill>
                          <a:latin typeface="Times New Roman" panose="02020603050405020304" pitchFamily="18" charset="0"/>
                          <a:ea typeface="+mn-ea"/>
                          <a:cs typeface="Times New Roman" panose="02020603050405020304" pitchFamily="18" charset="0"/>
                        </a:rPr>
                        <a:t>22QM1A6748</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47405800"/>
                  </a:ext>
                </a:extLst>
              </a:tr>
              <a:tr h="433633">
                <a:tc>
                  <a:txBody>
                    <a:bodyPr/>
                    <a:lstStyle/>
                    <a:p>
                      <a:pPr algn="ctr"/>
                      <a:r>
                        <a:rPr lang="en-IN" sz="1800" kern="1200" dirty="0">
                          <a:solidFill>
                            <a:schemeClr val="dk1"/>
                          </a:solidFill>
                          <a:latin typeface="Times New Roman" panose="02020603050405020304" pitchFamily="18" charset="0"/>
                          <a:ea typeface="+mn-ea"/>
                          <a:cs typeface="Times New Roman" panose="02020603050405020304" pitchFamily="18" charset="0"/>
                        </a:rPr>
                        <a:t>WAGMARE SANJANA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kern="1200" dirty="0">
                          <a:solidFill>
                            <a:schemeClr val="dk1"/>
                          </a:solidFill>
                          <a:latin typeface="Times New Roman" panose="02020603050405020304" pitchFamily="18" charset="0"/>
                          <a:ea typeface="+mn-ea"/>
                          <a:cs typeface="Times New Roman" panose="02020603050405020304" pitchFamily="18" charset="0"/>
                        </a:rPr>
                        <a:t>22QM1A6760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21582773"/>
                  </a:ext>
                </a:extLst>
              </a:tr>
              <a:tr h="480767">
                <a:tc>
                  <a:txBody>
                    <a:bodyPr/>
                    <a:lstStyle/>
                    <a:p>
                      <a:pPr algn="ctr"/>
                      <a:r>
                        <a:rPr lang="en-IN" sz="1800" kern="1200" dirty="0">
                          <a:solidFill>
                            <a:schemeClr val="dk1"/>
                          </a:solidFill>
                          <a:latin typeface="Times New Roman" panose="02020603050405020304" pitchFamily="18" charset="0"/>
                          <a:ea typeface="+mn-ea"/>
                          <a:cs typeface="Times New Roman" panose="02020603050405020304" pitchFamily="18" charset="0"/>
                        </a:rPr>
                        <a:t>U. SAI HRUTHVIN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kern="1200" dirty="0">
                          <a:solidFill>
                            <a:schemeClr val="dk1"/>
                          </a:solidFill>
                          <a:latin typeface="Times New Roman" panose="02020603050405020304" pitchFamily="18" charset="0"/>
                          <a:ea typeface="+mn-ea"/>
                          <a:cs typeface="Times New Roman" panose="02020603050405020304" pitchFamily="18" charset="0"/>
                        </a:rPr>
                        <a:t>21N81A67C5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73254518"/>
                  </a:ext>
                </a:extLst>
              </a:tr>
              <a:tr h="370840">
                <a:tc>
                  <a:txBody>
                    <a:bodyPr/>
                    <a:lstStyle/>
                    <a:p>
                      <a:pPr algn="ctr"/>
                      <a:r>
                        <a:rPr lang="en-IN" sz="1800" kern="1200" dirty="0">
                          <a:solidFill>
                            <a:schemeClr val="dk1"/>
                          </a:solidFill>
                          <a:latin typeface="Times New Roman" panose="02020603050405020304" pitchFamily="18" charset="0"/>
                          <a:ea typeface="+mn-ea"/>
                          <a:cs typeface="Times New Roman" panose="02020603050405020304" pitchFamily="18" charset="0"/>
                        </a:rPr>
                        <a:t>POLUDASU NAGA PRABHAS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kern="1200" dirty="0">
                          <a:solidFill>
                            <a:schemeClr val="dk1"/>
                          </a:solidFill>
                          <a:latin typeface="Times New Roman" panose="02020603050405020304" pitchFamily="18" charset="0"/>
                          <a:ea typeface="+mn-ea"/>
                          <a:cs typeface="Times New Roman" panose="02020603050405020304" pitchFamily="18" charset="0"/>
                        </a:rPr>
                        <a:t>22QM1A6746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86760835"/>
                  </a:ext>
                </a:extLst>
              </a:tr>
            </a:tbl>
          </a:graphicData>
        </a:graphic>
      </p:graphicFrame>
      <p:sp>
        <p:nvSpPr>
          <p:cNvPr id="3" name="TextBox 2">
            <a:extLst>
              <a:ext uri="{FF2B5EF4-FFF2-40B4-BE49-F238E27FC236}">
                <a16:creationId xmlns:a16="http://schemas.microsoft.com/office/drawing/2014/main" id="{C3FCA5F4-B3EF-E48C-5948-C1C221384FC0}"/>
              </a:ext>
            </a:extLst>
          </p:cNvPr>
          <p:cNvSpPr txBox="1"/>
          <p:nvPr/>
        </p:nvSpPr>
        <p:spPr>
          <a:xfrm>
            <a:off x="1508289" y="1348033"/>
            <a:ext cx="402524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Team Name: </a:t>
            </a:r>
            <a:r>
              <a:rPr lang="en-IN" sz="2000" dirty="0">
                <a:latin typeface="Times New Roman" panose="02020603050405020304" pitchFamily="18" charset="0"/>
                <a:cs typeface="Times New Roman" panose="02020603050405020304" pitchFamily="18" charset="0"/>
              </a:rPr>
              <a:t>Tech T-Rex</a:t>
            </a:r>
            <a:endParaRPr lang="en-IN"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960F02D-DB81-BE9E-5066-6CD8863032B5}"/>
              </a:ext>
            </a:extLst>
          </p:cNvPr>
          <p:cNvSpPr txBox="1"/>
          <p:nvPr/>
        </p:nvSpPr>
        <p:spPr>
          <a:xfrm>
            <a:off x="1547043" y="2912620"/>
            <a:ext cx="402524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Team Members:</a:t>
            </a:r>
          </a:p>
        </p:txBody>
      </p:sp>
      <p:sp>
        <p:nvSpPr>
          <p:cNvPr id="7" name="TextBox 6">
            <a:extLst>
              <a:ext uri="{FF2B5EF4-FFF2-40B4-BE49-F238E27FC236}">
                <a16:creationId xmlns:a16="http://schemas.microsoft.com/office/drawing/2014/main" id="{63A6048E-13DE-2072-7C70-320B72A2799C}"/>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2</a:t>
            </a:r>
          </a:p>
        </p:txBody>
      </p:sp>
      <p:sp>
        <p:nvSpPr>
          <p:cNvPr id="5" name="TextBox 4">
            <a:extLst>
              <a:ext uri="{FF2B5EF4-FFF2-40B4-BE49-F238E27FC236}">
                <a16:creationId xmlns:a16="http://schemas.microsoft.com/office/drawing/2014/main" id="{FEC9E10D-D180-71E7-7C55-6EBC8BB74AAF}"/>
              </a:ext>
            </a:extLst>
          </p:cNvPr>
          <p:cNvSpPr txBox="1"/>
          <p:nvPr/>
        </p:nvSpPr>
        <p:spPr>
          <a:xfrm>
            <a:off x="1508288" y="1864413"/>
            <a:ext cx="3846136"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Guide : </a:t>
            </a:r>
            <a:r>
              <a:rPr lang="en-IN" sz="2000" dirty="0">
                <a:latin typeface="Times New Roman" panose="02020603050405020304" pitchFamily="18" charset="0"/>
                <a:cs typeface="Times New Roman" panose="02020603050405020304" pitchFamily="18" charset="0"/>
              </a:rPr>
              <a:t>Mrs. Afiya Parveen </a:t>
            </a:r>
          </a:p>
        </p:txBody>
      </p:sp>
      <p:sp>
        <p:nvSpPr>
          <p:cNvPr id="8" name="TextBox 7">
            <a:extLst>
              <a:ext uri="{FF2B5EF4-FFF2-40B4-BE49-F238E27FC236}">
                <a16:creationId xmlns:a16="http://schemas.microsoft.com/office/drawing/2014/main" id="{EE17F294-E2A6-402B-4A0B-7A482398B688}"/>
              </a:ext>
            </a:extLst>
          </p:cNvPr>
          <p:cNvSpPr txBox="1"/>
          <p:nvPr/>
        </p:nvSpPr>
        <p:spPr>
          <a:xfrm>
            <a:off x="1547043" y="2382625"/>
            <a:ext cx="3846136"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Module Name: </a:t>
            </a:r>
            <a:r>
              <a:rPr lang="en-IN" sz="2000" dirty="0">
                <a:latin typeface="Times New Roman" panose="02020603050405020304" pitchFamily="18" charset="0"/>
                <a:cs typeface="Times New Roman" panose="02020603050405020304" pitchFamily="18" charset="0"/>
              </a:rPr>
              <a:t>PyDataStruct </a:t>
            </a:r>
          </a:p>
        </p:txBody>
      </p:sp>
    </p:spTree>
    <p:extLst>
      <p:ext uri="{BB962C8B-B14F-4D97-AF65-F5344CB8AC3E}">
        <p14:creationId xmlns:p14="http://schemas.microsoft.com/office/powerpoint/2010/main" val="4156275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147D89-4E8D-421C-1488-7C52214077BD}"/>
              </a:ext>
            </a:extLst>
          </p:cNvPr>
          <p:cNvSpPr txBox="1"/>
          <p:nvPr/>
        </p:nvSpPr>
        <p:spPr>
          <a:xfrm>
            <a:off x="1036948" y="622167"/>
            <a:ext cx="5693790"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0FCB6021-1A86-A0AF-1A26-C1B6613F4CF2}"/>
              </a:ext>
            </a:extLst>
          </p:cNvPr>
          <p:cNvSpPr txBox="1"/>
          <p:nvPr/>
        </p:nvSpPr>
        <p:spPr>
          <a:xfrm>
            <a:off x="1310326" y="2044005"/>
            <a:ext cx="8889476" cy="1384995"/>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Develop a Python module that provides a comprehensive, well-documented, and easy-to-use collection of classic data structures and algorithms.</a:t>
            </a:r>
            <a:endParaRPr lang="en-IN" sz="2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BFEA3F9-8CCE-EEB8-D946-02C91CCB8897}"/>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1677756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7A48B8-68B0-5D8F-671E-0247C19026D9}"/>
              </a:ext>
            </a:extLst>
          </p:cNvPr>
          <p:cNvSpPr txBox="1"/>
          <p:nvPr/>
        </p:nvSpPr>
        <p:spPr>
          <a:xfrm>
            <a:off x="1027522" y="622169"/>
            <a:ext cx="5684363"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ABSTRACT</a:t>
            </a:r>
          </a:p>
        </p:txBody>
      </p:sp>
      <p:sp>
        <p:nvSpPr>
          <p:cNvPr id="4" name="TextBox 3">
            <a:extLst>
              <a:ext uri="{FF2B5EF4-FFF2-40B4-BE49-F238E27FC236}">
                <a16:creationId xmlns:a16="http://schemas.microsoft.com/office/drawing/2014/main" id="{61EC61B5-A63F-8ED7-5BF0-D6E94699BB8B}"/>
              </a:ext>
            </a:extLst>
          </p:cNvPr>
          <p:cNvSpPr txBox="1"/>
          <p:nvPr/>
        </p:nvSpPr>
        <p:spPr>
          <a:xfrm>
            <a:off x="1027522" y="1517715"/>
            <a:ext cx="9068585" cy="255454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This project aims to develop a Python module, PyDataStruct, that serves as a comprehensive and educational resource for classic data structures and algorithms. While Python provides built-in data structures, this module will focus on delivering clean, well-commented implementations to enhance understanding for both students and developers.  PyDataStruct will consolidate these implementations into a single, easy-to-use library, promoting code clarity, and reducing the need for users to seek out multiple resources. The module will also be designed to be extensible, allowing for community contributions.</a:t>
            </a:r>
            <a:endParaRPr lang="en-IN"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F84BB2D-07B9-FA3B-2E27-BE34E4CEB106}"/>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3872150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A09F6374-BC9C-1DC6-6C86-452A60828752}"/>
              </a:ext>
            </a:extLst>
          </p:cNvPr>
          <p:cNvPicPr>
            <a:picLocks noChangeAspect="1"/>
          </p:cNvPicPr>
          <p:nvPr/>
        </p:nvPicPr>
        <p:blipFill>
          <a:blip r:embed="rId2"/>
          <a:stretch>
            <a:fillRect/>
          </a:stretch>
        </p:blipFill>
        <p:spPr>
          <a:xfrm>
            <a:off x="9393" y="-5290"/>
            <a:ext cx="12182607" cy="6863290"/>
          </a:xfrm>
          <a:prstGeom prst="rect">
            <a:avLst/>
          </a:prstGeom>
        </p:spPr>
      </p:pic>
      <p:sp>
        <p:nvSpPr>
          <p:cNvPr id="2" name="TextBox 1">
            <a:extLst>
              <a:ext uri="{FF2B5EF4-FFF2-40B4-BE49-F238E27FC236}">
                <a16:creationId xmlns:a16="http://schemas.microsoft.com/office/drawing/2014/main" id="{36CEDE38-7943-1D63-EA01-E433150411C3}"/>
              </a:ext>
            </a:extLst>
          </p:cNvPr>
          <p:cNvSpPr txBox="1"/>
          <p:nvPr/>
        </p:nvSpPr>
        <p:spPr>
          <a:xfrm>
            <a:off x="1018095" y="606627"/>
            <a:ext cx="5684363"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INTRODUCTION</a:t>
            </a:r>
            <a:endParaRPr lang="en-IN" sz="11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DFFB629-59D4-F5CA-3D63-4FFA0F68BC33}"/>
              </a:ext>
            </a:extLst>
          </p:cNvPr>
          <p:cNvSpPr txBox="1"/>
          <p:nvPr/>
        </p:nvSpPr>
        <p:spPr>
          <a:xfrm>
            <a:off x="1112107" y="1459592"/>
            <a:ext cx="9078268" cy="3877985"/>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Introducing PyDataStruct: </a:t>
            </a:r>
            <a:r>
              <a:rPr lang="en-US" sz="1600" dirty="0">
                <a:latin typeface="Times New Roman" panose="02020603050405020304" pitchFamily="18" charset="0"/>
                <a:cs typeface="Times New Roman" panose="02020603050405020304" pitchFamily="18" charset="0"/>
              </a:rPr>
              <a:t>A Python module designed to address these challenges and provide a solid foundation in DSA.</a:t>
            </a:r>
          </a:p>
          <a:p>
            <a:pPr marL="742950" lvl="1" indent="-2857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PyDataStruct aims to be a pedagogical tool and a practical resource.</a:t>
            </a:r>
          </a:p>
          <a:p>
            <a:pPr lvl="1" algn="just"/>
            <a:endParaRPr lang="en-US" dirty="0">
              <a:latin typeface="Times New Roman" panose="02020603050405020304" pitchFamily="18" charset="0"/>
              <a:cs typeface="Times New Roman" panose="02020603050405020304" pitchFamily="18" charset="0"/>
            </a:endParaRPr>
          </a:p>
          <a:p>
            <a:pPr marL="465138"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Key Features:</a:t>
            </a:r>
          </a:p>
          <a:p>
            <a:pPr marL="715963" lvl="2" indent="-273050" algn="just">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Provides well-commented implementations of fundamental DSA concepts, </a:t>
            </a:r>
          </a:p>
          <a:p>
            <a:pPr marL="1243013" lvl="3" indent="-342900" algn="just">
              <a:buFont typeface="+mj-lt"/>
              <a:buAutoNum type="arabicPeriod"/>
            </a:pPr>
            <a:r>
              <a:rPr lang="en-US" sz="1600" b="1" dirty="0">
                <a:latin typeface="Times New Roman" panose="02020603050405020304" pitchFamily="18" charset="0"/>
                <a:cs typeface="Times New Roman" panose="02020603050405020304" pitchFamily="18" charset="0"/>
              </a:rPr>
              <a:t>including: </a:t>
            </a:r>
            <a:r>
              <a:rPr lang="en-US" sz="1600" dirty="0">
                <a:latin typeface="Times New Roman" panose="02020603050405020304" pitchFamily="18" charset="0"/>
                <a:cs typeface="Times New Roman" panose="02020603050405020304" pitchFamily="18" charset="0"/>
              </a:rPr>
              <a:t>Sorting algorithms (e.g., bubble sort, merge sort, quicksort).</a:t>
            </a:r>
          </a:p>
          <a:p>
            <a:pPr marL="1243013" lvl="3" indent="-342900" algn="just">
              <a:buFont typeface="+mj-lt"/>
              <a:buAutoNum type="arabicPeriod"/>
            </a:pPr>
            <a:r>
              <a:rPr lang="en-US" sz="1600" dirty="0">
                <a:latin typeface="Times New Roman" panose="02020603050405020304" pitchFamily="18" charset="0"/>
                <a:cs typeface="Times New Roman" panose="02020603050405020304" pitchFamily="18" charset="0"/>
              </a:rPr>
              <a:t>Searching algorithms (e.g., linear search, binary search).</a:t>
            </a:r>
          </a:p>
          <a:p>
            <a:pPr marL="1243013" lvl="3" indent="-342900" algn="just">
              <a:buFont typeface="+mj-lt"/>
              <a:buAutoNum type="arabicPeriod"/>
            </a:pPr>
            <a:r>
              <a:rPr lang="en-US" sz="1600" dirty="0">
                <a:latin typeface="Times New Roman" panose="02020603050405020304" pitchFamily="18" charset="0"/>
                <a:cs typeface="Times New Roman" panose="02020603050405020304" pitchFamily="18" charset="0"/>
              </a:rPr>
              <a:t>Common data structures (e.g., linked lists, trees, graphs).</a:t>
            </a:r>
          </a:p>
          <a:p>
            <a:pPr marL="1243013" lvl="3" indent="-342900" algn="just">
              <a:buFont typeface="+mj-lt"/>
              <a:buAutoNum type="arabicPeriod"/>
            </a:pPr>
            <a:endParaRPr lang="en-US" sz="1600" dirty="0">
              <a:latin typeface="Times New Roman" panose="02020603050405020304" pitchFamily="18" charset="0"/>
              <a:cs typeface="Times New Roman" panose="02020603050405020304" pitchFamily="18" charset="0"/>
            </a:endParaRPr>
          </a:p>
          <a:p>
            <a:pPr marL="465138" lvl="3"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Consolidates essential DSA tools into a single, organized library, reducing the need to search for implementations across disparate sources. </a:t>
            </a:r>
          </a:p>
          <a:p>
            <a:pPr marL="465138" lvl="3"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465138" lvl="3"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Offers an extensible framework for future additions and customization, allowing users to contribute and adapt the module to their specific needs.</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3DEB165-188E-CE24-78CB-182BB22F9577}"/>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5</a:t>
            </a:r>
          </a:p>
        </p:txBody>
      </p:sp>
    </p:spTree>
    <p:extLst>
      <p:ext uri="{BB962C8B-B14F-4D97-AF65-F5344CB8AC3E}">
        <p14:creationId xmlns:p14="http://schemas.microsoft.com/office/powerpoint/2010/main" val="770450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DBE0E-4FB7-4D61-2C75-BD82410FF886}"/>
            </a:ext>
          </a:extLst>
        </p:cNvPr>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30B1068A-97F5-2484-51CF-B34917FD230C}"/>
              </a:ext>
            </a:extLst>
          </p:cNvPr>
          <p:cNvPicPr>
            <a:picLocks noChangeAspect="1"/>
          </p:cNvPicPr>
          <p:nvPr/>
        </p:nvPicPr>
        <p:blipFill>
          <a:blip r:embed="rId2"/>
          <a:stretch>
            <a:fillRect/>
          </a:stretch>
        </p:blipFill>
        <p:spPr>
          <a:xfrm>
            <a:off x="9392" y="0"/>
            <a:ext cx="12182607" cy="6863290"/>
          </a:xfrm>
          <a:prstGeom prst="rect">
            <a:avLst/>
          </a:prstGeom>
        </p:spPr>
      </p:pic>
      <p:sp>
        <p:nvSpPr>
          <p:cNvPr id="3" name="TextBox 2">
            <a:extLst>
              <a:ext uri="{FF2B5EF4-FFF2-40B4-BE49-F238E27FC236}">
                <a16:creationId xmlns:a16="http://schemas.microsoft.com/office/drawing/2014/main" id="{672939C7-AC4E-DCB5-E3DF-A9E9A6D99060}"/>
              </a:ext>
            </a:extLst>
          </p:cNvPr>
          <p:cNvSpPr txBox="1"/>
          <p:nvPr/>
        </p:nvSpPr>
        <p:spPr>
          <a:xfrm>
            <a:off x="1003828" y="631792"/>
            <a:ext cx="5698630" cy="400110"/>
          </a:xfrm>
          <a:prstGeom prst="rect">
            <a:avLst/>
          </a:prstGeom>
          <a:noFill/>
        </p:spPr>
        <p:txBody>
          <a:bodyPr wrap="square" rtlCol="0">
            <a:spAutoFit/>
          </a:bodyPr>
          <a:lstStyle/>
          <a:p>
            <a:pPr marL="0" indent="0" algn="ctr">
              <a:buNone/>
            </a:pPr>
            <a:r>
              <a:rPr lang="en-US" sz="2000" b="1" dirty="0">
                <a:solidFill>
                  <a:srgbClr val="000000"/>
                </a:solidFill>
                <a:latin typeface="Times New Roman" panose="02020603050405020304" pitchFamily="18" charset="0"/>
                <a:ea typeface="Crimson Text Bold" pitchFamily="34" charset="-122"/>
                <a:cs typeface="Times New Roman" panose="02020603050405020304" pitchFamily="18" charset="0"/>
              </a:rPr>
              <a:t>PROJECT OBJECTIVES</a:t>
            </a: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31C9068-3C9E-F587-9C49-AB61567B1A95}"/>
              </a:ext>
            </a:extLst>
          </p:cNvPr>
          <p:cNvSpPr txBox="1"/>
          <p:nvPr/>
        </p:nvSpPr>
        <p:spPr>
          <a:xfrm>
            <a:off x="1826902" y="2470268"/>
            <a:ext cx="7976974" cy="1477328"/>
          </a:xfrm>
          <a:prstGeom prst="rect">
            <a:avLst/>
          </a:prstGeom>
          <a:noFill/>
        </p:spPr>
        <p:txBody>
          <a:bodyPr wrap="square" rtlCol="0">
            <a:spAutoFit/>
          </a:bodyPr>
          <a:lstStyle/>
          <a:p>
            <a:pPr algn="just"/>
            <a:r>
              <a:rPr lang="en-US" sz="1800" dirty="0">
                <a:solidFill>
                  <a:srgbClr val="000000"/>
                </a:solidFill>
                <a:latin typeface="Times New Roman" panose="02020603050405020304" pitchFamily="18" charset="0"/>
                <a:ea typeface="Inter" pitchFamily="34" charset="-122"/>
                <a:cs typeface="Times New Roman" panose="02020603050405020304" pitchFamily="18" charset="0"/>
              </a:rPr>
              <a:t>To design, develop, and publish a Python module named PyDataStruct that provides efficient and reusable implementations of fundamental data structures and algorithms for sorting and searching. The module will serve as a lightweight, easy-to-use library for developers, students, and enthusiasts to integrate into their projects or use for learning purposes.</a:t>
            </a:r>
            <a:endParaRPr lang="en-US" sz="1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C7F0A20-3C6D-B9CF-ED44-DD049FFDF477}"/>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6</a:t>
            </a:r>
          </a:p>
        </p:txBody>
      </p:sp>
    </p:spTree>
    <p:extLst>
      <p:ext uri="{BB962C8B-B14F-4D97-AF65-F5344CB8AC3E}">
        <p14:creationId xmlns:p14="http://schemas.microsoft.com/office/powerpoint/2010/main" val="2690256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77E45-8987-D3B4-BEFE-C51AF0BC4152}"/>
            </a:ext>
          </a:extLst>
        </p:cNvPr>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3C612A6F-20E4-7ED3-1258-2C2D985C134B}"/>
              </a:ext>
            </a:extLst>
          </p:cNvPr>
          <p:cNvPicPr>
            <a:picLocks noChangeAspect="1"/>
          </p:cNvPicPr>
          <p:nvPr/>
        </p:nvPicPr>
        <p:blipFill>
          <a:blip r:embed="rId2"/>
          <a:stretch>
            <a:fillRect/>
          </a:stretch>
        </p:blipFill>
        <p:spPr>
          <a:xfrm>
            <a:off x="9392" y="0"/>
            <a:ext cx="12182607" cy="6863290"/>
          </a:xfrm>
          <a:prstGeom prst="rect">
            <a:avLst/>
          </a:prstGeom>
        </p:spPr>
      </p:pic>
      <p:sp>
        <p:nvSpPr>
          <p:cNvPr id="3" name="TextBox 2">
            <a:extLst>
              <a:ext uri="{FF2B5EF4-FFF2-40B4-BE49-F238E27FC236}">
                <a16:creationId xmlns:a16="http://schemas.microsoft.com/office/drawing/2014/main" id="{DF1D7B1D-1063-D3A5-3227-7F59F6DFE810}"/>
              </a:ext>
            </a:extLst>
          </p:cNvPr>
          <p:cNvSpPr txBox="1"/>
          <p:nvPr/>
        </p:nvSpPr>
        <p:spPr>
          <a:xfrm>
            <a:off x="1008668" y="626882"/>
            <a:ext cx="5693790" cy="400110"/>
          </a:xfrm>
          <a:prstGeom prst="rect">
            <a:avLst/>
          </a:prstGeom>
          <a:noFill/>
        </p:spPr>
        <p:txBody>
          <a:bodyPr wrap="square" rtlCol="0">
            <a:spAutoFit/>
          </a:bodyPr>
          <a:lstStyle/>
          <a:p>
            <a:pPr algn="ctr"/>
            <a:r>
              <a:rPr lang="en-US" sz="2000" b="1" dirty="0">
                <a:solidFill>
                  <a:srgbClr val="000000"/>
                </a:solidFill>
                <a:latin typeface="Times New Roman" panose="02020603050405020304" pitchFamily="18" charset="0"/>
                <a:ea typeface="Crimson Text Bold" pitchFamily="34" charset="-122"/>
                <a:cs typeface="Times New Roman" panose="02020603050405020304" pitchFamily="18" charset="0"/>
              </a:rPr>
              <a:t>TECHNOLOGY STACK</a:t>
            </a:r>
            <a:endParaRPr lang="en-US"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8B41CD6-8B03-B871-5769-1E278B151BA3}"/>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7</a:t>
            </a:r>
          </a:p>
        </p:txBody>
      </p:sp>
      <p:sp>
        <p:nvSpPr>
          <p:cNvPr id="15" name="TextBox 14">
            <a:extLst>
              <a:ext uri="{FF2B5EF4-FFF2-40B4-BE49-F238E27FC236}">
                <a16:creationId xmlns:a16="http://schemas.microsoft.com/office/drawing/2014/main" id="{77E4C0D4-DEED-9495-6180-155023B34714}"/>
              </a:ext>
            </a:extLst>
          </p:cNvPr>
          <p:cNvSpPr txBox="1"/>
          <p:nvPr/>
        </p:nvSpPr>
        <p:spPr>
          <a:xfrm>
            <a:off x="1583703" y="1653874"/>
            <a:ext cx="7334055" cy="2577629"/>
          </a:xfrm>
          <a:prstGeom prst="rect">
            <a:avLst/>
          </a:prstGeom>
          <a:noFill/>
        </p:spPr>
        <p:txBody>
          <a:bodyPr wrap="square">
            <a:spAutoFit/>
          </a:bodyPr>
          <a:lstStyle/>
          <a:p>
            <a:pPr algn="l">
              <a:buFont typeface="+mj-lt"/>
              <a:buAutoNum type="arabicPeriod"/>
            </a:pPr>
            <a:r>
              <a:rPr lang="en-IN" b="1" i="0" dirty="0">
                <a:solidFill>
                  <a:schemeClr val="tx1">
                    <a:lumMod val="95000"/>
                    <a:lumOff val="5000"/>
                  </a:schemeClr>
                </a:solidFill>
                <a:effectLst/>
                <a:latin typeface="Times New Roman" panose="02020603050405020304" pitchFamily="18" charset="0"/>
                <a:cs typeface="Times New Roman" panose="02020603050405020304" pitchFamily="18" charset="0"/>
              </a:rPr>
              <a:t>Programming Language</a:t>
            </a:r>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 Python (3.6+)</a:t>
            </a:r>
          </a:p>
          <a:p>
            <a:pPr algn="l">
              <a:spcBef>
                <a:spcPts val="300"/>
              </a:spcBef>
              <a:buFont typeface="+mj-lt"/>
              <a:buAutoNum type="arabicPeriod"/>
            </a:pPr>
            <a:r>
              <a:rPr lang="en-IN" b="1" i="0" dirty="0">
                <a:solidFill>
                  <a:schemeClr val="tx1">
                    <a:lumMod val="95000"/>
                    <a:lumOff val="5000"/>
                  </a:schemeClr>
                </a:solidFill>
                <a:effectLst/>
                <a:latin typeface="Times New Roman" panose="02020603050405020304" pitchFamily="18" charset="0"/>
                <a:cs typeface="Times New Roman" panose="02020603050405020304" pitchFamily="18" charset="0"/>
              </a:rPr>
              <a:t>Version Control</a:t>
            </a:r>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 Git</a:t>
            </a:r>
          </a:p>
          <a:p>
            <a:pPr algn="l">
              <a:spcBef>
                <a:spcPts val="300"/>
              </a:spcBef>
              <a:buFont typeface="+mj-lt"/>
              <a:buAutoNum type="arabicPeriod"/>
            </a:pPr>
            <a:r>
              <a:rPr lang="en-IN" b="1" i="0" dirty="0">
                <a:solidFill>
                  <a:schemeClr val="tx1">
                    <a:lumMod val="95000"/>
                    <a:lumOff val="5000"/>
                  </a:schemeClr>
                </a:solidFill>
                <a:effectLst/>
                <a:latin typeface="Times New Roman" panose="02020603050405020304" pitchFamily="18" charset="0"/>
                <a:cs typeface="Times New Roman" panose="02020603050405020304" pitchFamily="18" charset="0"/>
              </a:rPr>
              <a:t>Hosting Platform</a:t>
            </a:r>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 GitHub</a:t>
            </a:r>
          </a:p>
          <a:p>
            <a:pPr algn="l">
              <a:spcBef>
                <a:spcPts val="300"/>
              </a:spcBef>
              <a:buFont typeface="+mj-lt"/>
              <a:buAutoNum type="arabicPeriod"/>
            </a:pPr>
            <a:r>
              <a:rPr lang="en-IN" b="1" i="0" dirty="0">
                <a:solidFill>
                  <a:schemeClr val="tx1">
                    <a:lumMod val="95000"/>
                    <a:lumOff val="5000"/>
                  </a:schemeClr>
                </a:solidFill>
                <a:effectLst/>
                <a:latin typeface="Times New Roman" panose="02020603050405020304" pitchFamily="18" charset="0"/>
                <a:cs typeface="Times New Roman" panose="02020603050405020304" pitchFamily="18" charset="0"/>
              </a:rPr>
              <a:t>CI/CD</a:t>
            </a:r>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 GitHub Actions</a:t>
            </a:r>
          </a:p>
          <a:p>
            <a:pPr algn="l">
              <a:spcBef>
                <a:spcPts val="300"/>
              </a:spcBef>
              <a:buFont typeface="+mj-lt"/>
              <a:buAutoNum type="arabicPeriod"/>
            </a:pPr>
            <a:r>
              <a:rPr lang="en-IN" b="1" i="0" dirty="0">
                <a:solidFill>
                  <a:schemeClr val="tx1">
                    <a:lumMod val="95000"/>
                    <a:lumOff val="5000"/>
                  </a:schemeClr>
                </a:solidFill>
                <a:effectLst/>
                <a:latin typeface="Times New Roman" panose="02020603050405020304" pitchFamily="18" charset="0"/>
                <a:cs typeface="Times New Roman" panose="02020603050405020304" pitchFamily="18" charset="0"/>
              </a:rPr>
              <a:t>Testing Framework</a:t>
            </a:r>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 pytest</a:t>
            </a:r>
          </a:p>
          <a:p>
            <a:pPr algn="l">
              <a:spcBef>
                <a:spcPts val="300"/>
              </a:spcBef>
              <a:buFont typeface="+mj-lt"/>
              <a:buAutoNum type="arabicPeriod"/>
            </a:pPr>
            <a:r>
              <a:rPr lang="en-IN" b="1" i="0" dirty="0">
                <a:solidFill>
                  <a:schemeClr val="tx1">
                    <a:lumMod val="95000"/>
                    <a:lumOff val="5000"/>
                  </a:schemeClr>
                </a:solidFill>
                <a:effectLst/>
                <a:latin typeface="Times New Roman" panose="02020603050405020304" pitchFamily="18" charset="0"/>
                <a:cs typeface="Times New Roman" panose="02020603050405020304" pitchFamily="18" charset="0"/>
              </a:rPr>
              <a:t>Packaging</a:t>
            </a:r>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 setuptools, wheel, twine</a:t>
            </a:r>
          </a:p>
          <a:p>
            <a:pPr algn="l">
              <a:spcBef>
                <a:spcPts val="300"/>
              </a:spcBef>
              <a:buFont typeface="+mj-lt"/>
              <a:buAutoNum type="arabicPeriod"/>
            </a:pPr>
            <a:r>
              <a:rPr lang="en-IN" b="1" i="0" dirty="0">
                <a:solidFill>
                  <a:schemeClr val="tx1">
                    <a:lumMod val="95000"/>
                    <a:lumOff val="5000"/>
                  </a:schemeClr>
                </a:solidFill>
                <a:effectLst/>
                <a:latin typeface="Times New Roman" panose="02020603050405020304" pitchFamily="18" charset="0"/>
                <a:cs typeface="Times New Roman" panose="02020603050405020304" pitchFamily="18" charset="0"/>
              </a:rPr>
              <a:t>Documentation</a:t>
            </a:r>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 Markdown (README.md)</a:t>
            </a:r>
          </a:p>
          <a:p>
            <a:pPr algn="l">
              <a:spcBef>
                <a:spcPts val="300"/>
              </a:spcBef>
              <a:buFont typeface="+mj-lt"/>
              <a:buAutoNum type="arabicPeriod"/>
            </a:pPr>
            <a:r>
              <a:rPr lang="en-IN" b="1" i="0" dirty="0">
                <a:solidFill>
                  <a:schemeClr val="tx1">
                    <a:lumMod val="95000"/>
                    <a:lumOff val="5000"/>
                  </a:schemeClr>
                </a:solidFill>
                <a:effectLst/>
                <a:latin typeface="Times New Roman" panose="02020603050405020304" pitchFamily="18" charset="0"/>
                <a:cs typeface="Times New Roman" panose="02020603050405020304" pitchFamily="18" charset="0"/>
              </a:rPr>
              <a:t>Package Distribution</a:t>
            </a:r>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IN"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PyPI</a:t>
            </a:r>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 (Python Package Index)</a:t>
            </a:r>
          </a:p>
        </p:txBody>
      </p:sp>
    </p:spTree>
    <p:extLst>
      <p:ext uri="{BB962C8B-B14F-4D97-AF65-F5344CB8AC3E}">
        <p14:creationId xmlns:p14="http://schemas.microsoft.com/office/powerpoint/2010/main" val="4287579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0FC923-7DB9-34C8-3E12-786BBD483C95}"/>
            </a:ext>
          </a:extLst>
        </p:cNvPr>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DC237476-D2CD-A65F-679A-049B6BE58497}"/>
              </a:ext>
            </a:extLst>
          </p:cNvPr>
          <p:cNvPicPr>
            <a:picLocks noChangeAspect="1"/>
          </p:cNvPicPr>
          <p:nvPr/>
        </p:nvPicPr>
        <p:blipFill>
          <a:blip r:embed="rId2"/>
          <a:stretch>
            <a:fillRect/>
          </a:stretch>
        </p:blipFill>
        <p:spPr>
          <a:xfrm>
            <a:off x="9392" y="0"/>
            <a:ext cx="12182607" cy="6863290"/>
          </a:xfrm>
          <a:prstGeom prst="rect">
            <a:avLst/>
          </a:prstGeom>
        </p:spPr>
      </p:pic>
      <p:sp>
        <p:nvSpPr>
          <p:cNvPr id="3" name="TextBox 2">
            <a:extLst>
              <a:ext uri="{FF2B5EF4-FFF2-40B4-BE49-F238E27FC236}">
                <a16:creationId xmlns:a16="http://schemas.microsoft.com/office/drawing/2014/main" id="{BF3D70AF-0BD1-B04E-8605-57D26766F6A6}"/>
              </a:ext>
            </a:extLst>
          </p:cNvPr>
          <p:cNvSpPr txBox="1"/>
          <p:nvPr/>
        </p:nvSpPr>
        <p:spPr>
          <a:xfrm>
            <a:off x="1037967" y="630310"/>
            <a:ext cx="5664956" cy="400110"/>
          </a:xfrm>
          <a:prstGeom prst="rect">
            <a:avLst/>
          </a:prstGeom>
          <a:noFill/>
        </p:spPr>
        <p:txBody>
          <a:bodyPr wrap="square" rtlCol="0">
            <a:spAutoFit/>
          </a:bodyPr>
          <a:lstStyle/>
          <a:p>
            <a:pPr algn="ctr"/>
            <a:r>
              <a:rPr lang="en-US" sz="2000" b="1" dirty="0">
                <a:solidFill>
                  <a:srgbClr val="000000"/>
                </a:solidFill>
                <a:latin typeface="Times New Roman" panose="02020603050405020304" pitchFamily="18" charset="0"/>
                <a:ea typeface="Crimson Text Bold" pitchFamily="34" charset="-122"/>
                <a:cs typeface="Times New Roman" panose="02020603050405020304" pitchFamily="18" charset="0"/>
              </a:rPr>
              <a:t>USER INTERFACE OVERVIEW</a:t>
            </a:r>
            <a:endParaRPr lang="en-IN" dirty="0"/>
          </a:p>
        </p:txBody>
      </p:sp>
      <p:sp>
        <p:nvSpPr>
          <p:cNvPr id="4" name="TextBox 3">
            <a:extLst>
              <a:ext uri="{FF2B5EF4-FFF2-40B4-BE49-F238E27FC236}">
                <a16:creationId xmlns:a16="http://schemas.microsoft.com/office/drawing/2014/main" id="{AA831067-8C84-7190-19C3-253841EEF9F2}"/>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9</a:t>
            </a:r>
          </a:p>
        </p:txBody>
      </p:sp>
      <p:sp>
        <p:nvSpPr>
          <p:cNvPr id="5" name="TextBox 4">
            <a:extLst>
              <a:ext uri="{FF2B5EF4-FFF2-40B4-BE49-F238E27FC236}">
                <a16:creationId xmlns:a16="http://schemas.microsoft.com/office/drawing/2014/main" id="{8455A034-308D-96C9-3707-DE97BE49A7A7}"/>
              </a:ext>
            </a:extLst>
          </p:cNvPr>
          <p:cNvSpPr txBox="1"/>
          <p:nvPr/>
        </p:nvSpPr>
        <p:spPr>
          <a:xfrm>
            <a:off x="1140643" y="1190511"/>
            <a:ext cx="9888718" cy="4329390"/>
          </a:xfrm>
          <a:prstGeom prst="rect">
            <a:avLst/>
          </a:prstGeom>
          <a:noFill/>
        </p:spPr>
        <p:txBody>
          <a:bodyPr wrap="square" rtlCol="0">
            <a:spAutoFit/>
          </a:bodyPr>
          <a:lstStyle/>
          <a:p>
            <a:pPr marL="342900" indent="-342900">
              <a:spcAft>
                <a:spcPts val="1000"/>
              </a:spcAft>
              <a:buFont typeface="+mj-lt"/>
              <a:buAutoNum type="arabicPeriod"/>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Installation: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Users install the module using a simple command in their terminal.</a:t>
            </a:r>
          </a:p>
          <a:p>
            <a:endParaRPr lang="en-US" dirty="0">
              <a:latin typeface="Times New Roman" panose="02020603050405020304" pitchFamily="18" charset="0"/>
              <a:cs typeface="Times New Roman" panose="02020603050405020304" pitchFamily="18" charset="0"/>
            </a:endParaRPr>
          </a:p>
          <a:p>
            <a:pPr marL="457200" indent="-457200">
              <a:spcAft>
                <a:spcPts val="1000"/>
              </a:spcAft>
              <a:buFont typeface="+mj-lt"/>
              <a:buAutoNum type="arabicPeriod" startAt="2"/>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Importing Features: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Users can pick and choose specific tools (like sorting or searching functions) from the module to use in their projects.</a:t>
            </a:r>
          </a:p>
          <a:p>
            <a:endParaRPr lang="en-US" dirty="0">
              <a:latin typeface="Times New Roman" panose="02020603050405020304" pitchFamily="18" charset="0"/>
              <a:cs typeface="Times New Roman" panose="02020603050405020304" pitchFamily="18" charset="0"/>
            </a:endParaRPr>
          </a:p>
          <a:p>
            <a:pPr marL="342900" indent="-342900">
              <a:spcAft>
                <a:spcPts val="1000"/>
              </a:spcAft>
              <a:buFont typeface="+mj-lt"/>
              <a:buAutoNum type="arabicPeriod" startAt="3"/>
            </a:pPr>
            <a:r>
              <a:rPr lang="en-US" sz="2000" b="1" dirty="0">
                <a:latin typeface="Times New Roman" panose="02020603050405020304" pitchFamily="18" charset="0"/>
                <a:cs typeface="Times New Roman" panose="02020603050405020304" pitchFamily="18" charset="0"/>
              </a:rPr>
              <a:t>Using the Tools: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Users provide their data (like a list of numbers) to the functions and get the results (like a sorted list or the position of a number).</a:t>
            </a:r>
          </a:p>
          <a:p>
            <a:endParaRPr lang="en-US" dirty="0">
              <a:latin typeface="Times New Roman" panose="02020603050405020304" pitchFamily="18" charset="0"/>
              <a:cs typeface="Times New Roman" panose="02020603050405020304" pitchFamily="18" charset="0"/>
            </a:endParaRPr>
          </a:p>
          <a:p>
            <a:pPr marL="342900" indent="-342900">
              <a:spcAft>
                <a:spcPts val="1000"/>
              </a:spcAft>
              <a:buFont typeface="+mj-lt"/>
              <a:buAutoNum type="arabicPeriod" startAt="4"/>
            </a:pPr>
            <a:r>
              <a:rPr lang="en-US" sz="2000" b="1" dirty="0">
                <a:latin typeface="Times New Roman" panose="02020603050405020304" pitchFamily="18" charset="0"/>
                <a:cs typeface="Times New Roman" panose="02020603050405020304" pitchFamily="18" charset="0"/>
              </a:rPr>
              <a:t>Viewing Results: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Users can see the output (like sorted data or search results) and use it in their programs.</a:t>
            </a:r>
          </a:p>
        </p:txBody>
      </p:sp>
    </p:spTree>
    <p:extLst>
      <p:ext uri="{BB962C8B-B14F-4D97-AF65-F5344CB8AC3E}">
        <p14:creationId xmlns:p14="http://schemas.microsoft.com/office/powerpoint/2010/main" val="1253027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382</TotalTime>
  <Words>943</Words>
  <Application>Microsoft Office PowerPoint</Application>
  <PresentationFormat>Widescreen</PresentationFormat>
  <Paragraphs>134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Calibri</vt:lpstr>
      <vt:lpstr>Calibri Light</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Zafar Khan</dc:creator>
  <cp:lastModifiedBy>Sanjana Pavansai</cp:lastModifiedBy>
  <cp:revision>14</cp:revision>
  <dcterms:created xsi:type="dcterms:W3CDTF">2023-02-20T05:43:18Z</dcterms:created>
  <dcterms:modified xsi:type="dcterms:W3CDTF">2025-03-23T17:22:30Z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2024-12-07T07:13:04Z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2a743475-cfec-4e32-85a7-c0df2a6d03c0</vt:lpwstr>
  </property>
  <property fmtid="{D5CDD505-2E9C-101B-9397-08002B2CF9AE}" pid="7" name="MSIP_Label_defa4170-0d19-0005-0004-bc88714345d2_ActionId">
    <vt:lpwstr>8874ad8c-e42b-41ef-a699-69964a61a614</vt:lpwstr>
  </property>
  <property fmtid="{D5CDD505-2E9C-101B-9397-08002B2CF9AE}" pid="8" name="MSIP_Label_defa4170-0d19-0005-0004-bc88714345d2_ContentBits">
    <vt:lpwstr>0</vt:lpwstr>
  </property>
</Properties>
</file>