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2891" r:id="rId2"/>
    <p:sldId id="257" r:id="rId3"/>
    <p:sldId id="302" r:id="rId4"/>
    <p:sldId id="258" r:id="rId5"/>
    <p:sldId id="2896" r:id="rId6"/>
    <p:sldId id="304" r:id="rId7"/>
    <p:sldId id="299" r:id="rId8"/>
    <p:sldId id="298" r:id="rId9"/>
    <p:sldId id="2897" r:id="rId10"/>
    <p:sldId id="2899" r:id="rId11"/>
    <p:sldId id="2898" r:id="rId12"/>
    <p:sldId id="301" r:id="rId13"/>
    <p:sldId id="2893" r:id="rId14"/>
    <p:sldId id="2894" r:id="rId15"/>
    <p:sldId id="2902" r:id="rId16"/>
    <p:sldId id="290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h03VDX9px0jFCiwzx1Hv1Yu+HU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495F69-FD15-48A3-95F4-8DE335D87DF4}">
  <a:tblStyle styleId="{17495F69-FD15-48A3-95F4-8DE335D87DF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4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handoutMaster" Target="handoutMasters/handout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E497CB-2CA5-2F17-3F79-FDA12049EC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CA2D2A1-C557-A695-214D-FAA815272D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11179-36A0-49A9-9605-311CFC54F1DC}" type="datetimeFigureOut">
              <a:rPr lang="en-IN" smtClean="0"/>
              <a:t>24-03-2025</a:t>
            </a:fld>
            <a:endParaRPr lang="en-IN"/>
          </a:p>
        </p:txBody>
      </p:sp>
      <p:sp>
        <p:nvSpPr>
          <p:cNvPr id="4" name="Footer Placeholder 3">
            <a:extLst>
              <a:ext uri="{FF2B5EF4-FFF2-40B4-BE49-F238E27FC236}">
                <a16:creationId xmlns:a16="http://schemas.microsoft.com/office/drawing/2014/main" id="{32FB56A1-CB77-24AE-DCBA-04C7F61CD3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247D862-8D87-1B5C-CE43-611C6D12ED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94CE01-224F-40F6-AA01-A89F17C23D99}" type="slidenum">
              <a:rPr lang="en-IN" smtClean="0"/>
              <a:t>‹#›</a:t>
            </a:fld>
            <a:endParaRPr lang="en-IN"/>
          </a:p>
        </p:txBody>
      </p:sp>
    </p:spTree>
    <p:extLst>
      <p:ext uri="{BB962C8B-B14F-4D97-AF65-F5344CB8AC3E}">
        <p14:creationId xmlns:p14="http://schemas.microsoft.com/office/powerpoint/2010/main" val="994386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625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16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32" descr="A picture containing tex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pic>
        <p:nvPicPr>
          <p:cNvPr id="18" name="Google Shape;18;p33" descr="Chart&#10;&#10;Description automatically generated with medium confidence"/>
          <p:cNvPicPr preferRelativeResize="0"/>
          <p:nvPr/>
        </p:nvPicPr>
        <p:blipFill rotWithShape="1">
          <a:blip r:embed="rId2">
            <a:alphaModFix/>
          </a:blip>
          <a:srcRect/>
          <a:stretch/>
        </p:blipFill>
        <p:spPr>
          <a:xfrm>
            <a:off x="9392" y="0"/>
            <a:ext cx="12182607" cy="68632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3" name="Google Shape;53;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0"/>
          <p:cNvSpPr>
            <a:spLocks noGrp="1"/>
          </p:cNvSpPr>
          <p:nvPr>
            <p:ph type="pic" idx="2"/>
          </p:nvPr>
        </p:nvSpPr>
        <p:spPr>
          <a:xfrm>
            <a:off x="5183188" y="987425"/>
            <a:ext cx="6172200" cy="4873625"/>
          </a:xfrm>
          <a:prstGeom prst="rect">
            <a:avLst/>
          </a:prstGeom>
          <a:noFill/>
          <a:ln>
            <a:noFill/>
          </a:ln>
        </p:spPr>
      </p:sp>
      <p:sp>
        <p:nvSpPr>
          <p:cNvPr id="60" name="Google Shape;60;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rms.gle/tsnmH6DFYuKTiedM8"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google.com/spreadsheets/d/1m0ljdNZDD75C8YH5BtmaVnnKGQcL6LjnvPpej3gwI0U/edit?usp=shar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3;p1">
            <a:extLst>
              <a:ext uri="{FF2B5EF4-FFF2-40B4-BE49-F238E27FC236}">
                <a16:creationId xmlns:a16="http://schemas.microsoft.com/office/drawing/2014/main" id="{2BD90717-7945-1916-1A6A-6DA977D19883}"/>
              </a:ext>
            </a:extLst>
          </p:cNvPr>
          <p:cNvSpPr txBox="1"/>
          <p:nvPr/>
        </p:nvSpPr>
        <p:spPr>
          <a:xfrm>
            <a:off x="1337747" y="2950916"/>
            <a:ext cx="3706202" cy="762083"/>
          </a:xfrm>
          <a:prstGeom prst="rect">
            <a:avLst/>
          </a:prstGeom>
          <a:noFill/>
          <a:ln>
            <a:noFill/>
          </a:ln>
        </p:spPr>
        <p:txBody>
          <a:bodyPr spcFirstLastPara="1" wrap="square" lIns="91425" tIns="45700" rIns="91425" bIns="45700" anchor="t" anchorCtr="0">
            <a:normAutofit/>
          </a:bodyPr>
          <a:lstStyle/>
          <a:p>
            <a:pPr algn="ctr">
              <a:lnSpc>
                <a:spcPct val="90000"/>
              </a:lnSpc>
              <a:buClr>
                <a:schemeClr val="dk1"/>
              </a:buClr>
              <a:buSzPts val="2400"/>
            </a:pPr>
            <a:r>
              <a:rPr lang="en-US" sz="2400" dirty="0">
                <a:solidFill>
                  <a:schemeClr val="dk1"/>
                </a:solidFill>
                <a:latin typeface="Times New Roman"/>
                <a:ea typeface="Calibri"/>
                <a:cs typeface="Times New Roman"/>
                <a:sym typeface="Times New Roman"/>
              </a:rPr>
              <a:t>Mid-I Presentation</a:t>
            </a:r>
            <a:endParaRPr lang="en-US"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 By Team—2</a:t>
            </a:r>
          </a:p>
        </p:txBody>
      </p:sp>
      <p:graphicFrame>
        <p:nvGraphicFramePr>
          <p:cNvPr id="6" name="Table 5">
            <a:extLst>
              <a:ext uri="{FF2B5EF4-FFF2-40B4-BE49-F238E27FC236}">
                <a16:creationId xmlns:a16="http://schemas.microsoft.com/office/drawing/2014/main" id="{5A09E1D6-C895-43A8-B358-4697584EA498}"/>
              </a:ext>
            </a:extLst>
          </p:cNvPr>
          <p:cNvGraphicFramePr>
            <a:graphicFrameLocks noGrp="1"/>
          </p:cNvGraphicFramePr>
          <p:nvPr>
            <p:extLst>
              <p:ext uri="{D42A27DB-BD31-4B8C-83A1-F6EECF244321}">
                <p14:modId xmlns:p14="http://schemas.microsoft.com/office/powerpoint/2010/main" val="3745578096"/>
              </p:ext>
            </p:extLst>
          </p:nvPr>
        </p:nvGraphicFramePr>
        <p:xfrm>
          <a:off x="568686" y="3712999"/>
          <a:ext cx="6449859" cy="1854200"/>
        </p:xfrm>
        <a:graphic>
          <a:graphicData uri="http://schemas.openxmlformats.org/drawingml/2006/table">
            <a:tbl>
              <a:tblPr firstRow="1" bandRow="1">
                <a:tableStyleId>{17495F69-FD15-48A3-95F4-8DE335D87DF4}</a:tableStyleId>
              </a:tblPr>
              <a:tblGrid>
                <a:gridCol w="3423211">
                  <a:extLst>
                    <a:ext uri="{9D8B030D-6E8A-4147-A177-3AD203B41FA5}">
                      <a16:colId xmlns:a16="http://schemas.microsoft.com/office/drawing/2014/main" val="1442579634"/>
                    </a:ext>
                  </a:extLst>
                </a:gridCol>
                <a:gridCol w="3026648">
                  <a:extLst>
                    <a:ext uri="{9D8B030D-6E8A-4147-A177-3AD203B41FA5}">
                      <a16:colId xmlns:a16="http://schemas.microsoft.com/office/drawing/2014/main" val="937588212"/>
                    </a:ext>
                  </a:extLst>
                </a:gridCol>
              </a:tblGrid>
              <a:tr h="370840">
                <a:tc>
                  <a:txBody>
                    <a:bodyPr/>
                    <a:lstStyle/>
                    <a:p>
                      <a:pPr algn="l"/>
                      <a:r>
                        <a:rPr lang="en-IN" sz="1600" dirty="0">
                          <a:latin typeface="Times New Roman" panose="02020603050405020304" pitchFamily="18" charset="0"/>
                          <a:cs typeface="Times New Roman" panose="02020603050405020304" pitchFamily="18" charset="0"/>
                        </a:rPr>
                        <a:t>WAGMARE</a:t>
                      </a:r>
                      <a:r>
                        <a:rPr lang="en-IN" sz="1600" baseline="0" dirty="0">
                          <a:latin typeface="Times New Roman" panose="02020603050405020304" pitchFamily="18" charset="0"/>
                          <a:cs typeface="Times New Roman" panose="02020603050405020304" pitchFamily="18" charset="0"/>
                        </a:rPr>
                        <a:t> SANJANA</a:t>
                      </a:r>
                      <a:endParaRPr lang="en-IN" sz="16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sz="1600" dirty="0">
                          <a:latin typeface="Times New Roman" panose="02020603050405020304" pitchFamily="18" charset="0"/>
                          <a:cs typeface="Times New Roman" panose="02020603050405020304" pitchFamily="18" charset="0"/>
                        </a:rPr>
                        <a:t>22QM1A6760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13530375"/>
                  </a:ext>
                </a:extLst>
              </a:tr>
              <a:tr h="370840">
                <a:tc>
                  <a:txBody>
                    <a:bodyPr/>
                    <a:lstStyle/>
                    <a:p>
                      <a:pPr algn="l"/>
                      <a:r>
                        <a:rPr lang="en-IN" sz="1600" dirty="0">
                          <a:latin typeface="Times New Roman" panose="02020603050405020304" pitchFamily="18" charset="0"/>
                          <a:cs typeface="Times New Roman" panose="02020603050405020304" pitchFamily="18" charset="0"/>
                        </a:rPr>
                        <a:t>RANGDAL</a:t>
                      </a:r>
                      <a:r>
                        <a:rPr lang="en-IN" sz="1600" baseline="0" dirty="0">
                          <a:latin typeface="Times New Roman" panose="02020603050405020304" pitchFamily="18" charset="0"/>
                          <a:cs typeface="Times New Roman" panose="02020603050405020304" pitchFamily="18" charset="0"/>
                        </a:rPr>
                        <a:t> PAVANSAI</a:t>
                      </a:r>
                      <a:endParaRPr lang="en-IN" sz="16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sz="1600" dirty="0">
                          <a:latin typeface="Times New Roman" panose="02020603050405020304" pitchFamily="18" charset="0"/>
                          <a:cs typeface="Times New Roman" panose="02020603050405020304" pitchFamily="18" charset="0"/>
                        </a:rPr>
                        <a:t>22QM1A6748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24724499"/>
                  </a:ext>
                </a:extLst>
              </a:tr>
              <a:tr h="370840">
                <a:tc>
                  <a:txBody>
                    <a:bodyPr/>
                    <a:lstStyle/>
                    <a:p>
                      <a:pPr algn="l"/>
                      <a:r>
                        <a:rPr lang="en-IN" sz="1600" dirty="0">
                          <a:latin typeface="Times New Roman" panose="02020603050405020304" pitchFamily="18" charset="0"/>
                          <a:cs typeface="Times New Roman" panose="02020603050405020304" pitchFamily="18" charset="0"/>
                        </a:rPr>
                        <a:t>U. SAI HRUTHVIN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sz="1600" dirty="0">
                          <a:latin typeface="Times New Roman" panose="02020603050405020304" pitchFamily="18" charset="0"/>
                          <a:cs typeface="Times New Roman" panose="02020603050405020304" pitchFamily="18" charset="0"/>
                        </a:rPr>
                        <a:t>21N81A67C5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994365144"/>
                  </a:ext>
                </a:extLst>
              </a:tr>
              <a:tr h="370840">
                <a:tc>
                  <a:txBody>
                    <a:bodyPr/>
                    <a:lstStyle/>
                    <a:p>
                      <a:pPr algn="l"/>
                      <a:r>
                        <a:rPr lang="en-IN" sz="1600" dirty="0">
                          <a:latin typeface="Times New Roman" panose="02020603050405020304" pitchFamily="18" charset="0"/>
                          <a:cs typeface="Times New Roman" panose="02020603050405020304" pitchFamily="18" charset="0"/>
                        </a:rPr>
                        <a:t>BOLLAPALLY MANISH</a:t>
                      </a:r>
                      <a:r>
                        <a:rPr lang="en-IN" sz="1600" baseline="0" dirty="0">
                          <a:latin typeface="Times New Roman" panose="02020603050405020304" pitchFamily="18" charset="0"/>
                          <a:cs typeface="Times New Roman" panose="02020603050405020304" pitchFamily="18" charset="0"/>
                        </a:rPr>
                        <a:t> KUMAR</a:t>
                      </a:r>
                      <a:endParaRPr lang="en-IN" sz="16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sz="1600" dirty="0">
                          <a:latin typeface="Times New Roman" panose="02020603050405020304" pitchFamily="18" charset="0"/>
                          <a:cs typeface="Times New Roman" panose="02020603050405020304" pitchFamily="18" charset="0"/>
                        </a:rPr>
                        <a:t>22QM1A6606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86635587"/>
                  </a:ext>
                </a:extLst>
              </a:tr>
              <a:tr h="370840">
                <a:tc>
                  <a:txBody>
                    <a:bodyPr/>
                    <a:lstStyle/>
                    <a:p>
                      <a:pPr algn="l"/>
                      <a:r>
                        <a:rPr lang="en-IN" sz="1600" dirty="0">
                          <a:latin typeface="Times New Roman" panose="02020603050405020304" pitchFamily="18" charset="0"/>
                          <a:cs typeface="Times New Roman" panose="02020603050405020304" pitchFamily="18" charset="0"/>
                        </a:rPr>
                        <a:t>BOBBILI</a:t>
                      </a:r>
                      <a:r>
                        <a:rPr lang="en-IN" sz="1600" baseline="0" dirty="0">
                          <a:latin typeface="Times New Roman" panose="02020603050405020304" pitchFamily="18" charset="0"/>
                          <a:cs typeface="Times New Roman" panose="02020603050405020304" pitchFamily="18" charset="0"/>
                        </a:rPr>
                        <a:t> RUCHILASYA</a:t>
                      </a:r>
                      <a:endParaRPr lang="en-IN" sz="16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sz="1600" dirty="0">
                          <a:latin typeface="Times New Roman" panose="02020603050405020304" pitchFamily="18" charset="0"/>
                          <a:cs typeface="Times New Roman" panose="02020603050405020304" pitchFamily="18" charset="0"/>
                        </a:rPr>
                        <a:t>23QM5A6601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812622986"/>
                  </a:ext>
                </a:extLst>
              </a:tr>
            </a:tbl>
          </a:graphicData>
        </a:graphic>
      </p:graphicFrame>
    </p:spTree>
    <p:extLst>
      <p:ext uri="{BB962C8B-B14F-4D97-AF65-F5344CB8AC3E}">
        <p14:creationId xmlns:p14="http://schemas.microsoft.com/office/powerpoint/2010/main" val="358834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1F19C-118F-CB60-D09F-6136E73B0A04}"/>
              </a:ext>
            </a:extLst>
          </p:cNvPr>
          <p:cNvSpPr txBox="1"/>
          <p:nvPr/>
        </p:nvSpPr>
        <p:spPr>
          <a:xfrm>
            <a:off x="587829" y="152399"/>
            <a:ext cx="8643257"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Design of Proposed Solution</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4A7B9AA8-5938-7963-5C95-DC6F54ACFBC0}"/>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pic>
        <p:nvPicPr>
          <p:cNvPr id="6" name="Picture 5">
            <a:extLst>
              <a:ext uri="{FF2B5EF4-FFF2-40B4-BE49-F238E27FC236}">
                <a16:creationId xmlns:a16="http://schemas.microsoft.com/office/drawing/2014/main" id="{7372789A-7B20-2603-CBE3-B6139BB43E1E}"/>
              </a:ext>
            </a:extLst>
          </p:cNvPr>
          <p:cNvPicPr>
            <a:picLocks noChangeAspect="1"/>
          </p:cNvPicPr>
          <p:nvPr/>
        </p:nvPicPr>
        <p:blipFill>
          <a:blip r:embed="rId3"/>
          <a:stretch>
            <a:fillRect/>
          </a:stretch>
        </p:blipFill>
        <p:spPr>
          <a:xfrm>
            <a:off x="486213" y="975910"/>
            <a:ext cx="5904754" cy="5185113"/>
          </a:xfrm>
          <a:prstGeom prst="rect">
            <a:avLst/>
          </a:prstGeom>
        </p:spPr>
      </p:pic>
      <p:pic>
        <p:nvPicPr>
          <p:cNvPr id="8" name="Picture 7">
            <a:extLst>
              <a:ext uri="{FF2B5EF4-FFF2-40B4-BE49-F238E27FC236}">
                <a16:creationId xmlns:a16="http://schemas.microsoft.com/office/drawing/2014/main" id="{26E3002A-2C62-506D-FA34-FC5E23B36DD0}"/>
              </a:ext>
            </a:extLst>
          </p:cNvPr>
          <p:cNvPicPr>
            <a:picLocks noChangeAspect="1"/>
          </p:cNvPicPr>
          <p:nvPr/>
        </p:nvPicPr>
        <p:blipFill>
          <a:blip r:embed="rId4"/>
          <a:stretch>
            <a:fillRect/>
          </a:stretch>
        </p:blipFill>
        <p:spPr>
          <a:xfrm>
            <a:off x="6784943" y="1134261"/>
            <a:ext cx="4705696" cy="5026762"/>
          </a:xfrm>
          <a:prstGeom prst="rect">
            <a:avLst/>
          </a:prstGeom>
        </p:spPr>
      </p:pic>
    </p:spTree>
    <p:extLst>
      <p:ext uri="{BB962C8B-B14F-4D97-AF65-F5344CB8AC3E}">
        <p14:creationId xmlns:p14="http://schemas.microsoft.com/office/powerpoint/2010/main" val="748449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D9A10-0036-0276-0961-1F3A161D48AB}"/>
              </a:ext>
            </a:extLst>
          </p:cNvPr>
          <p:cNvSpPr txBox="1"/>
          <p:nvPr/>
        </p:nvSpPr>
        <p:spPr>
          <a:xfrm>
            <a:off x="544285" y="217715"/>
            <a:ext cx="893717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Uniqueness/ Key Features of Innovation</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597110C3-CE8D-03DF-019A-E29ADCA0097D}"/>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9" name="Rectangle 3">
            <a:extLst>
              <a:ext uri="{FF2B5EF4-FFF2-40B4-BE49-F238E27FC236}">
                <a16:creationId xmlns:a16="http://schemas.microsoft.com/office/drawing/2014/main" id="{AC90EDCF-5FF7-0182-D554-7AF7E84B5A3A}"/>
              </a:ext>
            </a:extLst>
          </p:cNvPr>
          <p:cNvSpPr>
            <a:spLocks noChangeArrowheads="1"/>
          </p:cNvSpPr>
          <p:nvPr/>
        </p:nvSpPr>
        <p:spPr bwMode="auto">
          <a:xfrm>
            <a:off x="850490" y="1729356"/>
            <a:ext cx="1049102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Smart Learning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Adaptive study plans based on user progress.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Multi-Language Support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Breaks language barriers in UPSC preparation.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Mock Test Analysis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Personalized feedback for improvement.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Topic Summarization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Saves revision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Community-Driven Learning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Peer discussion &amp; mentor support. </a:t>
            </a:r>
          </a:p>
        </p:txBody>
      </p:sp>
    </p:spTree>
    <p:extLst>
      <p:ext uri="{BB962C8B-B14F-4D97-AF65-F5344CB8AC3E}">
        <p14:creationId xmlns:p14="http://schemas.microsoft.com/office/powerpoint/2010/main" val="70012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04D50D-3439-6716-62F2-EAC1D2F8C64D}"/>
              </a:ext>
            </a:extLst>
          </p:cNvPr>
          <p:cNvSpPr txBox="1"/>
          <p:nvPr/>
        </p:nvSpPr>
        <p:spPr>
          <a:xfrm>
            <a:off x="827313" y="348343"/>
            <a:ext cx="5268687"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Technical Specifications</a:t>
            </a:r>
            <a:endParaRPr lang="en-IN" sz="36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88A9782F-5209-CDE5-ADE9-79FD7FFC940B}"/>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graphicFrame>
        <p:nvGraphicFramePr>
          <p:cNvPr id="5" name="Table 4">
            <a:extLst>
              <a:ext uri="{FF2B5EF4-FFF2-40B4-BE49-F238E27FC236}">
                <a16:creationId xmlns:a16="http://schemas.microsoft.com/office/drawing/2014/main" id="{6BEE79DC-C1F0-A434-8FD1-5D7C834E874A}"/>
              </a:ext>
            </a:extLst>
          </p:cNvPr>
          <p:cNvGraphicFramePr>
            <a:graphicFrameLocks noGrp="1"/>
          </p:cNvGraphicFramePr>
          <p:nvPr>
            <p:extLst>
              <p:ext uri="{D42A27DB-BD31-4B8C-83A1-F6EECF244321}">
                <p14:modId xmlns:p14="http://schemas.microsoft.com/office/powerpoint/2010/main" val="2086737793"/>
              </p:ext>
            </p:extLst>
          </p:nvPr>
        </p:nvGraphicFramePr>
        <p:xfrm>
          <a:off x="1265083" y="1702891"/>
          <a:ext cx="8999794" cy="2987097"/>
        </p:xfrm>
        <a:graphic>
          <a:graphicData uri="http://schemas.openxmlformats.org/drawingml/2006/table">
            <a:tbl>
              <a:tblPr firstRow="1" bandRow="1">
                <a:tableStyleId>{17495F69-FD15-48A3-95F4-8DE335D87DF4}</a:tableStyleId>
              </a:tblPr>
              <a:tblGrid>
                <a:gridCol w="4499897">
                  <a:extLst>
                    <a:ext uri="{9D8B030D-6E8A-4147-A177-3AD203B41FA5}">
                      <a16:colId xmlns:a16="http://schemas.microsoft.com/office/drawing/2014/main" val="3954657437"/>
                    </a:ext>
                  </a:extLst>
                </a:gridCol>
                <a:gridCol w="4499897">
                  <a:extLst>
                    <a:ext uri="{9D8B030D-6E8A-4147-A177-3AD203B41FA5}">
                      <a16:colId xmlns:a16="http://schemas.microsoft.com/office/drawing/2014/main" val="1180630138"/>
                    </a:ext>
                  </a:extLst>
                </a:gridCol>
              </a:tblGrid>
              <a:tr h="618020">
                <a:tc>
                  <a:txBody>
                    <a:bodyPr/>
                    <a:lstStyle/>
                    <a:p>
                      <a:pPr algn="ctr"/>
                      <a:r>
                        <a:rPr lang="en-IN" sz="2400" b="1" dirty="0">
                          <a:latin typeface="Times New Roman" panose="02020603050405020304" pitchFamily="18" charset="0"/>
                          <a:cs typeface="Times New Roman" panose="02020603050405020304" pitchFamily="18" charset="0"/>
                        </a:rPr>
                        <a:t>Component</a:t>
                      </a:r>
                    </a:p>
                  </a:txBody>
                  <a:tcPr/>
                </a:tc>
                <a:tc>
                  <a:txBody>
                    <a:bodyPr/>
                    <a:lstStyle/>
                    <a:p>
                      <a:pPr algn="ctr"/>
                      <a:r>
                        <a:rPr lang="en-IN" sz="2400" b="1" dirty="0">
                          <a:latin typeface="Times New Roman" panose="02020603050405020304" pitchFamily="18" charset="0"/>
                          <a:cs typeface="Times New Roman" panose="02020603050405020304" pitchFamily="18" charset="0"/>
                        </a:rPr>
                        <a:t>Technology Used</a:t>
                      </a:r>
                    </a:p>
                  </a:txBody>
                  <a:tcPr/>
                </a:tc>
                <a:extLst>
                  <a:ext uri="{0D108BD9-81ED-4DB2-BD59-A6C34878D82A}">
                    <a16:rowId xmlns:a16="http://schemas.microsoft.com/office/drawing/2014/main" val="2746629177"/>
                  </a:ext>
                </a:extLst>
              </a:tr>
              <a:tr h="501283">
                <a:tc>
                  <a:txBody>
                    <a:bodyPr/>
                    <a:lstStyle/>
                    <a:p>
                      <a:pPr algn="ctr"/>
                      <a:r>
                        <a:rPr lang="en-IN" sz="2000" dirty="0">
                          <a:latin typeface="Times New Roman" panose="02020603050405020304" pitchFamily="18" charset="0"/>
                          <a:cs typeface="Times New Roman" panose="02020603050405020304" pitchFamily="18" charset="0"/>
                        </a:rPr>
                        <a:t>Backend</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PostgreSQL</a:t>
                      </a:r>
                    </a:p>
                  </a:txBody>
                  <a:tcPr anchor="ctr"/>
                </a:tc>
                <a:extLst>
                  <a:ext uri="{0D108BD9-81ED-4DB2-BD59-A6C34878D82A}">
                    <a16:rowId xmlns:a16="http://schemas.microsoft.com/office/drawing/2014/main" val="1056983796"/>
                  </a:ext>
                </a:extLst>
              </a:tr>
              <a:tr h="501283">
                <a:tc>
                  <a:txBody>
                    <a:bodyPr/>
                    <a:lstStyle/>
                    <a:p>
                      <a:pPr algn="ctr"/>
                      <a:r>
                        <a:rPr lang="en-IN" sz="2000" dirty="0">
                          <a:latin typeface="Times New Roman" panose="02020603050405020304" pitchFamily="18" charset="0"/>
                          <a:cs typeface="Times New Roman" panose="02020603050405020304" pitchFamily="18" charset="0"/>
                        </a:rPr>
                        <a:t>Frontend</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React JS</a:t>
                      </a:r>
                    </a:p>
                  </a:txBody>
                  <a:tcPr/>
                </a:tc>
                <a:extLst>
                  <a:ext uri="{0D108BD9-81ED-4DB2-BD59-A6C34878D82A}">
                    <a16:rowId xmlns:a16="http://schemas.microsoft.com/office/drawing/2014/main" val="2267872945"/>
                  </a:ext>
                </a:extLst>
              </a:tr>
              <a:tr h="501283">
                <a:tc>
                  <a:txBody>
                    <a:bodyPr/>
                    <a:lstStyle/>
                    <a:p>
                      <a:pPr algn="ctr"/>
                      <a:r>
                        <a:rPr lang="en-IN" sz="2000" dirty="0">
                          <a:latin typeface="Times New Roman" panose="02020603050405020304" pitchFamily="18" charset="0"/>
                          <a:cs typeface="Times New Roman" panose="02020603050405020304" pitchFamily="18" charset="0"/>
                        </a:rPr>
                        <a:t>Database</a:t>
                      </a:r>
                    </a:p>
                  </a:txBody>
                  <a:tcPr/>
                </a:tc>
                <a:tc>
                  <a:txBody>
                    <a:bodyPr/>
                    <a:lstStyle/>
                    <a:p>
                      <a:pPr algn="ctr"/>
                      <a:r>
                        <a:rPr lang="en-IN" sz="2000" dirty="0">
                          <a:latin typeface="Times New Roman" panose="02020603050405020304" pitchFamily="18" charset="0"/>
                          <a:cs typeface="Times New Roman" panose="02020603050405020304" pitchFamily="18" charset="0"/>
                        </a:rPr>
                        <a:t>supabase</a:t>
                      </a:r>
                    </a:p>
                  </a:txBody>
                  <a:tcPr/>
                </a:tc>
                <a:extLst>
                  <a:ext uri="{0D108BD9-81ED-4DB2-BD59-A6C34878D82A}">
                    <a16:rowId xmlns:a16="http://schemas.microsoft.com/office/drawing/2014/main" val="2012205299"/>
                  </a:ext>
                </a:extLst>
              </a:tr>
              <a:tr h="865228">
                <a:tc>
                  <a:txBody>
                    <a:bodyPr/>
                    <a:lstStyle/>
                    <a:p>
                      <a:pPr algn="ctr"/>
                      <a:r>
                        <a:rPr lang="en-IN" sz="2000" dirty="0">
                          <a:latin typeface="Times New Roman" panose="02020603050405020304" pitchFamily="18" charset="0"/>
                          <a:cs typeface="Times New Roman" panose="02020603050405020304" pitchFamily="18" charset="0"/>
                        </a:rPr>
                        <a:t>AI Features</a:t>
                      </a:r>
                    </a:p>
                  </a:txBody>
                  <a:tcPr/>
                </a:tc>
                <a:tc>
                  <a:txBody>
                    <a:bodyPr/>
                    <a:lstStyle/>
                    <a:p>
                      <a:pPr algn="ctr"/>
                      <a:r>
                        <a:rPr lang="en-US" sz="2000" dirty="0">
                          <a:latin typeface="Times New Roman" panose="02020603050405020304" pitchFamily="18" charset="0"/>
                          <a:cs typeface="Times New Roman" panose="02020603050405020304" pitchFamily="18" charset="0"/>
                        </a:rPr>
                        <a:t>NLP-based Text Summarization, GPT-based Chatbot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8675550"/>
                  </a:ext>
                </a:extLst>
              </a:tr>
            </a:tbl>
          </a:graphicData>
        </a:graphic>
      </p:graphicFrame>
    </p:spTree>
    <p:extLst>
      <p:ext uri="{BB962C8B-B14F-4D97-AF65-F5344CB8AC3E}">
        <p14:creationId xmlns:p14="http://schemas.microsoft.com/office/powerpoint/2010/main" val="81207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FD290D-9006-D42E-65BB-FD6608F4A873}"/>
              </a:ext>
            </a:extLst>
          </p:cNvPr>
          <p:cNvSpPr txBox="1"/>
          <p:nvPr/>
        </p:nvSpPr>
        <p:spPr>
          <a:xfrm>
            <a:off x="674915" y="206828"/>
            <a:ext cx="9187542"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Proof of Concept/Functionality </a:t>
            </a:r>
            <a:endParaRPr lang="en-IN" sz="36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CCFAD6ED-806F-5F4E-5E74-549E26740CE7}"/>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5" name="TextBox 4">
            <a:extLst>
              <a:ext uri="{FF2B5EF4-FFF2-40B4-BE49-F238E27FC236}">
                <a16:creationId xmlns:a16="http://schemas.microsoft.com/office/drawing/2014/main" id="{23895051-ACE2-1BBA-80E1-A8DF955AD100}"/>
              </a:ext>
            </a:extLst>
          </p:cNvPr>
          <p:cNvSpPr txBox="1"/>
          <p:nvPr/>
        </p:nvSpPr>
        <p:spPr>
          <a:xfrm>
            <a:off x="992004" y="1176282"/>
            <a:ext cx="8870453" cy="501675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AI-Powered Summarization: Simplifies complex topics by generating clear and concise summaries, helping aspirants focus on essential details without spending hours reading.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Real-Time Performance Tracking: </a:t>
            </a:r>
            <a:r>
              <a:rPr lang="en-US" sz="1600" dirty="0">
                <a:latin typeface="Times New Roman" panose="02020603050405020304" pitchFamily="18" charset="0"/>
                <a:cs typeface="Times New Roman" panose="02020603050405020304" pitchFamily="18" charset="0"/>
              </a:rPr>
              <a:t>Provides instant feedback after every mock test, helping users identify strengths and weaknesses for more effective preparation.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Adaptive Learning System: </a:t>
            </a:r>
            <a:r>
              <a:rPr lang="en-US" sz="1600" dirty="0">
                <a:latin typeface="Times New Roman" panose="02020603050405020304" pitchFamily="18" charset="0"/>
                <a:cs typeface="Times New Roman" panose="02020603050405020304" pitchFamily="18" charset="0"/>
              </a:rPr>
              <a:t>Adjusts the difficulty of questions based on individual performance, ensuring a personalized and efficient learning experience.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Multilingual Support: </a:t>
            </a:r>
            <a:r>
              <a:rPr lang="en-US" sz="1600" dirty="0">
                <a:latin typeface="Times New Roman" panose="02020603050405020304" pitchFamily="18" charset="0"/>
                <a:cs typeface="Times New Roman" panose="02020603050405020304" pitchFamily="18" charset="0"/>
              </a:rPr>
              <a:t>Breaks language barriers by offering AI-driven translations, making high-quality study materials accessible to a wider audience, including rural and non-English speakers.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Smart Question Bank: </a:t>
            </a:r>
            <a:r>
              <a:rPr lang="en-US" sz="1600" dirty="0">
                <a:latin typeface="Times New Roman" panose="02020603050405020304" pitchFamily="18" charset="0"/>
                <a:cs typeface="Times New Roman" panose="02020603050405020304" pitchFamily="18" charset="0"/>
              </a:rPr>
              <a:t>Curates practice questions based on previous mistakes, reinforcing learning and improving long-term retention.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Voice Assistance &amp; Chatbot Support: </a:t>
            </a:r>
            <a:r>
              <a:rPr lang="en-US" sz="1600" dirty="0">
                <a:latin typeface="Times New Roman" panose="02020603050405020304" pitchFamily="18" charset="0"/>
                <a:cs typeface="Times New Roman" panose="02020603050405020304" pitchFamily="18" charset="0"/>
              </a:rPr>
              <a:t>Enables quick doubt resolution with AI-driven assistants, making the learning process more interactive and engaging.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Sarthana is designed to make UPSC preparation smarter, more efficient, and tailored to each aspirant’s journey.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27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076D6-A847-8C0D-403F-52539556E78C}"/>
              </a:ext>
            </a:extLst>
          </p:cNvPr>
          <p:cNvSpPr txBox="1"/>
          <p:nvPr/>
        </p:nvSpPr>
        <p:spPr>
          <a:xfrm>
            <a:off x="794656" y="185057"/>
            <a:ext cx="9862458"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Working and functionality of the Product </a:t>
            </a:r>
            <a:endParaRPr lang="en-IN" sz="4000" dirty="0">
              <a:latin typeface="Times New Roman" panose="02020603050405020304" pitchFamily="18" charset="0"/>
              <a:cs typeface="Times New Roman" panose="02020603050405020304" pitchFamily="18" charset="0"/>
            </a:endParaRPr>
          </a:p>
        </p:txBody>
      </p:sp>
      <p:pic>
        <p:nvPicPr>
          <p:cNvPr id="5" name="Google Shape;98;p3" descr="Logo&#10;&#10;Description automatically generated">
            <a:extLst>
              <a:ext uri="{FF2B5EF4-FFF2-40B4-BE49-F238E27FC236}">
                <a16:creationId xmlns:a16="http://schemas.microsoft.com/office/drawing/2014/main" id="{9A550D4B-F216-C74A-58FB-729AAD9B447C}"/>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6" name="TextBox 5">
            <a:extLst>
              <a:ext uri="{FF2B5EF4-FFF2-40B4-BE49-F238E27FC236}">
                <a16:creationId xmlns:a16="http://schemas.microsoft.com/office/drawing/2014/main" id="{6640CCC6-DD9A-160E-6DD0-F1597043B29E}"/>
              </a:ext>
            </a:extLst>
          </p:cNvPr>
          <p:cNvSpPr txBox="1"/>
          <p:nvPr/>
        </p:nvSpPr>
        <p:spPr>
          <a:xfrm>
            <a:off x="1081547" y="1050837"/>
            <a:ext cx="11346425" cy="5232202"/>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Sarthana: Your Smart UPSC Companion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Simplified Content Access</a:t>
            </a:r>
          </a:p>
          <a:p>
            <a:r>
              <a:rPr lang="en-US" sz="1600" dirty="0">
                <a:latin typeface="Times New Roman" panose="02020603050405020304" pitchFamily="18" charset="0"/>
                <a:cs typeface="Times New Roman" panose="02020603050405020304" pitchFamily="18" charset="0"/>
              </a:rPr>
              <a:t>    Brings together NCERTs, standard UPSC books, and current affairs in one place.  </a:t>
            </a:r>
          </a:p>
          <a:p>
            <a:r>
              <a:rPr lang="en-US" sz="1600" dirty="0">
                <a:latin typeface="Times New Roman" panose="02020603050405020304" pitchFamily="18" charset="0"/>
                <a:cs typeface="Times New Roman" panose="02020603050405020304" pitchFamily="18" charset="0"/>
              </a:rPr>
              <a:t>    Organizes everything neatly into Prelims, Mains, and Optional subjects for easy navigation.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AI-Powered Learning  </a:t>
            </a:r>
          </a:p>
          <a:p>
            <a:r>
              <a:rPr lang="en-US" sz="1600" dirty="0">
                <a:latin typeface="Times New Roman" panose="02020603050405020304" pitchFamily="18" charset="0"/>
                <a:cs typeface="Times New Roman" panose="02020603050405020304" pitchFamily="18" charset="0"/>
              </a:rPr>
              <a:t>    Uses advanced AI to summarize lengthy topics, saving time and effort.  </a:t>
            </a:r>
          </a:p>
          <a:p>
            <a:r>
              <a:rPr lang="en-US" sz="1600" dirty="0">
                <a:latin typeface="Times New Roman" panose="02020603050405020304" pitchFamily="18" charset="0"/>
                <a:cs typeface="Times New Roman" panose="02020603050405020304" pitchFamily="18" charset="0"/>
              </a:rPr>
              <a:t>    Supports multiple languages so that every aspirant can learn in their preferred language.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Smarter Quizzes &amp; Mock Tests  </a:t>
            </a:r>
          </a:p>
          <a:p>
            <a:r>
              <a:rPr lang="en-US" sz="1600" dirty="0">
                <a:latin typeface="Times New Roman" panose="02020603050405020304" pitchFamily="18" charset="0"/>
                <a:cs typeface="Times New Roman" panose="02020603050405020304" pitchFamily="18" charset="0"/>
              </a:rPr>
              <a:t>    Adapts to your performance, offering quizzes that challenge and improve your understanding.  </a:t>
            </a:r>
          </a:p>
          <a:p>
            <a:r>
              <a:rPr lang="en-US" sz="1600" dirty="0">
                <a:latin typeface="Times New Roman" panose="02020603050405020304" pitchFamily="18" charset="0"/>
                <a:cs typeface="Times New Roman" panose="02020603050405020304" pitchFamily="18" charset="0"/>
              </a:rPr>
              <a:t>    Let’s you practice in both timed and relaxed modes to match real exam scenarios.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Personalized Dashboard  </a:t>
            </a:r>
          </a:p>
          <a:p>
            <a:r>
              <a:rPr lang="en-US" sz="1600" dirty="0">
                <a:latin typeface="Times New Roman" panose="02020603050405020304" pitchFamily="18" charset="0"/>
                <a:cs typeface="Times New Roman" panose="02020603050405020304" pitchFamily="18" charset="0"/>
              </a:rPr>
              <a:t>    Tracks your progress with interactive visuals like graphs and heatmaps.  </a:t>
            </a:r>
          </a:p>
          <a:p>
            <a:r>
              <a:rPr lang="en-US" sz="1600" dirty="0">
                <a:latin typeface="Times New Roman" panose="02020603050405020304" pitchFamily="18" charset="0"/>
                <a:cs typeface="Times New Roman" panose="02020603050405020304" pitchFamily="18" charset="0"/>
              </a:rPr>
              <a:t>    Allows bookmarking and note-taking so you can revisit important topics anytime.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Anytime, Anywhere Learning  </a:t>
            </a:r>
          </a:p>
          <a:p>
            <a:r>
              <a:rPr lang="en-US" sz="1600" dirty="0">
                <a:latin typeface="Times New Roman" panose="02020603050405020304" pitchFamily="18" charset="0"/>
                <a:cs typeface="Times New Roman" panose="02020603050405020304" pitchFamily="18" charset="0"/>
              </a:rPr>
              <a:t>    Works seamlessly on web and mobile, so you can study from any device.  </a:t>
            </a:r>
          </a:p>
          <a:p>
            <a:r>
              <a:rPr lang="en-US" sz="1600" dirty="0">
                <a:latin typeface="Times New Roman" panose="02020603050405020304" pitchFamily="18" charset="0"/>
                <a:cs typeface="Times New Roman" panose="02020603050405020304" pitchFamily="18" charset="0"/>
              </a:rPr>
              <a:t>     Includes an offline mode, ensuring access to study materials and previous quizzes without the internet.</a:t>
            </a:r>
          </a:p>
        </p:txBody>
      </p:sp>
    </p:spTree>
    <p:extLst>
      <p:ext uri="{BB962C8B-B14F-4D97-AF65-F5344CB8AC3E}">
        <p14:creationId xmlns:p14="http://schemas.microsoft.com/office/powerpoint/2010/main" val="317647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B91E91-FCE1-4034-FC5D-3239659FB3A3}"/>
              </a:ext>
            </a:extLst>
          </p:cNvPr>
          <p:cNvSpPr txBox="1"/>
          <p:nvPr/>
        </p:nvSpPr>
        <p:spPr>
          <a:xfrm>
            <a:off x="794656" y="304800"/>
            <a:ext cx="8730343" cy="707886"/>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28E6520E-81E0-F8E5-3092-48F272AFBFC6}"/>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6" name="TextBox 5">
            <a:extLst>
              <a:ext uri="{FF2B5EF4-FFF2-40B4-BE49-F238E27FC236}">
                <a16:creationId xmlns:a16="http://schemas.microsoft.com/office/drawing/2014/main" id="{C81DA041-B2D6-B53E-C093-5CBFD1D340F6}"/>
              </a:ext>
            </a:extLst>
          </p:cNvPr>
          <p:cNvSpPr txBox="1"/>
          <p:nvPr/>
        </p:nvSpPr>
        <p:spPr>
          <a:xfrm>
            <a:off x="794656" y="1543665"/>
            <a:ext cx="10640260" cy="378565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Preparing for UPSC is challenging, but Sarthana is designed to make it smarter, easier, and more effective. By integrating AI-driven summarization, real-time performance tracking, and an intuitive user experience, we are not just building a tool—we are creating a personalized learning companion for aspirants.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Quick and clear topic summaries to reduce time spent searching and improve understanding.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Real-time mock test insights to help track progress and improve strategically.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seamless, user-friendly experience that adapts to individual learning needs.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is just the beginning. As we refine and expand Sarthana, our goal is to empower UPSC aspirants with smart, data-driven learning that helps them stay ahead in their journey. The future of UPSC preparation is here—focused, efficient, and built for success.</a:t>
            </a:r>
          </a:p>
        </p:txBody>
      </p:sp>
    </p:spTree>
    <p:extLst>
      <p:ext uri="{BB962C8B-B14F-4D97-AF65-F5344CB8AC3E}">
        <p14:creationId xmlns:p14="http://schemas.microsoft.com/office/powerpoint/2010/main" val="47165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C0B11C-1FF1-395C-026F-89291D0F635D}"/>
              </a:ext>
            </a:extLst>
          </p:cNvPr>
          <p:cNvSpPr txBox="1"/>
          <p:nvPr/>
        </p:nvSpPr>
        <p:spPr>
          <a:xfrm>
            <a:off x="4561114" y="3227457"/>
            <a:ext cx="290648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2F495029-D92D-AA78-4475-BFF4B3023304}"/>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Tree>
    <p:extLst>
      <p:ext uri="{BB962C8B-B14F-4D97-AF65-F5344CB8AC3E}">
        <p14:creationId xmlns:p14="http://schemas.microsoft.com/office/powerpoint/2010/main" val="192793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p:nvPr/>
        </p:nvSpPr>
        <p:spPr>
          <a:xfrm>
            <a:off x="792933" y="307680"/>
            <a:ext cx="59126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Selected Problem Statement</a:t>
            </a:r>
            <a:endParaRPr sz="4000" dirty="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EAE51DE2-00E6-892C-C4A9-FA0440A2B99F}"/>
              </a:ext>
            </a:extLst>
          </p:cNvPr>
          <p:cNvSpPr txBox="1"/>
          <p:nvPr/>
        </p:nvSpPr>
        <p:spPr>
          <a:xfrm>
            <a:off x="1130711" y="1446299"/>
            <a:ext cx="10038734" cy="4247317"/>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current UPSC preparation platforms, including the apps Super Kalam and CSEWhy, do not focus on the critical issues that a candidate from a rural or underrepresented region is likely to face. These apps provide generic content, limited language support, and poor performance tracking, which is far from providing personalized learning paths and interactive features that are crucial for effective preparation.</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addition, financial barriers, language constraints, and poor digital accessibility further this divide between urban and rural aspirants, thereby restricting opportunities for the diverse participation of aspirants in civil services.</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is a deep need for a cost-effective, inclusive, and technologically advanced solution that capitalizes on AI-driven personalization, multilingual support, and advanced performance analytics to deliver quality education that is accessible. By filling these gaps, the effort will not only democratize UPSC preparation but also help to reduce educational inequalities and empower future leaders to lead sustainable development in India.</a:t>
            </a:r>
          </a:p>
        </p:txBody>
      </p:sp>
      <p:pic>
        <p:nvPicPr>
          <p:cNvPr id="4" name="Google Shape;98;p3" descr="Logo&#10;&#10;Description automatically generated">
            <a:extLst>
              <a:ext uri="{FF2B5EF4-FFF2-40B4-BE49-F238E27FC236}">
                <a16:creationId xmlns:a16="http://schemas.microsoft.com/office/drawing/2014/main" id="{AA4C5040-50AA-608B-EE91-D0D07157F875}"/>
              </a:ext>
            </a:extLst>
          </p:cNvPr>
          <p:cNvPicPr preferRelativeResize="0"/>
          <p:nvPr/>
        </p:nvPicPr>
        <p:blipFill rotWithShape="1">
          <a:blip r:embed="rId3">
            <a:alphaModFix/>
          </a:blip>
          <a:srcRect l="19990" t="33714" r="12245" b="32685"/>
          <a:stretch/>
        </p:blipFill>
        <p:spPr>
          <a:xfrm>
            <a:off x="10078064" y="6017341"/>
            <a:ext cx="2113935" cy="8057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p:nvPr/>
        </p:nvSpPr>
        <p:spPr>
          <a:xfrm>
            <a:off x="705847" y="384232"/>
            <a:ext cx="6594281"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Insights from User interaction</a:t>
            </a:r>
            <a:endParaRPr sz="4000" dirty="0">
              <a:solidFill>
                <a:schemeClr val="dk1"/>
              </a:solidFill>
              <a:latin typeface="Calibri"/>
              <a:ea typeface="Calibri"/>
              <a:cs typeface="Calibri"/>
              <a:sym typeface="Calibri"/>
            </a:endParaRPr>
          </a:p>
        </p:txBody>
      </p:sp>
      <p:sp>
        <p:nvSpPr>
          <p:cNvPr id="2" name="Content Placeholder 2">
            <a:extLst>
              <a:ext uri="{FF2B5EF4-FFF2-40B4-BE49-F238E27FC236}">
                <a16:creationId xmlns:a16="http://schemas.microsoft.com/office/drawing/2014/main" id="{CCA5C20F-ADEF-904B-1E9C-0D95D3E49302}"/>
              </a:ext>
            </a:extLst>
          </p:cNvPr>
          <p:cNvSpPr txBox="1">
            <a:spLocks/>
          </p:cNvSpPr>
          <p:nvPr/>
        </p:nvSpPr>
        <p:spPr>
          <a:xfrm>
            <a:off x="628650" y="1825625"/>
            <a:ext cx="8525182" cy="435133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Times New Roman" panose="02020603050405020304" pitchFamily="18" charset="0"/>
                <a:cs typeface="Times New Roman" panose="02020603050405020304" pitchFamily="18" charset="0"/>
              </a:rPr>
              <a:t>- Surveyed UPSC aspirants from urban and rural regions.</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Identified key issues:</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Language barriers (Limited study materials in regional languages).</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Lack of personalized learning paths (Generic study materials).</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costs of coaching centers (Financial accessibility issues).</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Poor performance tracking (Limited analytics in current platforms).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Users expressed interest in an AI-driven platform with:</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Customized study plans.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Mock test-based progress tracking.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AI-powered topic summarization.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Multi-language support (Telugu, Hindi, English, etc.).</a:t>
            </a:r>
          </a:p>
        </p:txBody>
      </p:sp>
      <p:pic>
        <p:nvPicPr>
          <p:cNvPr id="3" name="Google Shape;98;p3" descr="Logo&#10;&#10;Description automatically generated">
            <a:extLst>
              <a:ext uri="{FF2B5EF4-FFF2-40B4-BE49-F238E27FC236}">
                <a16:creationId xmlns:a16="http://schemas.microsoft.com/office/drawing/2014/main" id="{4101DCE6-26B2-9789-F5E3-FD3BA62C3337}"/>
              </a:ext>
            </a:extLst>
          </p:cNvPr>
          <p:cNvPicPr preferRelativeResize="0"/>
          <p:nvPr/>
        </p:nvPicPr>
        <p:blipFill rotWithShape="1">
          <a:blip r:embed="rId3">
            <a:alphaModFix/>
          </a:blip>
          <a:srcRect l="19990" t="33714" r="12245" b="32685"/>
          <a:stretch/>
        </p:blipFill>
        <p:spPr>
          <a:xfrm>
            <a:off x="10078064" y="6017341"/>
            <a:ext cx="2113935" cy="805797"/>
          </a:xfrm>
          <a:prstGeom prst="rect">
            <a:avLst/>
          </a:prstGeom>
          <a:noFill/>
          <a:ln>
            <a:noFill/>
          </a:ln>
        </p:spPr>
      </p:pic>
    </p:spTree>
    <p:extLst>
      <p:ext uri="{BB962C8B-B14F-4D97-AF65-F5344CB8AC3E}">
        <p14:creationId xmlns:p14="http://schemas.microsoft.com/office/powerpoint/2010/main" val="40508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p:nvPr/>
        </p:nvSpPr>
        <p:spPr>
          <a:xfrm>
            <a:off x="838200" y="365125"/>
            <a:ext cx="10515600" cy="598043"/>
          </a:xfrm>
          <a:prstGeom prst="rect">
            <a:avLst/>
          </a:prstGeom>
          <a:noFill/>
          <a:ln>
            <a:noFill/>
          </a:ln>
        </p:spPr>
        <p:txBody>
          <a:bodyPr spcFirstLastPara="1" wrap="square" lIns="91425" tIns="45700" rIns="91425" bIns="45700" anchor="ctr" anchorCtr="0">
            <a:normAutofit fontScale="90000" lnSpcReduction="10000"/>
          </a:bodyPr>
          <a:lstStyle/>
          <a:p>
            <a:pPr marL="0" marR="0" lvl="0" indent="0" algn="l" rtl="0">
              <a:lnSpc>
                <a:spcPct val="90000"/>
              </a:lnSpc>
              <a:spcBef>
                <a:spcPts val="0"/>
              </a:spcBef>
              <a:spcAft>
                <a:spcPts val="0"/>
              </a:spcAft>
              <a:buClr>
                <a:schemeClr val="dk1"/>
              </a:buClr>
              <a:buSzPct val="100000"/>
              <a:buFont typeface="Times New Roman"/>
              <a:buNone/>
            </a:pPr>
            <a:r>
              <a:rPr lang="en-US" sz="4400" dirty="0">
                <a:solidFill>
                  <a:schemeClr val="dk1"/>
                </a:solidFill>
                <a:latin typeface="Times New Roman"/>
                <a:ea typeface="Times New Roman"/>
                <a:cs typeface="Times New Roman"/>
                <a:sym typeface="Times New Roman"/>
              </a:rPr>
              <a:t>Analysis of End-User</a:t>
            </a:r>
            <a:endParaRPr lang="en-US" sz="4400" dirty="0">
              <a:solidFill>
                <a:schemeClr val="dk1"/>
              </a:solidFill>
              <a:latin typeface="Calibri"/>
              <a:ea typeface="Calibri"/>
              <a:cs typeface="Calibri"/>
              <a:sym typeface="Calibri"/>
            </a:endParaRPr>
          </a:p>
        </p:txBody>
      </p:sp>
      <p:pic>
        <p:nvPicPr>
          <p:cNvPr id="98" name="Google Shape;98;p3" descr="Logo&#10;&#10;Description automatically generated"/>
          <p:cNvPicPr preferRelativeResize="0"/>
          <p:nvPr/>
        </p:nvPicPr>
        <p:blipFill rotWithShape="1">
          <a:blip r:embed="rId3">
            <a:alphaModFix/>
          </a:blip>
          <a:srcRect l="19990" t="33714" r="12245" b="32685"/>
          <a:stretch/>
        </p:blipFill>
        <p:spPr>
          <a:xfrm>
            <a:off x="10078064" y="6017341"/>
            <a:ext cx="2113935" cy="805797"/>
          </a:xfrm>
          <a:prstGeom prst="rect">
            <a:avLst/>
          </a:prstGeom>
          <a:noFill/>
          <a:ln>
            <a:noFill/>
          </a:ln>
        </p:spPr>
      </p:pic>
      <p:graphicFrame>
        <p:nvGraphicFramePr>
          <p:cNvPr id="2" name="Table 1">
            <a:extLst>
              <a:ext uri="{FF2B5EF4-FFF2-40B4-BE49-F238E27FC236}">
                <a16:creationId xmlns:a16="http://schemas.microsoft.com/office/drawing/2014/main" id="{4BF1F76A-EEC3-DC4D-B986-5707746D8944}"/>
              </a:ext>
            </a:extLst>
          </p:cNvPr>
          <p:cNvGraphicFramePr>
            <a:graphicFrameLocks noGrp="1"/>
          </p:cNvGraphicFramePr>
          <p:nvPr>
            <p:extLst>
              <p:ext uri="{D42A27DB-BD31-4B8C-83A1-F6EECF244321}">
                <p14:modId xmlns:p14="http://schemas.microsoft.com/office/powerpoint/2010/main" val="2691307874"/>
              </p:ext>
            </p:extLst>
          </p:nvPr>
        </p:nvGraphicFramePr>
        <p:xfrm>
          <a:off x="752167" y="1538747"/>
          <a:ext cx="9955161" cy="3180737"/>
        </p:xfrm>
        <a:graphic>
          <a:graphicData uri="http://schemas.openxmlformats.org/drawingml/2006/table">
            <a:tbl>
              <a:tblPr firstRow="1" bandRow="1">
                <a:tableStyleId>{5C22544A-7EE6-4342-B048-85BDC9FD1C3A}</a:tableStyleId>
              </a:tblPr>
              <a:tblGrid>
                <a:gridCol w="3318387">
                  <a:extLst>
                    <a:ext uri="{9D8B030D-6E8A-4147-A177-3AD203B41FA5}">
                      <a16:colId xmlns:a16="http://schemas.microsoft.com/office/drawing/2014/main" val="20000"/>
                    </a:ext>
                  </a:extLst>
                </a:gridCol>
                <a:gridCol w="3318387">
                  <a:extLst>
                    <a:ext uri="{9D8B030D-6E8A-4147-A177-3AD203B41FA5}">
                      <a16:colId xmlns:a16="http://schemas.microsoft.com/office/drawing/2014/main" val="20001"/>
                    </a:ext>
                  </a:extLst>
                </a:gridCol>
                <a:gridCol w="3318387">
                  <a:extLst>
                    <a:ext uri="{9D8B030D-6E8A-4147-A177-3AD203B41FA5}">
                      <a16:colId xmlns:a16="http://schemas.microsoft.com/office/drawing/2014/main" val="20002"/>
                    </a:ext>
                  </a:extLst>
                </a:gridCol>
              </a:tblGrid>
              <a:tr h="530123">
                <a:tc>
                  <a:txBody>
                    <a:bodyPr/>
                    <a:lstStyle/>
                    <a:p>
                      <a:pPr algn="ctr"/>
                      <a:r>
                        <a:rPr sz="2000">
                          <a:solidFill>
                            <a:schemeClr val="bg1"/>
                          </a:solidFill>
                          <a:latin typeface="Times New Roman" panose="02020603050405020304" pitchFamily="18" charset="0"/>
                          <a:cs typeface="Times New Roman" panose="02020603050405020304" pitchFamily="18" charset="0"/>
                        </a:rPr>
                        <a:t>User Type</a:t>
                      </a:r>
                    </a:p>
                  </a:txBody>
                  <a:tcPr/>
                </a:tc>
                <a:tc>
                  <a:txBody>
                    <a:bodyPr/>
                    <a:lstStyle/>
                    <a:p>
                      <a:pPr algn="ctr"/>
                      <a:r>
                        <a:rPr sz="2000" dirty="0">
                          <a:solidFill>
                            <a:schemeClr val="bg1"/>
                          </a:solidFill>
                          <a:latin typeface="Times New Roman" panose="02020603050405020304" pitchFamily="18" charset="0"/>
                          <a:cs typeface="Times New Roman" panose="02020603050405020304" pitchFamily="18" charset="0"/>
                        </a:rPr>
                        <a:t>Challenges Faced</a:t>
                      </a:r>
                    </a:p>
                  </a:txBody>
                  <a:tcPr/>
                </a:tc>
                <a:tc>
                  <a:txBody>
                    <a:bodyPr/>
                    <a:lstStyle/>
                    <a:p>
                      <a:pPr algn="ctr"/>
                      <a:r>
                        <a:rPr sz="2000" dirty="0">
                          <a:solidFill>
                            <a:schemeClr val="bg1"/>
                          </a:solidFill>
                          <a:latin typeface="Times New Roman" panose="02020603050405020304" pitchFamily="18" charset="0"/>
                          <a:cs typeface="Times New Roman" panose="02020603050405020304" pitchFamily="18" charset="0"/>
                        </a:rPr>
                        <a:t>Needs</a:t>
                      </a:r>
                    </a:p>
                  </a:txBody>
                  <a:tcPr/>
                </a:tc>
                <a:extLst>
                  <a:ext uri="{0D108BD9-81ED-4DB2-BD59-A6C34878D82A}">
                    <a16:rowId xmlns:a16="http://schemas.microsoft.com/office/drawing/2014/main" val="10000"/>
                  </a:ext>
                </a:extLst>
              </a:tr>
              <a:tr h="848196">
                <a:tc>
                  <a:txBody>
                    <a:bodyPr/>
                    <a:lstStyle/>
                    <a:p>
                      <a:r>
                        <a:rPr sz="1600">
                          <a:latin typeface="Times New Roman" panose="02020603050405020304" pitchFamily="18" charset="0"/>
                          <a:cs typeface="Times New Roman" panose="02020603050405020304" pitchFamily="18" charset="0"/>
                        </a:rPr>
                        <a:t>Rural Aspirants</a:t>
                      </a:r>
                    </a:p>
                  </a:txBody>
                  <a:tcPr/>
                </a:tc>
                <a:tc>
                  <a:txBody>
                    <a:bodyPr/>
                    <a:lstStyle/>
                    <a:p>
                      <a:r>
                        <a:rPr sz="1600" dirty="0">
                          <a:latin typeface="Times New Roman" panose="02020603050405020304" pitchFamily="18" charset="0"/>
                          <a:cs typeface="Times New Roman" panose="02020603050405020304" pitchFamily="18" charset="0"/>
                        </a:rPr>
                        <a:t>Language barrier, internet connectivity, lack of access to quality coaching</a:t>
                      </a:r>
                    </a:p>
                  </a:txBody>
                  <a:tcPr/>
                </a:tc>
                <a:tc>
                  <a:txBody>
                    <a:bodyPr/>
                    <a:lstStyle/>
                    <a:p>
                      <a:r>
                        <a:rPr sz="1600">
                          <a:latin typeface="Times New Roman" panose="02020603050405020304" pitchFamily="18" charset="0"/>
                          <a:cs typeface="Times New Roman" panose="02020603050405020304" pitchFamily="18" charset="0"/>
                        </a:rPr>
                        <a:t>Offline mode, regional language support</a:t>
                      </a:r>
                    </a:p>
                  </a:txBody>
                  <a:tcPr/>
                </a:tc>
                <a:extLst>
                  <a:ext uri="{0D108BD9-81ED-4DB2-BD59-A6C34878D82A}">
                    <a16:rowId xmlns:a16="http://schemas.microsoft.com/office/drawing/2014/main" val="10001"/>
                  </a:ext>
                </a:extLst>
              </a:tr>
              <a:tr h="600806">
                <a:tc>
                  <a:txBody>
                    <a:bodyPr/>
                    <a:lstStyle/>
                    <a:p>
                      <a:r>
                        <a:rPr sz="1600">
                          <a:latin typeface="Times New Roman" panose="02020603050405020304" pitchFamily="18" charset="0"/>
                          <a:cs typeface="Times New Roman" panose="02020603050405020304" pitchFamily="18" charset="0"/>
                        </a:rPr>
                        <a:t>Working Professionals</a:t>
                      </a:r>
                    </a:p>
                  </a:txBody>
                  <a:tcPr/>
                </a:tc>
                <a:tc>
                  <a:txBody>
                    <a:bodyPr/>
                    <a:lstStyle/>
                    <a:p>
                      <a:r>
                        <a:rPr sz="1600">
                          <a:latin typeface="Times New Roman" panose="02020603050405020304" pitchFamily="18" charset="0"/>
                          <a:cs typeface="Times New Roman" panose="02020603050405020304" pitchFamily="18" charset="0"/>
                        </a:rPr>
                        <a:t>Time constraints, difficulty in finding structured content</a:t>
                      </a:r>
                    </a:p>
                  </a:txBody>
                  <a:tcPr/>
                </a:tc>
                <a:tc>
                  <a:txBody>
                    <a:bodyPr/>
                    <a:lstStyle/>
                    <a:p>
                      <a:r>
                        <a:rPr sz="1600">
                          <a:latin typeface="Times New Roman" panose="02020603050405020304" pitchFamily="18" charset="0"/>
                          <a:cs typeface="Times New Roman" panose="02020603050405020304" pitchFamily="18" charset="0"/>
                        </a:rPr>
                        <a:t>Personalized study plans, quick revision summaries</a:t>
                      </a:r>
                    </a:p>
                  </a:txBody>
                  <a:tcPr/>
                </a:tc>
                <a:extLst>
                  <a:ext uri="{0D108BD9-81ED-4DB2-BD59-A6C34878D82A}">
                    <a16:rowId xmlns:a16="http://schemas.microsoft.com/office/drawing/2014/main" val="10002"/>
                  </a:ext>
                </a:extLst>
              </a:tr>
              <a:tr h="600806">
                <a:tc>
                  <a:txBody>
                    <a:bodyPr/>
                    <a:lstStyle/>
                    <a:p>
                      <a:r>
                        <a:rPr sz="1600">
                          <a:latin typeface="Times New Roman" panose="02020603050405020304" pitchFamily="18" charset="0"/>
                          <a:cs typeface="Times New Roman" panose="02020603050405020304" pitchFamily="18" charset="0"/>
                        </a:rPr>
                        <a:t>First-Time Aspirants</a:t>
                      </a:r>
                    </a:p>
                  </a:txBody>
                  <a:tcPr/>
                </a:tc>
                <a:tc>
                  <a:txBody>
                    <a:bodyPr/>
                    <a:lstStyle/>
                    <a:p>
                      <a:r>
                        <a:rPr sz="1600" dirty="0">
                          <a:latin typeface="Times New Roman" panose="02020603050405020304" pitchFamily="18" charset="0"/>
                          <a:cs typeface="Times New Roman" panose="02020603050405020304" pitchFamily="18" charset="0"/>
                        </a:rPr>
                        <a:t>No prior guidance, unaware of exam strategy</a:t>
                      </a:r>
                    </a:p>
                  </a:txBody>
                  <a:tcPr/>
                </a:tc>
                <a:tc>
                  <a:txBody>
                    <a:bodyPr/>
                    <a:lstStyle/>
                    <a:p>
                      <a:r>
                        <a:rPr sz="1600">
                          <a:latin typeface="Times New Roman" panose="02020603050405020304" pitchFamily="18" charset="0"/>
                          <a:cs typeface="Times New Roman" panose="02020603050405020304" pitchFamily="18" charset="0"/>
                        </a:rPr>
                        <a:t>Structured learning path, mentoring</a:t>
                      </a:r>
                    </a:p>
                  </a:txBody>
                  <a:tcPr/>
                </a:tc>
                <a:extLst>
                  <a:ext uri="{0D108BD9-81ED-4DB2-BD59-A6C34878D82A}">
                    <a16:rowId xmlns:a16="http://schemas.microsoft.com/office/drawing/2014/main" val="10003"/>
                  </a:ext>
                </a:extLst>
              </a:tr>
              <a:tr h="600806">
                <a:tc>
                  <a:txBody>
                    <a:bodyPr/>
                    <a:lstStyle/>
                    <a:p>
                      <a:r>
                        <a:rPr sz="1600">
                          <a:latin typeface="Times New Roman" panose="02020603050405020304" pitchFamily="18" charset="0"/>
                          <a:cs typeface="Times New Roman" panose="02020603050405020304" pitchFamily="18" charset="0"/>
                        </a:rPr>
                        <a:t>Repeat Aspirants</a:t>
                      </a:r>
                    </a:p>
                  </a:txBody>
                  <a:tcPr/>
                </a:tc>
                <a:tc>
                  <a:txBody>
                    <a:bodyPr/>
                    <a:lstStyle/>
                    <a:p>
                      <a:r>
                        <a:rPr sz="1600">
                          <a:latin typeface="Times New Roman" panose="02020603050405020304" pitchFamily="18" charset="0"/>
                          <a:cs typeface="Times New Roman" panose="02020603050405020304" pitchFamily="18" charset="0"/>
                        </a:rPr>
                        <a:t>Need better mock test analysis, improvement tracking</a:t>
                      </a:r>
                    </a:p>
                  </a:txBody>
                  <a:tcPr/>
                </a:tc>
                <a:tc>
                  <a:txBody>
                    <a:bodyPr/>
                    <a:lstStyle/>
                    <a:p>
                      <a:r>
                        <a:rPr sz="1600" dirty="0">
                          <a:latin typeface="Times New Roman" panose="02020603050405020304" pitchFamily="18" charset="0"/>
                          <a:cs typeface="Times New Roman" panose="02020603050405020304" pitchFamily="18" charset="0"/>
                        </a:rPr>
                        <a:t>AI-driven analytics, error-specific recommendations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F55A77-9E21-3613-D8CF-A51F43C32F82}"/>
              </a:ext>
            </a:extLst>
          </p:cNvPr>
          <p:cNvSpPr txBox="1"/>
          <p:nvPr/>
        </p:nvSpPr>
        <p:spPr>
          <a:xfrm>
            <a:off x="903514" y="457200"/>
            <a:ext cx="5458546"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Milestones with Timeline</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FB03EE8F-80A5-836F-8535-9ACD2D48128B}"/>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6" name="TextBox 5">
            <a:extLst>
              <a:ext uri="{FF2B5EF4-FFF2-40B4-BE49-F238E27FC236}">
                <a16:creationId xmlns:a16="http://schemas.microsoft.com/office/drawing/2014/main" id="{895C2C7F-BC2B-B63C-001D-2D9FCEC1D5E7}"/>
              </a:ext>
            </a:extLst>
          </p:cNvPr>
          <p:cNvSpPr txBox="1"/>
          <p:nvPr/>
        </p:nvSpPr>
        <p:spPr>
          <a:xfrm>
            <a:off x="1150373" y="1779260"/>
            <a:ext cx="9871588" cy="2677656"/>
          </a:xfrm>
          <a:prstGeom prst="rect">
            <a:avLst/>
          </a:prstGeom>
          <a:noFill/>
        </p:spPr>
        <p:txBody>
          <a:bodyPr wrap="square" rtlCol="0">
            <a:spAutoFit/>
          </a:bodyPr>
          <a:lstStyle/>
          <a:p>
            <a:pPr eaLnBrk="0" fontAlgn="base" hangingPunct="0">
              <a:spcBef>
                <a:spcPct val="0"/>
              </a:spcBef>
              <a:spcAft>
                <a:spcPct val="0"/>
              </a:spcAft>
              <a:buClrTx/>
              <a:buFontTx/>
              <a:buChar char="•"/>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4: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Conducted survey form.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Form Link</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Response Link</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5: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Searching for free API’ (Frontend &amp; Backend).</a:t>
            </a:r>
            <a:b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6:</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Searching Databases &amp; User Authentication System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7:</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Syllabus Tracker &amp; Mains Test Series Implementation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8:</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Mentorship &amp; Discussion Forum Enhancement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9:</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Tracking &amp; Revision Planning.</a:t>
            </a:r>
          </a:p>
        </p:txBody>
      </p:sp>
    </p:spTree>
    <p:extLst>
      <p:ext uri="{BB962C8B-B14F-4D97-AF65-F5344CB8AC3E}">
        <p14:creationId xmlns:p14="http://schemas.microsoft.com/office/powerpoint/2010/main" val="242887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934D5-271F-DA83-74E5-837CD5DAAC61}"/>
              </a:ext>
            </a:extLst>
          </p:cNvPr>
          <p:cNvSpPr txBox="1"/>
          <p:nvPr/>
        </p:nvSpPr>
        <p:spPr>
          <a:xfrm>
            <a:off x="783771" y="413658"/>
            <a:ext cx="2964273"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Gap Analysis</a:t>
            </a:r>
            <a:endParaRPr lang="en-IN" sz="40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8515065-90C3-C35F-8373-36478D940839}"/>
              </a:ext>
            </a:extLst>
          </p:cNvPr>
          <p:cNvGraphicFramePr>
            <a:graphicFrameLocks noGrp="1"/>
          </p:cNvGraphicFramePr>
          <p:nvPr>
            <p:extLst>
              <p:ext uri="{D42A27DB-BD31-4B8C-83A1-F6EECF244321}">
                <p14:modId xmlns:p14="http://schemas.microsoft.com/office/powerpoint/2010/main" val="349208902"/>
              </p:ext>
            </p:extLst>
          </p:nvPr>
        </p:nvGraphicFramePr>
        <p:xfrm>
          <a:off x="1661885" y="1241368"/>
          <a:ext cx="9593943" cy="4313411"/>
        </p:xfrm>
        <a:graphic>
          <a:graphicData uri="http://schemas.openxmlformats.org/drawingml/2006/table">
            <a:tbl>
              <a:tblPr firstRow="1" bandRow="1">
                <a:tableStyleId>{17495F69-FD15-48A3-95F4-8DE335D87DF4}</a:tableStyleId>
              </a:tblPr>
              <a:tblGrid>
                <a:gridCol w="3197981">
                  <a:extLst>
                    <a:ext uri="{9D8B030D-6E8A-4147-A177-3AD203B41FA5}">
                      <a16:colId xmlns:a16="http://schemas.microsoft.com/office/drawing/2014/main" val="339266956"/>
                    </a:ext>
                  </a:extLst>
                </a:gridCol>
                <a:gridCol w="3197981">
                  <a:extLst>
                    <a:ext uri="{9D8B030D-6E8A-4147-A177-3AD203B41FA5}">
                      <a16:colId xmlns:a16="http://schemas.microsoft.com/office/drawing/2014/main" val="2735473038"/>
                    </a:ext>
                  </a:extLst>
                </a:gridCol>
                <a:gridCol w="3197981">
                  <a:extLst>
                    <a:ext uri="{9D8B030D-6E8A-4147-A177-3AD203B41FA5}">
                      <a16:colId xmlns:a16="http://schemas.microsoft.com/office/drawing/2014/main" val="2972899179"/>
                    </a:ext>
                  </a:extLst>
                </a:gridCol>
              </a:tblGrid>
              <a:tr h="1239041">
                <a:tc>
                  <a:txBody>
                    <a:bodyPr/>
                    <a:lstStyle/>
                    <a:p>
                      <a:pPr algn="ctr"/>
                      <a:r>
                        <a:rPr lang="en-US" sz="2400" b="1" dirty="0">
                          <a:latin typeface="Times New Roman" panose="02020603050405020304" pitchFamily="18" charset="0"/>
                          <a:cs typeface="Times New Roman" panose="02020603050405020304" pitchFamily="18" charset="0"/>
                        </a:rPr>
                        <a:t>User Requirements</a:t>
                      </a:r>
                      <a:endParaRPr lang="en-IN"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latin typeface="Times New Roman" panose="02020603050405020304" pitchFamily="18" charset="0"/>
                          <a:cs typeface="Times New Roman" panose="02020603050405020304" pitchFamily="18" charset="0"/>
                        </a:rPr>
                        <a:t>Limitations of Existing Technology/Method</a:t>
                      </a:r>
                      <a:endParaRPr lang="en-IN"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latin typeface="Times New Roman" panose="02020603050405020304" pitchFamily="18" charset="0"/>
                          <a:cs typeface="Times New Roman" panose="02020603050405020304" pitchFamily="18" charset="0"/>
                        </a:rPr>
                        <a:t>Image /Diagram of existing method</a:t>
                      </a: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3437169"/>
                  </a:ext>
                </a:extLst>
              </a:tr>
              <a:tr h="1024790">
                <a:tc>
                  <a:txBody>
                    <a:bodyPr/>
                    <a:lstStyle/>
                    <a:p>
                      <a:pPr algn="ctr"/>
                      <a:r>
                        <a:rPr lang="en-IN" sz="2400" dirty="0">
                          <a:latin typeface="Times New Roman" panose="02020603050405020304" pitchFamily="18" charset="0"/>
                          <a:cs typeface="Times New Roman" panose="02020603050405020304" pitchFamily="18" charset="0"/>
                        </a:rPr>
                        <a:t>Super Kalam</a:t>
                      </a:r>
                    </a:p>
                  </a:txBody>
                  <a:tcPr anchor="ctr"/>
                </a:tc>
                <a:tc>
                  <a:txBody>
                    <a:bodyPr/>
                    <a:lstStyle/>
                    <a:p>
                      <a:pPr algn="ctr"/>
                      <a:r>
                        <a:rPr lang="en-US" sz="2400">
                          <a:latin typeface="Times New Roman" panose="02020603050405020304" pitchFamily="18" charset="0"/>
                          <a:cs typeface="Times New Roman" panose="02020603050405020304" pitchFamily="18" charset="0"/>
                        </a:rPr>
                        <a:t>Limited language support, generic content</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Multi-language AI-powered content</a:t>
                      </a:r>
                    </a:p>
                  </a:txBody>
                  <a:tcPr anchor="ctr"/>
                </a:tc>
                <a:extLst>
                  <a:ext uri="{0D108BD9-81ED-4DB2-BD59-A6C34878D82A}">
                    <a16:rowId xmlns:a16="http://schemas.microsoft.com/office/drawing/2014/main" val="1246667826"/>
                  </a:ext>
                </a:extLst>
              </a:tr>
              <a:tr h="1024790">
                <a:tc>
                  <a:txBody>
                    <a:bodyPr/>
                    <a:lstStyle/>
                    <a:p>
                      <a:pPr algn="ctr"/>
                      <a:r>
                        <a:rPr lang="en-IN" sz="2400" dirty="0">
                          <a:latin typeface="Times New Roman" panose="02020603050405020304" pitchFamily="18" charset="0"/>
                          <a:cs typeface="Times New Roman" panose="02020603050405020304" pitchFamily="18" charset="0"/>
                        </a:rPr>
                        <a:t>CSEWhy</a:t>
                      </a:r>
                    </a:p>
                  </a:txBody>
                  <a:tcPr anchor="ctr"/>
                </a:tc>
                <a:tc>
                  <a:txBody>
                    <a:bodyPr/>
                    <a:lstStyle/>
                    <a:p>
                      <a:pPr algn="ctr"/>
                      <a:r>
                        <a:rPr lang="en-IN" sz="2400">
                          <a:latin typeface="Times New Roman" panose="02020603050405020304" pitchFamily="18" charset="0"/>
                          <a:cs typeface="Times New Roman" panose="02020603050405020304" pitchFamily="18" charset="0"/>
                        </a:rPr>
                        <a:t>Weak performance tracking</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AI-driven personalized progress reports</a:t>
                      </a:r>
                    </a:p>
                  </a:txBody>
                  <a:tcPr anchor="ctr"/>
                </a:tc>
                <a:extLst>
                  <a:ext uri="{0D108BD9-81ED-4DB2-BD59-A6C34878D82A}">
                    <a16:rowId xmlns:a16="http://schemas.microsoft.com/office/drawing/2014/main" val="1296270121"/>
                  </a:ext>
                </a:extLst>
              </a:tr>
              <a:tr h="1024790">
                <a:tc>
                  <a:txBody>
                    <a:bodyPr/>
                    <a:lstStyle/>
                    <a:p>
                      <a:pPr algn="ctr"/>
                      <a:r>
                        <a:rPr lang="en-IN" sz="2400" dirty="0">
                          <a:latin typeface="Times New Roman" panose="02020603050405020304" pitchFamily="18" charset="0"/>
                          <a:cs typeface="Times New Roman" panose="02020603050405020304" pitchFamily="18" charset="0"/>
                        </a:rPr>
                        <a:t>Offline Coaching</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Expensive, location-dependent</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Affordable, digital-first learning</a:t>
                      </a:r>
                    </a:p>
                  </a:txBody>
                  <a:tcPr anchor="ctr"/>
                </a:tc>
                <a:extLst>
                  <a:ext uri="{0D108BD9-81ED-4DB2-BD59-A6C34878D82A}">
                    <a16:rowId xmlns:a16="http://schemas.microsoft.com/office/drawing/2014/main" val="801722974"/>
                  </a:ext>
                </a:extLst>
              </a:tr>
            </a:tbl>
          </a:graphicData>
        </a:graphic>
      </p:graphicFrame>
      <p:pic>
        <p:nvPicPr>
          <p:cNvPr id="5" name="Google Shape;98;p3" descr="Logo&#10;&#10;Description automatically generated">
            <a:extLst>
              <a:ext uri="{FF2B5EF4-FFF2-40B4-BE49-F238E27FC236}">
                <a16:creationId xmlns:a16="http://schemas.microsoft.com/office/drawing/2014/main" id="{D81327A3-411E-C2A6-F1AA-2F3AB2C16B55}"/>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Tree>
    <p:extLst>
      <p:ext uri="{BB962C8B-B14F-4D97-AF65-F5344CB8AC3E}">
        <p14:creationId xmlns:p14="http://schemas.microsoft.com/office/powerpoint/2010/main" val="374363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p:nvPr/>
        </p:nvSpPr>
        <p:spPr>
          <a:xfrm>
            <a:off x="838200" y="365125"/>
            <a:ext cx="10515600" cy="598043"/>
          </a:xfrm>
          <a:prstGeom prst="rect">
            <a:avLst/>
          </a:prstGeom>
          <a:noFill/>
          <a:ln>
            <a:noFill/>
          </a:ln>
        </p:spPr>
        <p:txBody>
          <a:bodyPr spcFirstLastPara="1" wrap="square" lIns="91425" tIns="45700" rIns="91425" bIns="45700" anchor="ctr" anchorCtr="0">
            <a:normAutofit fontScale="90000" lnSpcReduction="10000"/>
          </a:bodyPr>
          <a:lstStyle/>
          <a:p>
            <a:pPr marL="0" marR="0" lvl="0" indent="0" algn="l" rtl="0">
              <a:lnSpc>
                <a:spcPct val="90000"/>
              </a:lnSpc>
              <a:spcBef>
                <a:spcPts val="0"/>
              </a:spcBef>
              <a:spcAft>
                <a:spcPts val="0"/>
              </a:spcAft>
              <a:buClr>
                <a:schemeClr val="dk1"/>
              </a:buClr>
              <a:buSzPct val="100000"/>
              <a:buFont typeface="Times New Roman"/>
              <a:buNone/>
            </a:pPr>
            <a:r>
              <a:rPr lang="en-US" sz="4400" dirty="0">
                <a:solidFill>
                  <a:schemeClr val="dk1"/>
                </a:solidFill>
                <a:latin typeface="Times New Roman"/>
                <a:ea typeface="Times New Roman"/>
                <a:cs typeface="Times New Roman"/>
                <a:sym typeface="Times New Roman"/>
              </a:rPr>
              <a:t>Criteria:</a:t>
            </a:r>
          </a:p>
        </p:txBody>
      </p:sp>
      <p:graphicFrame>
        <p:nvGraphicFramePr>
          <p:cNvPr id="6" name="Table 5">
            <a:extLst>
              <a:ext uri="{FF2B5EF4-FFF2-40B4-BE49-F238E27FC236}">
                <a16:creationId xmlns:a16="http://schemas.microsoft.com/office/drawing/2014/main" id="{10DEFD4B-526F-8A0B-C76E-C586E569DF8C}"/>
              </a:ext>
            </a:extLst>
          </p:cNvPr>
          <p:cNvGraphicFramePr>
            <a:graphicFrameLocks noGrp="1"/>
          </p:cNvGraphicFramePr>
          <p:nvPr>
            <p:extLst>
              <p:ext uri="{D42A27DB-BD31-4B8C-83A1-F6EECF244321}">
                <p14:modId xmlns:p14="http://schemas.microsoft.com/office/powerpoint/2010/main" val="725886758"/>
              </p:ext>
            </p:extLst>
          </p:nvPr>
        </p:nvGraphicFramePr>
        <p:xfrm>
          <a:off x="1734531" y="1329911"/>
          <a:ext cx="8616099" cy="4334165"/>
        </p:xfrm>
        <a:graphic>
          <a:graphicData uri="http://schemas.openxmlformats.org/drawingml/2006/table">
            <a:tbl>
              <a:tblPr firstRow="1" bandRow="1">
                <a:tableStyleId>{17495F69-FD15-48A3-95F4-8DE335D87DF4}</a:tableStyleId>
              </a:tblPr>
              <a:tblGrid>
                <a:gridCol w="2758664">
                  <a:extLst>
                    <a:ext uri="{9D8B030D-6E8A-4147-A177-3AD203B41FA5}">
                      <a16:colId xmlns:a16="http://schemas.microsoft.com/office/drawing/2014/main" val="804097060"/>
                    </a:ext>
                  </a:extLst>
                </a:gridCol>
                <a:gridCol w="4066343">
                  <a:extLst>
                    <a:ext uri="{9D8B030D-6E8A-4147-A177-3AD203B41FA5}">
                      <a16:colId xmlns:a16="http://schemas.microsoft.com/office/drawing/2014/main" val="3763731178"/>
                    </a:ext>
                  </a:extLst>
                </a:gridCol>
                <a:gridCol w="1791092">
                  <a:extLst>
                    <a:ext uri="{9D8B030D-6E8A-4147-A177-3AD203B41FA5}">
                      <a16:colId xmlns:a16="http://schemas.microsoft.com/office/drawing/2014/main" val="3156244685"/>
                    </a:ext>
                  </a:extLst>
                </a:gridCol>
              </a:tblGrid>
              <a:tr h="456997">
                <a:tc>
                  <a:txBody>
                    <a:bodyPr/>
                    <a:lstStyle/>
                    <a:p>
                      <a:pPr algn="ctr"/>
                      <a:r>
                        <a:rPr lang="en-US" sz="2800" b="1" dirty="0">
                          <a:latin typeface="Times New Roman" panose="02020603050405020304" pitchFamily="18" charset="0"/>
                          <a:cs typeface="Times New Roman" panose="02020603050405020304" pitchFamily="18" charset="0"/>
                        </a:rPr>
                        <a:t>Criteria</a:t>
                      </a:r>
                      <a:endParaRPr lang="en-IN"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Times New Roman" panose="02020603050405020304" pitchFamily="18" charset="0"/>
                          <a:cs typeface="Times New Roman" panose="02020603050405020304" pitchFamily="18" charset="0"/>
                        </a:rPr>
                        <a:t>Design Metric</a:t>
                      </a:r>
                      <a:endParaRPr lang="en-IN"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Times New Roman" panose="02020603050405020304" pitchFamily="18" charset="0"/>
                          <a:cs typeface="Times New Roman" panose="02020603050405020304" pitchFamily="18" charset="0"/>
                        </a:rPr>
                        <a:t>Unit</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8260199"/>
                  </a:ext>
                </a:extLst>
              </a:tr>
              <a:tr h="618289">
                <a:tc>
                  <a:txBody>
                    <a:bodyPr/>
                    <a:lstStyle/>
                    <a:p>
                      <a:r>
                        <a:rPr lang="en-IN" sz="2000">
                          <a:latin typeface="Times New Roman" panose="02020603050405020304" pitchFamily="18" charset="0"/>
                          <a:cs typeface="Times New Roman" panose="02020603050405020304" pitchFamily="18" charset="0"/>
                        </a:rPr>
                        <a:t>Content Quality</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Review</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02666495"/>
                  </a:ext>
                </a:extLst>
              </a:tr>
              <a:tr h="349468">
                <a:tc>
                  <a:txBody>
                    <a:bodyPr/>
                    <a:lstStyle/>
                    <a:p>
                      <a:r>
                        <a:rPr lang="en-IN" sz="2000" dirty="0">
                          <a:latin typeface="Times New Roman" panose="02020603050405020304" pitchFamily="18" charset="0"/>
                          <a:cs typeface="Times New Roman" panose="02020603050405020304" pitchFamily="18" charset="0"/>
                        </a:rPr>
                        <a:t>User Engagement</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Review</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93996565"/>
                  </a:ext>
                </a:extLst>
              </a:tr>
              <a:tr h="327840">
                <a:tc>
                  <a:txBody>
                    <a:bodyPr/>
                    <a:lstStyle/>
                    <a:p>
                      <a:r>
                        <a:rPr lang="en-IN" sz="2000" dirty="0">
                          <a:latin typeface="Times New Roman" panose="02020603050405020304" pitchFamily="18" charset="0"/>
                          <a:cs typeface="Times New Roman" panose="02020603050405020304" pitchFamily="18" charset="0"/>
                        </a:rPr>
                        <a:t>Mock Test Effectiveness</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Review</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3449644"/>
                  </a:ext>
                </a:extLst>
              </a:tr>
              <a:tr h="372570">
                <a:tc>
                  <a:txBody>
                    <a:bodyPr/>
                    <a:lstStyle/>
                    <a:p>
                      <a:r>
                        <a:rPr lang="en-IN" sz="2000" dirty="0">
                          <a:latin typeface="Times New Roman" panose="02020603050405020304" pitchFamily="18" charset="0"/>
                          <a:cs typeface="Times New Roman" panose="02020603050405020304" pitchFamily="18" charset="0"/>
                        </a:rPr>
                        <a:t>AI Efficiency</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512108891"/>
                  </a:ext>
                </a:extLst>
              </a:tr>
              <a:tr h="322586">
                <a:tc>
                  <a:txBody>
                    <a:bodyPr/>
                    <a:lstStyle/>
                    <a:p>
                      <a:r>
                        <a:rPr lang="en-IN" sz="1800" dirty="0">
                          <a:latin typeface="Times New Roman" panose="02020603050405020304" pitchFamily="18" charset="0"/>
                          <a:cs typeface="Times New Roman" panose="02020603050405020304" pitchFamily="18" charset="0"/>
                        </a:rPr>
                        <a:t>Required Internet </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900</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MB</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17855364"/>
                  </a:ext>
                </a:extLst>
              </a:tr>
              <a:tr h="410809">
                <a:tc>
                  <a:txBody>
                    <a:bodyPr/>
                    <a:lstStyle/>
                    <a:p>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82380439"/>
                  </a:ext>
                </a:extLst>
              </a:tr>
              <a:tr h="410809">
                <a:tc>
                  <a:txBody>
                    <a:bodyPr/>
                    <a:lstStyle/>
                    <a:p>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1781430"/>
                  </a:ext>
                </a:extLst>
              </a:tr>
              <a:tr h="410809">
                <a:tc>
                  <a:txBody>
                    <a:bodyPr/>
                    <a:lstStyle/>
                    <a:p>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68014715"/>
                  </a:ext>
                </a:extLst>
              </a:tr>
              <a:tr h="410809">
                <a:tc>
                  <a:txBody>
                    <a:bodyPr/>
                    <a:lstStyle/>
                    <a:p>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5814627"/>
                  </a:ext>
                </a:extLst>
              </a:tr>
            </a:tbl>
          </a:graphicData>
        </a:graphic>
      </p:graphicFrame>
      <p:pic>
        <p:nvPicPr>
          <p:cNvPr id="2" name="Google Shape;98;p3" descr="Logo&#10;&#10;Description automatically generated">
            <a:extLst>
              <a:ext uri="{FF2B5EF4-FFF2-40B4-BE49-F238E27FC236}">
                <a16:creationId xmlns:a16="http://schemas.microsoft.com/office/drawing/2014/main" id="{CC62AF32-1E18-8793-88C7-DE51DEB81C55}"/>
              </a:ext>
            </a:extLst>
          </p:cNvPr>
          <p:cNvPicPr preferRelativeResize="0"/>
          <p:nvPr/>
        </p:nvPicPr>
        <p:blipFill rotWithShape="1">
          <a:blip r:embed="rId3">
            <a:alphaModFix/>
          </a:blip>
          <a:srcRect l="19990" t="33714" r="12245" b="32685"/>
          <a:stretch/>
        </p:blipFill>
        <p:spPr>
          <a:xfrm>
            <a:off x="10078064" y="6017341"/>
            <a:ext cx="2113935" cy="805797"/>
          </a:xfrm>
          <a:prstGeom prst="rect">
            <a:avLst/>
          </a:prstGeom>
          <a:noFill/>
          <a:ln>
            <a:noFill/>
          </a:ln>
        </p:spPr>
      </p:pic>
    </p:spTree>
    <p:extLst>
      <p:ext uri="{BB962C8B-B14F-4D97-AF65-F5344CB8AC3E}">
        <p14:creationId xmlns:p14="http://schemas.microsoft.com/office/powerpoint/2010/main" val="325620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AE957-5A66-EA06-D94A-CEE2673FA109}"/>
              </a:ext>
            </a:extLst>
          </p:cNvPr>
          <p:cNvSpPr txBox="1"/>
          <p:nvPr/>
        </p:nvSpPr>
        <p:spPr>
          <a:xfrm>
            <a:off x="762000" y="466598"/>
            <a:ext cx="6096000" cy="707886"/>
          </a:xfrm>
          <a:prstGeom prst="rect">
            <a:avLst/>
          </a:prstGeom>
          <a:noFill/>
        </p:spPr>
        <p:txBody>
          <a:bodyPr wrap="square">
            <a:spAutoFit/>
          </a:bodyPr>
          <a:lstStyle/>
          <a:p>
            <a:r>
              <a:rPr lang="en-IN" sz="4000" i="0" u="none" strike="noStrike" dirty="0">
                <a:solidFill>
                  <a:srgbClr val="000000"/>
                </a:solidFill>
                <a:effectLst/>
                <a:latin typeface="Times New Roman" panose="02020603050405020304" pitchFamily="18" charset="0"/>
              </a:rPr>
              <a:t>Constraints</a:t>
            </a:r>
            <a:endParaRPr lang="en-IN" sz="4000" dirty="0"/>
          </a:p>
        </p:txBody>
      </p:sp>
      <p:graphicFrame>
        <p:nvGraphicFramePr>
          <p:cNvPr id="2" name="Table 1">
            <a:extLst>
              <a:ext uri="{FF2B5EF4-FFF2-40B4-BE49-F238E27FC236}">
                <a16:creationId xmlns:a16="http://schemas.microsoft.com/office/drawing/2014/main" id="{68C1946E-8CBB-B5D6-34B7-D90FE7CDE0BE}"/>
              </a:ext>
            </a:extLst>
          </p:cNvPr>
          <p:cNvGraphicFramePr>
            <a:graphicFrameLocks noGrp="1"/>
          </p:cNvGraphicFramePr>
          <p:nvPr>
            <p:extLst>
              <p:ext uri="{D42A27DB-BD31-4B8C-83A1-F6EECF244321}">
                <p14:modId xmlns:p14="http://schemas.microsoft.com/office/powerpoint/2010/main" val="307166673"/>
              </p:ext>
            </p:extLst>
          </p:nvPr>
        </p:nvGraphicFramePr>
        <p:xfrm>
          <a:off x="2032000" y="1403415"/>
          <a:ext cx="8265885" cy="3749040"/>
        </p:xfrm>
        <a:graphic>
          <a:graphicData uri="http://schemas.openxmlformats.org/drawingml/2006/table">
            <a:tbl>
              <a:tblPr firstRow="1" bandRow="1">
                <a:tableStyleId>{17495F69-FD15-48A3-95F4-8DE335D87DF4}</a:tableStyleId>
              </a:tblPr>
              <a:tblGrid>
                <a:gridCol w="2755295">
                  <a:extLst>
                    <a:ext uri="{9D8B030D-6E8A-4147-A177-3AD203B41FA5}">
                      <a16:colId xmlns:a16="http://schemas.microsoft.com/office/drawing/2014/main" val="804097060"/>
                    </a:ext>
                  </a:extLst>
                </a:gridCol>
                <a:gridCol w="2755295">
                  <a:extLst>
                    <a:ext uri="{9D8B030D-6E8A-4147-A177-3AD203B41FA5}">
                      <a16:colId xmlns:a16="http://schemas.microsoft.com/office/drawing/2014/main" val="3763731178"/>
                    </a:ext>
                  </a:extLst>
                </a:gridCol>
                <a:gridCol w="2755295">
                  <a:extLst>
                    <a:ext uri="{9D8B030D-6E8A-4147-A177-3AD203B41FA5}">
                      <a16:colId xmlns:a16="http://schemas.microsoft.com/office/drawing/2014/main" val="3156244685"/>
                    </a:ext>
                  </a:extLst>
                </a:gridCol>
              </a:tblGrid>
              <a:tr h="457200">
                <a:tc>
                  <a:txBody>
                    <a:bodyPr/>
                    <a:lstStyle/>
                    <a:p>
                      <a:pPr algn="ctr"/>
                      <a:r>
                        <a:rPr lang="en-US" sz="2400" b="1" dirty="0">
                          <a:latin typeface="Times New Roman" panose="02020603050405020304" pitchFamily="18" charset="0"/>
                          <a:cs typeface="Times New Roman" panose="02020603050405020304" pitchFamily="18" charset="0"/>
                        </a:rPr>
                        <a:t>Constraint</a:t>
                      </a:r>
                      <a:endParaRPr lang="en-IN"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latin typeface="Times New Roman" panose="02020603050405020304" pitchFamily="18" charset="0"/>
                          <a:cs typeface="Times New Roman" panose="02020603050405020304" pitchFamily="18" charset="0"/>
                        </a:rPr>
                        <a:t>Design Metric</a:t>
                      </a:r>
                      <a:endParaRPr lang="en-IN"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latin typeface="Times New Roman" panose="02020603050405020304" pitchFamily="18" charset="0"/>
                          <a:cs typeface="Times New Roman" panose="02020603050405020304" pitchFamily="18" charset="0"/>
                        </a:rPr>
                        <a:t>Unit</a:t>
                      </a: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8260199"/>
                  </a:ext>
                </a:extLst>
              </a:tr>
              <a:tr h="457200">
                <a:tc>
                  <a:txBody>
                    <a:bodyPr/>
                    <a:lstStyle/>
                    <a:p>
                      <a:r>
                        <a:rPr lang="en-IN" sz="1800" dirty="0">
                          <a:latin typeface="Times New Roman" panose="02020603050405020304" pitchFamily="18" charset="0"/>
                          <a:cs typeface="Times New Roman" panose="02020603050405020304" pitchFamily="18" charset="0"/>
                        </a:rPr>
                        <a:t>Limited Internet Access</a:t>
                      </a:r>
                    </a:p>
                  </a:txBody>
                  <a:tcPr anchor="ctr"/>
                </a:tc>
                <a:tc>
                  <a:txBody>
                    <a:bodyPr/>
                    <a:lstStyle/>
                    <a:p>
                      <a:r>
                        <a:rPr lang="en-US" sz="1800" dirty="0">
                          <a:latin typeface="Times New Roman" panose="02020603050405020304" pitchFamily="18" charset="0"/>
                          <a:cs typeface="Times New Roman" panose="02020603050405020304" pitchFamily="18" charset="0"/>
                        </a:rPr>
                        <a:t>Offline Mode &amp; Lightweight Data Consumption</a:t>
                      </a:r>
                    </a:p>
                  </a:txBody>
                  <a:tcPr anchor="ctr"/>
                </a:tc>
                <a:tc>
                  <a:txBody>
                    <a:bodyPr/>
                    <a:lstStyle/>
                    <a:p>
                      <a:r>
                        <a:rPr lang="en-IN" sz="1800" dirty="0">
                          <a:latin typeface="Times New Roman" panose="02020603050405020304" pitchFamily="18" charset="0"/>
                          <a:cs typeface="Times New Roman" panose="02020603050405020304" pitchFamily="18" charset="0"/>
                        </a:rPr>
                        <a:t>Yes/No</a:t>
                      </a:r>
                    </a:p>
                  </a:txBody>
                  <a:tcPr anchor="ctr"/>
                </a:tc>
                <a:extLst>
                  <a:ext uri="{0D108BD9-81ED-4DB2-BD59-A6C34878D82A}">
                    <a16:rowId xmlns:a16="http://schemas.microsoft.com/office/drawing/2014/main" val="902666495"/>
                  </a:ext>
                </a:extLst>
              </a:tr>
              <a:tr h="457200">
                <a:tc>
                  <a:txBody>
                    <a:bodyPr/>
                    <a:lstStyle/>
                    <a:p>
                      <a:r>
                        <a:rPr lang="en-IN" sz="1800" dirty="0">
                          <a:latin typeface="Times New Roman" panose="02020603050405020304" pitchFamily="18" charset="0"/>
                          <a:cs typeface="Times New Roman" panose="02020603050405020304" pitchFamily="18" charset="0"/>
                        </a:rPr>
                        <a:t>Language Barriers</a:t>
                      </a:r>
                    </a:p>
                  </a:txBody>
                  <a:tcPr anchor="ctr"/>
                </a:tc>
                <a:tc>
                  <a:txBody>
                    <a:bodyPr/>
                    <a:lstStyle/>
                    <a:p>
                      <a:r>
                        <a:rPr lang="en-IN" sz="1800" dirty="0">
                          <a:latin typeface="Times New Roman" panose="02020603050405020304" pitchFamily="18" charset="0"/>
                          <a:cs typeface="Times New Roman" panose="02020603050405020304" pitchFamily="18" charset="0"/>
                        </a:rPr>
                        <a:t>Multilingual Support</a:t>
                      </a:r>
                    </a:p>
                  </a:txBody>
                  <a:tcPr anchor="ctr"/>
                </a:tc>
                <a:tc>
                  <a:txBody>
                    <a:bodyPr/>
                    <a:lstStyle/>
                    <a:p>
                      <a:r>
                        <a:rPr lang="en-IN" sz="1800" dirty="0">
                          <a:latin typeface="Times New Roman" panose="02020603050405020304" pitchFamily="18" charset="0"/>
                          <a:cs typeface="Times New Roman" panose="02020603050405020304" pitchFamily="18" charset="0"/>
                        </a:rPr>
                        <a:t>Number of Languages</a:t>
                      </a:r>
                    </a:p>
                  </a:txBody>
                  <a:tcPr anchor="ctr"/>
                </a:tc>
                <a:extLst>
                  <a:ext uri="{0D108BD9-81ED-4DB2-BD59-A6C34878D82A}">
                    <a16:rowId xmlns:a16="http://schemas.microsoft.com/office/drawing/2014/main" val="2993996565"/>
                  </a:ext>
                </a:extLst>
              </a:tr>
              <a:tr h="457200">
                <a:tc>
                  <a:txBody>
                    <a:bodyPr/>
                    <a:lstStyle/>
                    <a:p>
                      <a:r>
                        <a:rPr lang="en-IN" sz="1800" dirty="0">
                          <a:latin typeface="Times New Roman" panose="02020603050405020304" pitchFamily="18" charset="0"/>
                          <a:cs typeface="Times New Roman" panose="02020603050405020304" pitchFamily="18" charset="0"/>
                        </a:rPr>
                        <a:t>Financial Constraints</a:t>
                      </a:r>
                    </a:p>
                  </a:txBody>
                  <a:tcPr anchor="ctr"/>
                </a:tc>
                <a:tc>
                  <a:txBody>
                    <a:bodyPr/>
                    <a:lstStyle/>
                    <a:p>
                      <a:r>
                        <a:rPr lang="en-US" sz="1800" dirty="0">
                          <a:latin typeface="Times New Roman" panose="02020603050405020304" pitchFamily="18" charset="0"/>
                          <a:cs typeface="Times New Roman" panose="02020603050405020304" pitchFamily="18" charset="0"/>
                        </a:rPr>
                        <a:t>Free/Paid Model &amp; Affordable Pricing</a:t>
                      </a:r>
                    </a:p>
                  </a:txBody>
                  <a:tcPr anchor="ctr"/>
                </a:tc>
                <a:tc>
                  <a:txBody>
                    <a:bodyPr/>
                    <a:lstStyle/>
                    <a:p>
                      <a:r>
                        <a:rPr lang="en-IN" sz="1800" dirty="0">
                          <a:latin typeface="Times New Roman" panose="02020603050405020304" pitchFamily="18" charset="0"/>
                          <a:cs typeface="Times New Roman" panose="02020603050405020304" pitchFamily="18" charset="0"/>
                        </a:rPr>
                        <a:t>INR/User</a:t>
                      </a:r>
                    </a:p>
                  </a:txBody>
                  <a:tcPr anchor="ctr"/>
                </a:tc>
                <a:extLst>
                  <a:ext uri="{0D108BD9-81ED-4DB2-BD59-A6C34878D82A}">
                    <a16:rowId xmlns:a16="http://schemas.microsoft.com/office/drawing/2014/main" val="3873449644"/>
                  </a:ext>
                </a:extLst>
              </a:tr>
              <a:tr h="457200">
                <a:tc>
                  <a:txBody>
                    <a:bodyPr/>
                    <a:lstStyle/>
                    <a:p>
                      <a:r>
                        <a:rPr lang="en-IN" sz="1800" dirty="0">
                          <a:latin typeface="Times New Roman" panose="02020603050405020304" pitchFamily="18" charset="0"/>
                          <a:cs typeface="Times New Roman" panose="02020603050405020304" pitchFamily="18" charset="0"/>
                        </a:rPr>
                        <a:t>Device Compatibility</a:t>
                      </a:r>
                    </a:p>
                  </a:txBody>
                  <a:tcPr anchor="ctr"/>
                </a:tc>
                <a:tc>
                  <a:txBody>
                    <a:bodyPr/>
                    <a:lstStyle/>
                    <a:p>
                      <a:r>
                        <a:rPr lang="en-IN" sz="1800" dirty="0">
                          <a:latin typeface="Times New Roman" panose="02020603050405020304" pitchFamily="18" charset="0"/>
                          <a:cs typeface="Times New Roman" panose="02020603050405020304" pitchFamily="18" charset="0"/>
                        </a:rPr>
                        <a:t>Cross-Platform Support (Web &amp; Mobile)</a:t>
                      </a:r>
                    </a:p>
                  </a:txBody>
                  <a:tcPr anchor="ctr"/>
                </a:tc>
                <a:tc>
                  <a:txBody>
                    <a:bodyPr/>
                    <a:lstStyle/>
                    <a:p>
                      <a:r>
                        <a:rPr lang="en-IN" sz="1800" dirty="0">
                          <a:latin typeface="Times New Roman" panose="02020603050405020304" pitchFamily="18" charset="0"/>
                          <a:cs typeface="Times New Roman" panose="02020603050405020304" pitchFamily="18" charset="0"/>
                        </a:rPr>
                        <a:t>Yes/No</a:t>
                      </a:r>
                    </a:p>
                  </a:txBody>
                  <a:tcPr anchor="ctr"/>
                </a:tc>
                <a:extLst>
                  <a:ext uri="{0D108BD9-81ED-4DB2-BD59-A6C34878D82A}">
                    <a16:rowId xmlns:a16="http://schemas.microsoft.com/office/drawing/2014/main" val="1512108891"/>
                  </a:ext>
                </a:extLst>
              </a:tr>
              <a:tr h="457200">
                <a:tc>
                  <a:txBody>
                    <a:bodyPr/>
                    <a:lstStyle/>
                    <a:p>
                      <a:r>
                        <a:rPr lang="en-IN" sz="1800" dirty="0">
                          <a:latin typeface="Times New Roman" panose="02020603050405020304" pitchFamily="18" charset="0"/>
                          <a:cs typeface="Times New Roman" panose="02020603050405020304" pitchFamily="18" charset="0"/>
                        </a:rPr>
                        <a:t>Data Security</a:t>
                      </a:r>
                    </a:p>
                  </a:txBody>
                  <a:tcPr anchor="ctr"/>
                </a:tc>
                <a:tc>
                  <a:txBody>
                    <a:bodyPr/>
                    <a:lstStyle/>
                    <a:p>
                      <a:r>
                        <a:rPr lang="en-IN" sz="1800" dirty="0">
                          <a:latin typeface="Times New Roman" panose="02020603050405020304" pitchFamily="18" charset="0"/>
                          <a:cs typeface="Times New Roman" panose="02020603050405020304" pitchFamily="18" charset="0"/>
                        </a:rPr>
                        <a:t>Secure Authentication &amp; Encryption</a:t>
                      </a:r>
                    </a:p>
                  </a:txBody>
                  <a:tcPr anchor="ctr"/>
                </a:tc>
                <a:tc>
                  <a:txBody>
                    <a:bodyPr/>
                    <a:lstStyle/>
                    <a:p>
                      <a:r>
                        <a:rPr lang="en-IN" sz="1800" dirty="0">
                          <a:latin typeface="Times New Roman" panose="02020603050405020304" pitchFamily="18" charset="0"/>
                          <a:cs typeface="Times New Roman" panose="02020603050405020304" pitchFamily="18" charset="0"/>
                        </a:rPr>
                        <a:t>AES-256, OAuth</a:t>
                      </a:r>
                    </a:p>
                  </a:txBody>
                  <a:tcPr anchor="ctr"/>
                </a:tc>
                <a:extLst>
                  <a:ext uri="{0D108BD9-81ED-4DB2-BD59-A6C34878D82A}">
                    <a16:rowId xmlns:a16="http://schemas.microsoft.com/office/drawing/2014/main" val="3134781373"/>
                  </a:ext>
                </a:extLst>
              </a:tr>
            </a:tbl>
          </a:graphicData>
        </a:graphic>
      </p:graphicFrame>
      <p:pic>
        <p:nvPicPr>
          <p:cNvPr id="5" name="Google Shape;98;p3" descr="Logo&#10;&#10;Description automatically generated">
            <a:extLst>
              <a:ext uri="{FF2B5EF4-FFF2-40B4-BE49-F238E27FC236}">
                <a16:creationId xmlns:a16="http://schemas.microsoft.com/office/drawing/2014/main" id="{AC8D4E8F-68E4-D2DB-A914-B137618DEB51}"/>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Tree>
    <p:extLst>
      <p:ext uri="{BB962C8B-B14F-4D97-AF65-F5344CB8AC3E}">
        <p14:creationId xmlns:p14="http://schemas.microsoft.com/office/powerpoint/2010/main" val="228473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3DBB0-5B82-EE20-CA23-A3E093E1CF81}"/>
              </a:ext>
            </a:extLst>
          </p:cNvPr>
          <p:cNvSpPr txBox="1"/>
          <p:nvPr/>
        </p:nvSpPr>
        <p:spPr>
          <a:xfrm>
            <a:off x="805543" y="435428"/>
            <a:ext cx="462642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Proposed Solution</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751C020B-6670-2977-B962-0A100E51F958}"/>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6" name="TextBox 5">
            <a:extLst>
              <a:ext uri="{FF2B5EF4-FFF2-40B4-BE49-F238E27FC236}">
                <a16:creationId xmlns:a16="http://schemas.microsoft.com/office/drawing/2014/main" id="{238650B1-8608-0ADF-A8E3-5ACC9CD94C1D}"/>
              </a:ext>
            </a:extLst>
          </p:cNvPr>
          <p:cNvSpPr txBox="1"/>
          <p:nvPr/>
        </p:nvSpPr>
        <p:spPr>
          <a:xfrm>
            <a:off x="1238865" y="1612489"/>
            <a:ext cx="9360309" cy="2677656"/>
          </a:xfrm>
          <a:prstGeom prst="rect">
            <a:avLst/>
          </a:prstGeom>
          <a:noFill/>
        </p:spPr>
        <p:txBody>
          <a:bodyPr wrap="square">
            <a:spAutoFit/>
          </a:bodyPr>
          <a:lstStyle/>
          <a:p>
            <a:pPr>
              <a:buNone/>
            </a:pPr>
            <a:r>
              <a:rPr lang="en-IN" sz="2400" b="1" dirty="0">
                <a:latin typeface="Times New Roman" panose="02020603050405020304" pitchFamily="18" charset="0"/>
                <a:cs typeface="Times New Roman" panose="02020603050405020304" pitchFamily="18" charset="0"/>
              </a:rPr>
              <a:t>Sarthana – The Ultimate UPSC Preparation Hub</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AI-powered </a:t>
            </a:r>
            <a:r>
              <a:rPr lang="en-IN" sz="2400" b="1" dirty="0">
                <a:latin typeface="Times New Roman" panose="02020603050405020304" pitchFamily="18" charset="0"/>
                <a:cs typeface="Times New Roman" panose="02020603050405020304" pitchFamily="18" charset="0"/>
              </a:rPr>
              <a:t>personalized learning</a:t>
            </a:r>
            <a:r>
              <a:rPr lang="en-IN" sz="2400" dirty="0">
                <a:latin typeface="Times New Roman" panose="02020603050405020304" pitchFamily="18" charset="0"/>
                <a:cs typeface="Times New Roman" panose="02020603050405020304" pitchFamily="18" charset="0"/>
              </a:rPr>
              <a:t> platform.</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Multilingual support</a:t>
            </a:r>
            <a:r>
              <a:rPr lang="en-IN" sz="2400" dirty="0">
                <a:latin typeface="Times New Roman" panose="02020603050405020304" pitchFamily="18" charset="0"/>
                <a:cs typeface="Times New Roman" panose="02020603050405020304" pitchFamily="18" charset="0"/>
              </a:rPr>
              <a:t> – Study in </a:t>
            </a:r>
            <a:r>
              <a:rPr lang="en-IN" sz="2400" b="1" dirty="0">
                <a:latin typeface="Times New Roman" panose="02020603050405020304" pitchFamily="18" charset="0"/>
                <a:cs typeface="Times New Roman" panose="02020603050405020304" pitchFamily="18" charset="0"/>
              </a:rPr>
              <a:t>Telugu, Hindi, English, etc.</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AI-driven topic summarization</a:t>
            </a:r>
            <a:r>
              <a:rPr lang="en-IN" sz="2400" dirty="0">
                <a:latin typeface="Times New Roman" panose="02020603050405020304" pitchFamily="18" charset="0"/>
                <a:cs typeface="Times New Roman" panose="02020603050405020304" pitchFamily="18" charset="0"/>
              </a:rPr>
              <a:t> for quick revision.</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Mock tests &amp; real-time analytics</a:t>
            </a:r>
            <a:r>
              <a:rPr lang="en-IN" sz="2400" dirty="0">
                <a:latin typeface="Times New Roman" panose="02020603050405020304" pitchFamily="18" charset="0"/>
                <a:cs typeface="Times New Roman" panose="02020603050405020304" pitchFamily="18" charset="0"/>
              </a:rPr>
              <a:t> for performance tracking.</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Daily current affairs dashboard</a:t>
            </a:r>
            <a:r>
              <a:rPr lang="en-IN" sz="2400" dirty="0">
                <a:latin typeface="Times New Roman" panose="02020603050405020304" pitchFamily="18" charset="0"/>
                <a:cs typeface="Times New Roman" panose="02020603050405020304" pitchFamily="18" charset="0"/>
              </a:rPr>
              <a:t> for latest updates.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Essay-writing &amp; evaluation tool</a:t>
            </a:r>
            <a:r>
              <a:rPr lang="en-IN" sz="2400" dirty="0">
                <a:latin typeface="Times New Roman" panose="02020603050405020304" pitchFamily="18" charset="0"/>
                <a:cs typeface="Times New Roman" panose="02020603050405020304" pitchFamily="18" charset="0"/>
              </a:rPr>
              <a:t> for UPSC Mains.</a:t>
            </a:r>
          </a:p>
        </p:txBody>
      </p:sp>
    </p:spTree>
    <p:extLst>
      <p:ext uri="{BB962C8B-B14F-4D97-AF65-F5344CB8AC3E}">
        <p14:creationId xmlns:p14="http://schemas.microsoft.com/office/powerpoint/2010/main" val="29133658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1200</Words>
  <Application>Microsoft Office PowerPoint</Application>
  <PresentationFormat>Widescreen</PresentationFormat>
  <Paragraphs>175</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Khan</dc:creator>
  <cp:lastModifiedBy>Sanjana Pavansai</cp:lastModifiedBy>
  <cp:revision>43</cp:revision>
  <dcterms:created xsi:type="dcterms:W3CDTF">2023-02-20T05:43:18Z</dcterms:created>
  <dcterms:modified xsi:type="dcterms:W3CDTF">2025-03-24T14:09:53Z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2023-07-14T23:10:24Z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d1a02662-a38f-4aa4-908e-4769d23e99de</vt:lpwstr>
  </property>
  <property fmtid="{D5CDD505-2E9C-101B-9397-08002B2CF9AE}" pid="7" name="MSIP_Label_defa4170-0d19-0005-0004-bc88714345d2_ActionId">
    <vt:lpwstr>408b5a2c-6ef7-475f-8249-594f4ebd6520</vt:lpwstr>
  </property>
  <property fmtid="{D5CDD505-2E9C-101B-9397-08002B2CF9AE}" pid="8" name="MSIP_Label_defa4170-0d19-0005-0004-bc88714345d2_ContentBits">
    <vt:lpwstr>0</vt:lpwstr>
  </property>
</Properties>
</file>