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0923" y="216716"/>
            <a:ext cx="10850153" cy="737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518" y="1870862"/>
            <a:ext cx="9285605" cy="4001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guru99.com/images/Big_Data/061114_0759_WhatIsBigDa5.png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s://www.webopedia.com/TERM/B/big_data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D/data_mining.html" TargetMode="External"/><Relationship Id="rId2" Type="http://schemas.openxmlformats.org/officeDocument/2006/relationships/hyperlink" Target="https://www.webopedia.com/TERM/P/predictive_analytics.htm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U/unstructured_data.html" TargetMode="External"/><Relationship Id="rId2" Type="http://schemas.openxmlformats.org/officeDocument/2006/relationships/hyperlink" Target="https://www.webopedia.com/TERM/S/structured_data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webopedia.com/TERM/D/database.html" TargetMode="External"/><Relationship Id="rId4" Type="http://schemas.openxmlformats.org/officeDocument/2006/relationships/hyperlink" Target="https://www.webopedia.com/TERM/I/information_silo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-flair.training/blogs/big-data-in-telecom-industry/" TargetMode="External"/><Relationship Id="rId3" Type="http://schemas.openxmlformats.org/officeDocument/2006/relationships/hyperlink" Target="https://data-flair.training/blogs/big-data-in-education/" TargetMode="External"/><Relationship Id="rId7" Type="http://schemas.openxmlformats.org/officeDocument/2006/relationships/hyperlink" Target="https://data-flair.training/blogs/big-data-in-travel-industry/" TargetMode="External"/><Relationship Id="rId2" Type="http://schemas.openxmlformats.org/officeDocument/2006/relationships/hyperlink" Target="https://data-flair.training/blogs/big-data-in-healthcare-application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ata-flair.training/blogs/big-data-in-banking/" TargetMode="External"/><Relationship Id="rId5" Type="http://schemas.openxmlformats.org/officeDocument/2006/relationships/hyperlink" Target="https://data-flair.training/blogs/big-data-in-media-and-entertainment/" TargetMode="External"/><Relationship Id="rId4" Type="http://schemas.openxmlformats.org/officeDocument/2006/relationships/hyperlink" Target="https://data-flair.training/blogs/big-data-at-flipkart/" TargetMode="External"/><Relationship Id="rId9" Type="http://schemas.openxmlformats.org/officeDocument/2006/relationships/hyperlink" Target="https://data-flair.training/blogs/big-data-in-automobile-industr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big-data-in-retail-industry-real-world-uses-examples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hyperlink" Target="https://d2h0cx97tjks2p.cloudfront.net/blogs/wp-content/uploads/sites/2/2019/12/big-data-in-retail-industry2.jpg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2h0cx97tjks2p.cloudfront.net/blogs/wp-content/uploads/sites/2/2019/12/big-data-in-healthcare-industry-1.png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ata-flair.training/blogs/big-data-in-healthcare-application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2h0cx97tjks2p.cloudfront.net/blogs/wp-content/uploads/sites/2/2019/12/big-data-in-education-sector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big-data-at-flipkar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2h0cx97tjks2p.cloudfront.net/blogs/wp-content/uploads/sites/2/2019/12/Big-Data-in-Media-Entertainment-1.jpg" TargetMode="External"/><Relationship Id="rId2" Type="http://schemas.openxmlformats.org/officeDocument/2006/relationships/hyperlink" Target="https://en.wikipedia.org/wiki/Big_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hyperlink" Target="https://d2h0cx97tjks2p.cloudfront.net/blogs/wp-content/uploads/sites/2/2019/12/Big-data-in-travel-industry-1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big-data-in-travel-industry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guru99.com/images/Big_Data/061114_0759_WhatIsBigDa2.jpg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hyperlink" Target="https://d2h0cx97tjks2p.cloudfront.net/blogs/wp-content/uploads/sites/2/2019/12/big-data-in-Automobile-1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hyperlink" Target="https://www.guru99.com/images/Big_Data/061114_0759_WhatIsBigDa3.jpg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hyperlink" Target="https://www.guru99.com/images/Big_Data/061114_0759_WhatIsBigDa4.jp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dn.journaldev.com/wp-content/uploads/2015/08/bigdata-3vs-volume.pn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dn.journaldev.com/wp-content/uploads/2015/08/bigdata-3vs-velocity.p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cdn.journaldev.com/wp-content/uploads/2015/08/bigdata-3vs-variety1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cdn.journaldev.com/wp-content/uploads/2015/08/bigdata-4thv-veracity.p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40407" y="1383792"/>
            <a:ext cx="9276080" cy="3796029"/>
            <a:chOff x="1740407" y="1383792"/>
            <a:chExt cx="9276080" cy="37960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0407" y="1383792"/>
              <a:ext cx="9275825" cy="1316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394" y="2611374"/>
              <a:ext cx="7629905" cy="2567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3298" y="740664"/>
            <a:ext cx="8803385" cy="7452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85915" y="751244"/>
            <a:ext cx="8387715" cy="193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9740" marR="5080" indent="-342900">
              <a:lnSpc>
                <a:spcPct val="107000"/>
              </a:lnSpc>
              <a:spcBef>
                <a:spcPts val="100"/>
              </a:spcBef>
              <a:buFont typeface="Wingdings"/>
              <a:buChar char=""/>
              <a:tabLst>
                <a:tab pos="459740" algn="l"/>
              </a:tabLst>
            </a:pPr>
            <a:r>
              <a:rPr sz="2000" b="1" i="1" dirty="0">
                <a:latin typeface="Times New Roman"/>
                <a:cs typeface="Times New Roman"/>
              </a:rPr>
              <a:t>Do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you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know?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'structured'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Structured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'Employee'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5329" y="3110424"/>
            <a:ext cx="9200515" cy="3090545"/>
            <a:chOff x="2005329" y="3110424"/>
            <a:chExt cx="9200515" cy="30905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329" y="3110424"/>
              <a:ext cx="9200248" cy="6052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155" y="3711897"/>
              <a:ext cx="9191243" cy="470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0155" y="4178240"/>
              <a:ext cx="9191243" cy="4655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0155" y="4640012"/>
              <a:ext cx="9191243" cy="4648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10155" y="5101031"/>
              <a:ext cx="9191243" cy="5029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10155" y="5600132"/>
              <a:ext cx="9191243" cy="600455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05329" y="3104074"/>
          <a:ext cx="9188449" cy="3086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250">
                <a:tc>
                  <a:txBody>
                    <a:bodyPr/>
                    <a:lstStyle/>
                    <a:p>
                      <a:pPr marL="76200">
                        <a:lnSpc>
                          <a:spcPts val="218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Employee_ID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Employee_Name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Gender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8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Department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8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Salary_In_lacs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90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2365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Rajesh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Kulkarni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650000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3398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Pratibha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Joshi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Female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650000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7465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Shushil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Roy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Admin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500000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7500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Shubhojit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Das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500000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7699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Priya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Sane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Female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Finance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3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550000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8491" y="96773"/>
            <a:ext cx="10031730" cy="3335020"/>
          </a:xfrm>
          <a:custGeom>
            <a:avLst/>
            <a:gdLst/>
            <a:ahLst/>
            <a:cxnLst/>
            <a:rect l="l" t="t" r="r" b="b"/>
            <a:pathLst>
              <a:path w="10031730" h="3335020">
                <a:moveTo>
                  <a:pt x="10031730" y="0"/>
                </a:moveTo>
                <a:lnTo>
                  <a:pt x="0" y="0"/>
                </a:lnTo>
                <a:lnTo>
                  <a:pt x="0" y="3334512"/>
                </a:lnTo>
                <a:lnTo>
                  <a:pt x="10031730" y="3334512"/>
                </a:lnTo>
                <a:lnTo>
                  <a:pt x="100317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67014" y="-5076"/>
            <a:ext cx="9787890" cy="428371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80"/>
              </a:spcBef>
              <a:buFont typeface="Wingdings"/>
              <a:buChar char=""/>
              <a:tabLst>
                <a:tab pos="4692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Unstructured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classified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unstructured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812165" marR="67945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un-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deriving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812165" marR="573405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unstructured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heterogeneous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-50" dirty="0">
                <a:latin typeface="Times New Roman"/>
                <a:cs typeface="Times New Roman"/>
              </a:rPr>
              <a:t> a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files,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images,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wealth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unfortunately,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don't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derive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unstructured format.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Un-</a:t>
            </a:r>
            <a:r>
              <a:rPr sz="2400" b="1" dirty="0">
                <a:latin typeface="Times New Roman"/>
                <a:cs typeface="Times New Roman"/>
              </a:rPr>
              <a:t>structured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'Google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Search'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4738" y="3431285"/>
            <a:ext cx="5756147" cy="2728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3188" y="776477"/>
            <a:ext cx="9545320" cy="2113280"/>
          </a:xfrm>
          <a:custGeom>
            <a:avLst/>
            <a:gdLst/>
            <a:ahLst/>
            <a:cxnLst/>
            <a:rect l="l" t="t" r="r" b="b"/>
            <a:pathLst>
              <a:path w="9545320" h="2113280">
                <a:moveTo>
                  <a:pt x="9544812" y="0"/>
                </a:moveTo>
                <a:lnTo>
                  <a:pt x="0" y="0"/>
                </a:lnTo>
                <a:lnTo>
                  <a:pt x="0" y="2113026"/>
                </a:lnTo>
                <a:lnTo>
                  <a:pt x="9544812" y="2113026"/>
                </a:lnTo>
                <a:lnTo>
                  <a:pt x="9544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2145" y="642752"/>
            <a:ext cx="9380220" cy="567309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25"/>
              </a:spcBef>
              <a:buFont typeface="Wingdings"/>
              <a:buChar char="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Semi-structured</a:t>
            </a:r>
            <a:endParaRPr sz="2400">
              <a:latin typeface="Times New Roman"/>
              <a:cs typeface="Times New Roman"/>
            </a:endParaRPr>
          </a:p>
          <a:p>
            <a:pPr marL="812165" lvl="1" indent="-342265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spc="-10" dirty="0">
                <a:latin typeface="Times New Roman"/>
                <a:cs typeface="Times New Roman"/>
              </a:rPr>
              <a:t>Semi-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812165" marR="55880" lvl="1" indent="-342900">
              <a:lnSpc>
                <a:spcPct val="107000"/>
              </a:lnSpc>
              <a:spcBef>
                <a:spcPts val="800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spc="-65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semi-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actually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defined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e.g.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definition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DBMS.</a:t>
            </a:r>
            <a:endParaRPr sz="2000">
              <a:latin typeface="Times New Roman"/>
              <a:cs typeface="Times New Roman"/>
            </a:endParaRPr>
          </a:p>
          <a:p>
            <a:pPr marL="875665" lvl="1" indent="-4057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875665" algn="l"/>
              </a:tabLst>
            </a:pP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semi-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XML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  <a:p>
            <a:pPr marL="342265" marR="5140325" indent="-342265" algn="r">
              <a:lnSpc>
                <a:spcPct val="100000"/>
              </a:lnSpc>
              <a:spcBef>
                <a:spcPts val="2195"/>
              </a:spcBef>
              <a:buFont typeface="Wingdings"/>
              <a:buChar char=""/>
              <a:tabLst>
                <a:tab pos="34226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Semi-structured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R="5121275" algn="r">
              <a:lnSpc>
                <a:spcPct val="100000"/>
              </a:lnSpc>
              <a:spcBef>
                <a:spcPts val="965"/>
              </a:spcBef>
            </a:pP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XML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file-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&lt;rec&gt;&lt;name&gt;Prashant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Rao&lt;/name&gt;&lt;sex&gt;Male&lt;/sex&gt;&lt;age&gt;35&lt;/age&gt;&lt;/rec&gt;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&lt;rec&gt;&lt;name&gt;Seema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R.&lt;/name&gt;&lt;sex&gt;Female&lt;/sex&gt;&lt;age&gt;41&lt;/age&gt;&lt;/rec&gt;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&lt;rec&gt;&lt;name&gt;Satish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Mane&lt;/name&gt;&lt;sex&gt;Male&lt;/sex&gt;&lt;age&gt;29&lt;/age&gt;&lt;/rec&gt;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Times New Roman"/>
                <a:cs typeface="Times New Roman"/>
              </a:rPr>
              <a:t>&lt;rec&gt;&lt;name&gt;Subrato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Roy&lt;/name&gt;&lt;sex&gt;Male&lt;/sex&gt;&lt;age&gt;26&lt;/age&gt;&lt;/rec&gt;</a:t>
            </a:r>
            <a:endParaRPr sz="2000">
              <a:latin typeface="Times New Roman"/>
              <a:cs typeface="Times New Roman"/>
            </a:endParaRPr>
          </a:p>
          <a:p>
            <a:pPr marL="15798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&lt;rec&gt;&lt;name&gt;Jeremiah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J.&lt;/name&gt;&lt;sex&gt;Male&lt;/sex&gt;&lt;age&gt;35&lt;/age&gt;&lt;/rec&gt;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1548" y="487680"/>
            <a:ext cx="4029075" cy="438150"/>
          </a:xfrm>
          <a:custGeom>
            <a:avLst/>
            <a:gdLst/>
            <a:ahLst/>
            <a:cxnLst/>
            <a:rect l="l" t="t" r="r" b="b"/>
            <a:pathLst>
              <a:path w="4029075" h="438150">
                <a:moveTo>
                  <a:pt x="4028694" y="0"/>
                </a:moveTo>
                <a:lnTo>
                  <a:pt x="0" y="0"/>
                </a:lnTo>
                <a:lnTo>
                  <a:pt x="0" y="438150"/>
                </a:lnTo>
                <a:lnTo>
                  <a:pt x="4028694" y="438150"/>
                </a:lnTo>
                <a:lnTo>
                  <a:pt x="4028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0894" y="362190"/>
            <a:ext cx="8826500" cy="3721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9764" indent="-577850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1929764" algn="l"/>
              </a:tabLst>
            </a:pPr>
            <a:r>
              <a:rPr sz="3200" dirty="0">
                <a:latin typeface="Sitka Subheading"/>
                <a:cs typeface="Sitka Subheading"/>
              </a:rPr>
              <a:t>Big</a:t>
            </a:r>
            <a:r>
              <a:rPr sz="3200" spc="-15" dirty="0">
                <a:latin typeface="Sitka Subheading"/>
                <a:cs typeface="Sitka Subheading"/>
              </a:rPr>
              <a:t> </a:t>
            </a:r>
            <a:r>
              <a:rPr sz="3200" dirty="0">
                <a:latin typeface="Sitka Subheading"/>
                <a:cs typeface="Sitka Subheading"/>
              </a:rPr>
              <a:t>Data</a:t>
            </a:r>
            <a:r>
              <a:rPr sz="3200" spc="-10" dirty="0">
                <a:latin typeface="Sitka Subheading"/>
                <a:cs typeface="Sitka Subheading"/>
              </a:rPr>
              <a:t> Analytics</a:t>
            </a:r>
            <a:endParaRPr sz="3200">
              <a:latin typeface="Sitka Subheading"/>
              <a:cs typeface="Sitka Subheading"/>
            </a:endParaRPr>
          </a:p>
          <a:p>
            <a:pPr marL="339090" indent="-326390">
              <a:lnSpc>
                <a:spcPct val="100000"/>
              </a:lnSpc>
              <a:spcBef>
                <a:spcPts val="2420"/>
              </a:spcBef>
              <a:buFont typeface="Wingdings"/>
              <a:buChar char=""/>
              <a:tabLst>
                <a:tab pos="339090" algn="l"/>
              </a:tabLst>
            </a:pPr>
            <a:r>
              <a:rPr sz="2400" dirty="0">
                <a:latin typeface="Times New Roman"/>
                <a:cs typeface="Times New Roman"/>
              </a:rPr>
              <a:t>Big </a:t>
            </a:r>
            <a:r>
              <a:rPr sz="2400" spc="-10" dirty="0">
                <a:latin typeface="Times New Roman"/>
                <a:cs typeface="Times New Roman"/>
              </a:rPr>
              <a:t>Data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Analytics:</a:t>
            </a:r>
            <a:endParaRPr sz="2400">
              <a:latin typeface="Times New Roman"/>
              <a:cs typeface="Times New Roman"/>
            </a:endParaRPr>
          </a:p>
          <a:p>
            <a:pPr marL="1344295" marR="146685" lvl="1" indent="-342900" algn="just">
              <a:lnSpc>
                <a:spcPct val="100000"/>
              </a:lnSpc>
              <a:spcBef>
                <a:spcPts val="765"/>
              </a:spcBef>
              <a:buFont typeface="Wingdings"/>
              <a:buChar char=""/>
              <a:tabLst>
                <a:tab pos="134429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collecting,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analyzing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called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000" u="sng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useful information.</a:t>
            </a:r>
            <a:endParaRPr sz="2000">
              <a:latin typeface="Times New Roman"/>
              <a:cs typeface="Times New Roman"/>
            </a:endParaRPr>
          </a:p>
          <a:p>
            <a:pPr marL="1344295" marR="5080" lvl="1" indent="-342900">
              <a:lnSpc>
                <a:spcPct val="100000"/>
              </a:lnSpc>
              <a:buFont typeface="Wingdings"/>
              <a:buChar char=""/>
              <a:tabLst>
                <a:tab pos="134429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decisions. </a:t>
            </a:r>
            <a:r>
              <a:rPr sz="2000" dirty="0">
                <a:latin typeface="Times New Roman"/>
                <a:cs typeface="Times New Roman"/>
              </a:rPr>
              <a:t>Analysts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knowledge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comes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44" y="3941826"/>
            <a:ext cx="5004815" cy="23271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3265" y="1696807"/>
            <a:ext cx="940054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High-</a:t>
            </a:r>
            <a:r>
              <a:rPr sz="2400" b="1" spc="-10" dirty="0">
                <a:latin typeface="Times New Roman"/>
                <a:cs typeface="Times New Roman"/>
              </a:rPr>
              <a:t>Performance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Analytics</a:t>
            </a:r>
            <a:r>
              <a:rPr sz="2400" b="1" spc="-10" dirty="0">
                <a:latin typeface="Times New Roman"/>
                <a:cs typeface="Times New Roman"/>
              </a:rPr>
              <a:t> Required:</a:t>
            </a:r>
            <a:endParaRPr sz="2400">
              <a:latin typeface="Times New Roman"/>
              <a:cs typeface="Times New Roman"/>
            </a:endParaRPr>
          </a:p>
          <a:p>
            <a:pPr marL="1269365" marR="617855" lvl="1" indent="-342900">
              <a:lnSpc>
                <a:spcPct val="100000"/>
              </a:lnSpc>
              <a:spcBef>
                <a:spcPts val="1914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analyze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volume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typically </a:t>
            </a:r>
            <a:r>
              <a:rPr sz="2000" dirty="0">
                <a:latin typeface="Times New Roman"/>
                <a:cs typeface="Times New Roman"/>
                <a:hlinkClick r:id="rId2"/>
              </a:rPr>
              <a:t>performed</a:t>
            </a:r>
            <a:r>
              <a:rPr sz="2000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using</a:t>
            </a:r>
            <a:r>
              <a:rPr sz="2000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specialized</a:t>
            </a:r>
            <a:r>
              <a:rPr sz="2000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software</a:t>
            </a:r>
            <a:r>
              <a:rPr sz="2000" spc="-5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tools</a:t>
            </a:r>
            <a:r>
              <a:rPr sz="2000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and</a:t>
            </a:r>
            <a:r>
              <a:rPr sz="2000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applications</a:t>
            </a:r>
            <a:r>
              <a:rPr sz="2000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for</a:t>
            </a:r>
            <a:r>
              <a:rPr sz="2000" spc="-5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u="sng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predictive</a:t>
            </a:r>
            <a:r>
              <a:rPr sz="2000" spc="-10" dirty="0">
                <a:solidFill>
                  <a:srgbClr val="FA49B6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analytics</a:t>
            </a:r>
            <a:r>
              <a:rPr sz="2000" dirty="0">
                <a:latin typeface="Times New Roman"/>
                <a:cs typeface="Times New Roman"/>
                <a:hlinkClick r:id="rId2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data</a:t>
            </a:r>
            <a:r>
              <a:rPr sz="2000" u="sng" spc="-5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mining</a:t>
            </a:r>
            <a:r>
              <a:rPr sz="2000" dirty="0">
                <a:latin typeface="Times New Roman"/>
                <a:cs typeface="Times New Roman"/>
                <a:hlinkClick r:id="rId2"/>
              </a:rPr>
              <a:t>,</a:t>
            </a:r>
            <a:r>
              <a:rPr sz="2000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text</a:t>
            </a:r>
            <a:r>
              <a:rPr sz="2000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mining,</a:t>
            </a:r>
            <a:r>
              <a:rPr sz="2000" spc="-6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forecasting</a:t>
            </a:r>
            <a:r>
              <a:rPr sz="2000" spc="-45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and</a:t>
            </a:r>
            <a:r>
              <a:rPr sz="2000" spc="-6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dirty="0">
                <a:latin typeface="Times New Roman"/>
                <a:cs typeface="Times New Roman"/>
                <a:hlinkClick r:id="rId2"/>
              </a:rPr>
              <a:t>data</a:t>
            </a:r>
            <a:r>
              <a:rPr sz="2000" spc="-50" dirty="0">
                <a:latin typeface="Times New Roman"/>
                <a:cs typeface="Times New Roman"/>
                <a:hlinkClick r:id="rId2"/>
              </a:rPr>
              <a:t> </a:t>
            </a:r>
            <a:r>
              <a:rPr sz="2000" spc="-10" dirty="0">
                <a:latin typeface="Times New Roman"/>
                <a:cs typeface="Times New Roman"/>
                <a:hlinkClick r:id="rId2"/>
              </a:rPr>
              <a:t>optimization.</a:t>
            </a:r>
            <a:endParaRPr sz="2000">
              <a:latin typeface="Times New Roman"/>
              <a:cs typeface="Times New Roman"/>
            </a:endParaRPr>
          </a:p>
          <a:p>
            <a:pPr marL="1269365" marR="54165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Collectively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separate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integrated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high-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extremely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volumes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relevant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decisions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future.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2625" y="1452594"/>
            <a:ext cx="9328785" cy="408241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44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Challenges:</a:t>
            </a:r>
            <a:endParaRPr sz="2400">
              <a:latin typeface="Times New Roman"/>
              <a:cs typeface="Times New Roman"/>
            </a:endParaRPr>
          </a:p>
          <a:p>
            <a:pPr marL="1269365" marR="342900" lvl="1" indent="-342900">
              <a:lnSpc>
                <a:spcPct val="100000"/>
              </a:lnSpc>
              <a:spcBef>
                <a:spcPts val="114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sheer </a:t>
            </a:r>
            <a:r>
              <a:rPr sz="2000" dirty="0">
                <a:latin typeface="Times New Roman"/>
                <a:cs typeface="Times New Roman"/>
              </a:rPr>
              <a:t>volume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00" marR="267970" indent="-63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data(both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structured</a:t>
            </a:r>
            <a:r>
              <a:rPr sz="2000" spc="-5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unstructured</a:t>
            </a:r>
            <a:r>
              <a:rPr sz="2000" spc="-50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data)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entire organization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combined,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contrasted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business information.</a:t>
            </a:r>
            <a:endParaRPr sz="2000">
              <a:latin typeface="Times New Roman"/>
              <a:cs typeface="Times New Roman"/>
            </a:endParaRPr>
          </a:p>
          <a:p>
            <a:pPr marL="1269365" marR="99060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silos</a:t>
            </a:r>
            <a:r>
              <a:rPr sz="2000" spc="-50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second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challenge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unstructured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easily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269365" marR="35052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massive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volume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it's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difficult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traditional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database</a:t>
            </a:r>
            <a:r>
              <a:rPr sz="2000" spc="-6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8783" y="509016"/>
            <a:ext cx="10180320" cy="5629910"/>
          </a:xfrm>
          <a:custGeom>
            <a:avLst/>
            <a:gdLst/>
            <a:ahLst/>
            <a:cxnLst/>
            <a:rect l="l" t="t" r="r" b="b"/>
            <a:pathLst>
              <a:path w="10180320" h="5629910">
                <a:moveTo>
                  <a:pt x="10180320" y="0"/>
                </a:moveTo>
                <a:lnTo>
                  <a:pt x="0" y="0"/>
                </a:lnTo>
                <a:lnTo>
                  <a:pt x="0" y="5629656"/>
                </a:lnTo>
                <a:lnTo>
                  <a:pt x="10180320" y="5629656"/>
                </a:lnTo>
                <a:lnTo>
                  <a:pt x="101803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17813" y="531223"/>
            <a:ext cx="10012045" cy="551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How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Analytics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Used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Today:</a:t>
            </a:r>
            <a:endParaRPr sz="2400">
              <a:latin typeface="Times New Roman"/>
              <a:cs typeface="Times New Roman"/>
            </a:endParaRPr>
          </a:p>
          <a:p>
            <a:pPr marL="1269365" marR="418465" lvl="1" indent="-342900">
              <a:lnSpc>
                <a:spcPct val="100000"/>
              </a:lnSpc>
              <a:spcBef>
                <a:spcPts val="1914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break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silos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analyze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transformed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sorts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ways.</a:t>
            </a:r>
            <a:endParaRPr sz="2000">
              <a:latin typeface="Times New Roman"/>
              <a:cs typeface="Times New Roman"/>
            </a:endParaRPr>
          </a:p>
          <a:p>
            <a:pPr marL="1269365" marR="3365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spc="-20" dirty="0">
                <a:latin typeface="Times New Roman"/>
                <a:cs typeface="Times New Roman"/>
              </a:rPr>
              <a:t>Today's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decode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DNA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minutes,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terrorists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attack,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likely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responsible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course,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respond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Facebook.</a:t>
            </a:r>
            <a:endParaRPr sz="2000">
              <a:latin typeface="Times New Roman"/>
              <a:cs typeface="Times New Roman"/>
            </a:endParaRPr>
          </a:p>
          <a:p>
            <a:pPr marL="1269365" lvl="1" indent="-342900">
              <a:lnSpc>
                <a:spcPts val="24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biggest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carriers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marL="1269365" marR="30480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France's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Orange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launched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releasing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subscriber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Ivory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Coast.</a:t>
            </a:r>
            <a:endParaRPr sz="2000">
              <a:latin typeface="Times New Roman"/>
              <a:cs typeface="Times New Roman"/>
            </a:endParaRPr>
          </a:p>
          <a:p>
            <a:pPr marL="1269365" marR="273685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2.5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billion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made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anonymous,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text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million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users.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Researchers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proposals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serve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foundation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safety.</a:t>
            </a:r>
            <a:endParaRPr sz="2000">
              <a:latin typeface="Times New Roman"/>
              <a:cs typeface="Times New Roman"/>
            </a:endParaRPr>
          </a:p>
          <a:p>
            <a:pPr marL="1269365" marR="26034" lvl="1" indent="-342900">
              <a:lnSpc>
                <a:spcPct val="100000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safety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tracking </a:t>
            </a:r>
            <a:r>
              <a:rPr sz="2000" dirty="0">
                <a:latin typeface="Times New Roman"/>
                <a:cs typeface="Times New Roman"/>
              </a:rPr>
              <a:t>cell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emergencies;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5" dirty="0">
                <a:latin typeface="Times New Roman"/>
                <a:cs typeface="Times New Roman"/>
              </a:rPr>
              <a:t> to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cellular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containment.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(source)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5505" y="1154507"/>
            <a:ext cx="9104630" cy="4977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Benefits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Analytics:</a:t>
            </a:r>
            <a:endParaRPr sz="2400">
              <a:latin typeface="Times New Roman"/>
              <a:cs typeface="Times New Roman"/>
            </a:endParaRPr>
          </a:p>
          <a:p>
            <a:pPr marL="1269365" marR="318135" lvl="1" indent="-342900">
              <a:lnSpc>
                <a:spcPct val="100000"/>
              </a:lnSpc>
              <a:spcBef>
                <a:spcPts val="2515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latin typeface="Times New Roman"/>
                <a:cs typeface="Times New Roman"/>
              </a:rPr>
              <a:t>Enterprises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increasingly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actionable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originate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specific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questions.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right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sales,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efficiency,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operations,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  <a:p>
            <a:pPr marL="1269365" marR="148590" lvl="1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spc="-25" dirty="0">
                <a:latin typeface="Times New Roman"/>
                <a:cs typeface="Times New Roman"/>
              </a:rPr>
              <a:t>Webopedia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company,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QuinStreet,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surveyed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540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enterprise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decision- </a:t>
            </a:r>
            <a:r>
              <a:rPr sz="2000" dirty="0">
                <a:latin typeface="Times New Roman"/>
                <a:cs typeface="Times New Roman"/>
              </a:rPr>
              <a:t>makers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purchases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areas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operations.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half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respondents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applying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improve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retention,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competitive advantage.</a:t>
            </a:r>
            <a:endParaRPr sz="2000">
              <a:latin typeface="Times New Roman"/>
              <a:cs typeface="Times New Roman"/>
            </a:endParaRPr>
          </a:p>
          <a:p>
            <a:pPr marL="1269365" lvl="1" indent="-342265">
              <a:lnSpc>
                <a:spcPts val="2315"/>
              </a:lnSpc>
              <a:buFont typeface="Wingdings"/>
              <a:buChar char=""/>
              <a:tabLst>
                <a:tab pos="1269365" algn="l"/>
              </a:tabLst>
            </a:pPr>
            <a:r>
              <a:rPr sz="2000" spc="-20" dirty="0">
                <a:latin typeface="Times New Roman"/>
                <a:cs typeface="Times New Roman"/>
              </a:rPr>
              <a:t>Notably,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attention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increasing</a:t>
            </a:r>
            <a:endParaRPr sz="2000">
              <a:latin typeface="Times New Roman"/>
              <a:cs typeface="Times New Roman"/>
            </a:endParaRPr>
          </a:p>
          <a:p>
            <a:pPr marL="1269365" marR="508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efficiency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optimizing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Specifically,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62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respondents </a:t>
            </a:r>
            <a:r>
              <a:rPr sz="2000" dirty="0">
                <a:latin typeface="Times New Roman"/>
                <a:cs typeface="Times New Roman"/>
              </a:rPr>
              <a:t>said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complexity.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03" y="624795"/>
            <a:ext cx="54787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indent="-55562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568325" algn="l"/>
              </a:tabLst>
            </a:pPr>
            <a:r>
              <a:rPr sz="4000" dirty="0">
                <a:latin typeface="Times New Roman"/>
                <a:cs typeface="Times New Roman"/>
              </a:rPr>
              <a:t>Application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Big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Data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685" y="1554480"/>
            <a:ext cx="8691371" cy="47472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3630" y="1240713"/>
            <a:ext cx="6544945" cy="505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today’s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10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Healthcare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in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3"/>
              </a:rPr>
              <a:t>Education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in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E-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commerce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in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Media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and</a:t>
            </a:r>
            <a:r>
              <a:rPr sz="2400" u="heavy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5"/>
              </a:rPr>
              <a:t>Entertainment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in</a:t>
            </a:r>
            <a:r>
              <a:rPr sz="2400" u="heavy" spc="-1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6"/>
              </a:rPr>
              <a:t>Finance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Big</a:t>
            </a:r>
            <a:r>
              <a:rPr sz="2400" u="heavy" spc="-5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Data</a:t>
            </a:r>
            <a:r>
              <a:rPr sz="2400" u="heavy" spc="-4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in</a:t>
            </a:r>
            <a:r>
              <a:rPr sz="2400" u="heavy" spc="-8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Travel</a:t>
            </a:r>
            <a:r>
              <a:rPr sz="2400" u="heavy" spc="-5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7"/>
              </a:rPr>
              <a:t>Industry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Big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in</a:t>
            </a:r>
            <a:r>
              <a:rPr sz="2400" u="heavy" spc="-6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8"/>
              </a:rPr>
              <a:t>Telecom</a:t>
            </a:r>
            <a:endParaRPr sz="2400">
              <a:latin typeface="Times New Roman"/>
              <a:cs typeface="Times New Roman"/>
            </a:endParaRPr>
          </a:p>
          <a:p>
            <a:pPr marL="930275" lvl="1" indent="-342900">
              <a:lnSpc>
                <a:spcPct val="100000"/>
              </a:lnSpc>
              <a:spcBef>
                <a:spcPts val="1440"/>
              </a:spcBef>
              <a:buClr>
                <a:srgbClr val="363636"/>
              </a:buClr>
              <a:buSzPct val="41666"/>
              <a:buFont typeface="Symbol"/>
              <a:buChar char=""/>
              <a:tabLst>
                <a:tab pos="930275" algn="l"/>
              </a:tabLst>
            </a:pP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Big</a:t>
            </a:r>
            <a:r>
              <a:rPr sz="2400" u="heavy" spc="-3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Data</a:t>
            </a:r>
            <a:r>
              <a:rPr sz="2400" u="heavy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in</a:t>
            </a:r>
            <a:r>
              <a:rPr sz="2400" u="heavy" spc="-14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 </a:t>
            </a:r>
            <a:r>
              <a:rPr sz="2400" u="heavy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9"/>
              </a:rPr>
              <a:t>Automobile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633" y="381000"/>
            <a:ext cx="5420867" cy="5753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63995" y="447929"/>
            <a:ext cx="9509760" cy="4895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0765" indent="-456565">
              <a:lnSpc>
                <a:spcPct val="100000"/>
              </a:lnSpc>
              <a:spcBef>
                <a:spcPts val="95"/>
              </a:spcBef>
              <a:buFont typeface="Wingdings"/>
              <a:buChar char=""/>
              <a:tabLst>
                <a:tab pos="2310765" algn="l"/>
              </a:tabLst>
            </a:pPr>
            <a:r>
              <a:rPr sz="3200" dirty="0">
                <a:latin typeface="Times New Roman"/>
                <a:cs typeface="Times New Roman"/>
              </a:rPr>
              <a:t>Introduction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  <a:p>
            <a:pPr marL="255270" indent="-244475">
              <a:lnSpc>
                <a:spcPct val="100000"/>
              </a:lnSpc>
              <a:spcBef>
                <a:spcPts val="2260"/>
              </a:spcBef>
              <a:buSzPct val="95833"/>
              <a:buFont typeface="Wingdings"/>
              <a:buChar char=""/>
              <a:tabLst>
                <a:tab pos="255270" algn="l"/>
              </a:tabLst>
            </a:pP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ts val="2160"/>
              </a:lnSpc>
              <a:spcBef>
                <a:spcPts val="55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quantities,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characters,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computer,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transmitted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electrical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signals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magnetic,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optical,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mechanical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media.</a:t>
            </a:r>
            <a:endParaRPr sz="2000">
              <a:latin typeface="Times New Roman"/>
              <a:cs typeface="Times New Roman"/>
            </a:endParaRPr>
          </a:p>
          <a:p>
            <a:pPr marL="255270" indent="-244475">
              <a:lnSpc>
                <a:spcPct val="100000"/>
              </a:lnSpc>
              <a:spcBef>
                <a:spcPts val="665"/>
              </a:spcBef>
              <a:buSzPct val="95833"/>
              <a:buFont typeface="Wingdings"/>
              <a:buChar char=""/>
              <a:tabLst>
                <a:tab pos="255270" algn="l"/>
              </a:tabLst>
            </a:pPr>
            <a:r>
              <a:rPr sz="2400" b="1" dirty="0">
                <a:latin typeface="Times New Roman"/>
                <a:cs typeface="Times New Roman"/>
              </a:rPr>
              <a:t>What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Data?</a:t>
            </a:r>
            <a:endParaRPr sz="2400">
              <a:latin typeface="Times New Roman"/>
              <a:cs typeface="Times New Roman"/>
            </a:endParaRPr>
          </a:p>
          <a:p>
            <a:pPr marL="469265" marR="434975">
              <a:lnSpc>
                <a:spcPts val="2160"/>
              </a:lnSpc>
              <a:spcBef>
                <a:spcPts val="545"/>
              </a:spcBef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huge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size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describe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collection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volume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exponentially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short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traditional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 </a:t>
            </a:r>
            <a:r>
              <a:rPr sz="2000" dirty="0">
                <a:latin typeface="Times New Roman"/>
                <a:cs typeface="Times New Roman"/>
              </a:rPr>
              <a:t>tools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efficiently.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000">
              <a:latin typeface="Times New Roman"/>
              <a:cs typeface="Times New Roman"/>
            </a:endParaRPr>
          </a:p>
          <a:p>
            <a:pPr marL="697230" marR="284480" lvl="1" indent="-227965">
              <a:lnSpc>
                <a:spcPts val="2160"/>
              </a:lnSpc>
              <a:buFont typeface="Wingdings"/>
              <a:buChar char=""/>
              <a:tabLst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“Extremely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computationally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reveal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50" dirty="0">
                <a:latin typeface="Times New Roman"/>
                <a:cs typeface="Times New Roman"/>
              </a:rPr>
              <a:t> , 	</a:t>
            </a:r>
            <a:r>
              <a:rPr sz="2000" dirty="0">
                <a:latin typeface="Times New Roman"/>
                <a:cs typeface="Times New Roman"/>
              </a:rPr>
              <a:t>trends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association,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especially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	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Data.”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9354" y="370331"/>
            <a:ext cx="7828915" cy="523875"/>
          </a:xfrm>
          <a:prstGeom prst="rect">
            <a:avLst/>
          </a:prstGeom>
          <a:solidFill>
            <a:srgbClr val="F9D2DC"/>
          </a:solidFill>
        </p:spPr>
        <p:txBody>
          <a:bodyPr vert="horz" wrap="square" lIns="0" tIns="33655" rIns="0" bIns="0" rtlCol="0">
            <a:spAutoFit/>
          </a:bodyPr>
          <a:lstStyle/>
          <a:p>
            <a:pPr marL="433705" indent="-342265">
              <a:lnSpc>
                <a:spcPct val="100000"/>
              </a:lnSpc>
              <a:spcBef>
                <a:spcPts val="265"/>
              </a:spcBef>
              <a:buClr>
                <a:srgbClr val="444444"/>
              </a:buClr>
              <a:buFont typeface="Wingdings"/>
              <a:buChar char=""/>
              <a:tabLst>
                <a:tab pos="433705" algn="l"/>
              </a:tabLst>
            </a:pPr>
            <a:r>
              <a:rPr sz="2800" spc="-10" dirty="0">
                <a:solidFill>
                  <a:srgbClr val="444444"/>
                </a:solidFill>
                <a:latin typeface="Times New Roman"/>
                <a:cs typeface="Times New Roman"/>
              </a:rPr>
              <a:t>Let’s</a:t>
            </a:r>
            <a:r>
              <a:rPr sz="2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discuss</a:t>
            </a:r>
            <a:r>
              <a:rPr sz="28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8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applications</a:t>
            </a:r>
            <a:r>
              <a:rPr sz="28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8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8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8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44444"/>
                </a:solidFill>
                <a:latin typeface="Times New Roman"/>
                <a:cs typeface="Times New Roman"/>
              </a:rPr>
              <a:t>detail</a:t>
            </a:r>
            <a:r>
              <a:rPr sz="28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9449" y="1063580"/>
            <a:ext cx="9278620" cy="43605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01625" algn="l"/>
              </a:tabLst>
            </a:pPr>
            <a:r>
              <a:rPr sz="2400" b="1" spc="-20" dirty="0">
                <a:solidFill>
                  <a:srgbClr val="363636"/>
                </a:solidFill>
                <a:latin typeface="Times New Roman"/>
                <a:cs typeface="Times New Roman"/>
              </a:rPr>
              <a:t>Big</a:t>
            </a:r>
            <a:r>
              <a:rPr sz="2400" b="1" spc="-1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spc="-40" dirty="0">
                <a:solidFill>
                  <a:srgbClr val="363636"/>
                </a:solidFill>
                <a:latin typeface="Times New Roman"/>
                <a:cs typeface="Times New Roman"/>
              </a:rPr>
              <a:t>Data</a:t>
            </a:r>
            <a:r>
              <a:rPr sz="2400" b="1" spc="-10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400" b="1" spc="-1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endParaRPr sz="2400">
              <a:latin typeface="Times New Roman"/>
              <a:cs typeface="Times New Roman"/>
            </a:endParaRPr>
          </a:p>
          <a:p>
            <a:pPr marL="812165" marR="63500" lvl="1" indent="-342900">
              <a:lnSpc>
                <a:spcPct val="100000"/>
              </a:lnSpc>
              <a:spcBef>
                <a:spcPts val="1115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industry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one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that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faces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most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fierce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competition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all.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Retailers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constantly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hunt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for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ways</a:t>
            </a:r>
            <a:r>
              <a:rPr sz="2000" spc="-2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that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will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give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them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competitive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edge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over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others.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Customers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are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real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king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sounds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legit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retail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industry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particular.</a:t>
            </a:r>
            <a:endParaRPr sz="2000">
              <a:latin typeface="Times New Roman"/>
              <a:cs typeface="Times New Roman"/>
            </a:endParaRPr>
          </a:p>
          <a:p>
            <a:pPr marL="812165" marR="2533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812165" algn="l"/>
              </a:tabLst>
            </a:pP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retailers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thrive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this</a:t>
            </a:r>
            <a:r>
              <a:rPr sz="2000" spc="-6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competitive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world,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they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need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understand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their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customers</a:t>
            </a:r>
            <a:r>
              <a:rPr sz="2000" spc="-7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better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way.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If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they</a:t>
            </a:r>
            <a:r>
              <a:rPr sz="2000" spc="-4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are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aware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their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customers’</a:t>
            </a:r>
            <a:r>
              <a:rPr sz="2000" spc="-17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needs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how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63636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fulfill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those</a:t>
            </a:r>
            <a:r>
              <a:rPr sz="2000" spc="-5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needs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best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possible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63636"/>
                </a:solidFill>
                <a:latin typeface="Times New Roman"/>
                <a:cs typeface="Times New Roman"/>
              </a:rPr>
              <a:t>way,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then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they</a:t>
            </a:r>
            <a:r>
              <a:rPr sz="2000" spc="-5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63636"/>
                </a:solidFill>
                <a:latin typeface="Times New Roman"/>
                <a:cs typeface="Times New Roman"/>
              </a:rPr>
              <a:t>know</a:t>
            </a:r>
            <a:r>
              <a:rPr sz="2000" spc="-35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63636"/>
                </a:solidFill>
                <a:latin typeface="Times New Roman"/>
                <a:cs typeface="Times New Roman"/>
              </a:rPr>
              <a:t>everything.</a:t>
            </a:r>
            <a:endParaRPr sz="2000">
              <a:latin typeface="Times New Roman"/>
              <a:cs typeface="Times New Roman"/>
            </a:endParaRPr>
          </a:p>
          <a:p>
            <a:pPr marL="75565" marR="400050" indent="-63500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75565" algn="l"/>
                <a:tab pos="354965" algn="l"/>
              </a:tabLst>
            </a:pP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	Check</a:t>
            </a:r>
            <a:r>
              <a:rPr sz="2000" b="1" i="1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how</a:t>
            </a:r>
            <a:r>
              <a:rPr sz="2000" b="1" i="1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b="1" i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b="1" i="1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act</a:t>
            </a:r>
            <a:r>
              <a:rPr sz="2000" b="1" i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b="1" i="1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000" b="1" i="1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weapon</a:t>
            </a:r>
            <a:r>
              <a:rPr sz="2000" b="1" i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b="1" i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retailers</a:t>
            </a:r>
            <a:r>
              <a:rPr sz="2000" b="1" i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b="1" i="1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connect</a:t>
            </a:r>
            <a:r>
              <a:rPr sz="2000" b="1" i="1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2000" b="1" i="1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b="1" i="1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444444"/>
                </a:solidFill>
                <a:latin typeface="Times New Roman"/>
                <a:cs typeface="Times New Roman"/>
              </a:rPr>
              <a:t>customers </a:t>
            </a:r>
            <a:r>
              <a:rPr sz="2000" b="1" i="1" dirty="0">
                <a:solidFill>
                  <a:srgbClr val="444444"/>
                </a:solidFill>
                <a:latin typeface="Times New Roman"/>
                <a:cs typeface="Times New Roman"/>
              </a:rPr>
              <a:t>–</a:t>
            </a:r>
            <a:r>
              <a:rPr sz="2000" b="1" i="1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000" b="1" i="1" u="sng" spc="-2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000" b="1" i="1" u="sng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in</a:t>
            </a:r>
            <a:r>
              <a:rPr sz="2000" b="1" i="1" u="sng" spc="-3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Retail</a:t>
            </a:r>
            <a:r>
              <a:rPr sz="2000" b="1" i="1" spc="-10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69365" marR="5080" lvl="1" indent="-3429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269365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Through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advanced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20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customer’s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data,</a:t>
            </a:r>
            <a:r>
              <a:rPr sz="20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retailers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able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understand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every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angle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possible.</a:t>
            </a:r>
            <a:r>
              <a:rPr sz="20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gather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from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various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sources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such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social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media,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loyalty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programs,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291" y="361188"/>
            <a:ext cx="7776209" cy="26951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71813" y="3489463"/>
            <a:ext cx="9625965" cy="2616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287655" indent="-342900" algn="just">
              <a:lnSpc>
                <a:spcPct val="100000"/>
              </a:lnSpc>
              <a:spcBef>
                <a:spcPts val="95"/>
              </a:spcBef>
              <a:buClr>
                <a:srgbClr val="444444"/>
              </a:buClr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Even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minute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detail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about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any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become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significant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them.</a:t>
            </a:r>
            <a:r>
              <a:rPr sz="2000" spc="-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closer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have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ever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been.</a:t>
            </a:r>
            <a:r>
              <a:rPr sz="20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empowers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provide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r>
              <a:rPr sz="2000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personalized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services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predict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demands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advance.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helps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building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loyal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base.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Some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biggest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names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retail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world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like</a:t>
            </a:r>
            <a:r>
              <a:rPr sz="2000" spc="-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Walmart,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Sears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Holdings,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Costco,</a:t>
            </a:r>
            <a:r>
              <a:rPr sz="2000" spc="-8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Walgreens,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many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have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Big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integral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part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organizations.</a:t>
            </a:r>
            <a:endParaRPr sz="2000">
              <a:latin typeface="Times New Roman"/>
              <a:cs typeface="Times New Roman"/>
            </a:endParaRPr>
          </a:p>
          <a:p>
            <a:pPr marL="354965" marR="7239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sz="2000" spc="-1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study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by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National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Retail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Federation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estimated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that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sales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November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December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responsible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much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30%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retail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annual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sales.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91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2</a:t>
            </a:r>
            <a:r>
              <a:rPr sz="2000" spc="-10" dirty="0"/>
              <a:t>.</a:t>
            </a:r>
            <a:r>
              <a:rPr sz="2000" spc="-114" dirty="0"/>
              <a:t> </a:t>
            </a:r>
            <a:r>
              <a:rPr spc="-20" dirty="0"/>
              <a:t>Big</a:t>
            </a:r>
            <a:r>
              <a:rPr spc="-125" dirty="0"/>
              <a:t> </a:t>
            </a:r>
            <a:r>
              <a:rPr spc="-35" dirty="0"/>
              <a:t>Data</a:t>
            </a:r>
            <a:r>
              <a:rPr spc="-110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spc="-35" dirty="0"/>
              <a:t>Healthcare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1003026" y="1070701"/>
            <a:ext cx="9562465" cy="340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0059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80059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match.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complements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anything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unimaginable.</a:t>
            </a:r>
            <a:endParaRPr sz="2000">
              <a:latin typeface="Times New Roman"/>
              <a:cs typeface="Times New Roman"/>
            </a:endParaRPr>
          </a:p>
          <a:p>
            <a:pPr marL="422909" marR="227965" indent="-28575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422909" algn="l"/>
              </a:tabLst>
            </a:pPr>
            <a:r>
              <a:rPr sz="2000" dirty="0">
                <a:latin typeface="Times New Roman"/>
                <a:cs typeface="Times New Roman"/>
              </a:rPr>
              <a:t>Gone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practitioners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incapable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harnessing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data.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cancer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Ebola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under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belt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life-saving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outcomes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4965" marR="381000" indent="-342900">
              <a:lnSpc>
                <a:spcPct val="100000"/>
              </a:lnSpc>
              <a:spcBef>
                <a:spcPts val="14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license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personalized </a:t>
            </a:r>
            <a:r>
              <a:rPr sz="2000" dirty="0">
                <a:latin typeface="Times New Roman"/>
                <a:cs typeface="Times New Roman"/>
              </a:rPr>
              <a:t>medications.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analysts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harnessing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dirty="0">
                <a:latin typeface="Times New Roman"/>
                <a:cs typeface="Times New Roman"/>
              </a:rPr>
              <a:t>treatments.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Identifying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unusual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medicines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discover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economical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days.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8954" y="983741"/>
            <a:ext cx="6220205" cy="28742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72994" y="4300773"/>
            <a:ext cx="85725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271780" indent="-342265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i="1" dirty="0">
                <a:latin typeface="Times New Roman"/>
                <a:cs typeface="Times New Roman"/>
                <a:hlinkClick r:id="rId4"/>
              </a:rPr>
              <a:t>Explore</a:t>
            </a:r>
            <a:r>
              <a:rPr sz="2000" b="1" i="1" spc="-5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how</a:t>
            </a:r>
            <a:r>
              <a:rPr sz="2000" b="1" i="1" spc="-3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Big</a:t>
            </a:r>
            <a:r>
              <a:rPr sz="2000" b="1" i="1" spc="-3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Data</a:t>
            </a:r>
            <a:r>
              <a:rPr sz="2000" b="1" i="1" spc="-3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helps</a:t>
            </a:r>
            <a:r>
              <a:rPr sz="2000" b="1" i="1" spc="-4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to</a:t>
            </a:r>
            <a:r>
              <a:rPr sz="2000" b="1" i="1" spc="-4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speed</a:t>
            </a:r>
            <a:r>
              <a:rPr sz="2000" b="1" i="1" spc="-4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up</a:t>
            </a:r>
            <a:r>
              <a:rPr sz="2000" b="1" i="1" spc="-3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the</a:t>
            </a:r>
            <a:r>
              <a:rPr sz="2000" b="1" i="1" spc="-4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treatment</a:t>
            </a:r>
            <a:r>
              <a:rPr sz="2000" b="1" i="1" spc="-6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process</a:t>
            </a:r>
            <a:r>
              <a:rPr sz="2000" b="1" i="1" spc="-50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dirty="0">
                <a:latin typeface="Times New Roman"/>
                <a:cs typeface="Times New Roman"/>
                <a:hlinkClick r:id="rId4"/>
              </a:rPr>
              <a:t>–</a:t>
            </a:r>
            <a:r>
              <a:rPr sz="2000" b="1" i="1" spc="-35" dirty="0"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Big</a:t>
            </a:r>
            <a:r>
              <a:rPr sz="2000" b="1" i="1" u="sng" spc="-3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Data</a:t>
            </a:r>
            <a:r>
              <a:rPr sz="2000" b="1" i="1" u="sng" spc="-3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in</a:t>
            </a:r>
            <a:r>
              <a:rPr sz="2000" b="1" i="1" spc="-25" dirty="0">
                <a:solidFill>
                  <a:srgbClr val="FA49B6"/>
                </a:solidFill>
                <a:latin typeface="Times New Roman"/>
                <a:cs typeface="Times New Roman"/>
                <a:hlinkClick r:id="rId4"/>
              </a:rPr>
              <a:t> 	</a:t>
            </a:r>
            <a:r>
              <a:rPr sz="2000" b="1" i="1" u="sng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Healthcare</a:t>
            </a:r>
            <a:r>
              <a:rPr sz="2000" b="1" i="1" spc="-10" dirty="0">
                <a:latin typeface="Times New Roman"/>
                <a:cs typeface="Times New Roman"/>
                <a:hlinkClick r:id="rId4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Smart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wearables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gradually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popularity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groups.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massive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alerts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people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88129"/>
            <a:ext cx="12192000" cy="2769870"/>
            <a:chOff x="0" y="4088129"/>
            <a:chExt cx="12192000" cy="2769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75403"/>
              <a:ext cx="12191999" cy="248259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5160" y="4088129"/>
              <a:ext cx="5436107" cy="25481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7049" y="216716"/>
            <a:ext cx="3629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3.</a:t>
            </a:r>
            <a:r>
              <a:rPr sz="2800" spc="-140" dirty="0"/>
              <a:t> </a:t>
            </a:r>
            <a:r>
              <a:rPr sz="2800" spc="-10" dirty="0"/>
              <a:t>Big</a:t>
            </a:r>
            <a:r>
              <a:rPr sz="2800" spc="-145" dirty="0"/>
              <a:t> </a:t>
            </a:r>
            <a:r>
              <a:rPr sz="2800" spc="-30" dirty="0"/>
              <a:t>Data</a:t>
            </a:r>
            <a:r>
              <a:rPr sz="2800" spc="-135" dirty="0"/>
              <a:t> </a:t>
            </a:r>
            <a:r>
              <a:rPr sz="2800" dirty="0"/>
              <a:t>in</a:t>
            </a:r>
            <a:r>
              <a:rPr sz="2800" spc="-130" dirty="0"/>
              <a:t> </a:t>
            </a:r>
            <a:r>
              <a:rPr sz="2800" spc="-30" dirty="0"/>
              <a:t>Education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697049" y="786692"/>
            <a:ext cx="9228455" cy="3073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826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institute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gathers,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majority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answer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institute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might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references.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perception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didn’t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you?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 </a:t>
            </a:r>
            <a:r>
              <a:rPr sz="2000" dirty="0">
                <a:latin typeface="Times New Roman"/>
                <a:cs typeface="Times New Roman"/>
              </a:rPr>
              <a:t>holds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enormous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importance.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shaping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transform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education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better.</a:t>
            </a:r>
            <a:endParaRPr sz="2000">
              <a:latin typeface="Times New Roman"/>
              <a:cs typeface="Times New Roman"/>
            </a:endParaRPr>
          </a:p>
          <a:p>
            <a:pPr marL="355600" marR="241935" indent="-34353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tool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renovate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academic curriculum.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Additionally,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students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measures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6977" y="896111"/>
            <a:ext cx="10711815" cy="5474970"/>
          </a:xfrm>
          <a:custGeom>
            <a:avLst/>
            <a:gdLst/>
            <a:ahLst/>
            <a:cxnLst/>
            <a:rect l="l" t="t" r="r" b="b"/>
            <a:pathLst>
              <a:path w="10711815" h="5474970">
                <a:moveTo>
                  <a:pt x="10711434" y="0"/>
                </a:moveTo>
                <a:lnTo>
                  <a:pt x="0" y="0"/>
                </a:lnTo>
                <a:lnTo>
                  <a:pt x="0" y="5474970"/>
                </a:lnTo>
                <a:lnTo>
                  <a:pt x="10711434" y="5474970"/>
                </a:lnTo>
                <a:lnTo>
                  <a:pt x="107114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5391" y="945211"/>
            <a:ext cx="3516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44444"/>
                </a:solidFill>
              </a:rPr>
              <a:t>4.</a:t>
            </a:r>
            <a:r>
              <a:rPr spc="-20" dirty="0">
                <a:solidFill>
                  <a:srgbClr val="444444"/>
                </a:solidFill>
              </a:rPr>
              <a:t> </a:t>
            </a:r>
            <a:r>
              <a:rPr dirty="0"/>
              <a:t>Big</a:t>
            </a:r>
            <a:r>
              <a:rPr spc="-25" dirty="0"/>
              <a:t> </a:t>
            </a:r>
            <a:r>
              <a:rPr dirty="0"/>
              <a:t>Data</a:t>
            </a:r>
            <a:r>
              <a:rPr spc="-1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E-</a:t>
            </a:r>
            <a:r>
              <a:rPr spc="-10" dirty="0"/>
              <a:t>commerce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2273" y="1313257"/>
            <a:ext cx="10049510" cy="490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0035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revolutions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E-</a:t>
            </a:r>
            <a:r>
              <a:rPr sz="2000" dirty="0">
                <a:latin typeface="Times New Roman"/>
                <a:cs typeface="Times New Roman"/>
              </a:rPr>
              <a:t>commerce.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part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parcel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thought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provokes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E-commerce.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surprise,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354965" marR="16383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biggest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E-</a:t>
            </a:r>
            <a:r>
              <a:rPr sz="2000" dirty="0">
                <a:latin typeface="Times New Roman"/>
                <a:cs typeface="Times New Roman"/>
              </a:rPr>
              <a:t>commerce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like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Amazon,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Flipkart,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Alibaba,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many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bound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itself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evidence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popularity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ts val="232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Amazon,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biggest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E-</a:t>
            </a:r>
            <a:endParaRPr sz="2000">
              <a:latin typeface="Times New Roman"/>
              <a:cs typeface="Times New Roman"/>
            </a:endParaRPr>
          </a:p>
          <a:p>
            <a:pPr marL="354965" marR="5080" algn="just">
              <a:lnSpc>
                <a:spcPct val="100000"/>
              </a:lnSpc>
            </a:pPr>
            <a:r>
              <a:rPr sz="2000" i="1" spc="-10" dirty="0">
                <a:latin typeface="Times New Roman"/>
                <a:cs typeface="Times New Roman"/>
              </a:rPr>
              <a:t>commerce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firm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world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one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pioneers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analytics,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has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Big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as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backbone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its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system.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Flipkart,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biggest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E-commerce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firm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India,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has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one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most </a:t>
            </a:r>
            <a:r>
              <a:rPr sz="2000" i="1" dirty="0">
                <a:latin typeface="Times New Roman"/>
                <a:cs typeface="Times New Roman"/>
              </a:rPr>
              <a:t>robust</a:t>
            </a:r>
            <a:r>
              <a:rPr sz="2000" i="1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platforms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country.</a:t>
            </a:r>
            <a:endParaRPr sz="20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i="1" dirty="0">
                <a:latin typeface="Times New Roman"/>
                <a:cs typeface="Times New Roman"/>
              </a:rPr>
              <a:t>See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how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Flipkart</a:t>
            </a:r>
            <a:r>
              <a:rPr sz="2000" b="1" i="1" u="sng" spc="-5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used</a:t>
            </a:r>
            <a:r>
              <a:rPr sz="2000" b="1" i="1" u="sng" spc="-3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000" b="1" i="1" u="sng" spc="-3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000" b="1" i="1" spc="-30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have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of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most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robust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data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platforms.</a:t>
            </a:r>
            <a:endParaRPr sz="2000">
              <a:latin typeface="Times New Roman"/>
              <a:cs typeface="Times New Roman"/>
            </a:endParaRPr>
          </a:p>
          <a:p>
            <a:pPr marL="355600" marR="2413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recommendation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engine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amazing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witnessed.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furnishes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360-</a:t>
            </a:r>
            <a:r>
              <a:rPr sz="2000" b="1" dirty="0">
                <a:latin typeface="Times New Roman"/>
                <a:cs typeface="Times New Roman"/>
              </a:rPr>
              <a:t>degree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customers.</a:t>
            </a:r>
            <a:endParaRPr sz="2000">
              <a:latin typeface="Times New Roman"/>
              <a:cs typeface="Times New Roman"/>
            </a:endParaRPr>
          </a:p>
          <a:p>
            <a:pPr marL="354965" marR="80010" indent="-342900" algn="just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suggest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accordingly.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personalized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had.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redefined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people’s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online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shopping experiences.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886" y="374141"/>
            <a:ext cx="9448800" cy="1833880"/>
          </a:xfrm>
          <a:custGeom>
            <a:avLst/>
            <a:gdLst/>
            <a:ahLst/>
            <a:cxnLst/>
            <a:rect l="l" t="t" r="r" b="b"/>
            <a:pathLst>
              <a:path w="9448800" h="1833880">
                <a:moveTo>
                  <a:pt x="9448800" y="0"/>
                </a:moveTo>
                <a:lnTo>
                  <a:pt x="0" y="0"/>
                </a:lnTo>
                <a:lnTo>
                  <a:pt x="0" y="1833372"/>
                </a:lnTo>
                <a:lnTo>
                  <a:pt x="9448800" y="1833372"/>
                </a:lnTo>
                <a:lnTo>
                  <a:pt x="944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1516" y="396392"/>
            <a:ext cx="5067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120" dirty="0"/>
              <a:t> </a:t>
            </a:r>
            <a:r>
              <a:rPr spc="-20" dirty="0"/>
              <a:t>Big</a:t>
            </a:r>
            <a:r>
              <a:rPr spc="-125" dirty="0"/>
              <a:t> </a:t>
            </a:r>
            <a:r>
              <a:rPr spc="-30" dirty="0"/>
              <a:t>Data</a:t>
            </a:r>
            <a:r>
              <a:rPr spc="-110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spc="-30" dirty="0"/>
              <a:t>Media</a:t>
            </a:r>
            <a:r>
              <a:rPr spc="-120" dirty="0"/>
              <a:t> </a:t>
            </a:r>
            <a:r>
              <a:rPr spc="-30" dirty="0"/>
              <a:t>and</a:t>
            </a:r>
            <a:r>
              <a:rPr spc="-110" dirty="0"/>
              <a:t> </a:t>
            </a:r>
            <a:r>
              <a:rPr spc="-35" dirty="0"/>
              <a:t>Entertainment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71516" y="903884"/>
            <a:ext cx="9079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Entertainment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employing</a:t>
            </a:r>
            <a:r>
              <a:rPr sz="2000" u="sng" spc="-5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Big</a:t>
            </a:r>
            <a:r>
              <a:rPr sz="2000" u="sng" spc="-3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000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2"/>
              </a:rPr>
              <a:t>Data</a:t>
            </a:r>
            <a:r>
              <a:rPr sz="2000" spc="-35" dirty="0">
                <a:solidFill>
                  <a:srgbClr val="FA49B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sheer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piece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art.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often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completely </a:t>
            </a:r>
            <a:r>
              <a:rPr sz="2000" dirty="0">
                <a:latin typeface="Times New Roman"/>
                <a:cs typeface="Times New Roman"/>
              </a:rPr>
              <a:t>contrasting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domains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together,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Big </a:t>
            </a:r>
            <a:r>
              <a:rPr sz="2000" spc="-10" dirty="0">
                <a:latin typeface="Times New Roman"/>
                <a:cs typeface="Times New Roman"/>
              </a:rPr>
              <a:t>Data’s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endeavors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2645" y="2287524"/>
            <a:ext cx="4810947" cy="15354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71516" y="3847700"/>
            <a:ext cx="862584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8669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Viewers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choices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only.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relatively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Earlier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companies </a:t>
            </a:r>
            <a:r>
              <a:rPr sz="2000" dirty="0">
                <a:latin typeface="Times New Roman"/>
                <a:cs typeface="Times New Roman"/>
              </a:rPr>
              <a:t>broadcasted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randomly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without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industry,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aware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attracts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appropriate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broadcast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maximum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attention.</a:t>
            </a:r>
            <a:endParaRPr sz="2000">
              <a:latin typeface="Times New Roman"/>
              <a:cs typeface="Times New Roman"/>
            </a:endParaRPr>
          </a:p>
          <a:p>
            <a:pPr marL="354965" marR="4749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heroes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entertainment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0" dirty="0">
                <a:latin typeface="Times New Roman"/>
                <a:cs typeface="Times New Roman"/>
              </a:rPr>
              <a:t> - </a:t>
            </a:r>
            <a:r>
              <a:rPr sz="2000" dirty="0">
                <a:latin typeface="Times New Roman"/>
                <a:cs typeface="Times New Roman"/>
              </a:rPr>
              <a:t>courtesy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1329213"/>
            <a:ext cx="279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44444"/>
                </a:solidFill>
              </a:rPr>
              <a:t>6.</a:t>
            </a:r>
            <a:r>
              <a:rPr spc="-120" dirty="0">
                <a:solidFill>
                  <a:srgbClr val="444444"/>
                </a:solidFill>
              </a:rPr>
              <a:t> </a:t>
            </a:r>
            <a:r>
              <a:rPr spc="-20" dirty="0">
                <a:solidFill>
                  <a:srgbClr val="444444"/>
                </a:solidFill>
              </a:rPr>
              <a:t>Big</a:t>
            </a:r>
            <a:r>
              <a:rPr spc="-120" dirty="0">
                <a:solidFill>
                  <a:srgbClr val="444444"/>
                </a:solidFill>
              </a:rPr>
              <a:t> </a:t>
            </a:r>
            <a:r>
              <a:rPr spc="-40" dirty="0">
                <a:solidFill>
                  <a:srgbClr val="444444"/>
                </a:solidFill>
              </a:rPr>
              <a:t>Data</a:t>
            </a:r>
            <a:r>
              <a:rPr spc="-105" dirty="0">
                <a:solidFill>
                  <a:srgbClr val="444444"/>
                </a:solidFill>
              </a:rPr>
              <a:t> </a:t>
            </a:r>
            <a:r>
              <a:rPr dirty="0">
                <a:solidFill>
                  <a:srgbClr val="444444"/>
                </a:solidFill>
              </a:rPr>
              <a:t>in</a:t>
            </a:r>
            <a:r>
              <a:rPr spc="-125" dirty="0">
                <a:solidFill>
                  <a:srgbClr val="444444"/>
                </a:solidFill>
              </a:rPr>
              <a:t> </a:t>
            </a:r>
            <a:r>
              <a:rPr spc="-30" dirty="0">
                <a:solidFill>
                  <a:srgbClr val="444444"/>
                </a:solidFill>
              </a:rPr>
              <a:t>Finance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1272" y="1836705"/>
            <a:ext cx="9970135" cy="398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functioning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any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organization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depends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heavily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its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safeguard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one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toughest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challenges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any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firm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faces.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been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second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most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important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commodity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them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after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money.</a:t>
            </a:r>
            <a:endParaRPr sz="2000">
              <a:latin typeface="Times New Roman"/>
              <a:cs typeface="Times New Roman"/>
            </a:endParaRPr>
          </a:p>
          <a:p>
            <a:pPr marL="355600" marR="21209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Even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before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gained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popularity,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finance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industry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was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already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conquering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technical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field.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addition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it,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firms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were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among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earliest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adopters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114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Analytics.</a:t>
            </a:r>
            <a:endParaRPr sz="2000">
              <a:latin typeface="Times New Roman"/>
              <a:cs typeface="Times New Roman"/>
            </a:endParaRPr>
          </a:p>
          <a:p>
            <a:pPr marL="355600" marR="17653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Digital</a:t>
            </a:r>
            <a:r>
              <a:rPr sz="2000" b="1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banking</a:t>
            </a:r>
            <a:r>
              <a:rPr sz="2000" b="1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payments</a:t>
            </a:r>
            <a:r>
              <a:rPr sz="2000" b="1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two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most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trending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buzzwords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around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44444"/>
                </a:solidFill>
                <a:latin typeface="Times New Roman"/>
                <a:cs typeface="Times New Roman"/>
              </a:rPr>
              <a:t>data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been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at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heart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it.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1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bossing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key</a:t>
            </a:r>
            <a:r>
              <a:rPr sz="2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areas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firms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such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as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fraud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detection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risk</a:t>
            </a:r>
            <a:r>
              <a:rPr sz="2000" b="1" spc="-6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analysis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algorithmic</a:t>
            </a:r>
            <a:r>
              <a:rPr sz="2000" b="1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trading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,</a:t>
            </a:r>
            <a:r>
              <a:rPr sz="2000" spc="-7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4444"/>
                </a:solidFill>
                <a:latin typeface="Times New Roman"/>
                <a:cs typeface="Times New Roman"/>
              </a:rPr>
              <a:t>customer</a:t>
            </a:r>
            <a:r>
              <a:rPr sz="2000" b="1" spc="-9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44444"/>
                </a:solidFill>
                <a:latin typeface="Times New Roman"/>
                <a:cs typeface="Times New Roman"/>
              </a:rPr>
              <a:t>contentment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8255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brought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much-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needed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fluency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systems.</a:t>
            </a:r>
            <a:r>
              <a:rPr sz="20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They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are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empowered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focus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more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providing</a:t>
            </a:r>
            <a:r>
              <a:rPr sz="2000" spc="-5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better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services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their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customers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rather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than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focussing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security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issues.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Big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Data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now</a:t>
            </a:r>
            <a:r>
              <a:rPr sz="2000" spc="-3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enhanced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financial</a:t>
            </a:r>
            <a:r>
              <a:rPr sz="2000" spc="-3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system</a:t>
            </a:r>
            <a:r>
              <a:rPr sz="2000" spc="-6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answers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its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hardest</a:t>
            </a:r>
            <a:r>
              <a:rPr sz="2000" spc="-5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2000" spc="-4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44444"/>
                </a:solidFill>
                <a:latin typeface="Times New Roman"/>
                <a:cs typeface="Times New Roman"/>
              </a:rPr>
              <a:t>challenges.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4053" y="274320"/>
            <a:ext cx="10419080" cy="2089785"/>
          </a:xfrm>
          <a:custGeom>
            <a:avLst/>
            <a:gdLst/>
            <a:ahLst/>
            <a:cxnLst/>
            <a:rect l="l" t="t" r="r" b="b"/>
            <a:pathLst>
              <a:path w="10419080" h="2089785">
                <a:moveTo>
                  <a:pt x="10418826" y="0"/>
                </a:moveTo>
                <a:lnTo>
                  <a:pt x="0" y="0"/>
                </a:lnTo>
                <a:lnTo>
                  <a:pt x="0" y="2089403"/>
                </a:lnTo>
                <a:lnTo>
                  <a:pt x="10418826" y="2089403"/>
                </a:lnTo>
                <a:lnTo>
                  <a:pt x="104188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39" y="306833"/>
            <a:ext cx="392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44444"/>
                </a:solidFill>
              </a:rPr>
              <a:t>7</a:t>
            </a:r>
            <a:r>
              <a:rPr dirty="0"/>
              <a:t>.</a:t>
            </a:r>
            <a:r>
              <a:rPr spc="-40" dirty="0"/>
              <a:t> </a:t>
            </a:r>
            <a:r>
              <a:rPr dirty="0"/>
              <a:t>Big</a:t>
            </a:r>
            <a:r>
              <a:rPr spc="-50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Travel</a:t>
            </a:r>
            <a:r>
              <a:rPr spc="-55" dirty="0"/>
              <a:t> </a:t>
            </a:r>
            <a:r>
              <a:rPr spc="-10" dirty="0"/>
              <a:t>Industry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9739" y="674879"/>
            <a:ext cx="963485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spreading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wildfire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cooking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food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realize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worth.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though. </a:t>
            </a:r>
            <a:r>
              <a:rPr sz="2000" dirty="0">
                <a:latin typeface="Times New Roman"/>
                <a:cs typeface="Times New Roman"/>
              </a:rPr>
              <a:t>Having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stress-</a:t>
            </a:r>
            <a:r>
              <a:rPr sz="2000" dirty="0">
                <a:latin typeface="Times New Roman"/>
                <a:cs typeface="Times New Roman"/>
              </a:rPr>
              <a:t>free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still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daydream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many.</a:t>
            </a:r>
            <a:endParaRPr sz="2000">
              <a:latin typeface="Times New Roman"/>
              <a:cs typeface="Times New Roman"/>
            </a:endParaRPr>
          </a:p>
          <a:p>
            <a:pPr marL="354965" marR="490220" indent="-342900">
              <a:lnSpc>
                <a:spcPts val="2400"/>
              </a:lnSpc>
              <a:spcBef>
                <a:spcPts val="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Data’s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arrival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hope,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departure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hindrances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smooth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5400" y="2145029"/>
            <a:ext cx="3591293" cy="15460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8939" y="3715848"/>
            <a:ext cx="901636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b="1" i="1" dirty="0">
                <a:latin typeface="Times New Roman"/>
                <a:cs typeface="Times New Roman"/>
              </a:rPr>
              <a:t>See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how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Big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Data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revolutionizing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travel</a:t>
            </a:r>
            <a:r>
              <a:rPr sz="2000" b="1" i="1" u="sng" spc="-4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&amp;</a:t>
            </a:r>
            <a:r>
              <a:rPr sz="2000" b="1" i="1" u="sng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tourism</a:t>
            </a:r>
            <a:r>
              <a:rPr sz="2000" b="1" i="1" u="sng" spc="-25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2000" b="1" i="1" u="sng" spc="-10" dirty="0">
                <a:solidFill>
                  <a:srgbClr val="FA49B6"/>
                </a:solidFill>
                <a:uFill>
                  <a:solidFill>
                    <a:srgbClr val="FA49B6"/>
                  </a:solidFill>
                </a:uFill>
                <a:latin typeface="Times New Roman"/>
                <a:cs typeface="Times New Roman"/>
                <a:hlinkClick r:id="rId4"/>
              </a:rPr>
              <a:t>sector</a:t>
            </a:r>
            <a:r>
              <a:rPr sz="2000" b="1" i="1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marR="23114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more </a:t>
            </a:r>
            <a:r>
              <a:rPr sz="2000" dirty="0">
                <a:latin typeface="Times New Roman"/>
                <a:cs typeface="Times New Roman"/>
              </a:rPr>
              <a:t>customized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experience.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their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customer’s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much-</a:t>
            </a:r>
            <a:r>
              <a:rPr sz="2000" dirty="0">
                <a:latin typeface="Times New Roman"/>
                <a:cs typeface="Times New Roman"/>
              </a:rPr>
              <a:t>enhanced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way.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suggestions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real-time,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guide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traveler.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gradually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window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travel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industry.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0466" y="483108"/>
            <a:ext cx="10770235" cy="2603500"/>
          </a:xfrm>
          <a:custGeom>
            <a:avLst/>
            <a:gdLst/>
            <a:ahLst/>
            <a:cxnLst/>
            <a:rect l="l" t="t" r="r" b="b"/>
            <a:pathLst>
              <a:path w="10770235" h="2603500">
                <a:moveTo>
                  <a:pt x="10770108" y="0"/>
                </a:moveTo>
                <a:lnTo>
                  <a:pt x="0" y="0"/>
                </a:lnTo>
                <a:lnTo>
                  <a:pt x="0" y="2602991"/>
                </a:lnTo>
                <a:lnTo>
                  <a:pt x="10770108" y="2602991"/>
                </a:lnTo>
                <a:lnTo>
                  <a:pt x="107701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136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120" dirty="0"/>
              <a:t> </a:t>
            </a:r>
            <a:r>
              <a:rPr spc="-20" dirty="0"/>
              <a:t>Big</a:t>
            </a:r>
            <a:r>
              <a:rPr spc="-105" dirty="0"/>
              <a:t> </a:t>
            </a:r>
            <a:r>
              <a:rPr spc="-40" dirty="0"/>
              <a:t>Data</a:t>
            </a:r>
            <a:r>
              <a:rPr spc="-90" dirty="0"/>
              <a:t> </a:t>
            </a:r>
            <a:r>
              <a:rPr spc="-35" dirty="0"/>
              <a:t>in</a:t>
            </a:r>
            <a:r>
              <a:rPr spc="-125" dirty="0"/>
              <a:t> </a:t>
            </a:r>
            <a:r>
              <a:rPr spc="-55" dirty="0"/>
              <a:t>Telecom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6152" y="1012644"/>
            <a:ext cx="9854565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191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telecom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digital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revolution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around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world.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ever-</a:t>
            </a:r>
            <a:r>
              <a:rPr sz="2000" dirty="0">
                <a:latin typeface="Times New Roman"/>
                <a:cs typeface="Times New Roman"/>
              </a:rPr>
              <a:t>increasing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popularity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smartphones,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flooded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telecom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massive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goldmine,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telecom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properly.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smooth </a:t>
            </a:r>
            <a:r>
              <a:rPr sz="2000" spc="-20" dirty="0">
                <a:latin typeface="Times New Roman"/>
                <a:cs typeface="Times New Roman"/>
              </a:rPr>
              <a:t>connectivity,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eradicating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barriers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with.</a:t>
            </a:r>
            <a:endParaRPr sz="2000">
              <a:latin typeface="Times New Roman"/>
              <a:cs typeface="Times New Roman"/>
            </a:endParaRPr>
          </a:p>
          <a:p>
            <a:pPr marL="297815" marR="44450" indent="-285750">
              <a:lnSpc>
                <a:spcPct val="100000"/>
              </a:lnSpc>
              <a:spcBef>
                <a:spcPts val="919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Companies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analytics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well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traffics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needful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hassle-</a:t>
            </a:r>
            <a:r>
              <a:rPr sz="2000" dirty="0">
                <a:latin typeface="Times New Roman"/>
                <a:cs typeface="Times New Roman"/>
              </a:rPr>
              <a:t>free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 connectivity.</a:t>
            </a:r>
            <a:endParaRPr sz="2000">
              <a:latin typeface="Times New Roman"/>
              <a:cs typeface="Times New Roman"/>
            </a:endParaRPr>
          </a:p>
          <a:p>
            <a:pPr marL="297815" marR="204470" indent="-28575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alike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telecom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customers </a:t>
            </a:r>
            <a:r>
              <a:rPr sz="2000" dirty="0">
                <a:latin typeface="Times New Roman"/>
                <a:cs typeface="Times New Roman"/>
              </a:rPr>
              <a:t>pretty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well.</a:t>
            </a:r>
            <a:endParaRPr sz="20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7815" algn="l"/>
              </a:tabLst>
            </a:pPr>
            <a:r>
              <a:rPr sz="2000" spc="-10" dirty="0">
                <a:latin typeface="Times New Roman"/>
                <a:cs typeface="Times New Roman"/>
              </a:rPr>
              <a:t>Telecom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industries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customized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 marL="361315" indent="-348615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61315" algn="l"/>
              </a:tabLst>
            </a:pP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behind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revolution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experiencing.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6191" y="1112111"/>
            <a:ext cx="9304655" cy="131508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560705" indent="-548005">
              <a:lnSpc>
                <a:spcPct val="100000"/>
              </a:lnSpc>
              <a:spcBef>
                <a:spcPts val="1035"/>
              </a:spcBef>
              <a:buFont typeface="Wingdings"/>
              <a:buChar char=""/>
              <a:tabLst>
                <a:tab pos="56070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Big</a:t>
            </a:r>
            <a:r>
              <a:rPr sz="2400" b="1" spc="-20" dirty="0">
                <a:latin typeface="Times New Roman"/>
                <a:cs typeface="Times New Roman"/>
              </a:rPr>
              <a:t> Data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780"/>
              </a:spcBef>
            </a:pP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examples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Data-</a:t>
            </a:r>
            <a:endParaRPr sz="2000">
              <a:latin typeface="Times New Roman"/>
              <a:cs typeface="Times New Roman"/>
            </a:endParaRPr>
          </a:p>
          <a:p>
            <a:pPr marL="299720" indent="-287020">
              <a:lnSpc>
                <a:spcPct val="100000"/>
              </a:lnSpc>
              <a:spcBef>
                <a:spcPts val="75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New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York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Stock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Exchange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terabyte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day.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4257" y="2839211"/>
            <a:ext cx="7628381" cy="32133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2866" y="466344"/>
            <a:ext cx="10719435" cy="2910840"/>
          </a:xfrm>
          <a:custGeom>
            <a:avLst/>
            <a:gdLst/>
            <a:ahLst/>
            <a:cxnLst/>
            <a:rect l="l" t="t" r="r" b="b"/>
            <a:pathLst>
              <a:path w="10719435" h="2910840">
                <a:moveTo>
                  <a:pt x="10719054" y="0"/>
                </a:moveTo>
                <a:lnTo>
                  <a:pt x="0" y="0"/>
                </a:lnTo>
                <a:lnTo>
                  <a:pt x="0" y="2910840"/>
                </a:lnTo>
                <a:lnTo>
                  <a:pt x="10719054" y="2910840"/>
                </a:lnTo>
                <a:lnTo>
                  <a:pt x="107190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557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dirty="0"/>
              <a:t>9.</a:t>
            </a:r>
            <a:r>
              <a:rPr spc="-130" dirty="0"/>
              <a:t> </a:t>
            </a:r>
            <a:r>
              <a:rPr spc="-20" dirty="0"/>
              <a:t>Big</a:t>
            </a:r>
            <a:r>
              <a:rPr spc="-114" dirty="0"/>
              <a:t> </a:t>
            </a:r>
            <a:r>
              <a:rPr spc="-35" dirty="0"/>
              <a:t>Data</a:t>
            </a:r>
            <a:r>
              <a:rPr spc="-95" dirty="0"/>
              <a:t> </a:t>
            </a:r>
            <a:r>
              <a:rPr spc="-30" dirty="0"/>
              <a:t>in</a:t>
            </a:r>
            <a:r>
              <a:rPr spc="-215" dirty="0"/>
              <a:t> </a:t>
            </a:r>
            <a:r>
              <a:rPr spc="-35" dirty="0"/>
              <a:t>Automobile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9060" y="996066"/>
            <a:ext cx="1008888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i="1" dirty="0">
                <a:latin typeface="Times New Roman"/>
                <a:cs typeface="Times New Roman"/>
              </a:rPr>
              <a:t>“A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business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like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automobile,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has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to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driven,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order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to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get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results.”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B.C.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Forbes</a:t>
            </a:r>
            <a:endParaRPr sz="2000">
              <a:latin typeface="Times New Roman"/>
              <a:cs typeface="Times New Roman"/>
            </a:endParaRPr>
          </a:p>
          <a:p>
            <a:pPr marL="354965" marR="38227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automobile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20" dirty="0">
                <a:latin typeface="Times New Roman"/>
                <a:cs typeface="Times New Roman"/>
              </a:rPr>
              <a:t>smoothly.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automobile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unbelievable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never </a:t>
            </a:r>
            <a:r>
              <a:rPr sz="2000" dirty="0">
                <a:latin typeface="Times New Roman"/>
                <a:cs typeface="Times New Roman"/>
              </a:rPr>
              <a:t>before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results.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automobile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wheels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given </a:t>
            </a:r>
            <a:r>
              <a:rPr sz="2000" dirty="0">
                <a:latin typeface="Times New Roman"/>
                <a:cs typeface="Times New Roman"/>
              </a:rPr>
              <a:t>wings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helped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automobile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beyond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our </a:t>
            </a:r>
            <a:r>
              <a:rPr sz="2000" spc="-10" dirty="0">
                <a:latin typeface="Times New Roman"/>
                <a:cs typeface="Times New Roman"/>
              </a:rPr>
              <a:t>imaginations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3394" y="3073907"/>
            <a:ext cx="6128765" cy="17419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69060" y="5211000"/>
            <a:ext cx="966978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trends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understanding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care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turning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wildest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dream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reality,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automobile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crazy.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5721" y="1010996"/>
            <a:ext cx="9241155" cy="1631314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361315" indent="-348615">
              <a:lnSpc>
                <a:spcPct val="100000"/>
              </a:lnSpc>
              <a:spcBef>
                <a:spcPts val="1315"/>
              </a:spcBef>
              <a:buSzPct val="83333"/>
              <a:buFont typeface="Wingdings"/>
              <a:buChar char=""/>
              <a:tabLst>
                <a:tab pos="361315" algn="l"/>
              </a:tabLst>
            </a:pPr>
            <a:r>
              <a:rPr sz="2400" b="1" dirty="0">
                <a:latin typeface="Times New Roman"/>
                <a:cs typeface="Times New Roman"/>
              </a:rPr>
              <a:t>Social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Media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7000"/>
              </a:lnSpc>
              <a:spcBef>
                <a:spcPts val="844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statistic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500+terabytes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ingested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social </a:t>
            </a:r>
            <a:r>
              <a:rPr sz="2000" dirty="0">
                <a:latin typeface="Times New Roman"/>
                <a:cs typeface="Times New Roman"/>
              </a:rPr>
              <a:t>media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Facebook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day.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photo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video </a:t>
            </a:r>
            <a:r>
              <a:rPr sz="2000" dirty="0">
                <a:latin typeface="Times New Roman"/>
                <a:cs typeface="Times New Roman"/>
              </a:rPr>
              <a:t>uploads,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exchanges,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putting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comments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5721" y="4433216"/>
            <a:ext cx="8968740" cy="61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69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Jet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engine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10+terabytes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30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minutes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flight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time.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many 	</a:t>
            </a:r>
            <a:r>
              <a:rPr sz="1800" dirty="0">
                <a:latin typeface="Times New Roman"/>
                <a:cs typeface="Times New Roman"/>
              </a:rPr>
              <a:t>thousand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flights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Petabytes</a:t>
            </a:r>
            <a:r>
              <a:rPr sz="1800" b="1" i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6874" y="2734817"/>
            <a:ext cx="2878823" cy="1488935"/>
          </a:xfrm>
          <a:prstGeom prst="rect">
            <a:avLst/>
          </a:prstGeom>
        </p:spPr>
      </p:pic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75709" y="5089398"/>
            <a:ext cx="3200399" cy="13548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9775" y="3206883"/>
            <a:ext cx="1128898" cy="933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178427" y="2853308"/>
            <a:ext cx="1428750" cy="208279"/>
          </a:xfrm>
          <a:prstGeom prst="rect">
            <a:avLst/>
          </a:prstGeom>
          <a:solidFill>
            <a:srgbClr val="E4214E"/>
          </a:solidFill>
        </p:spPr>
        <p:txBody>
          <a:bodyPr vert="horz" wrap="square" lIns="0" tIns="0" rIns="0" bIns="0" rtlCol="0">
            <a:spAutoFit/>
          </a:bodyPr>
          <a:lstStyle/>
          <a:p>
            <a:pPr marL="297815">
              <a:lnSpc>
                <a:spcPts val="1639"/>
              </a:lnSpc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TWITTER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67678" y="2852166"/>
            <a:ext cx="3281933" cy="14889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953" y="1831848"/>
            <a:ext cx="9330690" cy="414069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13618" y="1870866"/>
            <a:ext cx="9209405" cy="4013835"/>
            <a:chOff x="1213618" y="1870866"/>
            <a:chExt cx="9209405" cy="401383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962" y="1877212"/>
              <a:ext cx="9196578" cy="40058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618" y="1870866"/>
              <a:ext cx="9208947" cy="3355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2202599"/>
              <a:ext cx="9199618" cy="306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444" y="2505104"/>
              <a:ext cx="9199625" cy="3070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2808389"/>
              <a:ext cx="9199618" cy="3063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3110894"/>
              <a:ext cx="9199625" cy="3063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3413408"/>
              <a:ext cx="9199625" cy="3063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3715931"/>
              <a:ext cx="9199618" cy="3063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8444" y="4018436"/>
              <a:ext cx="9199625" cy="3070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50" y="4321721"/>
              <a:ext cx="9199618" cy="3063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8444" y="4624226"/>
              <a:ext cx="9199625" cy="3063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8444" y="4926740"/>
              <a:ext cx="9199625" cy="44119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8444" y="5364128"/>
              <a:ext cx="9199625" cy="520445"/>
            </a:xfrm>
            <a:prstGeom prst="rect">
              <a:avLst/>
            </a:prstGeom>
          </p:spPr>
        </p:pic>
      </p:grp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213618" y="1870862"/>
          <a:ext cx="9197340" cy="4001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Equal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To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5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Size(In</a:t>
                      </a:r>
                      <a:r>
                        <a:rPr sz="15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Bytes)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1/8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Nibble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1/2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(rare)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5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bits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Kilobyte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1024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Megabyte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024kilobytes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048,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Gigabyte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megabytes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073,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741,</a:t>
                      </a:r>
                      <a:r>
                        <a:rPr sz="15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Terrabyte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gigabytes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099,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511,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627,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F1BCC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terrabytes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125,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899,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906,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842,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petabytes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152,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921,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504,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606,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846,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Zettabyte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exabytes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180,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591,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620,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717,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411,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303,</a:t>
                      </a:r>
                      <a:r>
                        <a:rPr sz="1500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424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Yottabyte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024</a:t>
                      </a:r>
                      <a:r>
                        <a:rPr sz="1500" spc="-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zettabytes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5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1,</a:t>
                      </a:r>
                      <a:r>
                        <a:rPr sz="1500" spc="-114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208,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925,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819,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614,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629,</a:t>
                      </a:r>
                      <a:r>
                        <a:rPr sz="1500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174,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706,</a:t>
                      </a:r>
                      <a:r>
                        <a:rPr sz="1500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176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0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206751" y="816102"/>
            <a:ext cx="7222490" cy="523875"/>
          </a:xfrm>
          <a:prstGeom prst="rect">
            <a:avLst/>
          </a:prstGeom>
          <a:solidFill>
            <a:srgbClr val="FFFFFF"/>
          </a:solidFill>
          <a:ln w="38100">
            <a:solidFill>
              <a:srgbClr val="C4EAF8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265"/>
              </a:spcBef>
            </a:pPr>
            <a:r>
              <a:rPr sz="2800" b="0" spc="-20" dirty="0">
                <a:solidFill>
                  <a:srgbClr val="00AF50"/>
                </a:solidFill>
                <a:latin typeface="Times New Roman"/>
                <a:cs typeface="Times New Roman"/>
              </a:rPr>
              <a:t>Tabular</a:t>
            </a:r>
            <a:r>
              <a:rPr sz="2800" b="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AF50"/>
                </a:solidFill>
                <a:latin typeface="Times New Roman"/>
                <a:cs typeface="Times New Roman"/>
              </a:rPr>
              <a:t>Representation</a:t>
            </a:r>
            <a:r>
              <a:rPr sz="2800" b="0" spc="-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AF50"/>
                </a:solidFill>
                <a:latin typeface="Times New Roman"/>
                <a:cs typeface="Times New Roman"/>
              </a:rPr>
              <a:t>of</a:t>
            </a:r>
            <a:r>
              <a:rPr sz="2800" b="0" spc="-5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AF50"/>
                </a:solidFill>
                <a:latin typeface="Times New Roman"/>
                <a:cs typeface="Times New Roman"/>
              </a:rPr>
              <a:t>various</a:t>
            </a:r>
            <a:r>
              <a:rPr sz="2800" b="0" spc="-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dirty="0">
                <a:solidFill>
                  <a:srgbClr val="00AF50"/>
                </a:solidFill>
                <a:latin typeface="Times New Roman"/>
                <a:cs typeface="Times New Roman"/>
              </a:rPr>
              <a:t>Memory</a:t>
            </a:r>
            <a:r>
              <a:rPr sz="2800" b="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b="0" spc="-10" dirty="0">
                <a:solidFill>
                  <a:srgbClr val="00AF50"/>
                </a:solidFill>
                <a:latin typeface="Times New Roman"/>
                <a:cs typeface="Times New Roman"/>
              </a:rPr>
              <a:t>Sizes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7133" y="390906"/>
            <a:ext cx="4567555" cy="5537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497205" indent="-406400">
              <a:lnSpc>
                <a:spcPct val="100000"/>
              </a:lnSpc>
              <a:spcBef>
                <a:spcPts val="250"/>
              </a:spcBef>
              <a:buFont typeface="Wingdings"/>
              <a:buChar char=""/>
              <a:tabLst>
                <a:tab pos="497205" algn="l"/>
              </a:tabLst>
            </a:pPr>
            <a:r>
              <a:rPr sz="2800" dirty="0">
                <a:latin typeface="Times New Roman"/>
                <a:cs typeface="Times New Roman"/>
              </a:rPr>
              <a:t>Characteristics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Big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9346" y="1094723"/>
            <a:ext cx="7689850" cy="40887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934085" indent="-342265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9340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following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“Big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Characteristics”.</a:t>
            </a:r>
            <a:endParaRPr sz="2000">
              <a:latin typeface="Times New Roman"/>
              <a:cs typeface="Times New Roman"/>
            </a:endParaRPr>
          </a:p>
          <a:p>
            <a:pPr marL="1884680" lvl="1" indent="-24828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884680" algn="l"/>
              </a:tabLst>
            </a:pPr>
            <a:r>
              <a:rPr sz="2000" spc="-10" dirty="0">
                <a:latin typeface="Times New Roman"/>
                <a:cs typeface="Times New Roman"/>
              </a:rPr>
              <a:t>Volume</a:t>
            </a:r>
            <a:endParaRPr sz="2000">
              <a:latin typeface="Times New Roman"/>
              <a:cs typeface="Times New Roman"/>
            </a:endParaRPr>
          </a:p>
          <a:p>
            <a:pPr marL="1884680" lvl="1" indent="-2482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84680" algn="l"/>
              </a:tabLst>
            </a:pPr>
            <a:r>
              <a:rPr sz="2000" spc="-10" dirty="0">
                <a:latin typeface="Times New Roman"/>
                <a:cs typeface="Times New Roman"/>
              </a:rPr>
              <a:t>Velocity</a:t>
            </a:r>
            <a:endParaRPr sz="2000">
              <a:latin typeface="Times New Roman"/>
              <a:cs typeface="Times New Roman"/>
            </a:endParaRPr>
          </a:p>
          <a:p>
            <a:pPr marL="1884680" lvl="1" indent="-2482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84680" algn="l"/>
              </a:tabLst>
            </a:pPr>
            <a:r>
              <a:rPr sz="2000" spc="-10" dirty="0">
                <a:latin typeface="Times New Roman"/>
                <a:cs typeface="Times New Roman"/>
              </a:rPr>
              <a:t>Variety</a:t>
            </a:r>
            <a:endParaRPr sz="2000">
              <a:latin typeface="Times New Roman"/>
              <a:cs typeface="Times New Roman"/>
            </a:endParaRPr>
          </a:p>
          <a:p>
            <a:pPr marL="1889125" lvl="1" indent="-252729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1889125" algn="l"/>
              </a:tabLst>
            </a:pPr>
            <a:r>
              <a:rPr sz="2000" spc="-10" dirty="0">
                <a:latin typeface="Times New Roman"/>
                <a:cs typeface="Times New Roman"/>
              </a:rPr>
              <a:t>Veracity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Times New Roman"/>
                <a:cs typeface="Times New Roman"/>
              </a:rPr>
              <a:t>1.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Volume: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100000"/>
              </a:lnSpc>
              <a:spcBef>
                <a:spcPts val="1620"/>
              </a:spcBef>
            </a:pPr>
            <a:r>
              <a:rPr sz="2000" spc="-40" dirty="0">
                <a:latin typeface="Times New Roman"/>
                <a:cs typeface="Times New Roman"/>
              </a:rPr>
              <a:t>Volume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“How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generated”.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Now-</a:t>
            </a:r>
            <a:r>
              <a:rPr sz="2000" dirty="0">
                <a:latin typeface="Times New Roman"/>
                <a:cs typeface="Times New Roman"/>
              </a:rPr>
              <a:t>a-</a:t>
            </a:r>
            <a:r>
              <a:rPr sz="2000" spc="-10" dirty="0">
                <a:latin typeface="Times New Roman"/>
                <a:cs typeface="Times New Roman"/>
              </a:rPr>
              <a:t>days, Organizations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getting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TB(Tera </a:t>
            </a:r>
            <a:r>
              <a:rPr sz="2000" dirty="0">
                <a:latin typeface="Times New Roman"/>
                <a:cs typeface="Times New Roman"/>
              </a:rPr>
              <a:t>Bytes)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PB(Peta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Bytes)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Exa </a:t>
            </a:r>
            <a:r>
              <a:rPr sz="2000" dirty="0">
                <a:latin typeface="Times New Roman"/>
                <a:cs typeface="Times New Roman"/>
              </a:rPr>
              <a:t>Byte(EB)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more</a:t>
            </a:r>
            <a:r>
              <a:rPr sz="1800" spc="-2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8546" y="5153659"/>
            <a:ext cx="4864735" cy="1480820"/>
            <a:chOff x="4368546" y="5153659"/>
            <a:chExt cx="4864735" cy="148082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6938" y="5241797"/>
              <a:ext cx="4687823" cy="1303781"/>
            </a:xfrm>
            <a:prstGeom prst="rect">
              <a:avLst/>
            </a:prstGeom>
          </p:spPr>
        </p:pic>
        <p:sp>
          <p:nvSpPr>
            <p:cNvPr id="6" name="object 6">
              <a:hlinkClick r:id="rId2"/>
            </p:cNvPr>
            <p:cNvSpPr/>
            <p:nvPr/>
          </p:nvSpPr>
          <p:spPr>
            <a:xfrm>
              <a:off x="4368546" y="5153659"/>
              <a:ext cx="4864735" cy="1480820"/>
            </a:xfrm>
            <a:custGeom>
              <a:avLst/>
              <a:gdLst/>
              <a:ahLst/>
              <a:cxnLst/>
              <a:rect l="l" t="t" r="r" b="b"/>
              <a:pathLst>
                <a:path w="4864734" h="1480820">
                  <a:moveTo>
                    <a:pt x="4793285" y="71120"/>
                  </a:moveTo>
                  <a:lnTo>
                    <a:pt x="4775454" y="71120"/>
                  </a:lnTo>
                  <a:lnTo>
                    <a:pt x="4775454" y="88900"/>
                  </a:lnTo>
                  <a:lnTo>
                    <a:pt x="4775454" y="1390650"/>
                  </a:lnTo>
                  <a:lnTo>
                    <a:pt x="89154" y="1390650"/>
                  </a:lnTo>
                  <a:lnTo>
                    <a:pt x="89154" y="88900"/>
                  </a:lnTo>
                  <a:lnTo>
                    <a:pt x="4775454" y="88900"/>
                  </a:lnTo>
                  <a:lnTo>
                    <a:pt x="4775454" y="71120"/>
                  </a:lnTo>
                  <a:lnTo>
                    <a:pt x="71323" y="71120"/>
                  </a:lnTo>
                  <a:lnTo>
                    <a:pt x="71323" y="88900"/>
                  </a:lnTo>
                  <a:lnTo>
                    <a:pt x="71323" y="1390650"/>
                  </a:lnTo>
                  <a:lnTo>
                    <a:pt x="71323" y="1408430"/>
                  </a:lnTo>
                  <a:lnTo>
                    <a:pt x="4793285" y="1408430"/>
                  </a:lnTo>
                  <a:lnTo>
                    <a:pt x="4793285" y="1391170"/>
                  </a:lnTo>
                  <a:lnTo>
                    <a:pt x="4793285" y="1390650"/>
                  </a:lnTo>
                  <a:lnTo>
                    <a:pt x="4793285" y="88900"/>
                  </a:lnTo>
                  <a:lnTo>
                    <a:pt x="4793285" y="71120"/>
                  </a:lnTo>
                  <a:close/>
                </a:path>
                <a:path w="4864734" h="1480820">
                  <a:moveTo>
                    <a:pt x="4864608" y="0"/>
                  </a:moveTo>
                  <a:lnTo>
                    <a:pt x="4811115" y="0"/>
                  </a:lnTo>
                  <a:lnTo>
                    <a:pt x="4811115" y="53340"/>
                  </a:lnTo>
                  <a:lnTo>
                    <a:pt x="4811115" y="1426210"/>
                  </a:lnTo>
                  <a:lnTo>
                    <a:pt x="53492" y="1426210"/>
                  </a:lnTo>
                  <a:lnTo>
                    <a:pt x="53492" y="53340"/>
                  </a:lnTo>
                  <a:lnTo>
                    <a:pt x="4811115" y="53340"/>
                  </a:lnTo>
                  <a:lnTo>
                    <a:pt x="4811115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426210"/>
                  </a:lnTo>
                  <a:lnTo>
                    <a:pt x="0" y="1480820"/>
                  </a:lnTo>
                  <a:lnTo>
                    <a:pt x="4864608" y="1480820"/>
                  </a:lnTo>
                  <a:lnTo>
                    <a:pt x="4864608" y="1426819"/>
                  </a:lnTo>
                  <a:lnTo>
                    <a:pt x="4864608" y="1426210"/>
                  </a:lnTo>
                  <a:lnTo>
                    <a:pt x="4864608" y="53340"/>
                  </a:lnTo>
                  <a:lnTo>
                    <a:pt x="4864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1448" y="1554298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45" dirty="0"/>
              <a:t> </a:t>
            </a:r>
            <a:r>
              <a:rPr spc="-25" dirty="0"/>
              <a:t>Velocity: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648" y="2077793"/>
            <a:ext cx="7406640" cy="787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695"/>
              </a:spcBef>
            </a:pPr>
            <a:r>
              <a:rPr sz="2000" spc="-30" dirty="0">
                <a:latin typeface="Times New Roman"/>
                <a:cs typeface="Times New Roman"/>
              </a:rPr>
              <a:t>Velocity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“How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Data”.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Now-</a:t>
            </a:r>
            <a:r>
              <a:rPr sz="2000" dirty="0">
                <a:latin typeface="Times New Roman"/>
                <a:cs typeface="Times New Roman"/>
              </a:rPr>
              <a:t>a-days,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very </a:t>
            </a:r>
            <a:r>
              <a:rPr sz="2000" dirty="0">
                <a:latin typeface="Times New Roman"/>
                <a:cs typeface="Times New Roman"/>
              </a:rPr>
              <a:t>fast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rate.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21073" y="2715260"/>
            <a:ext cx="4463415" cy="1262380"/>
            <a:chOff x="4021073" y="2715260"/>
            <a:chExt cx="4463415" cy="126238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9465" y="2803398"/>
              <a:ext cx="4286249" cy="1085849"/>
            </a:xfrm>
            <a:prstGeom prst="rect">
              <a:avLst/>
            </a:prstGeom>
          </p:spPr>
        </p:pic>
        <p:sp>
          <p:nvSpPr>
            <p:cNvPr id="6" name="object 6">
              <a:hlinkClick r:id="rId2"/>
            </p:cNvPr>
            <p:cNvSpPr/>
            <p:nvPr/>
          </p:nvSpPr>
          <p:spPr>
            <a:xfrm>
              <a:off x="4021074" y="2715259"/>
              <a:ext cx="4463415" cy="1262380"/>
            </a:xfrm>
            <a:custGeom>
              <a:avLst/>
              <a:gdLst/>
              <a:ahLst/>
              <a:cxnLst/>
              <a:rect l="l" t="t" r="r" b="b"/>
              <a:pathLst>
                <a:path w="4463415" h="1262379">
                  <a:moveTo>
                    <a:pt x="4391711" y="71120"/>
                  </a:moveTo>
                  <a:lnTo>
                    <a:pt x="71323" y="71120"/>
                  </a:lnTo>
                  <a:lnTo>
                    <a:pt x="71323" y="88900"/>
                  </a:lnTo>
                  <a:lnTo>
                    <a:pt x="71323" y="1173480"/>
                  </a:lnTo>
                  <a:lnTo>
                    <a:pt x="71323" y="1191260"/>
                  </a:lnTo>
                  <a:lnTo>
                    <a:pt x="4391711" y="1191260"/>
                  </a:lnTo>
                  <a:lnTo>
                    <a:pt x="4391711" y="1173480"/>
                  </a:lnTo>
                  <a:lnTo>
                    <a:pt x="89154" y="1173480"/>
                  </a:lnTo>
                  <a:lnTo>
                    <a:pt x="89154" y="88900"/>
                  </a:lnTo>
                  <a:lnTo>
                    <a:pt x="4373880" y="88900"/>
                  </a:lnTo>
                  <a:lnTo>
                    <a:pt x="4373880" y="1173226"/>
                  </a:lnTo>
                  <a:lnTo>
                    <a:pt x="4391711" y="1173226"/>
                  </a:lnTo>
                  <a:lnTo>
                    <a:pt x="4391711" y="88900"/>
                  </a:lnTo>
                  <a:lnTo>
                    <a:pt x="4391711" y="71120"/>
                  </a:lnTo>
                  <a:close/>
                </a:path>
                <a:path w="4463415" h="1262379">
                  <a:moveTo>
                    <a:pt x="446303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1209040"/>
                  </a:lnTo>
                  <a:lnTo>
                    <a:pt x="0" y="1262380"/>
                  </a:lnTo>
                  <a:lnTo>
                    <a:pt x="4463034" y="1262380"/>
                  </a:lnTo>
                  <a:lnTo>
                    <a:pt x="4463034" y="1209040"/>
                  </a:lnTo>
                  <a:lnTo>
                    <a:pt x="53492" y="1209040"/>
                  </a:lnTo>
                  <a:lnTo>
                    <a:pt x="53492" y="53340"/>
                  </a:lnTo>
                  <a:lnTo>
                    <a:pt x="4409541" y="53340"/>
                  </a:lnTo>
                  <a:lnTo>
                    <a:pt x="4409541" y="1208887"/>
                  </a:lnTo>
                  <a:lnTo>
                    <a:pt x="4463034" y="1208887"/>
                  </a:lnTo>
                  <a:lnTo>
                    <a:pt x="4463034" y="53340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11448" y="3720690"/>
            <a:ext cx="8534400" cy="172910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b="1" dirty="0">
                <a:latin typeface="Arial"/>
                <a:cs typeface="Arial"/>
              </a:rPr>
              <a:t>3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Variety:</a:t>
            </a:r>
            <a:endParaRPr sz="2400">
              <a:latin typeface="Times New Roman"/>
              <a:cs typeface="Times New Roman"/>
            </a:endParaRPr>
          </a:p>
          <a:p>
            <a:pPr marL="469900" marR="5080">
              <a:lnSpc>
                <a:spcPct val="75000"/>
              </a:lnSpc>
              <a:spcBef>
                <a:spcPts val="1839"/>
              </a:spcBef>
            </a:pPr>
            <a:r>
              <a:rPr sz="2000" spc="-25" dirty="0">
                <a:latin typeface="Times New Roman"/>
                <a:cs typeface="Times New Roman"/>
              </a:rPr>
              <a:t>Variety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“Different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Data”.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Now-</a:t>
            </a:r>
            <a:r>
              <a:rPr sz="2000" dirty="0">
                <a:latin typeface="Times New Roman"/>
                <a:cs typeface="Times New Roman"/>
              </a:rPr>
              <a:t>a-days,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or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fast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formats.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discuss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soon.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21073" y="5415279"/>
            <a:ext cx="4463415" cy="1245870"/>
            <a:chOff x="4021073" y="5415279"/>
            <a:chExt cx="4463415" cy="1245870"/>
          </a:xfrm>
        </p:grpSpPr>
        <p:pic>
          <p:nvPicPr>
            <p:cNvPr id="9" name="object 9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9465" y="5503925"/>
              <a:ext cx="4286249" cy="1068323"/>
            </a:xfrm>
            <a:prstGeom prst="rect">
              <a:avLst/>
            </a:prstGeom>
          </p:spPr>
        </p:pic>
        <p:sp>
          <p:nvSpPr>
            <p:cNvPr id="10" name="object 10">
              <a:hlinkClick r:id="rId4"/>
            </p:cNvPr>
            <p:cNvSpPr/>
            <p:nvPr/>
          </p:nvSpPr>
          <p:spPr>
            <a:xfrm>
              <a:off x="4021074" y="5415279"/>
              <a:ext cx="4463415" cy="1245870"/>
            </a:xfrm>
            <a:custGeom>
              <a:avLst/>
              <a:gdLst/>
              <a:ahLst/>
              <a:cxnLst/>
              <a:rect l="l" t="t" r="r" b="b"/>
              <a:pathLst>
                <a:path w="4463415" h="1245870">
                  <a:moveTo>
                    <a:pt x="4391711" y="71120"/>
                  </a:moveTo>
                  <a:lnTo>
                    <a:pt x="71323" y="71120"/>
                  </a:lnTo>
                  <a:lnTo>
                    <a:pt x="71323" y="88900"/>
                  </a:lnTo>
                  <a:lnTo>
                    <a:pt x="71323" y="1155700"/>
                  </a:lnTo>
                  <a:lnTo>
                    <a:pt x="71323" y="1173480"/>
                  </a:lnTo>
                  <a:lnTo>
                    <a:pt x="4391711" y="1173480"/>
                  </a:lnTo>
                  <a:lnTo>
                    <a:pt x="4391711" y="1156208"/>
                  </a:lnTo>
                  <a:lnTo>
                    <a:pt x="4391711" y="1155700"/>
                  </a:lnTo>
                  <a:lnTo>
                    <a:pt x="4391711" y="89408"/>
                  </a:lnTo>
                  <a:lnTo>
                    <a:pt x="4373880" y="89408"/>
                  </a:lnTo>
                  <a:lnTo>
                    <a:pt x="4373880" y="1155700"/>
                  </a:lnTo>
                  <a:lnTo>
                    <a:pt x="89154" y="1155700"/>
                  </a:lnTo>
                  <a:lnTo>
                    <a:pt x="89154" y="88900"/>
                  </a:lnTo>
                  <a:lnTo>
                    <a:pt x="4391711" y="88900"/>
                  </a:lnTo>
                  <a:lnTo>
                    <a:pt x="4391711" y="71120"/>
                  </a:lnTo>
                  <a:close/>
                </a:path>
                <a:path w="4463415" h="1245870">
                  <a:moveTo>
                    <a:pt x="4463034" y="0"/>
                  </a:moveTo>
                  <a:lnTo>
                    <a:pt x="0" y="0"/>
                  </a:lnTo>
                  <a:lnTo>
                    <a:pt x="0" y="53340"/>
                  </a:lnTo>
                  <a:lnTo>
                    <a:pt x="0" y="1191260"/>
                  </a:lnTo>
                  <a:lnTo>
                    <a:pt x="0" y="1245870"/>
                  </a:lnTo>
                  <a:lnTo>
                    <a:pt x="4463034" y="1245870"/>
                  </a:lnTo>
                  <a:lnTo>
                    <a:pt x="4463034" y="1191882"/>
                  </a:lnTo>
                  <a:lnTo>
                    <a:pt x="4463034" y="1191260"/>
                  </a:lnTo>
                  <a:lnTo>
                    <a:pt x="4463034" y="53746"/>
                  </a:lnTo>
                  <a:lnTo>
                    <a:pt x="4409541" y="53746"/>
                  </a:lnTo>
                  <a:lnTo>
                    <a:pt x="4409541" y="1191260"/>
                  </a:lnTo>
                  <a:lnTo>
                    <a:pt x="53492" y="1191260"/>
                  </a:lnTo>
                  <a:lnTo>
                    <a:pt x="53492" y="53340"/>
                  </a:lnTo>
                  <a:lnTo>
                    <a:pt x="4463034" y="53340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203" y="1380126"/>
            <a:ext cx="1395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</a:t>
            </a:r>
            <a:r>
              <a:rPr sz="2000" dirty="0"/>
              <a:t>.</a:t>
            </a:r>
            <a:r>
              <a:rPr sz="2000" spc="-5" dirty="0"/>
              <a:t> </a:t>
            </a:r>
            <a:r>
              <a:rPr spc="-25" dirty="0"/>
              <a:t>Veracity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225403" y="1992774"/>
            <a:ext cx="8090534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95"/>
              </a:spcBef>
            </a:pPr>
            <a:r>
              <a:rPr sz="2000" spc="-30" dirty="0">
                <a:latin typeface="Times New Roman"/>
                <a:cs typeface="Times New Roman"/>
              </a:rPr>
              <a:t>Veracity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means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Correctness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Captured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Data”.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800"/>
              </a:lnSpc>
            </a:pP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4Vs,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without</a:t>
            </a:r>
            <a:endParaRPr sz="2000">
              <a:latin typeface="Times New Roman"/>
              <a:cs typeface="Times New Roman"/>
            </a:endParaRPr>
          </a:p>
          <a:p>
            <a:pPr marL="12700" marR="196850">
              <a:lnSpc>
                <a:spcPct val="75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Correct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fast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formats.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value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38194" y="3590290"/>
            <a:ext cx="4463415" cy="1262380"/>
            <a:chOff x="3838194" y="3590290"/>
            <a:chExt cx="4463415" cy="126238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6586" y="3678174"/>
              <a:ext cx="4286249" cy="1086611"/>
            </a:xfrm>
            <a:prstGeom prst="rect">
              <a:avLst/>
            </a:prstGeom>
          </p:spPr>
        </p:pic>
        <p:sp>
          <p:nvSpPr>
            <p:cNvPr id="6" name="object 6">
              <a:hlinkClick r:id="rId2"/>
            </p:cNvPr>
            <p:cNvSpPr/>
            <p:nvPr/>
          </p:nvSpPr>
          <p:spPr>
            <a:xfrm>
              <a:off x="3838194" y="3590289"/>
              <a:ext cx="4463415" cy="1262380"/>
            </a:xfrm>
            <a:custGeom>
              <a:avLst/>
              <a:gdLst/>
              <a:ahLst/>
              <a:cxnLst/>
              <a:rect l="l" t="t" r="r" b="b"/>
              <a:pathLst>
                <a:path w="4463415" h="1262379">
                  <a:moveTo>
                    <a:pt x="4391711" y="71120"/>
                  </a:moveTo>
                  <a:lnTo>
                    <a:pt x="4373880" y="71120"/>
                  </a:lnTo>
                  <a:lnTo>
                    <a:pt x="4373880" y="88900"/>
                  </a:lnTo>
                  <a:lnTo>
                    <a:pt x="4373880" y="1173480"/>
                  </a:lnTo>
                  <a:lnTo>
                    <a:pt x="89154" y="1173480"/>
                  </a:lnTo>
                  <a:lnTo>
                    <a:pt x="89154" y="88900"/>
                  </a:lnTo>
                  <a:lnTo>
                    <a:pt x="4373880" y="88900"/>
                  </a:lnTo>
                  <a:lnTo>
                    <a:pt x="4373880" y="71120"/>
                  </a:lnTo>
                  <a:lnTo>
                    <a:pt x="71323" y="71120"/>
                  </a:lnTo>
                  <a:lnTo>
                    <a:pt x="71323" y="88900"/>
                  </a:lnTo>
                  <a:lnTo>
                    <a:pt x="71323" y="1173480"/>
                  </a:lnTo>
                  <a:lnTo>
                    <a:pt x="71323" y="1191260"/>
                  </a:lnTo>
                  <a:lnTo>
                    <a:pt x="4391711" y="1191260"/>
                  </a:lnTo>
                  <a:lnTo>
                    <a:pt x="4391711" y="1173734"/>
                  </a:lnTo>
                  <a:lnTo>
                    <a:pt x="4391711" y="1173480"/>
                  </a:lnTo>
                  <a:lnTo>
                    <a:pt x="4391711" y="88900"/>
                  </a:lnTo>
                  <a:lnTo>
                    <a:pt x="4391711" y="88646"/>
                  </a:lnTo>
                  <a:lnTo>
                    <a:pt x="4391711" y="71120"/>
                  </a:lnTo>
                  <a:close/>
                </a:path>
                <a:path w="4463415" h="1262379">
                  <a:moveTo>
                    <a:pt x="4463034" y="0"/>
                  </a:moveTo>
                  <a:lnTo>
                    <a:pt x="4409541" y="0"/>
                  </a:lnTo>
                  <a:lnTo>
                    <a:pt x="4409541" y="53340"/>
                  </a:lnTo>
                  <a:lnTo>
                    <a:pt x="4409541" y="1209040"/>
                  </a:lnTo>
                  <a:lnTo>
                    <a:pt x="53492" y="1209040"/>
                  </a:lnTo>
                  <a:lnTo>
                    <a:pt x="53492" y="53340"/>
                  </a:lnTo>
                  <a:lnTo>
                    <a:pt x="4409541" y="53340"/>
                  </a:lnTo>
                  <a:lnTo>
                    <a:pt x="4409541" y="0"/>
                  </a:lnTo>
                  <a:lnTo>
                    <a:pt x="0" y="0"/>
                  </a:lnTo>
                  <a:lnTo>
                    <a:pt x="0" y="53340"/>
                  </a:lnTo>
                  <a:lnTo>
                    <a:pt x="0" y="1209040"/>
                  </a:lnTo>
                  <a:lnTo>
                    <a:pt x="0" y="1262380"/>
                  </a:lnTo>
                  <a:lnTo>
                    <a:pt x="4463034" y="1262380"/>
                  </a:lnTo>
                  <a:lnTo>
                    <a:pt x="4463034" y="1209395"/>
                  </a:lnTo>
                  <a:lnTo>
                    <a:pt x="4463034" y="1209040"/>
                  </a:lnTo>
                  <a:lnTo>
                    <a:pt x="4463034" y="53340"/>
                  </a:lnTo>
                  <a:lnTo>
                    <a:pt x="4463034" y="52984"/>
                  </a:lnTo>
                  <a:lnTo>
                    <a:pt x="4463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5211" y="223265"/>
            <a:ext cx="4441190" cy="585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546100" indent="-455295">
              <a:lnSpc>
                <a:spcPct val="100000"/>
              </a:lnSpc>
              <a:spcBef>
                <a:spcPts val="250"/>
              </a:spcBef>
              <a:buFont typeface="Wingdings"/>
              <a:buChar char=""/>
              <a:tabLst>
                <a:tab pos="546100" algn="l"/>
              </a:tabLst>
            </a:pPr>
            <a:r>
              <a:rPr sz="3200" spc="-25" dirty="0">
                <a:latin typeface="Times New Roman"/>
                <a:cs typeface="Times New Roman"/>
              </a:rPr>
              <a:t>Types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Digital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Data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" y="5381244"/>
            <a:ext cx="9960863" cy="995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1032" y="835410"/>
            <a:ext cx="9939020" cy="54737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228850" indent="-25336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2228850" algn="l"/>
              </a:tabLst>
            </a:pPr>
            <a:r>
              <a:rPr sz="1800" b="1" spc="-10" dirty="0">
                <a:latin typeface="Arial"/>
                <a:cs typeface="Arial"/>
              </a:rPr>
              <a:t>Structured</a:t>
            </a:r>
            <a:endParaRPr sz="1800">
              <a:latin typeface="Arial"/>
              <a:cs typeface="Arial"/>
            </a:endParaRPr>
          </a:p>
          <a:p>
            <a:pPr marL="2228850" indent="-25336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2228850" algn="l"/>
              </a:tabLst>
            </a:pPr>
            <a:r>
              <a:rPr sz="1800" b="1" spc="-10" dirty="0">
                <a:latin typeface="Arial"/>
                <a:cs typeface="Arial"/>
              </a:rPr>
              <a:t>Unstructured</a:t>
            </a:r>
            <a:endParaRPr sz="1800">
              <a:latin typeface="Arial"/>
              <a:cs typeface="Arial"/>
            </a:endParaRPr>
          </a:p>
          <a:p>
            <a:pPr marL="2228850" indent="-253365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2228850" algn="l"/>
              </a:tabLst>
            </a:pPr>
            <a:r>
              <a:rPr sz="1800" b="1" spc="-10" dirty="0">
                <a:latin typeface="Arial"/>
                <a:cs typeface="Arial"/>
              </a:rPr>
              <a:t>Semi-structured</a:t>
            </a:r>
            <a:endParaRPr sz="18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1905"/>
              </a:spcBef>
              <a:buFont typeface="Wingdings"/>
              <a:buChar char=""/>
              <a:tabLst>
                <a:tab pos="3676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Structured</a:t>
            </a:r>
            <a:endParaRPr sz="2400">
              <a:latin typeface="Times New Roman"/>
              <a:cs typeface="Times New Roman"/>
            </a:endParaRPr>
          </a:p>
          <a:p>
            <a:pPr marL="824865" marR="808355" lvl="1" indent="-342900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824865" algn="l"/>
              </a:tabLst>
            </a:pP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fixed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termed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'structured'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824865" marR="632460" lvl="1" indent="-342900">
              <a:lnSpc>
                <a:spcPct val="100000"/>
              </a:lnSpc>
              <a:spcBef>
                <a:spcPts val="795"/>
              </a:spcBef>
              <a:buFont typeface="Wingdings"/>
              <a:buChar char=""/>
              <a:tabLst>
                <a:tab pos="824865" algn="l"/>
              </a:tabLst>
            </a:pP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time,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talent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developing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(where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well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deriving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  <a:p>
            <a:pPr marL="825500" marR="180340" lvl="1" indent="-343535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825500" algn="l"/>
                <a:tab pos="888365" algn="l"/>
              </a:tabLst>
            </a:pP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However,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nowadays,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foreseeing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grows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huge </a:t>
            </a:r>
            <a:r>
              <a:rPr sz="2000" dirty="0">
                <a:latin typeface="Times New Roman"/>
                <a:cs typeface="Times New Roman"/>
              </a:rPr>
              <a:t>extent,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sizes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zettabytes.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95"/>
              </a:spcBef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955675" marR="43180" lvl="2" indent="-342900">
              <a:lnSpc>
                <a:spcPct val="100499"/>
              </a:lnSpc>
              <a:buFont typeface="Wingdings"/>
              <a:buChar char=""/>
              <a:tabLst>
                <a:tab pos="955675" algn="l"/>
              </a:tabLst>
            </a:pPr>
            <a:r>
              <a:rPr sz="2000" b="1" i="1" dirty="0">
                <a:latin typeface="Times New Roman"/>
                <a:cs typeface="Times New Roman"/>
              </a:rPr>
              <a:t>Do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you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know?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10</a:t>
            </a:r>
            <a:r>
              <a:rPr sz="1950" b="1" i="1" baseline="25641" dirty="0">
                <a:latin typeface="Times New Roman"/>
                <a:cs typeface="Times New Roman"/>
              </a:rPr>
              <a:t>21</a:t>
            </a:r>
            <a:r>
              <a:rPr sz="1950" b="1" i="1" spc="202" baseline="25641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bytes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1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zettabyte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one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billion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terabytes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10" dirty="0">
                <a:latin typeface="Times New Roman"/>
                <a:cs typeface="Times New Roman"/>
              </a:rPr>
              <a:t>zettabyte</a:t>
            </a:r>
            <a:r>
              <a:rPr sz="2000" spc="-10" dirty="0">
                <a:latin typeface="Times New Roman"/>
                <a:cs typeface="Times New Roman"/>
              </a:rPr>
              <a:t>. </a:t>
            </a:r>
            <a:r>
              <a:rPr sz="1800" spc="-45" dirty="0">
                <a:latin typeface="Verdana"/>
                <a:cs typeface="Verdana"/>
              </a:rPr>
              <a:t>Looking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these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figures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105" dirty="0">
                <a:latin typeface="Verdana"/>
                <a:cs typeface="Verdana"/>
              </a:rPr>
              <a:t>can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easily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understand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why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Big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is </a:t>
            </a:r>
            <a:r>
              <a:rPr sz="1800" spc="-20" dirty="0">
                <a:latin typeface="Verdana"/>
                <a:cs typeface="Verdana"/>
              </a:rPr>
              <a:t>given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imagine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challenges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involved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in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its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storage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processing.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3537</Words>
  <Application>Microsoft Office PowerPoint</Application>
  <PresentationFormat>Widescreen</PresentationFormat>
  <Paragraphs>223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MT</vt:lpstr>
      <vt:lpstr>Calibri</vt:lpstr>
      <vt:lpstr>Sitka Subheading</vt:lpstr>
      <vt:lpstr>Symbol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Tabular Representation of various Memory Sizes</vt:lpstr>
      <vt:lpstr>PowerPoint Presentation</vt:lpstr>
      <vt:lpstr>2. Velocity:</vt:lpstr>
      <vt:lpstr>4. Veracity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Big Data in Healthcare</vt:lpstr>
      <vt:lpstr>PowerPoint Presentation</vt:lpstr>
      <vt:lpstr>3. Big Data in Education</vt:lpstr>
      <vt:lpstr>4. Big Data in E-commerce</vt:lpstr>
      <vt:lpstr>5. Big Data in Media and Entertainment</vt:lpstr>
      <vt:lpstr>6. Big Data in Finance</vt:lpstr>
      <vt:lpstr>7. Big Data in Travel Industry</vt:lpstr>
      <vt:lpstr>8. Big Data in Telecom</vt:lpstr>
      <vt:lpstr>9. Big Data in Automobile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1 introduction to big data</dc:title>
  <dc:creator>shubham kumawat</dc:creator>
  <cp:lastModifiedBy>praveen kumar</cp:lastModifiedBy>
  <cp:revision>1</cp:revision>
  <dcterms:created xsi:type="dcterms:W3CDTF">2025-03-06T02:08:52Z</dcterms:created>
  <dcterms:modified xsi:type="dcterms:W3CDTF">2025-03-06T02:51:16Z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2020-08-15T00:00:00Z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2025-03-06T00:00:00Z</vt:filetime>
  </property>
  <property fmtid="{D5CDD505-2E9C-101B-9397-08002B2CF9AE}" pid="5" name="Producer">
    <vt:lpwstr>Adobe PDF Library 20.9.95</vt:lpwstr>
  </property>
</Properties>
</file>