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7" r:id="rId2"/>
    <p:sldId id="258" r:id="rId3"/>
    <p:sldId id="259" r:id="rId4"/>
    <p:sldId id="260" r:id="rId5"/>
    <p:sldId id="261" r:id="rId6"/>
    <p:sldId id="262" r:id="rId7"/>
    <p:sldId id="330" r:id="rId8"/>
    <p:sldId id="333" r:id="rId9"/>
    <p:sldId id="334" r:id="rId10"/>
    <p:sldId id="335" r:id="rId11"/>
    <p:sldId id="331" r:id="rId12"/>
    <p:sldId id="336" r:id="rId13"/>
    <p:sldId id="337" r:id="rId14"/>
    <p:sldId id="338" r:id="rId15"/>
    <p:sldId id="332" r:id="rId16"/>
    <p:sldId id="339" r:id="rId17"/>
    <p:sldId id="340" r:id="rId18"/>
    <p:sldId id="263" r:id="rId19"/>
    <p:sldId id="341" r:id="rId20"/>
    <p:sldId id="342" r:id="rId21"/>
    <p:sldId id="343" r:id="rId22"/>
    <p:sldId id="344" r:id="rId23"/>
    <p:sldId id="264" r:id="rId24"/>
    <p:sldId id="345" r:id="rId25"/>
    <p:sldId id="346" r:id="rId26"/>
    <p:sldId id="347" r:id="rId27"/>
    <p:sldId id="296" r:id="rId28"/>
    <p:sldId id="265" r:id="rId29"/>
    <p:sldId id="348" r:id="rId30"/>
    <p:sldId id="349" r:id="rId31"/>
    <p:sldId id="350" r:id="rId32"/>
    <p:sldId id="352" r:id="rId33"/>
    <p:sldId id="353" r:id="rId34"/>
    <p:sldId id="354" r:id="rId35"/>
    <p:sldId id="355" r:id="rId36"/>
    <p:sldId id="356" r:id="rId37"/>
    <p:sldId id="357" r:id="rId38"/>
    <p:sldId id="358" r:id="rId39"/>
    <p:sldId id="266" r:id="rId40"/>
    <p:sldId id="267" r:id="rId41"/>
    <p:sldId id="268" r:id="rId42"/>
    <p:sldId id="359" r:id="rId43"/>
    <p:sldId id="360" r:id="rId44"/>
    <p:sldId id="361" r:id="rId45"/>
    <p:sldId id="362" r:id="rId46"/>
    <p:sldId id="363" r:id="rId47"/>
    <p:sldId id="365" r:id="rId48"/>
    <p:sldId id="364" r:id="rId49"/>
    <p:sldId id="366" r:id="rId50"/>
    <p:sldId id="368" r:id="rId51"/>
    <p:sldId id="367" r:id="rId52"/>
    <p:sldId id="369" r:id="rId53"/>
    <p:sldId id="370" r:id="rId54"/>
    <p:sldId id="371"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67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E1D36B-62A6-45B2-AD16-C16595A35C30}" type="datetimeFigureOut">
              <a:rPr lang="en-IN" smtClean="0"/>
              <a:t>15-05-2025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61501-0DD5-43CD-A169-81139E261638}" type="slidenum">
              <a:rPr lang="en-IN" smtClean="0"/>
              <a:t>‹#›</a:t>
            </a:fld>
            <a:endParaRPr lang="en-IN" dirty="0"/>
          </a:p>
        </p:txBody>
      </p:sp>
    </p:spTree>
    <p:extLst>
      <p:ext uri="{BB962C8B-B14F-4D97-AF65-F5344CB8AC3E}">
        <p14:creationId xmlns:p14="http://schemas.microsoft.com/office/powerpoint/2010/main" val="746146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5961501-0DD5-43CD-A169-81139E261638}" type="slidenum">
              <a:rPr lang="en-IN" smtClean="0"/>
              <a:t>1</a:t>
            </a:fld>
            <a:endParaRPr lang="en-IN"/>
          </a:p>
        </p:txBody>
      </p:sp>
    </p:spTree>
    <p:extLst>
      <p:ext uri="{BB962C8B-B14F-4D97-AF65-F5344CB8AC3E}">
        <p14:creationId xmlns:p14="http://schemas.microsoft.com/office/powerpoint/2010/main" val="33990422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E092C3-EA6F-633E-20C4-4C244DBB8E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C586B9-6C44-5883-26ED-A81C06EB01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E14A19-44E8-5A9B-FD94-D5F287B8539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E9D1958-EFCC-9CDA-A1D5-1AE2DED6B2FD}"/>
              </a:ext>
            </a:extLst>
          </p:cNvPr>
          <p:cNvSpPr>
            <a:spLocks noGrp="1"/>
          </p:cNvSpPr>
          <p:nvPr>
            <p:ph type="sldNum" sz="quarter" idx="5"/>
          </p:nvPr>
        </p:nvSpPr>
        <p:spPr/>
        <p:txBody>
          <a:bodyPr/>
          <a:lstStyle/>
          <a:p>
            <a:fld id="{D5961501-0DD5-43CD-A169-81139E261638}" type="slidenum">
              <a:rPr lang="en-IN" smtClean="0"/>
              <a:t>10</a:t>
            </a:fld>
            <a:endParaRPr lang="en-IN"/>
          </a:p>
        </p:txBody>
      </p:sp>
    </p:spTree>
    <p:extLst>
      <p:ext uri="{BB962C8B-B14F-4D97-AF65-F5344CB8AC3E}">
        <p14:creationId xmlns:p14="http://schemas.microsoft.com/office/powerpoint/2010/main" val="1365131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7A5B96-889E-B02B-FAD0-14B665F1CB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7C4F71-A304-5F51-86F1-4521F3C3B4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B20473-43B2-4CA4-12AB-FE190FC3D32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D802113-3967-B57E-D615-D0C970350F6F}"/>
              </a:ext>
            </a:extLst>
          </p:cNvPr>
          <p:cNvSpPr>
            <a:spLocks noGrp="1"/>
          </p:cNvSpPr>
          <p:nvPr>
            <p:ph type="sldNum" sz="quarter" idx="5"/>
          </p:nvPr>
        </p:nvSpPr>
        <p:spPr/>
        <p:txBody>
          <a:bodyPr/>
          <a:lstStyle/>
          <a:p>
            <a:fld id="{D5961501-0DD5-43CD-A169-81139E261638}" type="slidenum">
              <a:rPr lang="en-IN" smtClean="0"/>
              <a:t>11</a:t>
            </a:fld>
            <a:endParaRPr lang="en-IN"/>
          </a:p>
        </p:txBody>
      </p:sp>
    </p:spTree>
    <p:extLst>
      <p:ext uri="{BB962C8B-B14F-4D97-AF65-F5344CB8AC3E}">
        <p14:creationId xmlns:p14="http://schemas.microsoft.com/office/powerpoint/2010/main" val="20131335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CAF9AA-BBA5-921A-08D8-D95A3F6D47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768AAB-8099-1516-9AD3-00BEF9AE3A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12427D-B905-A5AD-234E-95CEAB786BA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2A1F0D6-0572-5564-E31E-18511E7A9741}"/>
              </a:ext>
            </a:extLst>
          </p:cNvPr>
          <p:cNvSpPr>
            <a:spLocks noGrp="1"/>
          </p:cNvSpPr>
          <p:nvPr>
            <p:ph type="sldNum" sz="quarter" idx="5"/>
          </p:nvPr>
        </p:nvSpPr>
        <p:spPr/>
        <p:txBody>
          <a:bodyPr/>
          <a:lstStyle/>
          <a:p>
            <a:fld id="{D5961501-0DD5-43CD-A169-81139E261638}" type="slidenum">
              <a:rPr lang="en-IN" smtClean="0"/>
              <a:t>12</a:t>
            </a:fld>
            <a:endParaRPr lang="en-IN"/>
          </a:p>
        </p:txBody>
      </p:sp>
    </p:spTree>
    <p:extLst>
      <p:ext uri="{BB962C8B-B14F-4D97-AF65-F5344CB8AC3E}">
        <p14:creationId xmlns:p14="http://schemas.microsoft.com/office/powerpoint/2010/main" val="22550710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F494B1-3A3B-E1E3-ED0C-069314D07F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E29E0E-6940-0DBC-0129-EFB23B62E4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CE9DBB-CD9C-36B1-420C-F4A51A47DF9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D1A9035-F4C9-94E8-8BCE-218430ABD0A3}"/>
              </a:ext>
            </a:extLst>
          </p:cNvPr>
          <p:cNvSpPr>
            <a:spLocks noGrp="1"/>
          </p:cNvSpPr>
          <p:nvPr>
            <p:ph type="sldNum" sz="quarter" idx="5"/>
          </p:nvPr>
        </p:nvSpPr>
        <p:spPr/>
        <p:txBody>
          <a:bodyPr/>
          <a:lstStyle/>
          <a:p>
            <a:fld id="{D5961501-0DD5-43CD-A169-81139E261638}" type="slidenum">
              <a:rPr lang="en-IN" smtClean="0"/>
              <a:t>13</a:t>
            </a:fld>
            <a:endParaRPr lang="en-IN"/>
          </a:p>
        </p:txBody>
      </p:sp>
    </p:spTree>
    <p:extLst>
      <p:ext uri="{BB962C8B-B14F-4D97-AF65-F5344CB8AC3E}">
        <p14:creationId xmlns:p14="http://schemas.microsoft.com/office/powerpoint/2010/main" val="36719360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EB97F7-E2DA-CF9F-F04D-11044DA89D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11C882-3481-A37A-D707-9850F528DF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9D9C64-E0A3-DBAE-1544-7348805C5B1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0480BCA-C31F-3B20-035C-EE8994E585E8}"/>
              </a:ext>
            </a:extLst>
          </p:cNvPr>
          <p:cNvSpPr>
            <a:spLocks noGrp="1"/>
          </p:cNvSpPr>
          <p:nvPr>
            <p:ph type="sldNum" sz="quarter" idx="5"/>
          </p:nvPr>
        </p:nvSpPr>
        <p:spPr/>
        <p:txBody>
          <a:bodyPr/>
          <a:lstStyle/>
          <a:p>
            <a:fld id="{D5961501-0DD5-43CD-A169-81139E261638}" type="slidenum">
              <a:rPr lang="en-IN" smtClean="0"/>
              <a:t>14</a:t>
            </a:fld>
            <a:endParaRPr lang="en-IN"/>
          </a:p>
        </p:txBody>
      </p:sp>
    </p:spTree>
    <p:extLst>
      <p:ext uri="{BB962C8B-B14F-4D97-AF65-F5344CB8AC3E}">
        <p14:creationId xmlns:p14="http://schemas.microsoft.com/office/powerpoint/2010/main" val="19143190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939195-9BDB-327B-05DB-39404BC644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62E8AC-D6CF-A7A2-9CDF-5A8FDCACBB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B38B9C-3293-9AD4-86E3-EBCAE4EC7CD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9EAA3CC-5B7E-C346-7E70-30D8910197C4}"/>
              </a:ext>
            </a:extLst>
          </p:cNvPr>
          <p:cNvSpPr>
            <a:spLocks noGrp="1"/>
          </p:cNvSpPr>
          <p:nvPr>
            <p:ph type="sldNum" sz="quarter" idx="5"/>
          </p:nvPr>
        </p:nvSpPr>
        <p:spPr/>
        <p:txBody>
          <a:bodyPr/>
          <a:lstStyle/>
          <a:p>
            <a:fld id="{D5961501-0DD5-43CD-A169-81139E261638}" type="slidenum">
              <a:rPr lang="en-IN" smtClean="0"/>
              <a:t>15</a:t>
            </a:fld>
            <a:endParaRPr lang="en-IN"/>
          </a:p>
        </p:txBody>
      </p:sp>
    </p:spTree>
    <p:extLst>
      <p:ext uri="{BB962C8B-B14F-4D97-AF65-F5344CB8AC3E}">
        <p14:creationId xmlns:p14="http://schemas.microsoft.com/office/powerpoint/2010/main" val="2462998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B835E1-F0AB-F9CD-BED4-3EE6FACC66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4560D9-F62D-E614-0584-365EC24760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D9634B-29C5-CA47-7E59-9CE956FDA10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3CA707A-070B-B01A-2AEA-070D32A37C86}"/>
              </a:ext>
            </a:extLst>
          </p:cNvPr>
          <p:cNvSpPr>
            <a:spLocks noGrp="1"/>
          </p:cNvSpPr>
          <p:nvPr>
            <p:ph type="sldNum" sz="quarter" idx="5"/>
          </p:nvPr>
        </p:nvSpPr>
        <p:spPr/>
        <p:txBody>
          <a:bodyPr/>
          <a:lstStyle/>
          <a:p>
            <a:fld id="{D5961501-0DD5-43CD-A169-81139E261638}" type="slidenum">
              <a:rPr lang="en-IN" smtClean="0"/>
              <a:t>16</a:t>
            </a:fld>
            <a:endParaRPr lang="en-IN"/>
          </a:p>
        </p:txBody>
      </p:sp>
    </p:spTree>
    <p:extLst>
      <p:ext uri="{BB962C8B-B14F-4D97-AF65-F5344CB8AC3E}">
        <p14:creationId xmlns:p14="http://schemas.microsoft.com/office/powerpoint/2010/main" val="21153015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BCA518-8FED-1D9C-47BE-07637792A5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157871-07EA-D2F7-D7F4-4FDA2E717A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FA6B77-041E-E5D0-5D98-46B5ACE5D24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C2E462F-45DD-19E2-A91E-9652EBFF01AC}"/>
              </a:ext>
            </a:extLst>
          </p:cNvPr>
          <p:cNvSpPr>
            <a:spLocks noGrp="1"/>
          </p:cNvSpPr>
          <p:nvPr>
            <p:ph type="sldNum" sz="quarter" idx="5"/>
          </p:nvPr>
        </p:nvSpPr>
        <p:spPr/>
        <p:txBody>
          <a:bodyPr/>
          <a:lstStyle/>
          <a:p>
            <a:fld id="{D5961501-0DD5-43CD-A169-81139E261638}" type="slidenum">
              <a:rPr lang="en-IN" smtClean="0"/>
              <a:t>17</a:t>
            </a:fld>
            <a:endParaRPr lang="en-IN"/>
          </a:p>
        </p:txBody>
      </p:sp>
    </p:spTree>
    <p:extLst>
      <p:ext uri="{BB962C8B-B14F-4D97-AF65-F5344CB8AC3E}">
        <p14:creationId xmlns:p14="http://schemas.microsoft.com/office/powerpoint/2010/main" val="3797664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C99371-259D-8BDA-8B94-9BC9CE7BCD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8A2FF0-9DE6-7AF3-8DFC-F2972ADFFD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6B79E0-0115-B49D-B6B7-9F1F58AEC72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96CB16B-6A8C-29CC-AD90-08648A7054BA}"/>
              </a:ext>
            </a:extLst>
          </p:cNvPr>
          <p:cNvSpPr>
            <a:spLocks noGrp="1"/>
          </p:cNvSpPr>
          <p:nvPr>
            <p:ph type="sldNum" sz="quarter" idx="5"/>
          </p:nvPr>
        </p:nvSpPr>
        <p:spPr/>
        <p:txBody>
          <a:bodyPr/>
          <a:lstStyle/>
          <a:p>
            <a:fld id="{D5961501-0DD5-43CD-A169-81139E261638}" type="slidenum">
              <a:rPr lang="en-IN" smtClean="0"/>
              <a:t>18</a:t>
            </a:fld>
            <a:endParaRPr lang="en-IN"/>
          </a:p>
        </p:txBody>
      </p:sp>
    </p:spTree>
    <p:extLst>
      <p:ext uri="{BB962C8B-B14F-4D97-AF65-F5344CB8AC3E}">
        <p14:creationId xmlns:p14="http://schemas.microsoft.com/office/powerpoint/2010/main" val="6871341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37683E-D85D-46BA-41BE-0E2B227D8A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43E84B-F4C8-6A38-780C-3EB5E02C0F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E75ADB-1B4A-49B3-0A79-F3B4BFA8A65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A706E7B-4892-D68B-34D7-7A0DCA7E2A28}"/>
              </a:ext>
            </a:extLst>
          </p:cNvPr>
          <p:cNvSpPr>
            <a:spLocks noGrp="1"/>
          </p:cNvSpPr>
          <p:nvPr>
            <p:ph type="sldNum" sz="quarter" idx="5"/>
          </p:nvPr>
        </p:nvSpPr>
        <p:spPr/>
        <p:txBody>
          <a:bodyPr/>
          <a:lstStyle/>
          <a:p>
            <a:fld id="{D5961501-0DD5-43CD-A169-81139E261638}" type="slidenum">
              <a:rPr lang="en-IN" smtClean="0"/>
              <a:t>19</a:t>
            </a:fld>
            <a:endParaRPr lang="en-IN"/>
          </a:p>
        </p:txBody>
      </p:sp>
    </p:spTree>
    <p:extLst>
      <p:ext uri="{BB962C8B-B14F-4D97-AF65-F5344CB8AC3E}">
        <p14:creationId xmlns:p14="http://schemas.microsoft.com/office/powerpoint/2010/main" val="2648157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ACB1D2-BEE4-82D6-A6D4-A01B8A068D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9F19E9-4E56-395E-A319-7128260F49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D07DF8-6798-787E-8DDA-B42722CDA21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0966188-7455-C6DD-9773-02A9869EB0CE}"/>
              </a:ext>
            </a:extLst>
          </p:cNvPr>
          <p:cNvSpPr>
            <a:spLocks noGrp="1"/>
          </p:cNvSpPr>
          <p:nvPr>
            <p:ph type="sldNum" sz="quarter" idx="5"/>
          </p:nvPr>
        </p:nvSpPr>
        <p:spPr/>
        <p:txBody>
          <a:bodyPr/>
          <a:lstStyle/>
          <a:p>
            <a:fld id="{D5961501-0DD5-43CD-A169-81139E261638}" type="slidenum">
              <a:rPr lang="en-IN" smtClean="0"/>
              <a:t>2</a:t>
            </a:fld>
            <a:endParaRPr lang="en-IN"/>
          </a:p>
        </p:txBody>
      </p:sp>
    </p:spTree>
    <p:extLst>
      <p:ext uri="{BB962C8B-B14F-4D97-AF65-F5344CB8AC3E}">
        <p14:creationId xmlns:p14="http://schemas.microsoft.com/office/powerpoint/2010/main" val="25956620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F5D439-31BB-F3B3-F405-82466216BD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85EC50-8438-B814-3994-93C00B4F74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3749F2-D1E5-D20A-03AC-01BFD743364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1C46623-FD5E-DBD3-BAD7-158E18FC2896}"/>
              </a:ext>
            </a:extLst>
          </p:cNvPr>
          <p:cNvSpPr>
            <a:spLocks noGrp="1"/>
          </p:cNvSpPr>
          <p:nvPr>
            <p:ph type="sldNum" sz="quarter" idx="5"/>
          </p:nvPr>
        </p:nvSpPr>
        <p:spPr/>
        <p:txBody>
          <a:bodyPr/>
          <a:lstStyle/>
          <a:p>
            <a:fld id="{D5961501-0DD5-43CD-A169-81139E261638}" type="slidenum">
              <a:rPr lang="en-IN" smtClean="0"/>
              <a:t>20</a:t>
            </a:fld>
            <a:endParaRPr lang="en-IN"/>
          </a:p>
        </p:txBody>
      </p:sp>
    </p:spTree>
    <p:extLst>
      <p:ext uri="{BB962C8B-B14F-4D97-AF65-F5344CB8AC3E}">
        <p14:creationId xmlns:p14="http://schemas.microsoft.com/office/powerpoint/2010/main" val="41404042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EC437E-DECB-8F87-91CD-0A659D30D8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8CBFCD-CC0A-3A6A-1E28-910D5E8355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D925D3-C479-9E0D-A265-979DBFC30D6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B5E94CD-A487-AC61-C1CB-D9A3F3317F22}"/>
              </a:ext>
            </a:extLst>
          </p:cNvPr>
          <p:cNvSpPr>
            <a:spLocks noGrp="1"/>
          </p:cNvSpPr>
          <p:nvPr>
            <p:ph type="sldNum" sz="quarter" idx="5"/>
          </p:nvPr>
        </p:nvSpPr>
        <p:spPr/>
        <p:txBody>
          <a:bodyPr/>
          <a:lstStyle/>
          <a:p>
            <a:fld id="{D5961501-0DD5-43CD-A169-81139E261638}" type="slidenum">
              <a:rPr lang="en-IN" smtClean="0"/>
              <a:t>21</a:t>
            </a:fld>
            <a:endParaRPr lang="en-IN"/>
          </a:p>
        </p:txBody>
      </p:sp>
    </p:spTree>
    <p:extLst>
      <p:ext uri="{BB962C8B-B14F-4D97-AF65-F5344CB8AC3E}">
        <p14:creationId xmlns:p14="http://schemas.microsoft.com/office/powerpoint/2010/main" val="18785348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620E40-8764-9763-E7B8-2DC896176A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1525D8-942B-5198-5D18-729040834D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5F1FB7-71B8-E86E-B9B7-83C3211E180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7FB6AC0-8865-9991-B80D-3DA579C35C1E}"/>
              </a:ext>
            </a:extLst>
          </p:cNvPr>
          <p:cNvSpPr>
            <a:spLocks noGrp="1"/>
          </p:cNvSpPr>
          <p:nvPr>
            <p:ph type="sldNum" sz="quarter" idx="5"/>
          </p:nvPr>
        </p:nvSpPr>
        <p:spPr/>
        <p:txBody>
          <a:bodyPr/>
          <a:lstStyle/>
          <a:p>
            <a:fld id="{D5961501-0DD5-43CD-A169-81139E261638}" type="slidenum">
              <a:rPr lang="en-IN" smtClean="0"/>
              <a:t>22</a:t>
            </a:fld>
            <a:endParaRPr lang="en-IN"/>
          </a:p>
        </p:txBody>
      </p:sp>
    </p:spTree>
    <p:extLst>
      <p:ext uri="{BB962C8B-B14F-4D97-AF65-F5344CB8AC3E}">
        <p14:creationId xmlns:p14="http://schemas.microsoft.com/office/powerpoint/2010/main" val="7427640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6FC1A-6710-65B0-F105-BFE245B0F9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80AF9D-6888-F60D-0E32-037FB6E189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30B966-1BE4-29A4-CD26-7303254A503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A5FADD8-E004-AE70-02BA-8716CA2CF73E}"/>
              </a:ext>
            </a:extLst>
          </p:cNvPr>
          <p:cNvSpPr>
            <a:spLocks noGrp="1"/>
          </p:cNvSpPr>
          <p:nvPr>
            <p:ph type="sldNum" sz="quarter" idx="5"/>
          </p:nvPr>
        </p:nvSpPr>
        <p:spPr/>
        <p:txBody>
          <a:bodyPr/>
          <a:lstStyle/>
          <a:p>
            <a:fld id="{D5961501-0DD5-43CD-A169-81139E261638}" type="slidenum">
              <a:rPr lang="en-IN" smtClean="0"/>
              <a:t>23</a:t>
            </a:fld>
            <a:endParaRPr lang="en-IN"/>
          </a:p>
        </p:txBody>
      </p:sp>
    </p:spTree>
    <p:extLst>
      <p:ext uri="{BB962C8B-B14F-4D97-AF65-F5344CB8AC3E}">
        <p14:creationId xmlns:p14="http://schemas.microsoft.com/office/powerpoint/2010/main" val="4872411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A1B89A-2139-AF70-4FD2-38F00167E3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2D6BE9-650C-CE33-4E4B-F430E48E9E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7DC1FF-536E-F594-DA65-28058917B7A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76451B7-1F81-EFE2-E2C9-82031D97BFDE}"/>
              </a:ext>
            </a:extLst>
          </p:cNvPr>
          <p:cNvSpPr>
            <a:spLocks noGrp="1"/>
          </p:cNvSpPr>
          <p:nvPr>
            <p:ph type="sldNum" sz="quarter" idx="5"/>
          </p:nvPr>
        </p:nvSpPr>
        <p:spPr/>
        <p:txBody>
          <a:bodyPr/>
          <a:lstStyle/>
          <a:p>
            <a:fld id="{D5961501-0DD5-43CD-A169-81139E261638}" type="slidenum">
              <a:rPr lang="en-IN" smtClean="0"/>
              <a:t>24</a:t>
            </a:fld>
            <a:endParaRPr lang="en-IN"/>
          </a:p>
        </p:txBody>
      </p:sp>
    </p:spTree>
    <p:extLst>
      <p:ext uri="{BB962C8B-B14F-4D97-AF65-F5344CB8AC3E}">
        <p14:creationId xmlns:p14="http://schemas.microsoft.com/office/powerpoint/2010/main" val="31512393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020B24-9472-F561-18D7-2C91F5517B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2B8181-9830-239E-9DB1-FDEEB0175D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3832DB-4C32-B83B-49D8-3E8400AC023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17245D2-497D-7CFB-B41F-9366E96C6035}"/>
              </a:ext>
            </a:extLst>
          </p:cNvPr>
          <p:cNvSpPr>
            <a:spLocks noGrp="1"/>
          </p:cNvSpPr>
          <p:nvPr>
            <p:ph type="sldNum" sz="quarter" idx="5"/>
          </p:nvPr>
        </p:nvSpPr>
        <p:spPr/>
        <p:txBody>
          <a:bodyPr/>
          <a:lstStyle/>
          <a:p>
            <a:fld id="{D5961501-0DD5-43CD-A169-81139E261638}" type="slidenum">
              <a:rPr lang="en-IN" smtClean="0"/>
              <a:t>25</a:t>
            </a:fld>
            <a:endParaRPr lang="en-IN"/>
          </a:p>
        </p:txBody>
      </p:sp>
    </p:spTree>
    <p:extLst>
      <p:ext uri="{BB962C8B-B14F-4D97-AF65-F5344CB8AC3E}">
        <p14:creationId xmlns:p14="http://schemas.microsoft.com/office/powerpoint/2010/main" val="32701991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1972C-E8BC-67AA-C733-8267E00CA6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BEB6BB-7519-7F39-BBB1-4C4CB0EE55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B5115A-0008-BDC1-3E0F-DB59D83CC5E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9B7067E-6FF9-CEAE-4B14-525A0846C277}"/>
              </a:ext>
            </a:extLst>
          </p:cNvPr>
          <p:cNvSpPr>
            <a:spLocks noGrp="1"/>
          </p:cNvSpPr>
          <p:nvPr>
            <p:ph type="sldNum" sz="quarter" idx="5"/>
          </p:nvPr>
        </p:nvSpPr>
        <p:spPr/>
        <p:txBody>
          <a:bodyPr/>
          <a:lstStyle/>
          <a:p>
            <a:fld id="{D5961501-0DD5-43CD-A169-81139E261638}" type="slidenum">
              <a:rPr lang="en-IN" smtClean="0"/>
              <a:t>26</a:t>
            </a:fld>
            <a:endParaRPr lang="en-IN"/>
          </a:p>
        </p:txBody>
      </p:sp>
    </p:spTree>
    <p:extLst>
      <p:ext uri="{BB962C8B-B14F-4D97-AF65-F5344CB8AC3E}">
        <p14:creationId xmlns:p14="http://schemas.microsoft.com/office/powerpoint/2010/main" val="2081845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87E144-1366-EECF-453A-BE103AEF68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6E621C-E133-2F61-C04E-2B5F147F00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14C828-D7E9-89AB-87D7-3B9427A1A5D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4D10EC0-CC55-6FB7-9D8B-B54CB3593A89}"/>
              </a:ext>
            </a:extLst>
          </p:cNvPr>
          <p:cNvSpPr>
            <a:spLocks noGrp="1"/>
          </p:cNvSpPr>
          <p:nvPr>
            <p:ph type="sldNum" sz="quarter" idx="5"/>
          </p:nvPr>
        </p:nvSpPr>
        <p:spPr/>
        <p:txBody>
          <a:bodyPr/>
          <a:lstStyle/>
          <a:p>
            <a:fld id="{D5961501-0DD5-43CD-A169-81139E261638}" type="slidenum">
              <a:rPr lang="en-IN" smtClean="0"/>
              <a:t>27</a:t>
            </a:fld>
            <a:endParaRPr lang="en-IN"/>
          </a:p>
        </p:txBody>
      </p:sp>
    </p:spTree>
    <p:extLst>
      <p:ext uri="{BB962C8B-B14F-4D97-AF65-F5344CB8AC3E}">
        <p14:creationId xmlns:p14="http://schemas.microsoft.com/office/powerpoint/2010/main" val="38542700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EE4EDA-4AA7-0C99-80D9-9653222AF3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E15582-17D8-457C-32CF-3C1B73D558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2C8CBD-9220-53BD-2F99-CC14DB4260A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82DD2C5-17DE-E55E-8DCB-9A6B257F70A1}"/>
              </a:ext>
            </a:extLst>
          </p:cNvPr>
          <p:cNvSpPr>
            <a:spLocks noGrp="1"/>
          </p:cNvSpPr>
          <p:nvPr>
            <p:ph type="sldNum" sz="quarter" idx="5"/>
          </p:nvPr>
        </p:nvSpPr>
        <p:spPr/>
        <p:txBody>
          <a:bodyPr/>
          <a:lstStyle/>
          <a:p>
            <a:fld id="{D5961501-0DD5-43CD-A169-81139E261638}" type="slidenum">
              <a:rPr lang="en-IN" smtClean="0"/>
              <a:t>28</a:t>
            </a:fld>
            <a:endParaRPr lang="en-IN"/>
          </a:p>
        </p:txBody>
      </p:sp>
    </p:spTree>
    <p:extLst>
      <p:ext uri="{BB962C8B-B14F-4D97-AF65-F5344CB8AC3E}">
        <p14:creationId xmlns:p14="http://schemas.microsoft.com/office/powerpoint/2010/main" val="17100557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24289B-2807-07CD-A7A0-5EAF3834AE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D0F250-DB55-B474-5532-E37EB914A0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44102F-50F6-7DBD-9653-94945927DC7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5C34E353-0B3E-D86D-854F-CA50A180098F}"/>
              </a:ext>
            </a:extLst>
          </p:cNvPr>
          <p:cNvSpPr>
            <a:spLocks noGrp="1"/>
          </p:cNvSpPr>
          <p:nvPr>
            <p:ph type="sldNum" sz="quarter" idx="5"/>
          </p:nvPr>
        </p:nvSpPr>
        <p:spPr/>
        <p:txBody>
          <a:bodyPr/>
          <a:lstStyle/>
          <a:p>
            <a:fld id="{D5961501-0DD5-43CD-A169-81139E261638}" type="slidenum">
              <a:rPr lang="en-IN" smtClean="0"/>
              <a:t>29</a:t>
            </a:fld>
            <a:endParaRPr lang="en-IN"/>
          </a:p>
        </p:txBody>
      </p:sp>
    </p:spTree>
    <p:extLst>
      <p:ext uri="{BB962C8B-B14F-4D97-AF65-F5344CB8AC3E}">
        <p14:creationId xmlns:p14="http://schemas.microsoft.com/office/powerpoint/2010/main" val="3708924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385AF3-2CB7-912E-7EDE-92E0945089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82F9E0-59FE-8E69-1447-B174AEC476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B99E35-17D3-F811-F77F-F4F0B63177C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88C5443-0620-D79B-D356-5B5AC77CA3C6}"/>
              </a:ext>
            </a:extLst>
          </p:cNvPr>
          <p:cNvSpPr>
            <a:spLocks noGrp="1"/>
          </p:cNvSpPr>
          <p:nvPr>
            <p:ph type="sldNum" sz="quarter" idx="5"/>
          </p:nvPr>
        </p:nvSpPr>
        <p:spPr/>
        <p:txBody>
          <a:bodyPr/>
          <a:lstStyle/>
          <a:p>
            <a:fld id="{D5961501-0DD5-43CD-A169-81139E261638}" type="slidenum">
              <a:rPr lang="en-IN" smtClean="0"/>
              <a:t>3</a:t>
            </a:fld>
            <a:endParaRPr lang="en-IN"/>
          </a:p>
        </p:txBody>
      </p:sp>
    </p:spTree>
    <p:extLst>
      <p:ext uri="{BB962C8B-B14F-4D97-AF65-F5344CB8AC3E}">
        <p14:creationId xmlns:p14="http://schemas.microsoft.com/office/powerpoint/2010/main" val="32424270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4359DE-1447-EC4A-D5CD-B39C7C8A6E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F3A645-13A1-BF68-35BF-7C7C8F9BED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F2C3BC-377A-FBAE-711D-0D1BECEFEA0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3C491DA-12D1-5779-1D4C-90267424F937}"/>
              </a:ext>
            </a:extLst>
          </p:cNvPr>
          <p:cNvSpPr>
            <a:spLocks noGrp="1"/>
          </p:cNvSpPr>
          <p:nvPr>
            <p:ph type="sldNum" sz="quarter" idx="5"/>
          </p:nvPr>
        </p:nvSpPr>
        <p:spPr/>
        <p:txBody>
          <a:bodyPr/>
          <a:lstStyle/>
          <a:p>
            <a:fld id="{D5961501-0DD5-43CD-A169-81139E261638}" type="slidenum">
              <a:rPr lang="en-IN" smtClean="0"/>
              <a:t>30</a:t>
            </a:fld>
            <a:endParaRPr lang="en-IN"/>
          </a:p>
        </p:txBody>
      </p:sp>
    </p:spTree>
    <p:extLst>
      <p:ext uri="{BB962C8B-B14F-4D97-AF65-F5344CB8AC3E}">
        <p14:creationId xmlns:p14="http://schemas.microsoft.com/office/powerpoint/2010/main" val="42944939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65388F-073F-650F-C65B-563D5865F1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A6A27D-8CA8-7DE2-51AC-E884862125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EFC1F8-FE69-2451-67BC-339F6C79F44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D76CCC3-36E9-202B-B142-EDD490E43640}"/>
              </a:ext>
            </a:extLst>
          </p:cNvPr>
          <p:cNvSpPr>
            <a:spLocks noGrp="1"/>
          </p:cNvSpPr>
          <p:nvPr>
            <p:ph type="sldNum" sz="quarter" idx="5"/>
          </p:nvPr>
        </p:nvSpPr>
        <p:spPr/>
        <p:txBody>
          <a:bodyPr/>
          <a:lstStyle/>
          <a:p>
            <a:fld id="{D5961501-0DD5-43CD-A169-81139E261638}" type="slidenum">
              <a:rPr lang="en-IN" smtClean="0"/>
              <a:t>31</a:t>
            </a:fld>
            <a:endParaRPr lang="en-IN"/>
          </a:p>
        </p:txBody>
      </p:sp>
    </p:spTree>
    <p:extLst>
      <p:ext uri="{BB962C8B-B14F-4D97-AF65-F5344CB8AC3E}">
        <p14:creationId xmlns:p14="http://schemas.microsoft.com/office/powerpoint/2010/main" val="21242192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E7C561-EB71-2AD1-C89B-65115094FD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C6EE56-9D73-A272-D282-A39F49FBC3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53114F-01C1-A1FA-EB8C-D4872DA42D9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0D47B59-7218-F23F-8039-4710FE539645}"/>
              </a:ext>
            </a:extLst>
          </p:cNvPr>
          <p:cNvSpPr>
            <a:spLocks noGrp="1"/>
          </p:cNvSpPr>
          <p:nvPr>
            <p:ph type="sldNum" sz="quarter" idx="5"/>
          </p:nvPr>
        </p:nvSpPr>
        <p:spPr/>
        <p:txBody>
          <a:bodyPr/>
          <a:lstStyle/>
          <a:p>
            <a:fld id="{D5961501-0DD5-43CD-A169-81139E261638}" type="slidenum">
              <a:rPr lang="en-IN" smtClean="0"/>
              <a:t>32</a:t>
            </a:fld>
            <a:endParaRPr lang="en-IN"/>
          </a:p>
        </p:txBody>
      </p:sp>
    </p:spTree>
    <p:extLst>
      <p:ext uri="{BB962C8B-B14F-4D97-AF65-F5344CB8AC3E}">
        <p14:creationId xmlns:p14="http://schemas.microsoft.com/office/powerpoint/2010/main" val="21293061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0EA729-9251-62EB-8DF4-AA755116AD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CF7D7F-AC7B-9205-EBA2-06EC40CD56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79E2D12-D82E-EEC8-C606-F0C915C0A8E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2E4629B-6C79-B1F7-7A68-AA3D9EACB633}"/>
              </a:ext>
            </a:extLst>
          </p:cNvPr>
          <p:cNvSpPr>
            <a:spLocks noGrp="1"/>
          </p:cNvSpPr>
          <p:nvPr>
            <p:ph type="sldNum" sz="quarter" idx="5"/>
          </p:nvPr>
        </p:nvSpPr>
        <p:spPr/>
        <p:txBody>
          <a:bodyPr/>
          <a:lstStyle/>
          <a:p>
            <a:fld id="{D5961501-0DD5-43CD-A169-81139E261638}" type="slidenum">
              <a:rPr lang="en-IN" smtClean="0"/>
              <a:t>33</a:t>
            </a:fld>
            <a:endParaRPr lang="en-IN"/>
          </a:p>
        </p:txBody>
      </p:sp>
    </p:spTree>
    <p:extLst>
      <p:ext uri="{BB962C8B-B14F-4D97-AF65-F5344CB8AC3E}">
        <p14:creationId xmlns:p14="http://schemas.microsoft.com/office/powerpoint/2010/main" val="32826411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AF55DB-504C-9398-3907-D7E82E6FC9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AA9975-0D91-99FD-5888-BDA03B8D0D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FB22CA-013F-F510-1788-8A959EE24D1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70EAFBB-5BC1-459B-2C83-01B57AD0A05E}"/>
              </a:ext>
            </a:extLst>
          </p:cNvPr>
          <p:cNvSpPr>
            <a:spLocks noGrp="1"/>
          </p:cNvSpPr>
          <p:nvPr>
            <p:ph type="sldNum" sz="quarter" idx="5"/>
          </p:nvPr>
        </p:nvSpPr>
        <p:spPr/>
        <p:txBody>
          <a:bodyPr/>
          <a:lstStyle/>
          <a:p>
            <a:fld id="{D5961501-0DD5-43CD-A169-81139E261638}" type="slidenum">
              <a:rPr lang="en-IN" smtClean="0"/>
              <a:t>34</a:t>
            </a:fld>
            <a:endParaRPr lang="en-IN"/>
          </a:p>
        </p:txBody>
      </p:sp>
    </p:spTree>
    <p:extLst>
      <p:ext uri="{BB962C8B-B14F-4D97-AF65-F5344CB8AC3E}">
        <p14:creationId xmlns:p14="http://schemas.microsoft.com/office/powerpoint/2010/main" val="3444048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36E62B-68FB-1444-607B-9326ECE2BF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D51B61-C5EF-E137-98EE-1DD8BD50CD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8E8DB9-1F13-B67A-4615-03A7BE34706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62168BB-A08A-907A-604A-E9317F35D766}"/>
              </a:ext>
            </a:extLst>
          </p:cNvPr>
          <p:cNvSpPr>
            <a:spLocks noGrp="1"/>
          </p:cNvSpPr>
          <p:nvPr>
            <p:ph type="sldNum" sz="quarter" idx="5"/>
          </p:nvPr>
        </p:nvSpPr>
        <p:spPr/>
        <p:txBody>
          <a:bodyPr/>
          <a:lstStyle/>
          <a:p>
            <a:fld id="{D5961501-0DD5-43CD-A169-81139E261638}" type="slidenum">
              <a:rPr lang="en-IN" smtClean="0"/>
              <a:t>35</a:t>
            </a:fld>
            <a:endParaRPr lang="en-IN"/>
          </a:p>
        </p:txBody>
      </p:sp>
    </p:spTree>
    <p:extLst>
      <p:ext uri="{BB962C8B-B14F-4D97-AF65-F5344CB8AC3E}">
        <p14:creationId xmlns:p14="http://schemas.microsoft.com/office/powerpoint/2010/main" val="1348649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31A71A-2E81-9492-3C36-50E4746871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590D1B-F783-94B3-3BCB-C8E8202876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A129B4-C59E-1768-4BA2-16F9AE96A3D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7398116-2E38-C090-99FF-A4E2B65F7E2F}"/>
              </a:ext>
            </a:extLst>
          </p:cNvPr>
          <p:cNvSpPr>
            <a:spLocks noGrp="1"/>
          </p:cNvSpPr>
          <p:nvPr>
            <p:ph type="sldNum" sz="quarter" idx="5"/>
          </p:nvPr>
        </p:nvSpPr>
        <p:spPr/>
        <p:txBody>
          <a:bodyPr/>
          <a:lstStyle/>
          <a:p>
            <a:fld id="{D5961501-0DD5-43CD-A169-81139E261638}" type="slidenum">
              <a:rPr lang="en-IN" smtClean="0"/>
              <a:t>36</a:t>
            </a:fld>
            <a:endParaRPr lang="en-IN"/>
          </a:p>
        </p:txBody>
      </p:sp>
    </p:spTree>
    <p:extLst>
      <p:ext uri="{BB962C8B-B14F-4D97-AF65-F5344CB8AC3E}">
        <p14:creationId xmlns:p14="http://schemas.microsoft.com/office/powerpoint/2010/main" val="37529083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347C32-2D5B-C622-10E7-5E6E1C36A8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039AD8-56C3-ECD9-044E-387BB3687F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9689CF-B19F-2458-A2A0-725F7CFA187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17FB97B-7248-0A93-ADAB-5D38AECD37C4}"/>
              </a:ext>
            </a:extLst>
          </p:cNvPr>
          <p:cNvSpPr>
            <a:spLocks noGrp="1"/>
          </p:cNvSpPr>
          <p:nvPr>
            <p:ph type="sldNum" sz="quarter" idx="5"/>
          </p:nvPr>
        </p:nvSpPr>
        <p:spPr/>
        <p:txBody>
          <a:bodyPr/>
          <a:lstStyle/>
          <a:p>
            <a:fld id="{D5961501-0DD5-43CD-A169-81139E261638}" type="slidenum">
              <a:rPr lang="en-IN" smtClean="0"/>
              <a:t>37</a:t>
            </a:fld>
            <a:endParaRPr lang="en-IN"/>
          </a:p>
        </p:txBody>
      </p:sp>
    </p:spTree>
    <p:extLst>
      <p:ext uri="{BB962C8B-B14F-4D97-AF65-F5344CB8AC3E}">
        <p14:creationId xmlns:p14="http://schemas.microsoft.com/office/powerpoint/2010/main" val="203705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DE7681-9E52-6A6A-EFA3-8C78389B76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E4370A-5297-36AC-8C7C-957C1DB5DC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A3213F-418A-ABA1-1AB1-DB13FC15C69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C3E647C-CC55-89B1-379B-4A52D29E0F97}"/>
              </a:ext>
            </a:extLst>
          </p:cNvPr>
          <p:cNvSpPr>
            <a:spLocks noGrp="1"/>
          </p:cNvSpPr>
          <p:nvPr>
            <p:ph type="sldNum" sz="quarter" idx="5"/>
          </p:nvPr>
        </p:nvSpPr>
        <p:spPr/>
        <p:txBody>
          <a:bodyPr/>
          <a:lstStyle/>
          <a:p>
            <a:fld id="{D5961501-0DD5-43CD-A169-81139E261638}" type="slidenum">
              <a:rPr lang="en-IN" smtClean="0"/>
              <a:t>38</a:t>
            </a:fld>
            <a:endParaRPr lang="en-IN"/>
          </a:p>
        </p:txBody>
      </p:sp>
    </p:spTree>
    <p:extLst>
      <p:ext uri="{BB962C8B-B14F-4D97-AF65-F5344CB8AC3E}">
        <p14:creationId xmlns:p14="http://schemas.microsoft.com/office/powerpoint/2010/main" val="8481374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312728-9477-13FC-BEEC-56AA21FFBB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ABEB29-C636-79C2-F028-BEBA40664E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00E195-7EF6-F756-5A4F-3D77921A70E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579930D-CAC3-9554-9C59-4AE68604B1A5}"/>
              </a:ext>
            </a:extLst>
          </p:cNvPr>
          <p:cNvSpPr>
            <a:spLocks noGrp="1"/>
          </p:cNvSpPr>
          <p:nvPr>
            <p:ph type="sldNum" sz="quarter" idx="5"/>
          </p:nvPr>
        </p:nvSpPr>
        <p:spPr/>
        <p:txBody>
          <a:bodyPr/>
          <a:lstStyle/>
          <a:p>
            <a:fld id="{D5961501-0DD5-43CD-A169-81139E261638}" type="slidenum">
              <a:rPr lang="en-IN" smtClean="0"/>
              <a:t>39</a:t>
            </a:fld>
            <a:endParaRPr lang="en-IN"/>
          </a:p>
        </p:txBody>
      </p:sp>
    </p:spTree>
    <p:extLst>
      <p:ext uri="{BB962C8B-B14F-4D97-AF65-F5344CB8AC3E}">
        <p14:creationId xmlns:p14="http://schemas.microsoft.com/office/powerpoint/2010/main" val="24372609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1C7536-64FB-A185-B4B4-92B5AD9CE1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2E9632-8417-FB7E-1EED-E0958A506D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FFC9C8-3195-67D1-F100-7616FF80F3A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86380EA-72B4-975D-D7F8-BC035AE951BD}"/>
              </a:ext>
            </a:extLst>
          </p:cNvPr>
          <p:cNvSpPr>
            <a:spLocks noGrp="1"/>
          </p:cNvSpPr>
          <p:nvPr>
            <p:ph type="sldNum" sz="quarter" idx="5"/>
          </p:nvPr>
        </p:nvSpPr>
        <p:spPr/>
        <p:txBody>
          <a:bodyPr/>
          <a:lstStyle/>
          <a:p>
            <a:fld id="{D5961501-0DD5-43CD-A169-81139E261638}" type="slidenum">
              <a:rPr lang="en-IN" smtClean="0"/>
              <a:t>4</a:t>
            </a:fld>
            <a:endParaRPr lang="en-IN"/>
          </a:p>
        </p:txBody>
      </p:sp>
    </p:spTree>
    <p:extLst>
      <p:ext uri="{BB962C8B-B14F-4D97-AF65-F5344CB8AC3E}">
        <p14:creationId xmlns:p14="http://schemas.microsoft.com/office/powerpoint/2010/main" val="327059231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6DD3A9-9FFE-D02B-A1B1-18D35B0A85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7C5AA5-2A23-415B-C02F-257DE0751A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8CA6EE-A99B-001E-DC5D-55D89D7CC1F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43717EE-DC0B-4778-EDD3-5F8F8DC4C494}"/>
              </a:ext>
            </a:extLst>
          </p:cNvPr>
          <p:cNvSpPr>
            <a:spLocks noGrp="1"/>
          </p:cNvSpPr>
          <p:nvPr>
            <p:ph type="sldNum" sz="quarter" idx="5"/>
          </p:nvPr>
        </p:nvSpPr>
        <p:spPr/>
        <p:txBody>
          <a:bodyPr/>
          <a:lstStyle/>
          <a:p>
            <a:fld id="{D5961501-0DD5-43CD-A169-81139E261638}" type="slidenum">
              <a:rPr lang="en-IN" smtClean="0"/>
              <a:t>40</a:t>
            </a:fld>
            <a:endParaRPr lang="en-IN" dirty="0"/>
          </a:p>
        </p:txBody>
      </p:sp>
    </p:spTree>
    <p:extLst>
      <p:ext uri="{BB962C8B-B14F-4D97-AF65-F5344CB8AC3E}">
        <p14:creationId xmlns:p14="http://schemas.microsoft.com/office/powerpoint/2010/main" val="4033796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5580EE-4974-3065-CD4E-CB8FD87FCC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4730A0-7229-67AB-F8ED-5EA23D1E8B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C0FE31-B3AB-E2A4-5501-AD97F43085F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4A279E0-1953-090E-528F-4EFEB9A19EA9}"/>
              </a:ext>
            </a:extLst>
          </p:cNvPr>
          <p:cNvSpPr>
            <a:spLocks noGrp="1"/>
          </p:cNvSpPr>
          <p:nvPr>
            <p:ph type="sldNum" sz="quarter" idx="5"/>
          </p:nvPr>
        </p:nvSpPr>
        <p:spPr/>
        <p:txBody>
          <a:bodyPr/>
          <a:lstStyle/>
          <a:p>
            <a:fld id="{D5961501-0DD5-43CD-A169-81139E261638}" type="slidenum">
              <a:rPr lang="en-IN" smtClean="0"/>
              <a:t>41</a:t>
            </a:fld>
            <a:endParaRPr lang="en-IN" dirty="0"/>
          </a:p>
        </p:txBody>
      </p:sp>
    </p:spTree>
    <p:extLst>
      <p:ext uri="{BB962C8B-B14F-4D97-AF65-F5344CB8AC3E}">
        <p14:creationId xmlns:p14="http://schemas.microsoft.com/office/powerpoint/2010/main" val="67982882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E1D7E-E933-7835-02EB-A42663C478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AD768F-E0F9-D2B8-C268-54862D4837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3B003B-9E73-9938-9BDB-04255E91F96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36B4316-62BE-8A57-FAF3-4F0B9C8510E4}"/>
              </a:ext>
            </a:extLst>
          </p:cNvPr>
          <p:cNvSpPr>
            <a:spLocks noGrp="1"/>
          </p:cNvSpPr>
          <p:nvPr>
            <p:ph type="sldNum" sz="quarter" idx="5"/>
          </p:nvPr>
        </p:nvSpPr>
        <p:spPr/>
        <p:txBody>
          <a:bodyPr/>
          <a:lstStyle/>
          <a:p>
            <a:fld id="{D5961501-0DD5-43CD-A169-81139E261638}" type="slidenum">
              <a:rPr lang="en-IN" smtClean="0"/>
              <a:t>42</a:t>
            </a:fld>
            <a:endParaRPr lang="en-IN" dirty="0"/>
          </a:p>
        </p:txBody>
      </p:sp>
    </p:spTree>
    <p:extLst>
      <p:ext uri="{BB962C8B-B14F-4D97-AF65-F5344CB8AC3E}">
        <p14:creationId xmlns:p14="http://schemas.microsoft.com/office/powerpoint/2010/main" val="421061915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117C2A-D93F-80D3-39CD-C545270358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D885F9-5249-13C9-029E-B54617F325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E2AC66-24D2-E407-CFD2-4770AC9AF09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921886F-EF7B-6A77-5904-C9987B2DDB56}"/>
              </a:ext>
            </a:extLst>
          </p:cNvPr>
          <p:cNvSpPr>
            <a:spLocks noGrp="1"/>
          </p:cNvSpPr>
          <p:nvPr>
            <p:ph type="sldNum" sz="quarter" idx="5"/>
          </p:nvPr>
        </p:nvSpPr>
        <p:spPr/>
        <p:txBody>
          <a:bodyPr/>
          <a:lstStyle/>
          <a:p>
            <a:fld id="{D5961501-0DD5-43CD-A169-81139E261638}" type="slidenum">
              <a:rPr lang="en-IN" smtClean="0"/>
              <a:t>43</a:t>
            </a:fld>
            <a:endParaRPr lang="en-IN" dirty="0"/>
          </a:p>
        </p:txBody>
      </p:sp>
    </p:spTree>
    <p:extLst>
      <p:ext uri="{BB962C8B-B14F-4D97-AF65-F5344CB8AC3E}">
        <p14:creationId xmlns:p14="http://schemas.microsoft.com/office/powerpoint/2010/main" val="347519578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A0C456-F2AE-3271-F8FC-5C08DC28C6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FA1471-8C66-6E5B-BF03-E99F1AA7E1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4A1318-4E4E-BB31-EEA5-9EC20485F8E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C525678-6AB5-BEC3-5BF5-17E6A29FD800}"/>
              </a:ext>
            </a:extLst>
          </p:cNvPr>
          <p:cNvSpPr>
            <a:spLocks noGrp="1"/>
          </p:cNvSpPr>
          <p:nvPr>
            <p:ph type="sldNum" sz="quarter" idx="5"/>
          </p:nvPr>
        </p:nvSpPr>
        <p:spPr/>
        <p:txBody>
          <a:bodyPr/>
          <a:lstStyle/>
          <a:p>
            <a:fld id="{D5961501-0DD5-43CD-A169-81139E261638}" type="slidenum">
              <a:rPr lang="en-IN" smtClean="0"/>
              <a:t>44</a:t>
            </a:fld>
            <a:endParaRPr lang="en-IN" dirty="0"/>
          </a:p>
        </p:txBody>
      </p:sp>
    </p:spTree>
    <p:extLst>
      <p:ext uri="{BB962C8B-B14F-4D97-AF65-F5344CB8AC3E}">
        <p14:creationId xmlns:p14="http://schemas.microsoft.com/office/powerpoint/2010/main" val="32562961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05D8FE-7202-DF26-A140-2662C5B7DE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93892C-A73F-21D9-85FD-038FC3B627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4736DB-A2C2-7670-596A-83F0EF13EC1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10F5CD1-6D7A-757A-9A6E-705EE37231E8}"/>
              </a:ext>
            </a:extLst>
          </p:cNvPr>
          <p:cNvSpPr>
            <a:spLocks noGrp="1"/>
          </p:cNvSpPr>
          <p:nvPr>
            <p:ph type="sldNum" sz="quarter" idx="5"/>
          </p:nvPr>
        </p:nvSpPr>
        <p:spPr/>
        <p:txBody>
          <a:bodyPr/>
          <a:lstStyle/>
          <a:p>
            <a:fld id="{D5961501-0DD5-43CD-A169-81139E261638}" type="slidenum">
              <a:rPr lang="en-IN" smtClean="0"/>
              <a:t>45</a:t>
            </a:fld>
            <a:endParaRPr lang="en-IN"/>
          </a:p>
        </p:txBody>
      </p:sp>
    </p:spTree>
    <p:extLst>
      <p:ext uri="{BB962C8B-B14F-4D97-AF65-F5344CB8AC3E}">
        <p14:creationId xmlns:p14="http://schemas.microsoft.com/office/powerpoint/2010/main" val="40375498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A8E5B3-7B82-C656-A8BF-7355B4B48D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6940DD-38BF-2057-90FD-89E1604C72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BE1006-AF80-8A6A-6484-FD8E4809AD3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6EF108D-74E1-1593-512F-562FE4CF39DF}"/>
              </a:ext>
            </a:extLst>
          </p:cNvPr>
          <p:cNvSpPr>
            <a:spLocks noGrp="1"/>
          </p:cNvSpPr>
          <p:nvPr>
            <p:ph type="sldNum" sz="quarter" idx="5"/>
          </p:nvPr>
        </p:nvSpPr>
        <p:spPr/>
        <p:txBody>
          <a:bodyPr/>
          <a:lstStyle/>
          <a:p>
            <a:fld id="{D5961501-0DD5-43CD-A169-81139E261638}" type="slidenum">
              <a:rPr lang="en-IN" smtClean="0"/>
              <a:t>46</a:t>
            </a:fld>
            <a:endParaRPr lang="en-IN" dirty="0"/>
          </a:p>
        </p:txBody>
      </p:sp>
    </p:spTree>
    <p:extLst>
      <p:ext uri="{BB962C8B-B14F-4D97-AF65-F5344CB8AC3E}">
        <p14:creationId xmlns:p14="http://schemas.microsoft.com/office/powerpoint/2010/main" val="2806484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0264DD-386F-3100-A19B-9393AE074B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836C27-E732-993E-CD9A-95D5E7017D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4351EC-085A-CB54-4773-C529BC82FC0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97795C9-465D-BBD5-E72F-3749208CE4EB}"/>
              </a:ext>
            </a:extLst>
          </p:cNvPr>
          <p:cNvSpPr>
            <a:spLocks noGrp="1"/>
          </p:cNvSpPr>
          <p:nvPr>
            <p:ph type="sldNum" sz="quarter" idx="5"/>
          </p:nvPr>
        </p:nvSpPr>
        <p:spPr/>
        <p:txBody>
          <a:bodyPr/>
          <a:lstStyle/>
          <a:p>
            <a:fld id="{D5961501-0DD5-43CD-A169-81139E261638}" type="slidenum">
              <a:rPr lang="en-IN" smtClean="0"/>
              <a:t>47</a:t>
            </a:fld>
            <a:endParaRPr lang="en-IN" dirty="0"/>
          </a:p>
        </p:txBody>
      </p:sp>
    </p:spTree>
    <p:extLst>
      <p:ext uri="{BB962C8B-B14F-4D97-AF65-F5344CB8AC3E}">
        <p14:creationId xmlns:p14="http://schemas.microsoft.com/office/powerpoint/2010/main" val="4428894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AB45F-616B-6347-EEF7-EC58A5ACA4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7DA371-5A35-57D0-8E3B-E96D998263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495117-05BB-8BF5-237A-53D64592B6D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2690F50-819F-E819-D1AA-3F608DFBB8BC}"/>
              </a:ext>
            </a:extLst>
          </p:cNvPr>
          <p:cNvSpPr>
            <a:spLocks noGrp="1"/>
          </p:cNvSpPr>
          <p:nvPr>
            <p:ph type="sldNum" sz="quarter" idx="5"/>
          </p:nvPr>
        </p:nvSpPr>
        <p:spPr/>
        <p:txBody>
          <a:bodyPr/>
          <a:lstStyle/>
          <a:p>
            <a:fld id="{D5961501-0DD5-43CD-A169-81139E261638}" type="slidenum">
              <a:rPr lang="en-IN" smtClean="0"/>
              <a:t>48</a:t>
            </a:fld>
            <a:endParaRPr lang="en-IN" dirty="0"/>
          </a:p>
        </p:txBody>
      </p:sp>
    </p:spTree>
    <p:extLst>
      <p:ext uri="{BB962C8B-B14F-4D97-AF65-F5344CB8AC3E}">
        <p14:creationId xmlns:p14="http://schemas.microsoft.com/office/powerpoint/2010/main" val="244628175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BFC207-61C2-F898-7C30-163424F2A5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73970E-D5CF-0636-A54A-3481345BC4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06326C-0658-C444-D77E-E3688EBB6E6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DB95B66-40BC-B897-6CA8-EDB32CC75C5C}"/>
              </a:ext>
            </a:extLst>
          </p:cNvPr>
          <p:cNvSpPr>
            <a:spLocks noGrp="1"/>
          </p:cNvSpPr>
          <p:nvPr>
            <p:ph type="sldNum" sz="quarter" idx="5"/>
          </p:nvPr>
        </p:nvSpPr>
        <p:spPr/>
        <p:txBody>
          <a:bodyPr/>
          <a:lstStyle/>
          <a:p>
            <a:fld id="{D5961501-0DD5-43CD-A169-81139E261638}" type="slidenum">
              <a:rPr lang="en-IN" smtClean="0"/>
              <a:t>49</a:t>
            </a:fld>
            <a:endParaRPr lang="en-IN" dirty="0"/>
          </a:p>
        </p:txBody>
      </p:sp>
    </p:spTree>
    <p:extLst>
      <p:ext uri="{BB962C8B-B14F-4D97-AF65-F5344CB8AC3E}">
        <p14:creationId xmlns:p14="http://schemas.microsoft.com/office/powerpoint/2010/main" val="621694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323FA3-EE37-CCE0-8A8E-FDEB17502A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0549DC-F87C-2304-42BE-38B8EF5C64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E80996-B4EF-01F2-F8A7-C3EAD5B53E2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8894233-9807-20C6-2A56-725265C14BC5}"/>
              </a:ext>
            </a:extLst>
          </p:cNvPr>
          <p:cNvSpPr>
            <a:spLocks noGrp="1"/>
          </p:cNvSpPr>
          <p:nvPr>
            <p:ph type="sldNum" sz="quarter" idx="5"/>
          </p:nvPr>
        </p:nvSpPr>
        <p:spPr/>
        <p:txBody>
          <a:bodyPr/>
          <a:lstStyle/>
          <a:p>
            <a:fld id="{D5961501-0DD5-43CD-A169-81139E261638}" type="slidenum">
              <a:rPr lang="en-IN" smtClean="0"/>
              <a:t>5</a:t>
            </a:fld>
            <a:endParaRPr lang="en-IN"/>
          </a:p>
        </p:txBody>
      </p:sp>
    </p:spTree>
    <p:extLst>
      <p:ext uri="{BB962C8B-B14F-4D97-AF65-F5344CB8AC3E}">
        <p14:creationId xmlns:p14="http://schemas.microsoft.com/office/powerpoint/2010/main" val="31502426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BC5F31-E6B3-5B71-3EAD-1C9BA0EC76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AAC00C-C030-A9BE-E8A9-05DEF5CE79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6B80A7-A7C0-76EF-596F-2B9E691E55A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43595FD-6797-4339-DAD5-6B30EA4006A5}"/>
              </a:ext>
            </a:extLst>
          </p:cNvPr>
          <p:cNvSpPr>
            <a:spLocks noGrp="1"/>
          </p:cNvSpPr>
          <p:nvPr>
            <p:ph type="sldNum" sz="quarter" idx="5"/>
          </p:nvPr>
        </p:nvSpPr>
        <p:spPr/>
        <p:txBody>
          <a:bodyPr/>
          <a:lstStyle/>
          <a:p>
            <a:fld id="{D5961501-0DD5-43CD-A169-81139E261638}" type="slidenum">
              <a:rPr lang="en-IN" smtClean="0"/>
              <a:t>50</a:t>
            </a:fld>
            <a:endParaRPr lang="en-IN" dirty="0"/>
          </a:p>
        </p:txBody>
      </p:sp>
    </p:spTree>
    <p:extLst>
      <p:ext uri="{BB962C8B-B14F-4D97-AF65-F5344CB8AC3E}">
        <p14:creationId xmlns:p14="http://schemas.microsoft.com/office/powerpoint/2010/main" val="243904676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BFBE31-2029-4D4F-B4D2-0A9D0185E8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187BF1-A280-3296-7619-D98DDEE37C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1250AD-1679-2DD0-7B41-FC79B33A486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355B62B-8560-A960-474B-EE9CE68066DC}"/>
              </a:ext>
            </a:extLst>
          </p:cNvPr>
          <p:cNvSpPr>
            <a:spLocks noGrp="1"/>
          </p:cNvSpPr>
          <p:nvPr>
            <p:ph type="sldNum" sz="quarter" idx="5"/>
          </p:nvPr>
        </p:nvSpPr>
        <p:spPr/>
        <p:txBody>
          <a:bodyPr/>
          <a:lstStyle/>
          <a:p>
            <a:fld id="{D5961501-0DD5-43CD-A169-81139E261638}" type="slidenum">
              <a:rPr lang="en-IN" smtClean="0"/>
              <a:t>51</a:t>
            </a:fld>
            <a:endParaRPr lang="en-IN" dirty="0"/>
          </a:p>
        </p:txBody>
      </p:sp>
    </p:spTree>
    <p:extLst>
      <p:ext uri="{BB962C8B-B14F-4D97-AF65-F5344CB8AC3E}">
        <p14:creationId xmlns:p14="http://schemas.microsoft.com/office/powerpoint/2010/main" val="429670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BC087C-B2D6-198C-7343-E4E4DB2B4C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8288DF-B439-7820-335F-18239ED3AA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9AC857-96FA-F456-8692-0EF8FC5F786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F91E7FA-FB5E-FD8C-8B10-4A99E2E1EDEF}"/>
              </a:ext>
            </a:extLst>
          </p:cNvPr>
          <p:cNvSpPr>
            <a:spLocks noGrp="1"/>
          </p:cNvSpPr>
          <p:nvPr>
            <p:ph type="sldNum" sz="quarter" idx="5"/>
          </p:nvPr>
        </p:nvSpPr>
        <p:spPr/>
        <p:txBody>
          <a:bodyPr/>
          <a:lstStyle/>
          <a:p>
            <a:fld id="{D5961501-0DD5-43CD-A169-81139E261638}" type="slidenum">
              <a:rPr lang="en-IN" smtClean="0"/>
              <a:t>52</a:t>
            </a:fld>
            <a:endParaRPr lang="en-IN" dirty="0"/>
          </a:p>
        </p:txBody>
      </p:sp>
    </p:spTree>
    <p:extLst>
      <p:ext uri="{BB962C8B-B14F-4D97-AF65-F5344CB8AC3E}">
        <p14:creationId xmlns:p14="http://schemas.microsoft.com/office/powerpoint/2010/main" val="288498292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A8CCA3-F346-7C3F-A72F-0EF1319806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2CB10B-A1B3-7970-3E33-E41040BE2C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97ACA8-92A4-E926-0492-D9386069BF6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50403D7-BF49-976D-9B53-14C87AAA898F}"/>
              </a:ext>
            </a:extLst>
          </p:cNvPr>
          <p:cNvSpPr>
            <a:spLocks noGrp="1"/>
          </p:cNvSpPr>
          <p:nvPr>
            <p:ph type="sldNum" sz="quarter" idx="5"/>
          </p:nvPr>
        </p:nvSpPr>
        <p:spPr/>
        <p:txBody>
          <a:bodyPr/>
          <a:lstStyle/>
          <a:p>
            <a:fld id="{D5961501-0DD5-43CD-A169-81139E261638}" type="slidenum">
              <a:rPr lang="en-IN" smtClean="0"/>
              <a:t>53</a:t>
            </a:fld>
            <a:endParaRPr lang="en-IN" dirty="0"/>
          </a:p>
        </p:txBody>
      </p:sp>
    </p:spTree>
    <p:extLst>
      <p:ext uri="{BB962C8B-B14F-4D97-AF65-F5344CB8AC3E}">
        <p14:creationId xmlns:p14="http://schemas.microsoft.com/office/powerpoint/2010/main" val="9399217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2832CC-34D3-4A11-9BBF-35E66D8DB7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81F018-DB01-F64B-956F-CD1EE43D0F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02ECF4-8FF1-7BCE-0B01-9B9E68ADC1B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1112FA2-DB8E-DA45-2C69-DC634ECC04ED}"/>
              </a:ext>
            </a:extLst>
          </p:cNvPr>
          <p:cNvSpPr>
            <a:spLocks noGrp="1"/>
          </p:cNvSpPr>
          <p:nvPr>
            <p:ph type="sldNum" sz="quarter" idx="5"/>
          </p:nvPr>
        </p:nvSpPr>
        <p:spPr/>
        <p:txBody>
          <a:bodyPr/>
          <a:lstStyle/>
          <a:p>
            <a:fld id="{D5961501-0DD5-43CD-A169-81139E261638}" type="slidenum">
              <a:rPr lang="en-IN" smtClean="0"/>
              <a:t>54</a:t>
            </a:fld>
            <a:endParaRPr lang="en-IN" dirty="0"/>
          </a:p>
        </p:txBody>
      </p:sp>
    </p:spTree>
    <p:extLst>
      <p:ext uri="{BB962C8B-B14F-4D97-AF65-F5344CB8AC3E}">
        <p14:creationId xmlns:p14="http://schemas.microsoft.com/office/powerpoint/2010/main" val="7496604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E2A6E4-DCD3-99C1-73E0-35829F4726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7C8BA3-283D-CC04-CCA0-B29A41DE75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0F4E17-BEB7-2F5E-5465-1C6A9F2C9B2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9354F08-0FD4-29FF-13E5-947C9BCFE428}"/>
              </a:ext>
            </a:extLst>
          </p:cNvPr>
          <p:cNvSpPr>
            <a:spLocks noGrp="1"/>
          </p:cNvSpPr>
          <p:nvPr>
            <p:ph type="sldNum" sz="quarter" idx="5"/>
          </p:nvPr>
        </p:nvSpPr>
        <p:spPr/>
        <p:txBody>
          <a:bodyPr/>
          <a:lstStyle/>
          <a:p>
            <a:fld id="{D5961501-0DD5-43CD-A169-81139E261638}" type="slidenum">
              <a:rPr lang="en-IN" smtClean="0"/>
              <a:t>6</a:t>
            </a:fld>
            <a:endParaRPr lang="en-IN"/>
          </a:p>
        </p:txBody>
      </p:sp>
    </p:spTree>
    <p:extLst>
      <p:ext uri="{BB962C8B-B14F-4D97-AF65-F5344CB8AC3E}">
        <p14:creationId xmlns:p14="http://schemas.microsoft.com/office/powerpoint/2010/main" val="3189414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B0D166-FF19-FA88-EFBC-18359F0CF0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7BD539-391E-D09E-44D2-F0C3A8F7C8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CF95AC-E0CD-434B-4A12-E520DF02820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3CE1617-F255-EEB0-C24D-689BAC1699F7}"/>
              </a:ext>
            </a:extLst>
          </p:cNvPr>
          <p:cNvSpPr>
            <a:spLocks noGrp="1"/>
          </p:cNvSpPr>
          <p:nvPr>
            <p:ph type="sldNum" sz="quarter" idx="5"/>
          </p:nvPr>
        </p:nvSpPr>
        <p:spPr/>
        <p:txBody>
          <a:bodyPr/>
          <a:lstStyle/>
          <a:p>
            <a:fld id="{D5961501-0DD5-43CD-A169-81139E261638}" type="slidenum">
              <a:rPr lang="en-IN" smtClean="0"/>
              <a:t>7</a:t>
            </a:fld>
            <a:endParaRPr lang="en-IN"/>
          </a:p>
        </p:txBody>
      </p:sp>
    </p:spTree>
    <p:extLst>
      <p:ext uri="{BB962C8B-B14F-4D97-AF65-F5344CB8AC3E}">
        <p14:creationId xmlns:p14="http://schemas.microsoft.com/office/powerpoint/2010/main" val="27560552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8E7942-3C10-B581-9266-99FFFA7E21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829F62-485C-5B83-090A-F3B56CBC12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7E4C00-461B-274B-D6FB-D0AD9B8A8F4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19336DC-0F20-B489-A36F-A5AF3A8073A9}"/>
              </a:ext>
            </a:extLst>
          </p:cNvPr>
          <p:cNvSpPr>
            <a:spLocks noGrp="1"/>
          </p:cNvSpPr>
          <p:nvPr>
            <p:ph type="sldNum" sz="quarter" idx="5"/>
          </p:nvPr>
        </p:nvSpPr>
        <p:spPr/>
        <p:txBody>
          <a:bodyPr/>
          <a:lstStyle/>
          <a:p>
            <a:fld id="{D5961501-0DD5-43CD-A169-81139E261638}" type="slidenum">
              <a:rPr lang="en-IN" smtClean="0"/>
              <a:t>8</a:t>
            </a:fld>
            <a:endParaRPr lang="en-IN"/>
          </a:p>
        </p:txBody>
      </p:sp>
    </p:spTree>
    <p:extLst>
      <p:ext uri="{BB962C8B-B14F-4D97-AF65-F5344CB8AC3E}">
        <p14:creationId xmlns:p14="http://schemas.microsoft.com/office/powerpoint/2010/main" val="32239653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4D9498-9B45-C065-AD54-D3D58E65C0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7671D1-CAD3-B8D4-9093-25249C781F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1E8701-19E9-5311-8ABA-E6080398347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B34971B-3679-24F3-FB79-59CBC41672F3}"/>
              </a:ext>
            </a:extLst>
          </p:cNvPr>
          <p:cNvSpPr>
            <a:spLocks noGrp="1"/>
          </p:cNvSpPr>
          <p:nvPr>
            <p:ph type="sldNum" sz="quarter" idx="5"/>
          </p:nvPr>
        </p:nvSpPr>
        <p:spPr/>
        <p:txBody>
          <a:bodyPr/>
          <a:lstStyle/>
          <a:p>
            <a:fld id="{D5961501-0DD5-43CD-A169-81139E261638}" type="slidenum">
              <a:rPr lang="en-IN" smtClean="0"/>
              <a:t>9</a:t>
            </a:fld>
            <a:endParaRPr lang="en-IN"/>
          </a:p>
        </p:txBody>
      </p:sp>
    </p:spTree>
    <p:extLst>
      <p:ext uri="{BB962C8B-B14F-4D97-AF65-F5344CB8AC3E}">
        <p14:creationId xmlns:p14="http://schemas.microsoft.com/office/powerpoint/2010/main" val="1155194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47BFD-C307-65DE-8AA6-1FED571953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6488156-E4CE-08EA-3C1E-A0EBA67A43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9D5AE3C-5A56-7C7A-BE40-F7494CA56C56}"/>
              </a:ext>
            </a:extLst>
          </p:cNvPr>
          <p:cNvSpPr>
            <a:spLocks noGrp="1"/>
          </p:cNvSpPr>
          <p:nvPr>
            <p:ph type="dt" sz="half" idx="10"/>
          </p:nvPr>
        </p:nvSpPr>
        <p:spPr/>
        <p:txBody>
          <a:bodyPr/>
          <a:lstStyle/>
          <a:p>
            <a:fld id="{9544C676-2FD5-4086-B378-233C21F791D0}" type="datetimeFigureOut">
              <a:rPr lang="en-IN" smtClean="0"/>
              <a:t>15-05-2025</a:t>
            </a:fld>
            <a:endParaRPr lang="en-IN" dirty="0"/>
          </a:p>
        </p:txBody>
      </p:sp>
      <p:sp>
        <p:nvSpPr>
          <p:cNvPr id="5" name="Footer Placeholder 4">
            <a:extLst>
              <a:ext uri="{FF2B5EF4-FFF2-40B4-BE49-F238E27FC236}">
                <a16:creationId xmlns:a16="http://schemas.microsoft.com/office/drawing/2014/main" id="{77504F23-6AF3-9F8E-FCA0-2253685329A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FF3A948-588D-EA21-43B9-2A2B78CE05FB}"/>
              </a:ext>
            </a:extLst>
          </p:cNvPr>
          <p:cNvSpPr>
            <a:spLocks noGrp="1"/>
          </p:cNvSpPr>
          <p:nvPr>
            <p:ph type="sldNum" sz="quarter" idx="12"/>
          </p:nvPr>
        </p:nvSpPr>
        <p:spPr/>
        <p:txBody>
          <a:bodyPr/>
          <a:lstStyle/>
          <a:p>
            <a:fld id="{D1FEE842-9AB5-4513-A933-8A1685CA51FA}" type="slidenum">
              <a:rPr lang="en-IN" smtClean="0"/>
              <a:t>‹#›</a:t>
            </a:fld>
            <a:endParaRPr lang="en-IN" dirty="0"/>
          </a:p>
        </p:txBody>
      </p:sp>
    </p:spTree>
    <p:extLst>
      <p:ext uri="{BB962C8B-B14F-4D97-AF65-F5344CB8AC3E}">
        <p14:creationId xmlns:p14="http://schemas.microsoft.com/office/powerpoint/2010/main" val="1724427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08955-6B20-734A-FF62-FE8BBD0D903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AFC72B-9EEF-1047-956F-BE536250EA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67D484-47A0-EFC5-EE85-CCCD295CF770}"/>
              </a:ext>
            </a:extLst>
          </p:cNvPr>
          <p:cNvSpPr>
            <a:spLocks noGrp="1"/>
          </p:cNvSpPr>
          <p:nvPr>
            <p:ph type="dt" sz="half" idx="10"/>
          </p:nvPr>
        </p:nvSpPr>
        <p:spPr/>
        <p:txBody>
          <a:bodyPr/>
          <a:lstStyle/>
          <a:p>
            <a:fld id="{9544C676-2FD5-4086-B378-233C21F791D0}" type="datetimeFigureOut">
              <a:rPr lang="en-IN" smtClean="0"/>
              <a:t>15-05-2025</a:t>
            </a:fld>
            <a:endParaRPr lang="en-IN" dirty="0"/>
          </a:p>
        </p:txBody>
      </p:sp>
      <p:sp>
        <p:nvSpPr>
          <p:cNvPr id="5" name="Footer Placeholder 4">
            <a:extLst>
              <a:ext uri="{FF2B5EF4-FFF2-40B4-BE49-F238E27FC236}">
                <a16:creationId xmlns:a16="http://schemas.microsoft.com/office/drawing/2014/main" id="{B364F78F-29EE-5343-6835-9545ABC4719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5F883A2-6F72-F43D-AEB1-8538209916B6}"/>
              </a:ext>
            </a:extLst>
          </p:cNvPr>
          <p:cNvSpPr>
            <a:spLocks noGrp="1"/>
          </p:cNvSpPr>
          <p:nvPr>
            <p:ph type="sldNum" sz="quarter" idx="12"/>
          </p:nvPr>
        </p:nvSpPr>
        <p:spPr/>
        <p:txBody>
          <a:bodyPr/>
          <a:lstStyle/>
          <a:p>
            <a:fld id="{D1FEE842-9AB5-4513-A933-8A1685CA51FA}" type="slidenum">
              <a:rPr lang="en-IN" smtClean="0"/>
              <a:t>‹#›</a:t>
            </a:fld>
            <a:endParaRPr lang="en-IN" dirty="0"/>
          </a:p>
        </p:txBody>
      </p:sp>
    </p:spTree>
    <p:extLst>
      <p:ext uri="{BB962C8B-B14F-4D97-AF65-F5344CB8AC3E}">
        <p14:creationId xmlns:p14="http://schemas.microsoft.com/office/powerpoint/2010/main" val="66084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5FA709-4A02-1575-3E3E-C63C499C45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7382700-9914-982A-DE7A-7F59D3670D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E556BB-C665-38CC-7E17-C08998C95284}"/>
              </a:ext>
            </a:extLst>
          </p:cNvPr>
          <p:cNvSpPr>
            <a:spLocks noGrp="1"/>
          </p:cNvSpPr>
          <p:nvPr>
            <p:ph type="dt" sz="half" idx="10"/>
          </p:nvPr>
        </p:nvSpPr>
        <p:spPr/>
        <p:txBody>
          <a:bodyPr/>
          <a:lstStyle/>
          <a:p>
            <a:fld id="{9544C676-2FD5-4086-B378-233C21F791D0}" type="datetimeFigureOut">
              <a:rPr lang="en-IN" smtClean="0"/>
              <a:t>15-05-2025</a:t>
            </a:fld>
            <a:endParaRPr lang="en-IN" dirty="0"/>
          </a:p>
        </p:txBody>
      </p:sp>
      <p:sp>
        <p:nvSpPr>
          <p:cNvPr id="5" name="Footer Placeholder 4">
            <a:extLst>
              <a:ext uri="{FF2B5EF4-FFF2-40B4-BE49-F238E27FC236}">
                <a16:creationId xmlns:a16="http://schemas.microsoft.com/office/drawing/2014/main" id="{CDF6D021-CB4B-05C5-3A0A-34E12F34593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46070C2-C86B-F631-83B8-04AC44D9224A}"/>
              </a:ext>
            </a:extLst>
          </p:cNvPr>
          <p:cNvSpPr>
            <a:spLocks noGrp="1"/>
          </p:cNvSpPr>
          <p:nvPr>
            <p:ph type="sldNum" sz="quarter" idx="12"/>
          </p:nvPr>
        </p:nvSpPr>
        <p:spPr/>
        <p:txBody>
          <a:bodyPr/>
          <a:lstStyle/>
          <a:p>
            <a:fld id="{D1FEE842-9AB5-4513-A933-8A1685CA51FA}" type="slidenum">
              <a:rPr lang="en-IN" smtClean="0"/>
              <a:t>‹#›</a:t>
            </a:fld>
            <a:endParaRPr lang="en-IN" dirty="0"/>
          </a:p>
        </p:txBody>
      </p:sp>
    </p:spTree>
    <p:extLst>
      <p:ext uri="{BB962C8B-B14F-4D97-AF65-F5344CB8AC3E}">
        <p14:creationId xmlns:p14="http://schemas.microsoft.com/office/powerpoint/2010/main" val="3849401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E4FA1-FA06-B87C-66F7-777062F8A0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1F4581-8A1A-1158-3BBA-BDB89718E3C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24DB37-49C3-EE24-6898-38CE6FC48431}"/>
              </a:ext>
            </a:extLst>
          </p:cNvPr>
          <p:cNvSpPr>
            <a:spLocks noGrp="1"/>
          </p:cNvSpPr>
          <p:nvPr>
            <p:ph type="dt" sz="half" idx="10"/>
          </p:nvPr>
        </p:nvSpPr>
        <p:spPr/>
        <p:txBody>
          <a:bodyPr/>
          <a:lstStyle/>
          <a:p>
            <a:fld id="{9544C676-2FD5-4086-B378-233C21F791D0}" type="datetimeFigureOut">
              <a:rPr lang="en-IN" smtClean="0"/>
              <a:t>15-05-2025</a:t>
            </a:fld>
            <a:endParaRPr lang="en-IN" dirty="0"/>
          </a:p>
        </p:txBody>
      </p:sp>
      <p:sp>
        <p:nvSpPr>
          <p:cNvPr id="5" name="Footer Placeholder 4">
            <a:extLst>
              <a:ext uri="{FF2B5EF4-FFF2-40B4-BE49-F238E27FC236}">
                <a16:creationId xmlns:a16="http://schemas.microsoft.com/office/drawing/2014/main" id="{8AA628C6-1A25-8B2F-735C-20835AE3B5F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CB481E3-E5C6-2165-10E3-E39BA5A936D0}"/>
              </a:ext>
            </a:extLst>
          </p:cNvPr>
          <p:cNvSpPr>
            <a:spLocks noGrp="1"/>
          </p:cNvSpPr>
          <p:nvPr>
            <p:ph type="sldNum" sz="quarter" idx="12"/>
          </p:nvPr>
        </p:nvSpPr>
        <p:spPr/>
        <p:txBody>
          <a:bodyPr/>
          <a:lstStyle/>
          <a:p>
            <a:fld id="{D1FEE842-9AB5-4513-A933-8A1685CA51FA}" type="slidenum">
              <a:rPr lang="en-IN" smtClean="0"/>
              <a:t>‹#›</a:t>
            </a:fld>
            <a:endParaRPr lang="en-IN" dirty="0"/>
          </a:p>
        </p:txBody>
      </p:sp>
    </p:spTree>
    <p:extLst>
      <p:ext uri="{BB962C8B-B14F-4D97-AF65-F5344CB8AC3E}">
        <p14:creationId xmlns:p14="http://schemas.microsoft.com/office/powerpoint/2010/main" val="608009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0FB5B-20BA-6CBE-4608-D76E95F641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59DC00D-2BAC-FE15-D1F2-7D5B77C31C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134949-FD1F-4A18-8505-1DB249ECA0CF}"/>
              </a:ext>
            </a:extLst>
          </p:cNvPr>
          <p:cNvSpPr>
            <a:spLocks noGrp="1"/>
          </p:cNvSpPr>
          <p:nvPr>
            <p:ph type="dt" sz="half" idx="10"/>
          </p:nvPr>
        </p:nvSpPr>
        <p:spPr/>
        <p:txBody>
          <a:bodyPr/>
          <a:lstStyle/>
          <a:p>
            <a:fld id="{9544C676-2FD5-4086-B378-233C21F791D0}" type="datetimeFigureOut">
              <a:rPr lang="en-IN" smtClean="0"/>
              <a:t>15-05-2025</a:t>
            </a:fld>
            <a:endParaRPr lang="en-IN" dirty="0"/>
          </a:p>
        </p:txBody>
      </p:sp>
      <p:sp>
        <p:nvSpPr>
          <p:cNvPr id="5" name="Footer Placeholder 4">
            <a:extLst>
              <a:ext uri="{FF2B5EF4-FFF2-40B4-BE49-F238E27FC236}">
                <a16:creationId xmlns:a16="http://schemas.microsoft.com/office/drawing/2014/main" id="{F3C03B7E-D850-AA82-B08E-DC97B39EE12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2F49E24-D128-8B1A-A95C-FE557BED282D}"/>
              </a:ext>
            </a:extLst>
          </p:cNvPr>
          <p:cNvSpPr>
            <a:spLocks noGrp="1"/>
          </p:cNvSpPr>
          <p:nvPr>
            <p:ph type="sldNum" sz="quarter" idx="12"/>
          </p:nvPr>
        </p:nvSpPr>
        <p:spPr/>
        <p:txBody>
          <a:bodyPr/>
          <a:lstStyle/>
          <a:p>
            <a:fld id="{D1FEE842-9AB5-4513-A933-8A1685CA51FA}" type="slidenum">
              <a:rPr lang="en-IN" smtClean="0"/>
              <a:t>‹#›</a:t>
            </a:fld>
            <a:endParaRPr lang="en-IN" dirty="0"/>
          </a:p>
        </p:txBody>
      </p:sp>
    </p:spTree>
    <p:extLst>
      <p:ext uri="{BB962C8B-B14F-4D97-AF65-F5344CB8AC3E}">
        <p14:creationId xmlns:p14="http://schemas.microsoft.com/office/powerpoint/2010/main" val="3793378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29DE9-7B58-F54D-398B-6931E99A75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8FB4EB-BDD1-ACD5-17CA-2F5D44BDEE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8DF3436-AA9C-9745-CB8B-BA1713EC98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E09D88B-4BC0-DD0C-0AD0-6C302E4BC5C8}"/>
              </a:ext>
            </a:extLst>
          </p:cNvPr>
          <p:cNvSpPr>
            <a:spLocks noGrp="1"/>
          </p:cNvSpPr>
          <p:nvPr>
            <p:ph type="dt" sz="half" idx="10"/>
          </p:nvPr>
        </p:nvSpPr>
        <p:spPr/>
        <p:txBody>
          <a:bodyPr/>
          <a:lstStyle/>
          <a:p>
            <a:fld id="{9544C676-2FD5-4086-B378-233C21F791D0}" type="datetimeFigureOut">
              <a:rPr lang="en-IN" smtClean="0"/>
              <a:t>15-05-2025</a:t>
            </a:fld>
            <a:endParaRPr lang="en-IN" dirty="0"/>
          </a:p>
        </p:txBody>
      </p:sp>
      <p:sp>
        <p:nvSpPr>
          <p:cNvPr id="6" name="Footer Placeholder 5">
            <a:extLst>
              <a:ext uri="{FF2B5EF4-FFF2-40B4-BE49-F238E27FC236}">
                <a16:creationId xmlns:a16="http://schemas.microsoft.com/office/drawing/2014/main" id="{352609DB-8202-47D4-EA06-C79EF8AFEB3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8366D01-A36C-87EE-E4D9-920D556088DD}"/>
              </a:ext>
            </a:extLst>
          </p:cNvPr>
          <p:cNvSpPr>
            <a:spLocks noGrp="1"/>
          </p:cNvSpPr>
          <p:nvPr>
            <p:ph type="sldNum" sz="quarter" idx="12"/>
          </p:nvPr>
        </p:nvSpPr>
        <p:spPr/>
        <p:txBody>
          <a:bodyPr/>
          <a:lstStyle/>
          <a:p>
            <a:fld id="{D1FEE842-9AB5-4513-A933-8A1685CA51FA}" type="slidenum">
              <a:rPr lang="en-IN" smtClean="0"/>
              <a:t>‹#›</a:t>
            </a:fld>
            <a:endParaRPr lang="en-IN" dirty="0"/>
          </a:p>
        </p:txBody>
      </p:sp>
    </p:spTree>
    <p:extLst>
      <p:ext uri="{BB962C8B-B14F-4D97-AF65-F5344CB8AC3E}">
        <p14:creationId xmlns:p14="http://schemas.microsoft.com/office/powerpoint/2010/main" val="749284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AA29F-7194-DABA-1030-E5F44F7E23C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4431D6-834A-03AA-DB9D-46F85285E8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724D4F-7296-909A-3976-4E68C549E8E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6FAA12F-9F2F-24CA-13FB-36B9F3A098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C20249-5104-3774-0F0A-8DDDC898B1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FC69380-16D4-EC5F-9CAD-8F45E36ED907}"/>
              </a:ext>
            </a:extLst>
          </p:cNvPr>
          <p:cNvSpPr>
            <a:spLocks noGrp="1"/>
          </p:cNvSpPr>
          <p:nvPr>
            <p:ph type="dt" sz="half" idx="10"/>
          </p:nvPr>
        </p:nvSpPr>
        <p:spPr/>
        <p:txBody>
          <a:bodyPr/>
          <a:lstStyle/>
          <a:p>
            <a:fld id="{9544C676-2FD5-4086-B378-233C21F791D0}" type="datetimeFigureOut">
              <a:rPr lang="en-IN" smtClean="0"/>
              <a:t>15-05-2025</a:t>
            </a:fld>
            <a:endParaRPr lang="en-IN" dirty="0"/>
          </a:p>
        </p:txBody>
      </p:sp>
      <p:sp>
        <p:nvSpPr>
          <p:cNvPr id="8" name="Footer Placeholder 7">
            <a:extLst>
              <a:ext uri="{FF2B5EF4-FFF2-40B4-BE49-F238E27FC236}">
                <a16:creationId xmlns:a16="http://schemas.microsoft.com/office/drawing/2014/main" id="{AEC3BDE8-402C-109A-CC72-453151D0CD7C}"/>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F97BD083-1E1C-E0BD-F8A6-7E15C8423354}"/>
              </a:ext>
            </a:extLst>
          </p:cNvPr>
          <p:cNvSpPr>
            <a:spLocks noGrp="1"/>
          </p:cNvSpPr>
          <p:nvPr>
            <p:ph type="sldNum" sz="quarter" idx="12"/>
          </p:nvPr>
        </p:nvSpPr>
        <p:spPr/>
        <p:txBody>
          <a:bodyPr/>
          <a:lstStyle/>
          <a:p>
            <a:fld id="{D1FEE842-9AB5-4513-A933-8A1685CA51FA}" type="slidenum">
              <a:rPr lang="en-IN" smtClean="0"/>
              <a:t>‹#›</a:t>
            </a:fld>
            <a:endParaRPr lang="en-IN" dirty="0"/>
          </a:p>
        </p:txBody>
      </p:sp>
    </p:spTree>
    <p:extLst>
      <p:ext uri="{BB962C8B-B14F-4D97-AF65-F5344CB8AC3E}">
        <p14:creationId xmlns:p14="http://schemas.microsoft.com/office/powerpoint/2010/main" val="661236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B164D-2973-34E7-4672-A78368DE4B4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D0FAA0B-7BF7-F086-20E6-44E2454FE134}"/>
              </a:ext>
            </a:extLst>
          </p:cNvPr>
          <p:cNvSpPr>
            <a:spLocks noGrp="1"/>
          </p:cNvSpPr>
          <p:nvPr>
            <p:ph type="dt" sz="half" idx="10"/>
          </p:nvPr>
        </p:nvSpPr>
        <p:spPr/>
        <p:txBody>
          <a:bodyPr/>
          <a:lstStyle/>
          <a:p>
            <a:fld id="{9544C676-2FD5-4086-B378-233C21F791D0}" type="datetimeFigureOut">
              <a:rPr lang="en-IN" smtClean="0"/>
              <a:t>15-05-2025</a:t>
            </a:fld>
            <a:endParaRPr lang="en-IN" dirty="0"/>
          </a:p>
        </p:txBody>
      </p:sp>
      <p:sp>
        <p:nvSpPr>
          <p:cNvPr id="4" name="Footer Placeholder 3">
            <a:extLst>
              <a:ext uri="{FF2B5EF4-FFF2-40B4-BE49-F238E27FC236}">
                <a16:creationId xmlns:a16="http://schemas.microsoft.com/office/drawing/2014/main" id="{D16FDEBB-9B90-7BCF-1BBD-48991B680CE9}"/>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09C46F84-DD4E-016A-E9A1-C6786FF45F24}"/>
              </a:ext>
            </a:extLst>
          </p:cNvPr>
          <p:cNvSpPr>
            <a:spLocks noGrp="1"/>
          </p:cNvSpPr>
          <p:nvPr>
            <p:ph type="sldNum" sz="quarter" idx="12"/>
          </p:nvPr>
        </p:nvSpPr>
        <p:spPr/>
        <p:txBody>
          <a:bodyPr/>
          <a:lstStyle/>
          <a:p>
            <a:fld id="{D1FEE842-9AB5-4513-A933-8A1685CA51FA}" type="slidenum">
              <a:rPr lang="en-IN" smtClean="0"/>
              <a:t>‹#›</a:t>
            </a:fld>
            <a:endParaRPr lang="en-IN" dirty="0"/>
          </a:p>
        </p:txBody>
      </p:sp>
    </p:spTree>
    <p:extLst>
      <p:ext uri="{BB962C8B-B14F-4D97-AF65-F5344CB8AC3E}">
        <p14:creationId xmlns:p14="http://schemas.microsoft.com/office/powerpoint/2010/main" val="84640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C2D453-0363-B51A-0DAB-3CB2966900E9}"/>
              </a:ext>
            </a:extLst>
          </p:cNvPr>
          <p:cNvSpPr>
            <a:spLocks noGrp="1"/>
          </p:cNvSpPr>
          <p:nvPr>
            <p:ph type="dt" sz="half" idx="10"/>
          </p:nvPr>
        </p:nvSpPr>
        <p:spPr/>
        <p:txBody>
          <a:bodyPr/>
          <a:lstStyle/>
          <a:p>
            <a:fld id="{9544C676-2FD5-4086-B378-233C21F791D0}" type="datetimeFigureOut">
              <a:rPr lang="en-IN" smtClean="0"/>
              <a:t>15-05-2025</a:t>
            </a:fld>
            <a:endParaRPr lang="en-IN" dirty="0"/>
          </a:p>
        </p:txBody>
      </p:sp>
      <p:sp>
        <p:nvSpPr>
          <p:cNvPr id="3" name="Footer Placeholder 2">
            <a:extLst>
              <a:ext uri="{FF2B5EF4-FFF2-40B4-BE49-F238E27FC236}">
                <a16:creationId xmlns:a16="http://schemas.microsoft.com/office/drawing/2014/main" id="{32B3FEF7-502F-F2DF-22CB-36AE173B2280}"/>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1AE4F9EB-C532-6DC7-B9F4-EEB5EB14DF90}"/>
              </a:ext>
            </a:extLst>
          </p:cNvPr>
          <p:cNvSpPr>
            <a:spLocks noGrp="1"/>
          </p:cNvSpPr>
          <p:nvPr>
            <p:ph type="sldNum" sz="quarter" idx="12"/>
          </p:nvPr>
        </p:nvSpPr>
        <p:spPr/>
        <p:txBody>
          <a:bodyPr/>
          <a:lstStyle/>
          <a:p>
            <a:fld id="{D1FEE842-9AB5-4513-A933-8A1685CA51FA}" type="slidenum">
              <a:rPr lang="en-IN" smtClean="0"/>
              <a:t>‹#›</a:t>
            </a:fld>
            <a:endParaRPr lang="en-IN" dirty="0"/>
          </a:p>
        </p:txBody>
      </p:sp>
    </p:spTree>
    <p:extLst>
      <p:ext uri="{BB962C8B-B14F-4D97-AF65-F5344CB8AC3E}">
        <p14:creationId xmlns:p14="http://schemas.microsoft.com/office/powerpoint/2010/main" val="3825117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2B941-196E-6C10-D9B9-54EA93E410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ECEFB04-53BB-76CB-83D2-F834649AD4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CD23DAC-AAC0-702D-ED29-B4A5539F59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A3A2E1-85D6-B153-7904-CC6981A3F72E}"/>
              </a:ext>
            </a:extLst>
          </p:cNvPr>
          <p:cNvSpPr>
            <a:spLocks noGrp="1"/>
          </p:cNvSpPr>
          <p:nvPr>
            <p:ph type="dt" sz="half" idx="10"/>
          </p:nvPr>
        </p:nvSpPr>
        <p:spPr/>
        <p:txBody>
          <a:bodyPr/>
          <a:lstStyle/>
          <a:p>
            <a:fld id="{9544C676-2FD5-4086-B378-233C21F791D0}" type="datetimeFigureOut">
              <a:rPr lang="en-IN" smtClean="0"/>
              <a:t>15-05-2025</a:t>
            </a:fld>
            <a:endParaRPr lang="en-IN" dirty="0"/>
          </a:p>
        </p:txBody>
      </p:sp>
      <p:sp>
        <p:nvSpPr>
          <p:cNvPr id="6" name="Footer Placeholder 5">
            <a:extLst>
              <a:ext uri="{FF2B5EF4-FFF2-40B4-BE49-F238E27FC236}">
                <a16:creationId xmlns:a16="http://schemas.microsoft.com/office/drawing/2014/main" id="{EBC66B38-E86B-DDD3-A9EB-E7FB0E64330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0C1005BF-9C3B-BB49-C0A5-0BAAD7EB5552}"/>
              </a:ext>
            </a:extLst>
          </p:cNvPr>
          <p:cNvSpPr>
            <a:spLocks noGrp="1"/>
          </p:cNvSpPr>
          <p:nvPr>
            <p:ph type="sldNum" sz="quarter" idx="12"/>
          </p:nvPr>
        </p:nvSpPr>
        <p:spPr/>
        <p:txBody>
          <a:bodyPr/>
          <a:lstStyle/>
          <a:p>
            <a:fld id="{D1FEE842-9AB5-4513-A933-8A1685CA51FA}" type="slidenum">
              <a:rPr lang="en-IN" smtClean="0"/>
              <a:t>‹#›</a:t>
            </a:fld>
            <a:endParaRPr lang="en-IN" dirty="0"/>
          </a:p>
        </p:txBody>
      </p:sp>
    </p:spTree>
    <p:extLst>
      <p:ext uri="{BB962C8B-B14F-4D97-AF65-F5344CB8AC3E}">
        <p14:creationId xmlns:p14="http://schemas.microsoft.com/office/powerpoint/2010/main" val="1881320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18A82-74B8-322C-1251-BB0A38A722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3A0A303-BCE5-97E4-D529-A9ED549138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7D23763E-30D1-2102-94FD-6E706B7F63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60B461-4E28-AC39-43EF-1C0F2B54EE79}"/>
              </a:ext>
            </a:extLst>
          </p:cNvPr>
          <p:cNvSpPr>
            <a:spLocks noGrp="1"/>
          </p:cNvSpPr>
          <p:nvPr>
            <p:ph type="dt" sz="half" idx="10"/>
          </p:nvPr>
        </p:nvSpPr>
        <p:spPr/>
        <p:txBody>
          <a:bodyPr/>
          <a:lstStyle/>
          <a:p>
            <a:fld id="{9544C676-2FD5-4086-B378-233C21F791D0}" type="datetimeFigureOut">
              <a:rPr lang="en-IN" smtClean="0"/>
              <a:t>15-05-2025</a:t>
            </a:fld>
            <a:endParaRPr lang="en-IN" dirty="0"/>
          </a:p>
        </p:txBody>
      </p:sp>
      <p:sp>
        <p:nvSpPr>
          <p:cNvPr id="6" name="Footer Placeholder 5">
            <a:extLst>
              <a:ext uri="{FF2B5EF4-FFF2-40B4-BE49-F238E27FC236}">
                <a16:creationId xmlns:a16="http://schemas.microsoft.com/office/drawing/2014/main" id="{4A952D57-6E8F-4059-915F-2B81234877B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12CAC219-7C3D-C7A6-BFE5-958F53E02554}"/>
              </a:ext>
            </a:extLst>
          </p:cNvPr>
          <p:cNvSpPr>
            <a:spLocks noGrp="1"/>
          </p:cNvSpPr>
          <p:nvPr>
            <p:ph type="sldNum" sz="quarter" idx="12"/>
          </p:nvPr>
        </p:nvSpPr>
        <p:spPr/>
        <p:txBody>
          <a:bodyPr/>
          <a:lstStyle/>
          <a:p>
            <a:fld id="{D1FEE842-9AB5-4513-A933-8A1685CA51FA}" type="slidenum">
              <a:rPr lang="en-IN" smtClean="0"/>
              <a:t>‹#›</a:t>
            </a:fld>
            <a:endParaRPr lang="en-IN" dirty="0"/>
          </a:p>
        </p:txBody>
      </p:sp>
    </p:spTree>
    <p:extLst>
      <p:ext uri="{BB962C8B-B14F-4D97-AF65-F5344CB8AC3E}">
        <p14:creationId xmlns:p14="http://schemas.microsoft.com/office/powerpoint/2010/main" val="3460091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F2609A-D885-F38B-6EDA-A9EA8C35A9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0CD863-AD55-EE68-AF14-B50758A5E6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899A9E-6909-E606-6380-6C9A200C4F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44C676-2FD5-4086-B378-233C21F791D0}" type="datetimeFigureOut">
              <a:rPr lang="en-IN" smtClean="0"/>
              <a:t>15-05-2025</a:t>
            </a:fld>
            <a:endParaRPr lang="en-IN" dirty="0"/>
          </a:p>
        </p:txBody>
      </p:sp>
      <p:sp>
        <p:nvSpPr>
          <p:cNvPr id="5" name="Footer Placeholder 4">
            <a:extLst>
              <a:ext uri="{FF2B5EF4-FFF2-40B4-BE49-F238E27FC236}">
                <a16:creationId xmlns:a16="http://schemas.microsoft.com/office/drawing/2014/main" id="{5154B5EA-D5EE-5671-D697-AC22519EC2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4FEF24B0-C49A-ABE7-9C2B-2954E95430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FEE842-9AB5-4513-A933-8A1685CA51FA}" type="slidenum">
              <a:rPr lang="en-IN" smtClean="0"/>
              <a:t>‹#›</a:t>
            </a:fld>
            <a:endParaRPr lang="en-IN" dirty="0"/>
          </a:p>
        </p:txBody>
      </p:sp>
    </p:spTree>
    <p:extLst>
      <p:ext uri="{BB962C8B-B14F-4D97-AF65-F5344CB8AC3E}">
        <p14:creationId xmlns:p14="http://schemas.microsoft.com/office/powerpoint/2010/main" val="623915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28" y="0"/>
            <a:ext cx="12191144" cy="68576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000000"/>
          </a:solidFill>
        </p:spPr>
        <p:txBody>
          <a:bodyPr wrap="square" lIns="0" tIns="0" rIns="0" bIns="0" rtlCol="0"/>
          <a:lstStyle/>
          <a:p>
            <a:endParaRPr sz="1092" dirty="0"/>
          </a:p>
        </p:txBody>
      </p:sp>
      <p:sp>
        <p:nvSpPr>
          <p:cNvPr id="3" name="object 3"/>
          <p:cNvSpPr txBox="1">
            <a:spLocks noGrp="1"/>
          </p:cNvSpPr>
          <p:nvPr>
            <p:ph type="title"/>
          </p:nvPr>
        </p:nvSpPr>
        <p:spPr>
          <a:prstGeom prst="rect">
            <a:avLst/>
          </a:prstGeom>
        </p:spPr>
        <p:txBody>
          <a:bodyPr vert="horz" wrap="square" lIns="0" tIns="10397" rIns="0" bIns="0" rtlCol="0" anchor="ctr">
            <a:spAutoFit/>
          </a:bodyPr>
          <a:lstStyle/>
          <a:p>
            <a:pPr marL="7701">
              <a:lnSpc>
                <a:spcPct val="100000"/>
              </a:lnSpc>
              <a:spcBef>
                <a:spcPts val="82"/>
              </a:spcBef>
            </a:pPr>
            <a:r>
              <a:rPr sz="5579" dirty="0">
                <a:latin typeface="Verdana"/>
                <a:cs typeface="Verdana"/>
              </a:rPr>
              <a:t>Search</a:t>
            </a:r>
            <a:r>
              <a:rPr sz="5579" spc="-476" dirty="0">
                <a:latin typeface="Verdana"/>
                <a:cs typeface="Verdana"/>
              </a:rPr>
              <a:t> </a:t>
            </a:r>
            <a:r>
              <a:rPr sz="5579" spc="88" dirty="0">
                <a:latin typeface="Verdana"/>
                <a:cs typeface="Verdana"/>
              </a:rPr>
              <a:t>Problems</a:t>
            </a:r>
            <a:endParaRPr sz="5579" dirty="0">
              <a:latin typeface="Verdana"/>
              <a:cs typeface="Verdana"/>
            </a:endParaRPr>
          </a:p>
        </p:txBody>
      </p:sp>
      <p:sp>
        <p:nvSpPr>
          <p:cNvPr id="5" name="Content Placeholder 4">
            <a:extLst>
              <a:ext uri="{FF2B5EF4-FFF2-40B4-BE49-F238E27FC236}">
                <a16:creationId xmlns:a16="http://schemas.microsoft.com/office/drawing/2014/main" id="{8FE97EA7-9FCE-47AC-C980-9F263A23A3BE}"/>
              </a:ext>
            </a:extLst>
          </p:cNvPr>
          <p:cNvSpPr>
            <a:spLocks noGrp="1"/>
          </p:cNvSpPr>
          <p:nvPr>
            <p:ph idx="1"/>
          </p:nvPr>
        </p:nvSpPr>
        <p:spPr>
          <a:xfrm>
            <a:off x="472610" y="1118615"/>
            <a:ext cx="11394041" cy="4351338"/>
          </a:xfrm>
        </p:spPr>
        <p:txBody>
          <a:bodyPr/>
          <a:lstStyle/>
          <a:p>
            <a:pPr marL="0" indent="0" algn="ctr">
              <a:buNone/>
            </a:pPr>
            <a:endParaRPr lang="en-US" sz="3600" b="1" dirty="0">
              <a:solidFill>
                <a:schemeClr val="bg1"/>
              </a:solidFill>
            </a:endParaRPr>
          </a:p>
          <a:p>
            <a:pPr marL="0" indent="0">
              <a:buNone/>
            </a:pPr>
            <a:r>
              <a:rPr lang="en-GB" sz="2800" b="1" dirty="0">
                <a:solidFill>
                  <a:schemeClr val="bg1"/>
                </a:solidFill>
              </a:rPr>
              <a:t>	</a:t>
            </a:r>
            <a:endParaRPr lang="en-GB" b="1" dirty="0">
              <a:solidFill>
                <a:schemeClr val="bg1"/>
              </a:solidFill>
            </a:endParaRPr>
          </a:p>
          <a:p>
            <a:pPr marL="0" indent="0" algn="just">
              <a:buNone/>
            </a:pPr>
            <a:r>
              <a:rPr lang="en-GB" sz="2800" b="1" dirty="0">
                <a:solidFill>
                  <a:schemeClr val="bg1"/>
                </a:solidFill>
              </a:rPr>
              <a:t>	</a:t>
            </a:r>
            <a:r>
              <a:rPr lang="en-US" sz="3600" dirty="0">
                <a:solidFill>
                  <a:schemeClr val="bg1"/>
                </a:solidFill>
              </a:rPr>
              <a:t>Data Analytics with R Machine Learning: Introduction, Supervised Learning, Unsupervised Learning, Collaborative Filtering, Social Media Analytics, Mobile Analytics, Big Data Analytics with </a:t>
            </a:r>
            <a:r>
              <a:rPr lang="en-US" sz="3600" dirty="0" err="1">
                <a:solidFill>
                  <a:schemeClr val="bg1"/>
                </a:solidFill>
              </a:rPr>
              <a:t>BigR</a:t>
            </a:r>
            <a:endParaRPr lang="en-IN"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D760B7-3E89-5AFC-855F-8A1E19DF928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D2D0FFD-E852-B02A-6FAF-EE74BE7462E0}"/>
              </a:ext>
            </a:extLst>
          </p:cNvPr>
          <p:cNvSpPr/>
          <p:nvPr/>
        </p:nvSpPr>
        <p:spPr>
          <a:xfrm>
            <a:off x="428" y="0"/>
            <a:ext cx="12191144" cy="68576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000000"/>
          </a:solidFill>
        </p:spPr>
        <p:txBody>
          <a:bodyPr wrap="square" lIns="0" tIns="0" rIns="0" bIns="0" rtlCol="0"/>
          <a:lstStyle/>
          <a:p>
            <a:endParaRPr sz="1092" dirty="0"/>
          </a:p>
        </p:txBody>
      </p:sp>
      <p:sp>
        <p:nvSpPr>
          <p:cNvPr id="3" name="object 3">
            <a:extLst>
              <a:ext uri="{FF2B5EF4-FFF2-40B4-BE49-F238E27FC236}">
                <a16:creationId xmlns:a16="http://schemas.microsoft.com/office/drawing/2014/main" id="{3BDD04BD-4A5A-B999-450E-E16E4594AFF9}"/>
              </a:ext>
            </a:extLst>
          </p:cNvPr>
          <p:cNvSpPr txBox="1">
            <a:spLocks noGrp="1"/>
          </p:cNvSpPr>
          <p:nvPr>
            <p:ph type="title"/>
          </p:nvPr>
        </p:nvSpPr>
        <p:spPr>
          <a:prstGeom prst="rect">
            <a:avLst/>
          </a:prstGeom>
        </p:spPr>
        <p:txBody>
          <a:bodyPr vert="horz" wrap="square" lIns="0" tIns="10397" rIns="0" bIns="0" rtlCol="0" anchor="ctr">
            <a:spAutoFit/>
          </a:bodyPr>
          <a:lstStyle/>
          <a:p>
            <a:pPr marL="7701">
              <a:lnSpc>
                <a:spcPct val="100000"/>
              </a:lnSpc>
              <a:spcBef>
                <a:spcPts val="82"/>
              </a:spcBef>
            </a:pPr>
            <a:r>
              <a:rPr sz="5579" dirty="0">
                <a:latin typeface="Verdana"/>
                <a:cs typeface="Verdana"/>
              </a:rPr>
              <a:t>Search</a:t>
            </a:r>
            <a:r>
              <a:rPr sz="5579" spc="-476" dirty="0">
                <a:latin typeface="Verdana"/>
                <a:cs typeface="Verdana"/>
              </a:rPr>
              <a:t> </a:t>
            </a:r>
            <a:r>
              <a:rPr sz="5579" spc="88" dirty="0">
                <a:latin typeface="Verdana"/>
                <a:cs typeface="Verdana"/>
              </a:rPr>
              <a:t>Problems</a:t>
            </a:r>
            <a:endParaRPr sz="5579">
              <a:latin typeface="Verdana"/>
              <a:cs typeface="Verdana"/>
            </a:endParaRPr>
          </a:p>
        </p:txBody>
      </p:sp>
      <p:sp>
        <p:nvSpPr>
          <p:cNvPr id="5" name="Content Placeholder 4">
            <a:extLst>
              <a:ext uri="{FF2B5EF4-FFF2-40B4-BE49-F238E27FC236}">
                <a16:creationId xmlns:a16="http://schemas.microsoft.com/office/drawing/2014/main" id="{5226FCA9-4654-D9F9-1343-C9B68AA9CFBD}"/>
              </a:ext>
            </a:extLst>
          </p:cNvPr>
          <p:cNvSpPr>
            <a:spLocks noGrp="1"/>
          </p:cNvSpPr>
          <p:nvPr>
            <p:ph idx="1"/>
          </p:nvPr>
        </p:nvSpPr>
        <p:spPr>
          <a:xfrm>
            <a:off x="490194" y="186550"/>
            <a:ext cx="11161336" cy="6374505"/>
          </a:xfrm>
        </p:spPr>
        <p:txBody>
          <a:bodyPr>
            <a:normAutofit/>
          </a:bodyPr>
          <a:lstStyle/>
          <a:p>
            <a:pPr marL="0" indent="0" algn="ctr">
              <a:buNone/>
            </a:pPr>
            <a:r>
              <a:rPr lang="en-US" sz="4800" b="1" i="0" dirty="0">
                <a:solidFill>
                  <a:schemeClr val="bg1"/>
                </a:solidFill>
                <a:effectLst/>
                <a:latin typeface="+mj-lt"/>
              </a:rPr>
              <a:t>Supervised Learning A</a:t>
            </a:r>
            <a:r>
              <a:rPr lang="en-US" sz="4800" b="1" dirty="0">
                <a:solidFill>
                  <a:schemeClr val="bg1"/>
                </a:solidFill>
                <a:latin typeface="+mj-lt"/>
              </a:rPr>
              <a:t>lgorithms</a:t>
            </a:r>
            <a:endParaRPr lang="en-IN" sz="3600" b="1" i="0" dirty="0">
              <a:solidFill>
                <a:schemeClr val="bg1"/>
              </a:solidFill>
              <a:effectLst/>
              <a:latin typeface="+mj-lt"/>
            </a:endParaRPr>
          </a:p>
          <a:p>
            <a:pPr marL="0" indent="0" algn="ctr">
              <a:buNone/>
            </a:pPr>
            <a:endParaRPr lang="en-GB" sz="2800" b="1" dirty="0">
              <a:solidFill>
                <a:schemeClr val="bg1"/>
              </a:solidFill>
            </a:endParaRPr>
          </a:p>
        </p:txBody>
      </p:sp>
      <p:graphicFrame>
        <p:nvGraphicFramePr>
          <p:cNvPr id="4" name="Table 3">
            <a:extLst>
              <a:ext uri="{FF2B5EF4-FFF2-40B4-BE49-F238E27FC236}">
                <a16:creationId xmlns:a16="http://schemas.microsoft.com/office/drawing/2014/main" id="{1133EDF9-B244-0DD6-BCBF-F1B36B637E89}"/>
              </a:ext>
            </a:extLst>
          </p:cNvPr>
          <p:cNvGraphicFramePr>
            <a:graphicFrameLocks noGrp="1"/>
          </p:cNvGraphicFramePr>
          <p:nvPr>
            <p:extLst>
              <p:ext uri="{D42A27DB-BD31-4B8C-83A1-F6EECF244321}">
                <p14:modId xmlns:p14="http://schemas.microsoft.com/office/powerpoint/2010/main" val="1864796728"/>
              </p:ext>
            </p:extLst>
          </p:nvPr>
        </p:nvGraphicFramePr>
        <p:xfrm>
          <a:off x="741024" y="1027906"/>
          <a:ext cx="10709952" cy="5643544"/>
        </p:xfrm>
        <a:graphic>
          <a:graphicData uri="http://schemas.openxmlformats.org/drawingml/2006/table">
            <a:tbl>
              <a:tblPr/>
              <a:tblGrid>
                <a:gridCol w="2223498">
                  <a:extLst>
                    <a:ext uri="{9D8B030D-6E8A-4147-A177-3AD203B41FA5}">
                      <a16:colId xmlns:a16="http://schemas.microsoft.com/office/drawing/2014/main" val="2263232337"/>
                    </a:ext>
                  </a:extLst>
                </a:gridCol>
                <a:gridCol w="4916470">
                  <a:extLst>
                    <a:ext uri="{9D8B030D-6E8A-4147-A177-3AD203B41FA5}">
                      <a16:colId xmlns:a16="http://schemas.microsoft.com/office/drawing/2014/main" val="3100860580"/>
                    </a:ext>
                  </a:extLst>
                </a:gridCol>
                <a:gridCol w="3569984">
                  <a:extLst>
                    <a:ext uri="{9D8B030D-6E8A-4147-A177-3AD203B41FA5}">
                      <a16:colId xmlns:a16="http://schemas.microsoft.com/office/drawing/2014/main" val="1063457643"/>
                    </a:ext>
                  </a:extLst>
                </a:gridCol>
              </a:tblGrid>
              <a:tr h="310290">
                <a:tc>
                  <a:txBody>
                    <a:bodyPr/>
                    <a:lstStyle/>
                    <a:p>
                      <a:r>
                        <a:rPr lang="en-IN" sz="2400" b="1">
                          <a:solidFill>
                            <a:schemeClr val="bg1"/>
                          </a:solidFill>
                        </a:rPr>
                        <a:t>Algorithm</a:t>
                      </a:r>
                      <a:endParaRPr lang="en-IN" sz="2400">
                        <a:solidFill>
                          <a:schemeClr val="bg1"/>
                        </a:solidFill>
                      </a:endParaRPr>
                    </a:p>
                  </a:txBody>
                  <a:tcPr marL="64945" marR="64945" marT="32473" marB="32473" anchor="ctr">
                    <a:lnL>
                      <a:noFill/>
                    </a:lnL>
                    <a:lnR>
                      <a:noFill/>
                    </a:lnR>
                    <a:lnT>
                      <a:noFill/>
                    </a:lnT>
                    <a:lnB>
                      <a:noFill/>
                    </a:lnB>
                    <a:noFill/>
                  </a:tcPr>
                </a:tc>
                <a:tc>
                  <a:txBody>
                    <a:bodyPr/>
                    <a:lstStyle/>
                    <a:p>
                      <a:r>
                        <a:rPr lang="en-IN" sz="2400" b="1">
                          <a:solidFill>
                            <a:schemeClr val="bg1"/>
                          </a:solidFill>
                        </a:rPr>
                        <a:t>Description</a:t>
                      </a:r>
                      <a:endParaRPr lang="en-IN" sz="2400">
                        <a:solidFill>
                          <a:schemeClr val="bg1"/>
                        </a:solidFill>
                      </a:endParaRPr>
                    </a:p>
                  </a:txBody>
                  <a:tcPr marL="64945" marR="64945" marT="32473" marB="32473" anchor="ctr">
                    <a:lnL>
                      <a:noFill/>
                    </a:lnL>
                    <a:lnR>
                      <a:noFill/>
                    </a:lnR>
                    <a:lnT>
                      <a:noFill/>
                    </a:lnT>
                    <a:lnB>
                      <a:noFill/>
                    </a:lnB>
                    <a:noFill/>
                  </a:tcPr>
                </a:tc>
                <a:tc>
                  <a:txBody>
                    <a:bodyPr/>
                    <a:lstStyle/>
                    <a:p>
                      <a:r>
                        <a:rPr lang="en-IN" sz="2400" b="1" dirty="0">
                          <a:solidFill>
                            <a:schemeClr val="bg1"/>
                          </a:solidFill>
                        </a:rPr>
                        <a:t>Use Cases/ Applications</a:t>
                      </a:r>
                      <a:endParaRPr lang="en-IN" sz="2400" dirty="0">
                        <a:solidFill>
                          <a:schemeClr val="bg1"/>
                        </a:solidFill>
                      </a:endParaRPr>
                    </a:p>
                  </a:txBody>
                  <a:tcPr marL="64945" marR="64945" marT="32473" marB="32473" anchor="ctr">
                    <a:lnL>
                      <a:noFill/>
                    </a:lnL>
                    <a:lnR>
                      <a:noFill/>
                    </a:lnR>
                    <a:lnT>
                      <a:noFill/>
                    </a:lnT>
                    <a:lnB>
                      <a:noFill/>
                    </a:lnB>
                    <a:noFill/>
                  </a:tcPr>
                </a:tc>
                <a:extLst>
                  <a:ext uri="{0D108BD9-81ED-4DB2-BD59-A6C34878D82A}">
                    <a16:rowId xmlns:a16="http://schemas.microsoft.com/office/drawing/2014/main" val="4027054419"/>
                  </a:ext>
                </a:extLst>
              </a:tr>
              <a:tr h="543975">
                <a:tc>
                  <a:txBody>
                    <a:bodyPr/>
                    <a:lstStyle/>
                    <a:p>
                      <a:r>
                        <a:rPr lang="en-IN" sz="1800">
                          <a:solidFill>
                            <a:schemeClr val="bg1"/>
                          </a:solidFill>
                        </a:rPr>
                        <a:t>Linear Regression</a:t>
                      </a:r>
                    </a:p>
                  </a:txBody>
                  <a:tcPr marL="64945" marR="64945" marT="32473" marB="32473" anchor="ctr">
                    <a:lnL>
                      <a:noFill/>
                    </a:lnL>
                    <a:lnR>
                      <a:noFill/>
                    </a:lnR>
                    <a:lnT>
                      <a:noFill/>
                    </a:lnT>
                    <a:lnB>
                      <a:noFill/>
                    </a:lnB>
                    <a:noFill/>
                  </a:tcPr>
                </a:tc>
                <a:tc>
                  <a:txBody>
                    <a:bodyPr/>
                    <a:lstStyle/>
                    <a:p>
                      <a:r>
                        <a:rPr lang="en-US" sz="1800">
                          <a:solidFill>
                            <a:schemeClr val="bg1"/>
                          </a:solidFill>
                        </a:rPr>
                        <a:t>Predicts continuous output using a linear relationship.</a:t>
                      </a:r>
                    </a:p>
                  </a:txBody>
                  <a:tcPr marL="64945" marR="64945" marT="32473" marB="32473" anchor="ctr">
                    <a:lnL>
                      <a:noFill/>
                    </a:lnL>
                    <a:lnR>
                      <a:noFill/>
                    </a:lnR>
                    <a:lnT>
                      <a:noFill/>
                    </a:lnT>
                    <a:lnB>
                      <a:noFill/>
                    </a:lnB>
                    <a:noFill/>
                  </a:tcPr>
                </a:tc>
                <a:tc>
                  <a:txBody>
                    <a:bodyPr/>
                    <a:lstStyle/>
                    <a:p>
                      <a:r>
                        <a:rPr lang="en-IN" sz="1800">
                          <a:solidFill>
                            <a:schemeClr val="bg1"/>
                          </a:solidFill>
                        </a:rPr>
                        <a:t>Price prediction, sales forecasting</a:t>
                      </a:r>
                    </a:p>
                  </a:txBody>
                  <a:tcPr marL="64945" marR="64945" marT="32473" marB="32473" anchor="ctr">
                    <a:lnL>
                      <a:noFill/>
                    </a:lnL>
                    <a:lnR>
                      <a:noFill/>
                    </a:lnR>
                    <a:lnT>
                      <a:noFill/>
                    </a:lnT>
                    <a:lnB>
                      <a:noFill/>
                    </a:lnB>
                    <a:noFill/>
                  </a:tcPr>
                </a:tc>
                <a:extLst>
                  <a:ext uri="{0D108BD9-81ED-4DB2-BD59-A6C34878D82A}">
                    <a16:rowId xmlns:a16="http://schemas.microsoft.com/office/drawing/2014/main" val="1869258815"/>
                  </a:ext>
                </a:extLst>
              </a:tr>
              <a:tr h="536227">
                <a:tc>
                  <a:txBody>
                    <a:bodyPr/>
                    <a:lstStyle/>
                    <a:p>
                      <a:r>
                        <a:rPr lang="en-IN" sz="1800">
                          <a:solidFill>
                            <a:schemeClr val="bg1"/>
                          </a:solidFill>
                        </a:rPr>
                        <a:t>Logistic Regression</a:t>
                      </a:r>
                    </a:p>
                  </a:txBody>
                  <a:tcPr marL="64945" marR="64945" marT="32473" marB="32473" anchor="ctr">
                    <a:lnL>
                      <a:noFill/>
                    </a:lnL>
                    <a:lnR>
                      <a:noFill/>
                    </a:lnR>
                    <a:lnT>
                      <a:noFill/>
                    </a:lnT>
                    <a:lnB>
                      <a:noFill/>
                    </a:lnB>
                    <a:noFill/>
                  </a:tcPr>
                </a:tc>
                <a:tc>
                  <a:txBody>
                    <a:bodyPr/>
                    <a:lstStyle/>
                    <a:p>
                      <a:r>
                        <a:rPr lang="en-US" sz="1800">
                          <a:solidFill>
                            <a:schemeClr val="bg1"/>
                          </a:solidFill>
                        </a:rPr>
                        <a:t>Binary classification using logistic function.</a:t>
                      </a:r>
                    </a:p>
                  </a:txBody>
                  <a:tcPr marL="64945" marR="64945" marT="32473" marB="32473" anchor="ctr">
                    <a:lnL>
                      <a:noFill/>
                    </a:lnL>
                    <a:lnR>
                      <a:noFill/>
                    </a:lnR>
                    <a:lnT>
                      <a:noFill/>
                    </a:lnT>
                    <a:lnB>
                      <a:noFill/>
                    </a:lnB>
                    <a:noFill/>
                  </a:tcPr>
                </a:tc>
                <a:tc>
                  <a:txBody>
                    <a:bodyPr/>
                    <a:lstStyle/>
                    <a:p>
                      <a:r>
                        <a:rPr lang="en-IN" sz="1800">
                          <a:solidFill>
                            <a:schemeClr val="bg1"/>
                          </a:solidFill>
                        </a:rPr>
                        <a:t>Spam detection, disease diagnosis</a:t>
                      </a:r>
                    </a:p>
                  </a:txBody>
                  <a:tcPr marL="64945" marR="64945" marT="32473" marB="32473" anchor="ctr">
                    <a:lnL>
                      <a:noFill/>
                    </a:lnL>
                    <a:lnR>
                      <a:noFill/>
                    </a:lnR>
                    <a:lnT>
                      <a:noFill/>
                    </a:lnT>
                    <a:lnB>
                      <a:noFill/>
                    </a:lnB>
                    <a:noFill/>
                  </a:tcPr>
                </a:tc>
                <a:extLst>
                  <a:ext uri="{0D108BD9-81ED-4DB2-BD59-A6C34878D82A}">
                    <a16:rowId xmlns:a16="http://schemas.microsoft.com/office/drawing/2014/main" val="853156653"/>
                  </a:ext>
                </a:extLst>
              </a:tr>
              <a:tr h="536227">
                <a:tc>
                  <a:txBody>
                    <a:bodyPr/>
                    <a:lstStyle/>
                    <a:p>
                      <a:r>
                        <a:rPr lang="en-IN" sz="1800">
                          <a:solidFill>
                            <a:schemeClr val="bg1"/>
                          </a:solidFill>
                        </a:rPr>
                        <a:t>Decision Trees</a:t>
                      </a:r>
                    </a:p>
                  </a:txBody>
                  <a:tcPr marL="64945" marR="64945" marT="32473" marB="32473" anchor="ctr">
                    <a:lnL>
                      <a:noFill/>
                    </a:lnL>
                    <a:lnR>
                      <a:noFill/>
                    </a:lnR>
                    <a:lnT>
                      <a:noFill/>
                    </a:lnT>
                    <a:lnB>
                      <a:noFill/>
                    </a:lnB>
                    <a:noFill/>
                  </a:tcPr>
                </a:tc>
                <a:tc>
                  <a:txBody>
                    <a:bodyPr/>
                    <a:lstStyle/>
                    <a:p>
                      <a:r>
                        <a:rPr lang="en-US" sz="1800">
                          <a:solidFill>
                            <a:schemeClr val="bg1"/>
                          </a:solidFill>
                        </a:rPr>
                        <a:t>Tree-based model for classification and regression.</a:t>
                      </a:r>
                    </a:p>
                  </a:txBody>
                  <a:tcPr marL="64945" marR="64945" marT="32473" marB="32473" anchor="ctr">
                    <a:lnL>
                      <a:noFill/>
                    </a:lnL>
                    <a:lnR>
                      <a:noFill/>
                    </a:lnR>
                    <a:lnT>
                      <a:noFill/>
                    </a:lnT>
                    <a:lnB>
                      <a:noFill/>
                    </a:lnB>
                    <a:noFill/>
                  </a:tcPr>
                </a:tc>
                <a:tc>
                  <a:txBody>
                    <a:bodyPr/>
                    <a:lstStyle/>
                    <a:p>
                      <a:r>
                        <a:rPr lang="en-IN" sz="1800">
                          <a:solidFill>
                            <a:schemeClr val="bg1"/>
                          </a:solidFill>
                        </a:rPr>
                        <a:t>Customer churn, credit scoring</a:t>
                      </a:r>
                    </a:p>
                  </a:txBody>
                  <a:tcPr marL="64945" marR="64945" marT="32473" marB="32473" anchor="ctr">
                    <a:lnL>
                      <a:noFill/>
                    </a:lnL>
                    <a:lnR>
                      <a:noFill/>
                    </a:lnR>
                    <a:lnT>
                      <a:noFill/>
                    </a:lnT>
                    <a:lnB>
                      <a:noFill/>
                    </a:lnB>
                    <a:noFill/>
                  </a:tcPr>
                </a:tc>
                <a:extLst>
                  <a:ext uri="{0D108BD9-81ED-4DB2-BD59-A6C34878D82A}">
                    <a16:rowId xmlns:a16="http://schemas.microsoft.com/office/drawing/2014/main" val="3541518695"/>
                  </a:ext>
                </a:extLst>
              </a:tr>
              <a:tr h="536227">
                <a:tc>
                  <a:txBody>
                    <a:bodyPr/>
                    <a:lstStyle/>
                    <a:p>
                      <a:r>
                        <a:rPr lang="en-IN" sz="1800">
                          <a:solidFill>
                            <a:schemeClr val="bg1"/>
                          </a:solidFill>
                        </a:rPr>
                        <a:t>Random Forest</a:t>
                      </a:r>
                    </a:p>
                  </a:txBody>
                  <a:tcPr marL="64945" marR="64945" marT="32473" marB="32473" anchor="ctr">
                    <a:lnL>
                      <a:noFill/>
                    </a:lnL>
                    <a:lnR>
                      <a:noFill/>
                    </a:lnR>
                    <a:lnT>
                      <a:noFill/>
                    </a:lnT>
                    <a:lnB>
                      <a:noFill/>
                    </a:lnB>
                    <a:noFill/>
                  </a:tcPr>
                </a:tc>
                <a:tc>
                  <a:txBody>
                    <a:bodyPr/>
                    <a:lstStyle/>
                    <a:p>
                      <a:r>
                        <a:rPr lang="en-US" sz="1800">
                          <a:solidFill>
                            <a:schemeClr val="bg1"/>
                          </a:solidFill>
                        </a:rPr>
                        <a:t>Ensemble of decision trees to improve accuracy.</a:t>
                      </a:r>
                    </a:p>
                  </a:txBody>
                  <a:tcPr marL="64945" marR="64945" marT="32473" marB="32473" anchor="ctr">
                    <a:lnL>
                      <a:noFill/>
                    </a:lnL>
                    <a:lnR>
                      <a:noFill/>
                    </a:lnR>
                    <a:lnT>
                      <a:noFill/>
                    </a:lnT>
                    <a:lnB>
                      <a:noFill/>
                    </a:lnB>
                    <a:noFill/>
                  </a:tcPr>
                </a:tc>
                <a:tc>
                  <a:txBody>
                    <a:bodyPr/>
                    <a:lstStyle/>
                    <a:p>
                      <a:r>
                        <a:rPr lang="en-IN" sz="1800">
                          <a:solidFill>
                            <a:schemeClr val="bg1"/>
                          </a:solidFill>
                        </a:rPr>
                        <a:t>Fraud detection, image classification</a:t>
                      </a:r>
                    </a:p>
                  </a:txBody>
                  <a:tcPr marL="64945" marR="64945" marT="32473" marB="32473" anchor="ctr">
                    <a:lnL>
                      <a:noFill/>
                    </a:lnL>
                    <a:lnR>
                      <a:noFill/>
                    </a:lnR>
                    <a:lnT>
                      <a:noFill/>
                    </a:lnT>
                    <a:lnB>
                      <a:noFill/>
                    </a:lnB>
                    <a:noFill/>
                  </a:tcPr>
                </a:tc>
                <a:extLst>
                  <a:ext uri="{0D108BD9-81ED-4DB2-BD59-A6C34878D82A}">
                    <a16:rowId xmlns:a16="http://schemas.microsoft.com/office/drawing/2014/main" val="3076717409"/>
                  </a:ext>
                </a:extLst>
              </a:tr>
              <a:tr h="536227">
                <a:tc>
                  <a:txBody>
                    <a:bodyPr/>
                    <a:lstStyle/>
                    <a:p>
                      <a:r>
                        <a:rPr lang="en-IN" sz="1800">
                          <a:solidFill>
                            <a:schemeClr val="bg1"/>
                          </a:solidFill>
                        </a:rPr>
                        <a:t>Support Vector Machines</a:t>
                      </a:r>
                    </a:p>
                  </a:txBody>
                  <a:tcPr marL="64945" marR="64945" marT="32473" marB="32473" anchor="ctr">
                    <a:lnL>
                      <a:noFill/>
                    </a:lnL>
                    <a:lnR>
                      <a:noFill/>
                    </a:lnR>
                    <a:lnT>
                      <a:noFill/>
                    </a:lnT>
                    <a:lnB>
                      <a:noFill/>
                    </a:lnB>
                    <a:noFill/>
                  </a:tcPr>
                </a:tc>
                <a:tc>
                  <a:txBody>
                    <a:bodyPr/>
                    <a:lstStyle/>
                    <a:p>
                      <a:r>
                        <a:rPr lang="en-US" sz="1800">
                          <a:solidFill>
                            <a:schemeClr val="bg1"/>
                          </a:solidFill>
                        </a:rPr>
                        <a:t>Finds the best boundary to separate classes.</a:t>
                      </a:r>
                    </a:p>
                  </a:txBody>
                  <a:tcPr marL="64945" marR="64945" marT="32473" marB="32473" anchor="ctr">
                    <a:lnL>
                      <a:noFill/>
                    </a:lnL>
                    <a:lnR>
                      <a:noFill/>
                    </a:lnR>
                    <a:lnT>
                      <a:noFill/>
                    </a:lnT>
                    <a:lnB>
                      <a:noFill/>
                    </a:lnB>
                    <a:noFill/>
                  </a:tcPr>
                </a:tc>
                <a:tc>
                  <a:txBody>
                    <a:bodyPr/>
                    <a:lstStyle/>
                    <a:p>
                      <a:r>
                        <a:rPr lang="en-IN" sz="1800">
                          <a:solidFill>
                            <a:schemeClr val="bg1"/>
                          </a:solidFill>
                        </a:rPr>
                        <a:t>Text classification, face recognition</a:t>
                      </a:r>
                    </a:p>
                  </a:txBody>
                  <a:tcPr marL="64945" marR="64945" marT="32473" marB="32473" anchor="ctr">
                    <a:lnL>
                      <a:noFill/>
                    </a:lnL>
                    <a:lnR>
                      <a:noFill/>
                    </a:lnR>
                    <a:lnT>
                      <a:noFill/>
                    </a:lnT>
                    <a:lnB>
                      <a:noFill/>
                    </a:lnB>
                    <a:noFill/>
                  </a:tcPr>
                </a:tc>
                <a:extLst>
                  <a:ext uri="{0D108BD9-81ED-4DB2-BD59-A6C34878D82A}">
                    <a16:rowId xmlns:a16="http://schemas.microsoft.com/office/drawing/2014/main" val="3207216916"/>
                  </a:ext>
                </a:extLst>
              </a:tr>
              <a:tr h="543975">
                <a:tc>
                  <a:txBody>
                    <a:bodyPr/>
                    <a:lstStyle/>
                    <a:p>
                      <a:r>
                        <a:rPr lang="en-IN" sz="1800">
                          <a:solidFill>
                            <a:schemeClr val="bg1"/>
                          </a:solidFill>
                        </a:rPr>
                        <a:t>K-Nearest Neighbors (KNN)</a:t>
                      </a:r>
                    </a:p>
                  </a:txBody>
                  <a:tcPr marL="64945" marR="64945" marT="32473" marB="32473" anchor="ctr">
                    <a:lnL>
                      <a:noFill/>
                    </a:lnL>
                    <a:lnR>
                      <a:noFill/>
                    </a:lnR>
                    <a:lnT>
                      <a:noFill/>
                    </a:lnT>
                    <a:lnB>
                      <a:noFill/>
                    </a:lnB>
                    <a:noFill/>
                  </a:tcPr>
                </a:tc>
                <a:tc>
                  <a:txBody>
                    <a:bodyPr/>
                    <a:lstStyle/>
                    <a:p>
                      <a:r>
                        <a:rPr lang="en-US" sz="1800">
                          <a:solidFill>
                            <a:schemeClr val="bg1"/>
                          </a:solidFill>
                        </a:rPr>
                        <a:t>Classifies based on nearest neighbors.</a:t>
                      </a:r>
                    </a:p>
                  </a:txBody>
                  <a:tcPr marL="64945" marR="64945" marT="32473" marB="32473" anchor="ctr">
                    <a:lnL>
                      <a:noFill/>
                    </a:lnL>
                    <a:lnR>
                      <a:noFill/>
                    </a:lnR>
                    <a:lnT>
                      <a:noFill/>
                    </a:lnT>
                    <a:lnB>
                      <a:noFill/>
                    </a:lnB>
                    <a:noFill/>
                  </a:tcPr>
                </a:tc>
                <a:tc>
                  <a:txBody>
                    <a:bodyPr/>
                    <a:lstStyle/>
                    <a:p>
                      <a:r>
                        <a:rPr lang="en-IN" sz="1800">
                          <a:solidFill>
                            <a:schemeClr val="bg1"/>
                          </a:solidFill>
                        </a:rPr>
                        <a:t>Recommendation systems, handwriting recognition</a:t>
                      </a:r>
                    </a:p>
                  </a:txBody>
                  <a:tcPr marL="64945" marR="64945" marT="32473" marB="32473" anchor="ctr">
                    <a:lnL>
                      <a:noFill/>
                    </a:lnL>
                    <a:lnR>
                      <a:noFill/>
                    </a:lnR>
                    <a:lnT>
                      <a:noFill/>
                    </a:lnT>
                    <a:lnB>
                      <a:noFill/>
                    </a:lnB>
                    <a:noFill/>
                  </a:tcPr>
                </a:tc>
                <a:extLst>
                  <a:ext uri="{0D108BD9-81ED-4DB2-BD59-A6C34878D82A}">
                    <a16:rowId xmlns:a16="http://schemas.microsoft.com/office/drawing/2014/main" val="1800609080"/>
                  </a:ext>
                </a:extLst>
              </a:tr>
              <a:tr h="543975">
                <a:tc>
                  <a:txBody>
                    <a:bodyPr/>
                    <a:lstStyle/>
                    <a:p>
                      <a:r>
                        <a:rPr lang="en-IN" sz="1800">
                          <a:solidFill>
                            <a:schemeClr val="bg1"/>
                          </a:solidFill>
                        </a:rPr>
                        <a:t>Naive Bayes</a:t>
                      </a:r>
                    </a:p>
                  </a:txBody>
                  <a:tcPr marL="64945" marR="64945" marT="32473" marB="32473" anchor="ctr">
                    <a:lnL>
                      <a:noFill/>
                    </a:lnL>
                    <a:lnR>
                      <a:noFill/>
                    </a:lnR>
                    <a:lnT>
                      <a:noFill/>
                    </a:lnT>
                    <a:lnB>
                      <a:noFill/>
                    </a:lnB>
                    <a:noFill/>
                  </a:tcPr>
                </a:tc>
                <a:tc>
                  <a:txBody>
                    <a:bodyPr/>
                    <a:lstStyle/>
                    <a:p>
                      <a:r>
                        <a:rPr lang="en-US" sz="1800">
                          <a:solidFill>
                            <a:schemeClr val="bg1"/>
                          </a:solidFill>
                        </a:rPr>
                        <a:t>Probabilistic classifier assuming feature independence.</a:t>
                      </a:r>
                    </a:p>
                  </a:txBody>
                  <a:tcPr marL="64945" marR="64945" marT="32473" marB="32473" anchor="ctr">
                    <a:lnL>
                      <a:noFill/>
                    </a:lnL>
                    <a:lnR>
                      <a:noFill/>
                    </a:lnR>
                    <a:lnT>
                      <a:noFill/>
                    </a:lnT>
                    <a:lnB>
                      <a:noFill/>
                    </a:lnB>
                    <a:noFill/>
                  </a:tcPr>
                </a:tc>
                <a:tc>
                  <a:txBody>
                    <a:bodyPr/>
                    <a:lstStyle/>
                    <a:p>
                      <a:r>
                        <a:rPr lang="en-IN" sz="1800">
                          <a:solidFill>
                            <a:schemeClr val="bg1"/>
                          </a:solidFill>
                        </a:rPr>
                        <a:t>Email spam filtering, sentiment analysis</a:t>
                      </a:r>
                    </a:p>
                  </a:txBody>
                  <a:tcPr marL="64945" marR="64945" marT="32473" marB="32473" anchor="ctr">
                    <a:lnL>
                      <a:noFill/>
                    </a:lnL>
                    <a:lnR>
                      <a:noFill/>
                    </a:lnR>
                    <a:lnT>
                      <a:noFill/>
                    </a:lnT>
                    <a:lnB>
                      <a:noFill/>
                    </a:lnB>
                    <a:noFill/>
                  </a:tcPr>
                </a:tc>
                <a:extLst>
                  <a:ext uri="{0D108BD9-81ED-4DB2-BD59-A6C34878D82A}">
                    <a16:rowId xmlns:a16="http://schemas.microsoft.com/office/drawing/2014/main" val="620058248"/>
                  </a:ext>
                </a:extLst>
              </a:tr>
              <a:tr h="543975">
                <a:tc>
                  <a:txBody>
                    <a:bodyPr/>
                    <a:lstStyle/>
                    <a:p>
                      <a:r>
                        <a:rPr lang="en-IN" sz="1800">
                          <a:solidFill>
                            <a:schemeClr val="bg1"/>
                          </a:solidFill>
                        </a:rPr>
                        <a:t>Gradient Boosting Machines</a:t>
                      </a:r>
                    </a:p>
                  </a:txBody>
                  <a:tcPr marL="64945" marR="64945" marT="32473" marB="32473" anchor="ctr">
                    <a:lnL>
                      <a:noFill/>
                    </a:lnL>
                    <a:lnR>
                      <a:noFill/>
                    </a:lnR>
                    <a:lnT>
                      <a:noFill/>
                    </a:lnT>
                    <a:lnB>
                      <a:noFill/>
                    </a:lnB>
                    <a:noFill/>
                  </a:tcPr>
                </a:tc>
                <a:tc>
                  <a:txBody>
                    <a:bodyPr/>
                    <a:lstStyle/>
                    <a:p>
                      <a:r>
                        <a:rPr lang="en-IN" sz="1800">
                          <a:solidFill>
                            <a:schemeClr val="bg1"/>
                          </a:solidFill>
                        </a:rPr>
                        <a:t>Ensemble boosting technique for better performance.</a:t>
                      </a:r>
                    </a:p>
                  </a:txBody>
                  <a:tcPr marL="64945" marR="64945" marT="32473" marB="32473" anchor="ctr">
                    <a:lnL>
                      <a:noFill/>
                    </a:lnL>
                    <a:lnR>
                      <a:noFill/>
                    </a:lnR>
                    <a:lnT>
                      <a:noFill/>
                    </a:lnT>
                    <a:lnB>
                      <a:noFill/>
                    </a:lnB>
                    <a:noFill/>
                  </a:tcPr>
                </a:tc>
                <a:tc>
                  <a:txBody>
                    <a:bodyPr/>
                    <a:lstStyle/>
                    <a:p>
                      <a:r>
                        <a:rPr lang="en-IN" sz="1800">
                          <a:solidFill>
                            <a:schemeClr val="bg1"/>
                          </a:solidFill>
                        </a:rPr>
                        <a:t>Ranking, classification tasks</a:t>
                      </a:r>
                    </a:p>
                  </a:txBody>
                  <a:tcPr marL="64945" marR="64945" marT="32473" marB="32473" anchor="ctr">
                    <a:lnL>
                      <a:noFill/>
                    </a:lnL>
                    <a:lnR>
                      <a:noFill/>
                    </a:lnR>
                    <a:lnT>
                      <a:noFill/>
                    </a:lnT>
                    <a:lnB>
                      <a:noFill/>
                    </a:lnB>
                    <a:noFill/>
                  </a:tcPr>
                </a:tc>
                <a:extLst>
                  <a:ext uri="{0D108BD9-81ED-4DB2-BD59-A6C34878D82A}">
                    <a16:rowId xmlns:a16="http://schemas.microsoft.com/office/drawing/2014/main" val="2189342534"/>
                  </a:ext>
                </a:extLst>
              </a:tr>
              <a:tr h="536227">
                <a:tc>
                  <a:txBody>
                    <a:bodyPr/>
                    <a:lstStyle/>
                    <a:p>
                      <a:r>
                        <a:rPr lang="en-IN" sz="1800">
                          <a:solidFill>
                            <a:schemeClr val="bg1"/>
                          </a:solidFill>
                        </a:rPr>
                        <a:t>Neural Networks</a:t>
                      </a:r>
                    </a:p>
                  </a:txBody>
                  <a:tcPr marL="64945" marR="64945" marT="32473" marB="32473" anchor="ctr">
                    <a:lnL>
                      <a:noFill/>
                    </a:lnL>
                    <a:lnR>
                      <a:noFill/>
                    </a:lnR>
                    <a:lnT>
                      <a:noFill/>
                    </a:lnT>
                    <a:lnB>
                      <a:noFill/>
                    </a:lnB>
                    <a:noFill/>
                  </a:tcPr>
                </a:tc>
                <a:tc>
                  <a:txBody>
                    <a:bodyPr/>
                    <a:lstStyle/>
                    <a:p>
                      <a:r>
                        <a:rPr lang="en-US" sz="1800">
                          <a:solidFill>
                            <a:schemeClr val="bg1"/>
                          </a:solidFill>
                        </a:rPr>
                        <a:t>Models complex patterns inspired by the brain.</a:t>
                      </a:r>
                    </a:p>
                  </a:txBody>
                  <a:tcPr marL="64945" marR="64945" marT="32473" marB="32473" anchor="ctr">
                    <a:lnL>
                      <a:noFill/>
                    </a:lnL>
                    <a:lnR>
                      <a:noFill/>
                    </a:lnR>
                    <a:lnT>
                      <a:noFill/>
                    </a:lnT>
                    <a:lnB>
                      <a:noFill/>
                    </a:lnB>
                    <a:noFill/>
                  </a:tcPr>
                </a:tc>
                <a:tc>
                  <a:txBody>
                    <a:bodyPr/>
                    <a:lstStyle/>
                    <a:p>
                      <a:r>
                        <a:rPr lang="en-IN" sz="1800" dirty="0">
                          <a:solidFill>
                            <a:schemeClr val="bg1"/>
                          </a:solidFill>
                        </a:rPr>
                        <a:t>Image/speech recognition</a:t>
                      </a:r>
                    </a:p>
                  </a:txBody>
                  <a:tcPr marL="64945" marR="64945" marT="32473" marB="32473" anchor="ctr">
                    <a:lnL>
                      <a:noFill/>
                    </a:lnL>
                    <a:lnR>
                      <a:noFill/>
                    </a:lnR>
                    <a:lnT>
                      <a:noFill/>
                    </a:lnT>
                    <a:lnB>
                      <a:noFill/>
                    </a:lnB>
                    <a:noFill/>
                  </a:tcPr>
                </a:tc>
                <a:extLst>
                  <a:ext uri="{0D108BD9-81ED-4DB2-BD59-A6C34878D82A}">
                    <a16:rowId xmlns:a16="http://schemas.microsoft.com/office/drawing/2014/main" val="3558601213"/>
                  </a:ext>
                </a:extLst>
              </a:tr>
            </a:tbl>
          </a:graphicData>
        </a:graphic>
      </p:graphicFrame>
    </p:spTree>
    <p:extLst>
      <p:ext uri="{BB962C8B-B14F-4D97-AF65-F5344CB8AC3E}">
        <p14:creationId xmlns:p14="http://schemas.microsoft.com/office/powerpoint/2010/main" val="1747559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AF5678-67CD-F723-744D-2E3DE6861B3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73D7063-78F7-3B09-D567-AB228905A037}"/>
              </a:ext>
            </a:extLst>
          </p:cNvPr>
          <p:cNvSpPr/>
          <p:nvPr/>
        </p:nvSpPr>
        <p:spPr>
          <a:xfrm>
            <a:off x="428" y="0"/>
            <a:ext cx="12191144" cy="68576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000000"/>
          </a:solidFill>
        </p:spPr>
        <p:txBody>
          <a:bodyPr wrap="square" lIns="0" tIns="0" rIns="0" bIns="0" rtlCol="0"/>
          <a:lstStyle/>
          <a:p>
            <a:endParaRPr sz="1092" dirty="0"/>
          </a:p>
        </p:txBody>
      </p:sp>
      <p:sp>
        <p:nvSpPr>
          <p:cNvPr id="3" name="object 3">
            <a:extLst>
              <a:ext uri="{FF2B5EF4-FFF2-40B4-BE49-F238E27FC236}">
                <a16:creationId xmlns:a16="http://schemas.microsoft.com/office/drawing/2014/main" id="{55DB91C9-8C3E-BE0C-7ED5-B09CC054FC15}"/>
              </a:ext>
            </a:extLst>
          </p:cNvPr>
          <p:cNvSpPr txBox="1">
            <a:spLocks noGrp="1"/>
          </p:cNvSpPr>
          <p:nvPr>
            <p:ph type="title"/>
          </p:nvPr>
        </p:nvSpPr>
        <p:spPr>
          <a:prstGeom prst="rect">
            <a:avLst/>
          </a:prstGeom>
        </p:spPr>
        <p:txBody>
          <a:bodyPr vert="horz" wrap="square" lIns="0" tIns="10397" rIns="0" bIns="0" rtlCol="0" anchor="ctr">
            <a:spAutoFit/>
          </a:bodyPr>
          <a:lstStyle/>
          <a:p>
            <a:pPr marL="7701">
              <a:lnSpc>
                <a:spcPct val="100000"/>
              </a:lnSpc>
              <a:spcBef>
                <a:spcPts val="82"/>
              </a:spcBef>
            </a:pPr>
            <a:r>
              <a:rPr sz="5579" dirty="0">
                <a:latin typeface="Verdana"/>
                <a:cs typeface="Verdana"/>
              </a:rPr>
              <a:t>Search</a:t>
            </a:r>
            <a:r>
              <a:rPr sz="5579" spc="-476" dirty="0">
                <a:latin typeface="Verdana"/>
                <a:cs typeface="Verdana"/>
              </a:rPr>
              <a:t> </a:t>
            </a:r>
            <a:r>
              <a:rPr sz="5579" spc="88" dirty="0">
                <a:latin typeface="Verdana"/>
                <a:cs typeface="Verdana"/>
              </a:rPr>
              <a:t>Problems</a:t>
            </a:r>
            <a:endParaRPr sz="5579">
              <a:latin typeface="Verdana"/>
              <a:cs typeface="Verdana"/>
            </a:endParaRPr>
          </a:p>
        </p:txBody>
      </p:sp>
      <p:sp>
        <p:nvSpPr>
          <p:cNvPr id="5" name="Content Placeholder 4">
            <a:extLst>
              <a:ext uri="{FF2B5EF4-FFF2-40B4-BE49-F238E27FC236}">
                <a16:creationId xmlns:a16="http://schemas.microsoft.com/office/drawing/2014/main" id="{8357E538-DBEB-C2A3-796B-417D7209D7CB}"/>
              </a:ext>
            </a:extLst>
          </p:cNvPr>
          <p:cNvSpPr>
            <a:spLocks noGrp="1"/>
          </p:cNvSpPr>
          <p:nvPr>
            <p:ph idx="1"/>
          </p:nvPr>
        </p:nvSpPr>
        <p:spPr>
          <a:xfrm>
            <a:off x="490194" y="365124"/>
            <a:ext cx="11161336" cy="6195931"/>
          </a:xfrm>
        </p:spPr>
        <p:txBody>
          <a:bodyPr>
            <a:normAutofit/>
          </a:bodyPr>
          <a:lstStyle/>
          <a:p>
            <a:pPr marL="0" indent="0" algn="ctr">
              <a:buNone/>
            </a:pPr>
            <a:r>
              <a:rPr lang="en-US" sz="4800" b="1" dirty="0">
                <a:solidFill>
                  <a:schemeClr val="bg1"/>
                </a:solidFill>
              </a:rPr>
              <a:t>Unsupervised Learning</a:t>
            </a:r>
          </a:p>
          <a:p>
            <a:pPr marL="0" indent="0" algn="ctr">
              <a:buNone/>
            </a:pPr>
            <a:endParaRPr lang="en-GB" sz="2800" b="1" dirty="0">
              <a:solidFill>
                <a:schemeClr val="bg1"/>
              </a:solidFill>
            </a:endParaRPr>
          </a:p>
        </p:txBody>
      </p:sp>
      <p:sp>
        <p:nvSpPr>
          <p:cNvPr id="7" name="TextBox 6">
            <a:extLst>
              <a:ext uri="{FF2B5EF4-FFF2-40B4-BE49-F238E27FC236}">
                <a16:creationId xmlns:a16="http://schemas.microsoft.com/office/drawing/2014/main" id="{591AAB26-9118-0444-ACD7-71A3FA1299B2}"/>
              </a:ext>
            </a:extLst>
          </p:cNvPr>
          <p:cNvSpPr txBox="1"/>
          <p:nvPr/>
        </p:nvSpPr>
        <p:spPr>
          <a:xfrm>
            <a:off x="241600" y="6376389"/>
            <a:ext cx="6357381" cy="369332"/>
          </a:xfrm>
          <a:prstGeom prst="rect">
            <a:avLst/>
          </a:prstGeom>
          <a:noFill/>
        </p:spPr>
        <p:txBody>
          <a:bodyPr wrap="none" rtlCol="0">
            <a:spAutoFit/>
          </a:bodyPr>
          <a:lstStyle/>
          <a:p>
            <a:r>
              <a:rPr lang="en-IN" dirty="0">
                <a:solidFill>
                  <a:schemeClr val="bg1"/>
                </a:solidFill>
              </a:rPr>
              <a:t>https://www.projectpro.io/article/types-of-machine-learning/623</a:t>
            </a:r>
          </a:p>
        </p:txBody>
      </p:sp>
      <p:pic>
        <p:nvPicPr>
          <p:cNvPr id="8" name="Picture 7">
            <a:extLst>
              <a:ext uri="{FF2B5EF4-FFF2-40B4-BE49-F238E27FC236}">
                <a16:creationId xmlns:a16="http://schemas.microsoft.com/office/drawing/2014/main" id="{0C77171C-77CE-AF5A-115F-DA65F51FE800}"/>
              </a:ext>
            </a:extLst>
          </p:cNvPr>
          <p:cNvPicPr>
            <a:picLocks noChangeAspect="1"/>
          </p:cNvPicPr>
          <p:nvPr/>
        </p:nvPicPr>
        <p:blipFill>
          <a:blip r:embed="rId3"/>
          <a:stretch>
            <a:fillRect/>
          </a:stretch>
        </p:blipFill>
        <p:spPr>
          <a:xfrm>
            <a:off x="3130397" y="1838243"/>
            <a:ext cx="5931205" cy="3181514"/>
          </a:xfrm>
          <a:prstGeom prst="rect">
            <a:avLst/>
          </a:prstGeom>
        </p:spPr>
      </p:pic>
    </p:spTree>
    <p:extLst>
      <p:ext uri="{BB962C8B-B14F-4D97-AF65-F5344CB8AC3E}">
        <p14:creationId xmlns:p14="http://schemas.microsoft.com/office/powerpoint/2010/main" val="4141662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936C20-93B2-5336-96F0-3C390D4E9BD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B725EEE-F1F3-0CF4-6A3C-C2E70DD6863B}"/>
              </a:ext>
            </a:extLst>
          </p:cNvPr>
          <p:cNvSpPr/>
          <p:nvPr/>
        </p:nvSpPr>
        <p:spPr>
          <a:xfrm>
            <a:off x="428" y="0"/>
            <a:ext cx="12191144" cy="68576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000000"/>
          </a:solidFill>
        </p:spPr>
        <p:txBody>
          <a:bodyPr wrap="square" lIns="0" tIns="0" rIns="0" bIns="0" rtlCol="0"/>
          <a:lstStyle/>
          <a:p>
            <a:endParaRPr sz="1092" dirty="0"/>
          </a:p>
        </p:txBody>
      </p:sp>
      <p:sp>
        <p:nvSpPr>
          <p:cNvPr id="3" name="object 3">
            <a:extLst>
              <a:ext uri="{FF2B5EF4-FFF2-40B4-BE49-F238E27FC236}">
                <a16:creationId xmlns:a16="http://schemas.microsoft.com/office/drawing/2014/main" id="{709FEEF7-D622-B701-A258-28FD7D240EC0}"/>
              </a:ext>
            </a:extLst>
          </p:cNvPr>
          <p:cNvSpPr txBox="1">
            <a:spLocks noGrp="1"/>
          </p:cNvSpPr>
          <p:nvPr>
            <p:ph type="title"/>
          </p:nvPr>
        </p:nvSpPr>
        <p:spPr>
          <a:prstGeom prst="rect">
            <a:avLst/>
          </a:prstGeom>
        </p:spPr>
        <p:txBody>
          <a:bodyPr vert="horz" wrap="square" lIns="0" tIns="10397" rIns="0" bIns="0" rtlCol="0" anchor="ctr">
            <a:spAutoFit/>
          </a:bodyPr>
          <a:lstStyle/>
          <a:p>
            <a:pPr marL="7701">
              <a:lnSpc>
                <a:spcPct val="100000"/>
              </a:lnSpc>
              <a:spcBef>
                <a:spcPts val="82"/>
              </a:spcBef>
            </a:pPr>
            <a:r>
              <a:rPr sz="5579" dirty="0">
                <a:latin typeface="Verdana"/>
                <a:cs typeface="Verdana"/>
              </a:rPr>
              <a:t>Search</a:t>
            </a:r>
            <a:r>
              <a:rPr sz="5579" spc="-476" dirty="0">
                <a:latin typeface="Verdana"/>
                <a:cs typeface="Verdana"/>
              </a:rPr>
              <a:t> </a:t>
            </a:r>
            <a:r>
              <a:rPr sz="5579" spc="88" dirty="0">
                <a:latin typeface="Verdana"/>
                <a:cs typeface="Verdana"/>
              </a:rPr>
              <a:t>Problems</a:t>
            </a:r>
            <a:endParaRPr sz="5579">
              <a:latin typeface="Verdana"/>
              <a:cs typeface="Verdana"/>
            </a:endParaRPr>
          </a:p>
        </p:txBody>
      </p:sp>
      <p:sp>
        <p:nvSpPr>
          <p:cNvPr id="5" name="Content Placeholder 4">
            <a:extLst>
              <a:ext uri="{FF2B5EF4-FFF2-40B4-BE49-F238E27FC236}">
                <a16:creationId xmlns:a16="http://schemas.microsoft.com/office/drawing/2014/main" id="{18157832-08C9-D0A0-B279-59C1BFC2606B}"/>
              </a:ext>
            </a:extLst>
          </p:cNvPr>
          <p:cNvSpPr>
            <a:spLocks noGrp="1"/>
          </p:cNvSpPr>
          <p:nvPr>
            <p:ph idx="1"/>
          </p:nvPr>
        </p:nvSpPr>
        <p:spPr>
          <a:xfrm>
            <a:off x="490194" y="365124"/>
            <a:ext cx="11161336" cy="6195931"/>
          </a:xfrm>
        </p:spPr>
        <p:txBody>
          <a:bodyPr>
            <a:normAutofit/>
          </a:bodyPr>
          <a:lstStyle/>
          <a:p>
            <a:pPr marL="0" indent="0" algn="ctr">
              <a:buNone/>
            </a:pPr>
            <a:r>
              <a:rPr lang="en-US" sz="4800" b="1" dirty="0">
                <a:solidFill>
                  <a:schemeClr val="bg1"/>
                </a:solidFill>
                <a:latin typeface="+mj-lt"/>
              </a:rPr>
              <a:t>Categories of Unsupervised Learning</a:t>
            </a:r>
          </a:p>
          <a:p>
            <a:pPr algn="l">
              <a:lnSpc>
                <a:spcPct val="100000"/>
              </a:lnSpc>
              <a:buNone/>
            </a:pPr>
            <a:r>
              <a:rPr lang="en-IN" sz="3600" b="1" i="0" dirty="0">
                <a:solidFill>
                  <a:schemeClr val="bg1"/>
                </a:solidFill>
                <a:effectLst/>
                <a:latin typeface="+mj-lt"/>
              </a:rPr>
              <a:t>Association</a:t>
            </a:r>
          </a:p>
          <a:p>
            <a:pPr lvl="1">
              <a:lnSpc>
                <a:spcPct val="100000"/>
              </a:lnSpc>
            </a:pPr>
            <a:r>
              <a:rPr lang="en-IN" sz="2800" b="0" i="0" dirty="0">
                <a:solidFill>
                  <a:schemeClr val="bg1"/>
                </a:solidFill>
                <a:effectLst/>
                <a:latin typeface="+mj-lt"/>
              </a:rPr>
              <a:t>Finds relations between variables in a large dataset</a:t>
            </a:r>
          </a:p>
          <a:p>
            <a:pPr lvl="1">
              <a:lnSpc>
                <a:spcPct val="100000"/>
              </a:lnSpc>
            </a:pPr>
            <a:r>
              <a:rPr lang="en-IN" sz="2800" b="0" i="0" dirty="0">
                <a:solidFill>
                  <a:schemeClr val="bg1"/>
                </a:solidFill>
                <a:effectLst/>
                <a:latin typeface="+mj-lt"/>
              </a:rPr>
              <a:t>Goal: discover and map data dependent on the other to produce maximum profit</a:t>
            </a:r>
          </a:p>
          <a:p>
            <a:pPr lvl="1">
              <a:lnSpc>
                <a:spcPct val="100000"/>
              </a:lnSpc>
            </a:pPr>
            <a:r>
              <a:rPr lang="en-IN" sz="2800" b="0" i="0" dirty="0">
                <a:solidFill>
                  <a:schemeClr val="bg1"/>
                </a:solidFill>
                <a:effectLst/>
                <a:latin typeface="+mj-lt"/>
              </a:rPr>
              <a:t>Example: web usage mining</a:t>
            </a:r>
          </a:p>
          <a:p>
            <a:pPr lvl="1">
              <a:lnSpc>
                <a:spcPct val="100000"/>
              </a:lnSpc>
            </a:pPr>
            <a:r>
              <a:rPr lang="en-IN" sz="2800" b="0" i="0" dirty="0">
                <a:solidFill>
                  <a:schemeClr val="bg1"/>
                </a:solidFill>
                <a:effectLst/>
                <a:latin typeface="+mj-lt"/>
              </a:rPr>
              <a:t>Commonly used algorithms:</a:t>
            </a:r>
          </a:p>
          <a:p>
            <a:pPr marL="1200150" lvl="2" indent="-285750">
              <a:lnSpc>
                <a:spcPct val="100000"/>
              </a:lnSpc>
            </a:pPr>
            <a:r>
              <a:rPr lang="en-IN" sz="2400" b="0" i="0" dirty="0" err="1">
                <a:solidFill>
                  <a:schemeClr val="bg1"/>
                </a:solidFill>
                <a:effectLst/>
                <a:latin typeface="+mj-lt"/>
              </a:rPr>
              <a:t>Apriori</a:t>
            </a:r>
            <a:r>
              <a:rPr lang="en-IN" sz="2400" b="0" i="0" dirty="0">
                <a:solidFill>
                  <a:schemeClr val="bg1"/>
                </a:solidFill>
                <a:effectLst/>
                <a:latin typeface="+mj-lt"/>
              </a:rPr>
              <a:t> algorithm</a:t>
            </a:r>
          </a:p>
          <a:p>
            <a:pPr marL="1200150" lvl="2" indent="-285750">
              <a:lnSpc>
                <a:spcPct val="100000"/>
              </a:lnSpc>
            </a:pPr>
            <a:r>
              <a:rPr lang="en-IN" sz="2400" b="0" i="0" dirty="0">
                <a:solidFill>
                  <a:schemeClr val="bg1"/>
                </a:solidFill>
                <a:effectLst/>
                <a:latin typeface="+mj-lt"/>
              </a:rPr>
              <a:t>FP-growth algorithm</a:t>
            </a:r>
          </a:p>
          <a:p>
            <a:pPr marL="0" indent="0" algn="ctr">
              <a:buNone/>
            </a:pPr>
            <a:r>
              <a:rPr lang="en-US" sz="4800" b="1" dirty="0">
                <a:solidFill>
                  <a:schemeClr val="bg1"/>
                </a:solidFill>
              </a:rPr>
              <a:t> </a:t>
            </a:r>
          </a:p>
          <a:p>
            <a:pPr marL="0" indent="0" algn="ctr">
              <a:buNone/>
            </a:pPr>
            <a:endParaRPr lang="en-GB" sz="2800" b="1" dirty="0">
              <a:solidFill>
                <a:schemeClr val="bg1"/>
              </a:solidFill>
            </a:endParaRPr>
          </a:p>
        </p:txBody>
      </p:sp>
    </p:spTree>
    <p:extLst>
      <p:ext uri="{BB962C8B-B14F-4D97-AF65-F5344CB8AC3E}">
        <p14:creationId xmlns:p14="http://schemas.microsoft.com/office/powerpoint/2010/main" val="3201223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2AC74D-3691-2D49-B641-96CA8DB2687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29E01FF-1C57-A311-7F97-202D27DADE09}"/>
              </a:ext>
            </a:extLst>
          </p:cNvPr>
          <p:cNvSpPr/>
          <p:nvPr/>
        </p:nvSpPr>
        <p:spPr>
          <a:xfrm>
            <a:off x="428" y="0"/>
            <a:ext cx="12191144" cy="68576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000000"/>
          </a:solidFill>
        </p:spPr>
        <p:txBody>
          <a:bodyPr wrap="square" lIns="0" tIns="0" rIns="0" bIns="0" rtlCol="0"/>
          <a:lstStyle/>
          <a:p>
            <a:endParaRPr sz="1092" dirty="0"/>
          </a:p>
        </p:txBody>
      </p:sp>
      <p:sp>
        <p:nvSpPr>
          <p:cNvPr id="3" name="object 3">
            <a:extLst>
              <a:ext uri="{FF2B5EF4-FFF2-40B4-BE49-F238E27FC236}">
                <a16:creationId xmlns:a16="http://schemas.microsoft.com/office/drawing/2014/main" id="{639365AF-842A-E3A9-4BDF-DDFF962D8909}"/>
              </a:ext>
            </a:extLst>
          </p:cNvPr>
          <p:cNvSpPr txBox="1">
            <a:spLocks noGrp="1"/>
          </p:cNvSpPr>
          <p:nvPr>
            <p:ph type="title"/>
          </p:nvPr>
        </p:nvSpPr>
        <p:spPr>
          <a:prstGeom prst="rect">
            <a:avLst/>
          </a:prstGeom>
        </p:spPr>
        <p:txBody>
          <a:bodyPr vert="horz" wrap="square" lIns="0" tIns="10397" rIns="0" bIns="0" rtlCol="0" anchor="ctr">
            <a:spAutoFit/>
          </a:bodyPr>
          <a:lstStyle/>
          <a:p>
            <a:pPr marL="7701">
              <a:lnSpc>
                <a:spcPct val="100000"/>
              </a:lnSpc>
              <a:spcBef>
                <a:spcPts val="82"/>
              </a:spcBef>
            </a:pPr>
            <a:r>
              <a:rPr sz="5579" dirty="0">
                <a:latin typeface="Verdana"/>
                <a:cs typeface="Verdana"/>
              </a:rPr>
              <a:t>Search</a:t>
            </a:r>
            <a:r>
              <a:rPr sz="5579" spc="-476" dirty="0">
                <a:latin typeface="Verdana"/>
                <a:cs typeface="Verdana"/>
              </a:rPr>
              <a:t> </a:t>
            </a:r>
            <a:r>
              <a:rPr sz="5579" spc="88" dirty="0">
                <a:latin typeface="Verdana"/>
                <a:cs typeface="Verdana"/>
              </a:rPr>
              <a:t>Problems</a:t>
            </a:r>
            <a:endParaRPr sz="5579">
              <a:latin typeface="Verdana"/>
              <a:cs typeface="Verdana"/>
            </a:endParaRPr>
          </a:p>
        </p:txBody>
      </p:sp>
      <p:sp>
        <p:nvSpPr>
          <p:cNvPr id="5" name="Content Placeholder 4">
            <a:extLst>
              <a:ext uri="{FF2B5EF4-FFF2-40B4-BE49-F238E27FC236}">
                <a16:creationId xmlns:a16="http://schemas.microsoft.com/office/drawing/2014/main" id="{3546C8B0-F9DC-58B3-29EF-29FAA3800C7E}"/>
              </a:ext>
            </a:extLst>
          </p:cNvPr>
          <p:cNvSpPr>
            <a:spLocks noGrp="1"/>
          </p:cNvSpPr>
          <p:nvPr>
            <p:ph idx="1"/>
          </p:nvPr>
        </p:nvSpPr>
        <p:spPr>
          <a:xfrm>
            <a:off x="490194" y="365124"/>
            <a:ext cx="11161336" cy="6195931"/>
          </a:xfrm>
        </p:spPr>
        <p:txBody>
          <a:bodyPr>
            <a:normAutofit/>
          </a:bodyPr>
          <a:lstStyle/>
          <a:p>
            <a:pPr marL="0" indent="0" algn="ctr">
              <a:buNone/>
            </a:pPr>
            <a:r>
              <a:rPr lang="en-US" sz="4800" b="1" dirty="0">
                <a:solidFill>
                  <a:schemeClr val="bg1"/>
                </a:solidFill>
                <a:latin typeface="+mj-lt"/>
              </a:rPr>
              <a:t>Categories of Unsupervised Learning</a:t>
            </a:r>
          </a:p>
          <a:p>
            <a:pPr algn="l">
              <a:lnSpc>
                <a:spcPct val="100000"/>
              </a:lnSpc>
              <a:buNone/>
            </a:pPr>
            <a:r>
              <a:rPr lang="en-IN" sz="3600" b="1" i="0" dirty="0">
                <a:solidFill>
                  <a:schemeClr val="bg1"/>
                </a:solidFill>
                <a:effectLst/>
                <a:latin typeface="+mj-lt"/>
              </a:rPr>
              <a:t>Clustering</a:t>
            </a:r>
          </a:p>
          <a:p>
            <a:pPr lvl="1">
              <a:lnSpc>
                <a:spcPct val="100000"/>
              </a:lnSpc>
            </a:pPr>
            <a:r>
              <a:rPr lang="en-IN" sz="2800" b="0" i="0" dirty="0">
                <a:solidFill>
                  <a:schemeClr val="bg1"/>
                </a:solidFill>
                <a:effectLst/>
                <a:latin typeface="+mj-lt"/>
              </a:rPr>
              <a:t>A method of grouping each set of similar objects into a cluster</a:t>
            </a:r>
          </a:p>
          <a:p>
            <a:pPr lvl="1">
              <a:lnSpc>
                <a:spcPct val="100000"/>
              </a:lnSpc>
            </a:pPr>
            <a:r>
              <a:rPr lang="en-IN" sz="2800" b="0" i="0" dirty="0">
                <a:solidFill>
                  <a:schemeClr val="bg1"/>
                </a:solidFill>
                <a:effectLst/>
                <a:latin typeface="+mj-lt"/>
              </a:rPr>
              <a:t>Goal: discover inherent groups from the dataset</a:t>
            </a:r>
          </a:p>
          <a:p>
            <a:pPr lvl="1">
              <a:lnSpc>
                <a:spcPct val="100000"/>
              </a:lnSpc>
            </a:pPr>
            <a:r>
              <a:rPr lang="en-IN" sz="2800" b="0" i="0" dirty="0">
                <a:solidFill>
                  <a:schemeClr val="bg1"/>
                </a:solidFill>
                <a:effectLst/>
                <a:latin typeface="+mj-lt"/>
              </a:rPr>
              <a:t>Example: retail marketing</a:t>
            </a:r>
          </a:p>
          <a:p>
            <a:pPr lvl="1">
              <a:lnSpc>
                <a:spcPct val="100000"/>
              </a:lnSpc>
            </a:pPr>
            <a:r>
              <a:rPr lang="en-IN" sz="2800" b="0" i="0" dirty="0">
                <a:solidFill>
                  <a:schemeClr val="bg1"/>
                </a:solidFill>
                <a:effectLst/>
                <a:latin typeface="+mj-lt"/>
              </a:rPr>
              <a:t>Commonly used algorithms:</a:t>
            </a:r>
          </a:p>
          <a:p>
            <a:pPr marL="1200150" lvl="2" indent="-285750">
              <a:lnSpc>
                <a:spcPct val="100000"/>
              </a:lnSpc>
            </a:pPr>
            <a:r>
              <a:rPr lang="en-IN" sz="2400" b="0" i="0" dirty="0">
                <a:solidFill>
                  <a:schemeClr val="bg1"/>
                </a:solidFill>
                <a:effectLst/>
                <a:latin typeface="+mj-lt"/>
              </a:rPr>
              <a:t>K-Means Clustering Algorithm</a:t>
            </a:r>
          </a:p>
          <a:p>
            <a:pPr marL="1200150" lvl="2" indent="-285750">
              <a:lnSpc>
                <a:spcPct val="100000"/>
              </a:lnSpc>
            </a:pPr>
            <a:r>
              <a:rPr lang="en-IN" sz="2400" b="0" i="0" dirty="0">
                <a:solidFill>
                  <a:schemeClr val="bg1"/>
                </a:solidFill>
                <a:effectLst/>
                <a:latin typeface="+mj-lt"/>
              </a:rPr>
              <a:t>DBSCAN Algorithm</a:t>
            </a:r>
          </a:p>
          <a:p>
            <a:pPr marL="1200150" lvl="2" indent="-285750">
              <a:lnSpc>
                <a:spcPct val="100000"/>
              </a:lnSpc>
            </a:pPr>
            <a:r>
              <a:rPr lang="en-IN" sz="2400" b="0" i="0" dirty="0">
                <a:solidFill>
                  <a:schemeClr val="bg1"/>
                </a:solidFill>
                <a:effectLst/>
                <a:latin typeface="+mj-lt"/>
              </a:rPr>
              <a:t>Principal Component Analysis</a:t>
            </a:r>
          </a:p>
          <a:p>
            <a:pPr algn="l">
              <a:buNone/>
            </a:pPr>
            <a:endParaRPr lang="en-US" sz="4800" b="1" dirty="0">
              <a:solidFill>
                <a:schemeClr val="bg1"/>
              </a:solidFill>
            </a:endParaRPr>
          </a:p>
          <a:p>
            <a:pPr marL="0" indent="0" algn="ctr">
              <a:buNone/>
            </a:pPr>
            <a:endParaRPr lang="en-GB" sz="2800" b="1" dirty="0">
              <a:solidFill>
                <a:schemeClr val="bg1"/>
              </a:solidFill>
            </a:endParaRPr>
          </a:p>
        </p:txBody>
      </p:sp>
    </p:spTree>
    <p:extLst>
      <p:ext uri="{BB962C8B-B14F-4D97-AF65-F5344CB8AC3E}">
        <p14:creationId xmlns:p14="http://schemas.microsoft.com/office/powerpoint/2010/main" val="24472572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39EC5C-3682-34E3-359B-71662247D88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C8F0706-D869-23DF-15EF-55357624B5E0}"/>
              </a:ext>
            </a:extLst>
          </p:cNvPr>
          <p:cNvSpPr/>
          <p:nvPr/>
        </p:nvSpPr>
        <p:spPr>
          <a:xfrm>
            <a:off x="428" y="0"/>
            <a:ext cx="12191144" cy="68576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000000"/>
          </a:solidFill>
        </p:spPr>
        <p:txBody>
          <a:bodyPr wrap="square" lIns="0" tIns="0" rIns="0" bIns="0" rtlCol="0"/>
          <a:lstStyle/>
          <a:p>
            <a:endParaRPr sz="1092" dirty="0"/>
          </a:p>
        </p:txBody>
      </p:sp>
      <p:sp>
        <p:nvSpPr>
          <p:cNvPr id="3" name="object 3">
            <a:extLst>
              <a:ext uri="{FF2B5EF4-FFF2-40B4-BE49-F238E27FC236}">
                <a16:creationId xmlns:a16="http://schemas.microsoft.com/office/drawing/2014/main" id="{53A20673-44BA-25AD-380F-DFD954823588}"/>
              </a:ext>
            </a:extLst>
          </p:cNvPr>
          <p:cNvSpPr txBox="1">
            <a:spLocks noGrp="1"/>
          </p:cNvSpPr>
          <p:nvPr>
            <p:ph type="title"/>
          </p:nvPr>
        </p:nvSpPr>
        <p:spPr>
          <a:prstGeom prst="rect">
            <a:avLst/>
          </a:prstGeom>
        </p:spPr>
        <p:txBody>
          <a:bodyPr vert="horz" wrap="square" lIns="0" tIns="10397" rIns="0" bIns="0" rtlCol="0" anchor="ctr">
            <a:spAutoFit/>
          </a:bodyPr>
          <a:lstStyle/>
          <a:p>
            <a:pPr marL="7701">
              <a:lnSpc>
                <a:spcPct val="100000"/>
              </a:lnSpc>
              <a:spcBef>
                <a:spcPts val="82"/>
              </a:spcBef>
            </a:pPr>
            <a:r>
              <a:rPr sz="5579" dirty="0">
                <a:latin typeface="Verdana"/>
                <a:cs typeface="Verdana"/>
              </a:rPr>
              <a:t>Search</a:t>
            </a:r>
            <a:r>
              <a:rPr sz="5579" spc="-476" dirty="0">
                <a:latin typeface="Verdana"/>
                <a:cs typeface="Verdana"/>
              </a:rPr>
              <a:t> </a:t>
            </a:r>
            <a:r>
              <a:rPr sz="5579" spc="88" dirty="0">
                <a:latin typeface="Verdana"/>
                <a:cs typeface="Verdana"/>
              </a:rPr>
              <a:t>Problems</a:t>
            </a:r>
            <a:endParaRPr sz="5579">
              <a:latin typeface="Verdana"/>
              <a:cs typeface="Verdana"/>
            </a:endParaRPr>
          </a:p>
        </p:txBody>
      </p:sp>
      <p:sp>
        <p:nvSpPr>
          <p:cNvPr id="5" name="Content Placeholder 4">
            <a:extLst>
              <a:ext uri="{FF2B5EF4-FFF2-40B4-BE49-F238E27FC236}">
                <a16:creationId xmlns:a16="http://schemas.microsoft.com/office/drawing/2014/main" id="{A16908B9-13DC-9B4E-D284-214390C0391A}"/>
              </a:ext>
            </a:extLst>
          </p:cNvPr>
          <p:cNvSpPr>
            <a:spLocks noGrp="1"/>
          </p:cNvSpPr>
          <p:nvPr>
            <p:ph idx="1"/>
          </p:nvPr>
        </p:nvSpPr>
        <p:spPr>
          <a:xfrm>
            <a:off x="490194" y="365124"/>
            <a:ext cx="11161336" cy="6195931"/>
          </a:xfrm>
        </p:spPr>
        <p:txBody>
          <a:bodyPr>
            <a:normAutofit/>
          </a:bodyPr>
          <a:lstStyle/>
          <a:p>
            <a:pPr marL="0" indent="0" algn="ctr">
              <a:buNone/>
            </a:pPr>
            <a:r>
              <a:rPr lang="en-US" sz="4800" b="1" dirty="0">
                <a:solidFill>
                  <a:schemeClr val="bg1"/>
                </a:solidFill>
                <a:latin typeface="+mj-lt"/>
              </a:rPr>
              <a:t>Uns</a:t>
            </a:r>
            <a:r>
              <a:rPr lang="en-US" sz="4800" b="1" i="0" dirty="0">
                <a:solidFill>
                  <a:schemeClr val="bg1"/>
                </a:solidFill>
                <a:effectLst/>
                <a:latin typeface="+mj-lt"/>
              </a:rPr>
              <a:t>upervised Learning A</a:t>
            </a:r>
            <a:r>
              <a:rPr lang="en-US" sz="4800" b="1" dirty="0">
                <a:solidFill>
                  <a:schemeClr val="bg1"/>
                </a:solidFill>
                <a:latin typeface="+mj-lt"/>
              </a:rPr>
              <a:t>lgorithms</a:t>
            </a:r>
            <a:endParaRPr lang="en-IN" sz="3600" b="1" i="0" dirty="0">
              <a:solidFill>
                <a:schemeClr val="bg1"/>
              </a:solidFill>
              <a:effectLst/>
              <a:latin typeface="+mj-lt"/>
            </a:endParaRPr>
          </a:p>
          <a:p>
            <a:pPr marL="0" indent="0">
              <a:buNone/>
            </a:pPr>
            <a:endParaRPr lang="en-US" sz="3600" dirty="0">
              <a:solidFill>
                <a:schemeClr val="bg1"/>
              </a:solidFill>
              <a:latin typeface="+mj-lt"/>
            </a:endParaRPr>
          </a:p>
          <a:p>
            <a:pPr marL="0" indent="0" algn="ctr">
              <a:buNone/>
            </a:pPr>
            <a:endParaRPr lang="en-GB" sz="2800" b="1" dirty="0">
              <a:solidFill>
                <a:schemeClr val="bg1"/>
              </a:solidFill>
            </a:endParaRPr>
          </a:p>
        </p:txBody>
      </p:sp>
      <p:graphicFrame>
        <p:nvGraphicFramePr>
          <p:cNvPr id="4" name="Table 3">
            <a:extLst>
              <a:ext uri="{FF2B5EF4-FFF2-40B4-BE49-F238E27FC236}">
                <a16:creationId xmlns:a16="http://schemas.microsoft.com/office/drawing/2014/main" id="{76FC29FC-38F5-CF7C-B21D-4039A4B7F1DA}"/>
              </a:ext>
            </a:extLst>
          </p:cNvPr>
          <p:cNvGraphicFramePr>
            <a:graphicFrameLocks noGrp="1"/>
          </p:cNvGraphicFramePr>
          <p:nvPr>
            <p:extLst>
              <p:ext uri="{D42A27DB-BD31-4B8C-83A1-F6EECF244321}">
                <p14:modId xmlns:p14="http://schemas.microsoft.com/office/powerpoint/2010/main" val="3727438494"/>
              </p:ext>
            </p:extLst>
          </p:nvPr>
        </p:nvGraphicFramePr>
        <p:xfrm>
          <a:off x="738027" y="1185815"/>
          <a:ext cx="10715946" cy="5523520"/>
        </p:xfrm>
        <a:graphic>
          <a:graphicData uri="http://schemas.openxmlformats.org/drawingml/2006/table">
            <a:tbl>
              <a:tblPr/>
              <a:tblGrid>
                <a:gridCol w="3571982">
                  <a:extLst>
                    <a:ext uri="{9D8B030D-6E8A-4147-A177-3AD203B41FA5}">
                      <a16:colId xmlns:a16="http://schemas.microsoft.com/office/drawing/2014/main" val="3150584493"/>
                    </a:ext>
                  </a:extLst>
                </a:gridCol>
                <a:gridCol w="3571982">
                  <a:extLst>
                    <a:ext uri="{9D8B030D-6E8A-4147-A177-3AD203B41FA5}">
                      <a16:colId xmlns:a16="http://schemas.microsoft.com/office/drawing/2014/main" val="3568208209"/>
                    </a:ext>
                  </a:extLst>
                </a:gridCol>
                <a:gridCol w="3571982">
                  <a:extLst>
                    <a:ext uri="{9D8B030D-6E8A-4147-A177-3AD203B41FA5}">
                      <a16:colId xmlns:a16="http://schemas.microsoft.com/office/drawing/2014/main" val="889437557"/>
                    </a:ext>
                  </a:extLst>
                </a:gridCol>
              </a:tblGrid>
              <a:tr h="374612">
                <a:tc>
                  <a:txBody>
                    <a:bodyPr/>
                    <a:lstStyle/>
                    <a:p>
                      <a:r>
                        <a:rPr lang="en-IN" sz="2400" b="1">
                          <a:solidFill>
                            <a:schemeClr val="bg1"/>
                          </a:solidFill>
                        </a:rPr>
                        <a:t>Algorithm</a:t>
                      </a:r>
                      <a:endParaRPr lang="en-IN" sz="2400">
                        <a:solidFill>
                          <a:schemeClr val="bg1"/>
                        </a:solidFill>
                      </a:endParaRPr>
                    </a:p>
                  </a:txBody>
                  <a:tcPr marL="83680" marR="83680" marT="41840" marB="41840" anchor="ctr">
                    <a:lnL>
                      <a:noFill/>
                    </a:lnL>
                    <a:lnR>
                      <a:noFill/>
                    </a:lnR>
                    <a:lnT>
                      <a:noFill/>
                    </a:lnT>
                    <a:lnB>
                      <a:noFill/>
                    </a:lnB>
                    <a:noFill/>
                  </a:tcPr>
                </a:tc>
                <a:tc>
                  <a:txBody>
                    <a:bodyPr/>
                    <a:lstStyle/>
                    <a:p>
                      <a:r>
                        <a:rPr lang="en-IN" sz="2400" b="1">
                          <a:solidFill>
                            <a:schemeClr val="bg1"/>
                          </a:solidFill>
                        </a:rPr>
                        <a:t>Description</a:t>
                      </a:r>
                      <a:endParaRPr lang="en-IN" sz="2400">
                        <a:solidFill>
                          <a:schemeClr val="bg1"/>
                        </a:solidFill>
                      </a:endParaRPr>
                    </a:p>
                  </a:txBody>
                  <a:tcPr marL="83680" marR="83680" marT="41840" marB="41840" anchor="ctr">
                    <a:lnL>
                      <a:noFill/>
                    </a:lnL>
                    <a:lnR>
                      <a:noFill/>
                    </a:lnR>
                    <a:lnT>
                      <a:noFill/>
                    </a:lnT>
                    <a:lnB>
                      <a:noFill/>
                    </a:lnB>
                    <a:noFill/>
                  </a:tcPr>
                </a:tc>
                <a:tc>
                  <a:txBody>
                    <a:bodyPr/>
                    <a:lstStyle/>
                    <a:p>
                      <a:r>
                        <a:rPr lang="en-IN" sz="2400" b="1" dirty="0">
                          <a:solidFill>
                            <a:schemeClr val="bg1"/>
                          </a:solidFill>
                        </a:rPr>
                        <a:t>Use Cases/ Applications</a:t>
                      </a:r>
                      <a:endParaRPr lang="en-IN" sz="2400" dirty="0">
                        <a:solidFill>
                          <a:schemeClr val="bg1"/>
                        </a:solidFill>
                      </a:endParaRPr>
                    </a:p>
                  </a:txBody>
                  <a:tcPr marL="83680" marR="83680" marT="41840" marB="41840" anchor="ctr">
                    <a:lnL>
                      <a:noFill/>
                    </a:lnL>
                    <a:lnR>
                      <a:noFill/>
                    </a:lnR>
                    <a:lnT>
                      <a:noFill/>
                    </a:lnT>
                    <a:lnB>
                      <a:noFill/>
                    </a:lnB>
                    <a:noFill/>
                  </a:tcPr>
                </a:tc>
                <a:extLst>
                  <a:ext uri="{0D108BD9-81ED-4DB2-BD59-A6C34878D82A}">
                    <a16:rowId xmlns:a16="http://schemas.microsoft.com/office/drawing/2014/main" val="722171991"/>
                  </a:ext>
                </a:extLst>
              </a:tr>
              <a:tr h="655570">
                <a:tc>
                  <a:txBody>
                    <a:bodyPr/>
                    <a:lstStyle/>
                    <a:p>
                      <a:r>
                        <a:rPr lang="en-IN" sz="2000">
                          <a:solidFill>
                            <a:schemeClr val="bg1"/>
                          </a:solidFill>
                        </a:rPr>
                        <a:t>K-Means Clustering</a:t>
                      </a:r>
                    </a:p>
                  </a:txBody>
                  <a:tcPr marL="83680" marR="83680" marT="41840" marB="41840" anchor="ctr">
                    <a:lnL>
                      <a:noFill/>
                    </a:lnL>
                    <a:lnR>
                      <a:noFill/>
                    </a:lnR>
                    <a:lnT>
                      <a:noFill/>
                    </a:lnT>
                    <a:lnB>
                      <a:noFill/>
                    </a:lnB>
                    <a:noFill/>
                  </a:tcPr>
                </a:tc>
                <a:tc>
                  <a:txBody>
                    <a:bodyPr/>
                    <a:lstStyle/>
                    <a:p>
                      <a:r>
                        <a:rPr lang="en-US" sz="2000">
                          <a:solidFill>
                            <a:schemeClr val="bg1"/>
                          </a:solidFill>
                        </a:rPr>
                        <a:t>Groups data into k clusters by minimizing variance.</a:t>
                      </a:r>
                    </a:p>
                  </a:txBody>
                  <a:tcPr marL="83680" marR="83680" marT="41840" marB="41840" anchor="ctr">
                    <a:lnL>
                      <a:noFill/>
                    </a:lnL>
                    <a:lnR>
                      <a:noFill/>
                    </a:lnR>
                    <a:lnT>
                      <a:noFill/>
                    </a:lnT>
                    <a:lnB>
                      <a:noFill/>
                    </a:lnB>
                    <a:noFill/>
                  </a:tcPr>
                </a:tc>
                <a:tc>
                  <a:txBody>
                    <a:bodyPr/>
                    <a:lstStyle/>
                    <a:p>
                      <a:r>
                        <a:rPr lang="en-IN" sz="2000" dirty="0">
                          <a:solidFill>
                            <a:schemeClr val="bg1"/>
                          </a:solidFill>
                        </a:rPr>
                        <a:t>Customer segmentation, image compression</a:t>
                      </a:r>
                    </a:p>
                  </a:txBody>
                  <a:tcPr marL="83680" marR="83680" marT="41840" marB="41840" anchor="ctr">
                    <a:lnL>
                      <a:noFill/>
                    </a:lnL>
                    <a:lnR>
                      <a:noFill/>
                    </a:lnR>
                    <a:lnT>
                      <a:noFill/>
                    </a:lnT>
                    <a:lnB>
                      <a:noFill/>
                    </a:lnB>
                    <a:noFill/>
                  </a:tcPr>
                </a:tc>
                <a:extLst>
                  <a:ext uri="{0D108BD9-81ED-4DB2-BD59-A6C34878D82A}">
                    <a16:rowId xmlns:a16="http://schemas.microsoft.com/office/drawing/2014/main" val="2730921820"/>
                  </a:ext>
                </a:extLst>
              </a:tr>
              <a:tr h="936529">
                <a:tc>
                  <a:txBody>
                    <a:bodyPr/>
                    <a:lstStyle/>
                    <a:p>
                      <a:r>
                        <a:rPr lang="en-IN" sz="2000">
                          <a:solidFill>
                            <a:schemeClr val="bg1"/>
                          </a:solidFill>
                        </a:rPr>
                        <a:t>Hierarchical Clustering</a:t>
                      </a:r>
                    </a:p>
                  </a:txBody>
                  <a:tcPr marL="83680" marR="83680" marT="41840" marB="41840" anchor="ctr">
                    <a:lnL>
                      <a:noFill/>
                    </a:lnL>
                    <a:lnR>
                      <a:noFill/>
                    </a:lnR>
                    <a:lnT>
                      <a:noFill/>
                    </a:lnT>
                    <a:lnB>
                      <a:noFill/>
                    </a:lnB>
                    <a:noFill/>
                  </a:tcPr>
                </a:tc>
                <a:tc>
                  <a:txBody>
                    <a:bodyPr/>
                    <a:lstStyle/>
                    <a:p>
                      <a:r>
                        <a:rPr lang="en-US" sz="2000">
                          <a:solidFill>
                            <a:schemeClr val="bg1"/>
                          </a:solidFill>
                        </a:rPr>
                        <a:t>Builds a tree of clusters by merging/splitting based on distance.</a:t>
                      </a:r>
                    </a:p>
                  </a:txBody>
                  <a:tcPr marL="83680" marR="83680" marT="41840" marB="41840" anchor="ctr">
                    <a:lnL>
                      <a:noFill/>
                    </a:lnL>
                    <a:lnR>
                      <a:noFill/>
                    </a:lnR>
                    <a:lnT>
                      <a:noFill/>
                    </a:lnT>
                    <a:lnB>
                      <a:noFill/>
                    </a:lnB>
                    <a:noFill/>
                  </a:tcPr>
                </a:tc>
                <a:tc>
                  <a:txBody>
                    <a:bodyPr/>
                    <a:lstStyle/>
                    <a:p>
                      <a:r>
                        <a:rPr lang="en-IN" sz="2000">
                          <a:solidFill>
                            <a:schemeClr val="bg1"/>
                          </a:solidFill>
                        </a:rPr>
                        <a:t>Document clustering, gene analysis</a:t>
                      </a:r>
                    </a:p>
                  </a:txBody>
                  <a:tcPr marL="83680" marR="83680" marT="41840" marB="41840" anchor="ctr">
                    <a:lnL>
                      <a:noFill/>
                    </a:lnL>
                    <a:lnR>
                      <a:noFill/>
                    </a:lnR>
                    <a:lnT>
                      <a:noFill/>
                    </a:lnT>
                    <a:lnB>
                      <a:noFill/>
                    </a:lnB>
                    <a:noFill/>
                  </a:tcPr>
                </a:tc>
                <a:extLst>
                  <a:ext uri="{0D108BD9-81ED-4DB2-BD59-A6C34878D82A}">
                    <a16:rowId xmlns:a16="http://schemas.microsoft.com/office/drawing/2014/main" val="530504239"/>
                  </a:ext>
                </a:extLst>
              </a:tr>
              <a:tr h="655570">
                <a:tc>
                  <a:txBody>
                    <a:bodyPr/>
                    <a:lstStyle/>
                    <a:p>
                      <a:r>
                        <a:rPr lang="en-IN" sz="2000">
                          <a:solidFill>
                            <a:schemeClr val="bg1"/>
                          </a:solidFill>
                        </a:rPr>
                        <a:t>DBSCAN</a:t>
                      </a:r>
                    </a:p>
                  </a:txBody>
                  <a:tcPr marL="83680" marR="83680" marT="41840" marB="41840" anchor="ctr">
                    <a:lnL>
                      <a:noFill/>
                    </a:lnL>
                    <a:lnR>
                      <a:noFill/>
                    </a:lnR>
                    <a:lnT>
                      <a:noFill/>
                    </a:lnT>
                    <a:lnB>
                      <a:noFill/>
                    </a:lnB>
                    <a:noFill/>
                  </a:tcPr>
                </a:tc>
                <a:tc>
                  <a:txBody>
                    <a:bodyPr/>
                    <a:lstStyle/>
                    <a:p>
                      <a:r>
                        <a:rPr lang="en-US" sz="2000">
                          <a:solidFill>
                            <a:schemeClr val="bg1"/>
                          </a:solidFill>
                        </a:rPr>
                        <a:t>Density-based clustering to find arbitrary clusters and outliers.</a:t>
                      </a:r>
                    </a:p>
                  </a:txBody>
                  <a:tcPr marL="83680" marR="83680" marT="41840" marB="41840" anchor="ctr">
                    <a:lnL>
                      <a:noFill/>
                    </a:lnL>
                    <a:lnR>
                      <a:noFill/>
                    </a:lnR>
                    <a:lnT>
                      <a:noFill/>
                    </a:lnT>
                    <a:lnB>
                      <a:noFill/>
                    </a:lnB>
                    <a:noFill/>
                  </a:tcPr>
                </a:tc>
                <a:tc>
                  <a:txBody>
                    <a:bodyPr/>
                    <a:lstStyle/>
                    <a:p>
                      <a:r>
                        <a:rPr lang="en-IN" sz="2000">
                          <a:solidFill>
                            <a:schemeClr val="bg1"/>
                          </a:solidFill>
                        </a:rPr>
                        <a:t>Anomaly detection, geospatial analysis</a:t>
                      </a:r>
                    </a:p>
                  </a:txBody>
                  <a:tcPr marL="83680" marR="83680" marT="41840" marB="41840" anchor="ctr">
                    <a:lnL>
                      <a:noFill/>
                    </a:lnL>
                    <a:lnR>
                      <a:noFill/>
                    </a:lnR>
                    <a:lnT>
                      <a:noFill/>
                    </a:lnT>
                    <a:lnB>
                      <a:noFill/>
                    </a:lnB>
                    <a:noFill/>
                  </a:tcPr>
                </a:tc>
                <a:extLst>
                  <a:ext uri="{0D108BD9-81ED-4DB2-BD59-A6C34878D82A}">
                    <a16:rowId xmlns:a16="http://schemas.microsoft.com/office/drawing/2014/main" val="990296495"/>
                  </a:ext>
                </a:extLst>
              </a:tr>
              <a:tr h="655570">
                <a:tc>
                  <a:txBody>
                    <a:bodyPr/>
                    <a:lstStyle/>
                    <a:p>
                      <a:r>
                        <a:rPr lang="en-IN" sz="2000">
                          <a:solidFill>
                            <a:schemeClr val="bg1"/>
                          </a:solidFill>
                        </a:rPr>
                        <a:t>Principal Component Analysis (PCA)</a:t>
                      </a:r>
                    </a:p>
                  </a:txBody>
                  <a:tcPr marL="83680" marR="83680" marT="41840" marB="41840" anchor="ctr">
                    <a:lnL>
                      <a:noFill/>
                    </a:lnL>
                    <a:lnR>
                      <a:noFill/>
                    </a:lnR>
                    <a:lnT>
                      <a:noFill/>
                    </a:lnT>
                    <a:lnB>
                      <a:noFill/>
                    </a:lnB>
                    <a:noFill/>
                  </a:tcPr>
                </a:tc>
                <a:tc>
                  <a:txBody>
                    <a:bodyPr/>
                    <a:lstStyle/>
                    <a:p>
                      <a:r>
                        <a:rPr lang="en-US" sz="2000">
                          <a:solidFill>
                            <a:schemeClr val="bg1"/>
                          </a:solidFill>
                        </a:rPr>
                        <a:t>Reduces dimensionality by creating uncorrelated components.</a:t>
                      </a:r>
                    </a:p>
                  </a:txBody>
                  <a:tcPr marL="83680" marR="83680" marT="41840" marB="41840" anchor="ctr">
                    <a:lnL>
                      <a:noFill/>
                    </a:lnL>
                    <a:lnR>
                      <a:noFill/>
                    </a:lnR>
                    <a:lnT>
                      <a:noFill/>
                    </a:lnT>
                    <a:lnB>
                      <a:noFill/>
                    </a:lnB>
                    <a:noFill/>
                  </a:tcPr>
                </a:tc>
                <a:tc>
                  <a:txBody>
                    <a:bodyPr/>
                    <a:lstStyle/>
                    <a:p>
                      <a:r>
                        <a:rPr lang="en-IN" sz="2000">
                          <a:solidFill>
                            <a:schemeClr val="bg1"/>
                          </a:solidFill>
                        </a:rPr>
                        <a:t>Data visualization, noise reduction</a:t>
                      </a:r>
                    </a:p>
                  </a:txBody>
                  <a:tcPr marL="83680" marR="83680" marT="41840" marB="41840" anchor="ctr">
                    <a:lnL>
                      <a:noFill/>
                    </a:lnL>
                    <a:lnR>
                      <a:noFill/>
                    </a:lnR>
                    <a:lnT>
                      <a:noFill/>
                    </a:lnT>
                    <a:lnB>
                      <a:noFill/>
                    </a:lnB>
                    <a:noFill/>
                  </a:tcPr>
                </a:tc>
                <a:extLst>
                  <a:ext uri="{0D108BD9-81ED-4DB2-BD59-A6C34878D82A}">
                    <a16:rowId xmlns:a16="http://schemas.microsoft.com/office/drawing/2014/main" val="523647933"/>
                  </a:ext>
                </a:extLst>
              </a:tr>
              <a:tr h="936529">
                <a:tc>
                  <a:txBody>
                    <a:bodyPr/>
                    <a:lstStyle/>
                    <a:p>
                      <a:r>
                        <a:rPr lang="en-IN" sz="2000">
                          <a:solidFill>
                            <a:schemeClr val="bg1"/>
                          </a:solidFill>
                        </a:rPr>
                        <a:t>Autoencoders</a:t>
                      </a:r>
                    </a:p>
                  </a:txBody>
                  <a:tcPr marL="83680" marR="83680" marT="41840" marB="41840" anchor="ctr">
                    <a:lnL>
                      <a:noFill/>
                    </a:lnL>
                    <a:lnR>
                      <a:noFill/>
                    </a:lnR>
                    <a:lnT>
                      <a:noFill/>
                    </a:lnT>
                    <a:lnB>
                      <a:noFill/>
                    </a:lnB>
                    <a:noFill/>
                  </a:tcPr>
                </a:tc>
                <a:tc>
                  <a:txBody>
                    <a:bodyPr/>
                    <a:lstStyle/>
                    <a:p>
                      <a:r>
                        <a:rPr lang="en-US" sz="2000">
                          <a:solidFill>
                            <a:schemeClr val="bg1"/>
                          </a:solidFill>
                        </a:rPr>
                        <a:t>Neural networks for feature learning and dimensionality reduction.</a:t>
                      </a:r>
                    </a:p>
                  </a:txBody>
                  <a:tcPr marL="83680" marR="83680" marT="41840" marB="41840" anchor="ctr">
                    <a:lnL>
                      <a:noFill/>
                    </a:lnL>
                    <a:lnR>
                      <a:noFill/>
                    </a:lnR>
                    <a:lnT>
                      <a:noFill/>
                    </a:lnT>
                    <a:lnB>
                      <a:noFill/>
                    </a:lnB>
                    <a:noFill/>
                  </a:tcPr>
                </a:tc>
                <a:tc>
                  <a:txBody>
                    <a:bodyPr/>
                    <a:lstStyle/>
                    <a:p>
                      <a:r>
                        <a:rPr lang="en-IN" sz="2000">
                          <a:solidFill>
                            <a:schemeClr val="bg1"/>
                          </a:solidFill>
                        </a:rPr>
                        <a:t>Image denoising, anomaly detection</a:t>
                      </a:r>
                    </a:p>
                  </a:txBody>
                  <a:tcPr marL="83680" marR="83680" marT="41840" marB="41840" anchor="ctr">
                    <a:lnL>
                      <a:noFill/>
                    </a:lnL>
                    <a:lnR>
                      <a:noFill/>
                    </a:lnR>
                    <a:lnT>
                      <a:noFill/>
                    </a:lnT>
                    <a:lnB>
                      <a:noFill/>
                    </a:lnB>
                    <a:noFill/>
                  </a:tcPr>
                </a:tc>
                <a:extLst>
                  <a:ext uri="{0D108BD9-81ED-4DB2-BD59-A6C34878D82A}">
                    <a16:rowId xmlns:a16="http://schemas.microsoft.com/office/drawing/2014/main" val="3354173925"/>
                  </a:ext>
                </a:extLst>
              </a:tr>
              <a:tr h="655570">
                <a:tc>
                  <a:txBody>
                    <a:bodyPr/>
                    <a:lstStyle/>
                    <a:p>
                      <a:r>
                        <a:rPr lang="en-IN" sz="2000" dirty="0" err="1">
                          <a:solidFill>
                            <a:schemeClr val="bg1"/>
                          </a:solidFill>
                        </a:rPr>
                        <a:t>Apriori</a:t>
                      </a:r>
                      <a:r>
                        <a:rPr lang="en-IN" sz="2000" dirty="0">
                          <a:solidFill>
                            <a:schemeClr val="bg1"/>
                          </a:solidFill>
                        </a:rPr>
                        <a:t> Algorithm</a:t>
                      </a:r>
                    </a:p>
                  </a:txBody>
                  <a:tcPr marL="83680" marR="83680" marT="41840" marB="41840" anchor="ctr">
                    <a:lnL>
                      <a:noFill/>
                    </a:lnL>
                    <a:lnR>
                      <a:noFill/>
                    </a:lnR>
                    <a:lnT>
                      <a:noFill/>
                    </a:lnT>
                    <a:lnB>
                      <a:noFill/>
                    </a:lnB>
                    <a:noFill/>
                  </a:tcPr>
                </a:tc>
                <a:tc>
                  <a:txBody>
                    <a:bodyPr/>
                    <a:lstStyle/>
                    <a:p>
                      <a:r>
                        <a:rPr lang="en-US" sz="2000">
                          <a:solidFill>
                            <a:schemeClr val="bg1"/>
                          </a:solidFill>
                        </a:rPr>
                        <a:t>Finds frequent itemsets and association rules.</a:t>
                      </a:r>
                    </a:p>
                  </a:txBody>
                  <a:tcPr marL="83680" marR="83680" marT="41840" marB="41840" anchor="ctr">
                    <a:lnL>
                      <a:noFill/>
                    </a:lnL>
                    <a:lnR>
                      <a:noFill/>
                    </a:lnR>
                    <a:lnT>
                      <a:noFill/>
                    </a:lnT>
                    <a:lnB>
                      <a:noFill/>
                    </a:lnB>
                    <a:noFill/>
                  </a:tcPr>
                </a:tc>
                <a:tc>
                  <a:txBody>
                    <a:bodyPr/>
                    <a:lstStyle/>
                    <a:p>
                      <a:r>
                        <a:rPr lang="en-IN" sz="2000" dirty="0">
                          <a:solidFill>
                            <a:schemeClr val="bg1"/>
                          </a:solidFill>
                        </a:rPr>
                        <a:t>Market basket analysis</a:t>
                      </a:r>
                    </a:p>
                  </a:txBody>
                  <a:tcPr marL="83680" marR="83680" marT="41840" marB="41840" anchor="ctr">
                    <a:lnL>
                      <a:noFill/>
                    </a:lnL>
                    <a:lnR>
                      <a:noFill/>
                    </a:lnR>
                    <a:lnT>
                      <a:noFill/>
                    </a:lnT>
                    <a:lnB>
                      <a:noFill/>
                    </a:lnB>
                    <a:noFill/>
                  </a:tcPr>
                </a:tc>
                <a:extLst>
                  <a:ext uri="{0D108BD9-81ED-4DB2-BD59-A6C34878D82A}">
                    <a16:rowId xmlns:a16="http://schemas.microsoft.com/office/drawing/2014/main" val="35354624"/>
                  </a:ext>
                </a:extLst>
              </a:tr>
            </a:tbl>
          </a:graphicData>
        </a:graphic>
      </p:graphicFrame>
    </p:spTree>
    <p:extLst>
      <p:ext uri="{BB962C8B-B14F-4D97-AF65-F5344CB8AC3E}">
        <p14:creationId xmlns:p14="http://schemas.microsoft.com/office/powerpoint/2010/main" val="1665120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B00A61-0BBA-4E31-B893-11A31D8E565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8CD97B1-1CEC-B235-DFC3-C283313A87F7}"/>
              </a:ext>
            </a:extLst>
          </p:cNvPr>
          <p:cNvSpPr/>
          <p:nvPr/>
        </p:nvSpPr>
        <p:spPr>
          <a:xfrm>
            <a:off x="428" y="0"/>
            <a:ext cx="12191144" cy="68576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000000"/>
          </a:solidFill>
        </p:spPr>
        <p:txBody>
          <a:bodyPr wrap="square" lIns="0" tIns="0" rIns="0" bIns="0" rtlCol="0"/>
          <a:lstStyle/>
          <a:p>
            <a:endParaRPr sz="1092" dirty="0"/>
          </a:p>
        </p:txBody>
      </p:sp>
      <p:sp>
        <p:nvSpPr>
          <p:cNvPr id="3" name="object 3">
            <a:extLst>
              <a:ext uri="{FF2B5EF4-FFF2-40B4-BE49-F238E27FC236}">
                <a16:creationId xmlns:a16="http://schemas.microsoft.com/office/drawing/2014/main" id="{2F33D2CC-A43A-16FD-F8BF-D249096B60E2}"/>
              </a:ext>
            </a:extLst>
          </p:cNvPr>
          <p:cNvSpPr txBox="1">
            <a:spLocks noGrp="1"/>
          </p:cNvSpPr>
          <p:nvPr>
            <p:ph type="title"/>
          </p:nvPr>
        </p:nvSpPr>
        <p:spPr>
          <a:prstGeom prst="rect">
            <a:avLst/>
          </a:prstGeom>
        </p:spPr>
        <p:txBody>
          <a:bodyPr vert="horz" wrap="square" lIns="0" tIns="10397" rIns="0" bIns="0" rtlCol="0" anchor="ctr">
            <a:spAutoFit/>
          </a:bodyPr>
          <a:lstStyle/>
          <a:p>
            <a:pPr marL="7701">
              <a:lnSpc>
                <a:spcPct val="100000"/>
              </a:lnSpc>
              <a:spcBef>
                <a:spcPts val="82"/>
              </a:spcBef>
            </a:pPr>
            <a:r>
              <a:rPr sz="5579" dirty="0">
                <a:latin typeface="Verdana"/>
                <a:cs typeface="Verdana"/>
              </a:rPr>
              <a:t>Search</a:t>
            </a:r>
            <a:r>
              <a:rPr sz="5579" spc="-476" dirty="0">
                <a:latin typeface="Verdana"/>
                <a:cs typeface="Verdana"/>
              </a:rPr>
              <a:t> </a:t>
            </a:r>
            <a:r>
              <a:rPr sz="5579" spc="88" dirty="0">
                <a:latin typeface="Verdana"/>
                <a:cs typeface="Verdana"/>
              </a:rPr>
              <a:t>Problems</a:t>
            </a:r>
            <a:endParaRPr sz="5579">
              <a:latin typeface="Verdana"/>
              <a:cs typeface="Verdana"/>
            </a:endParaRPr>
          </a:p>
        </p:txBody>
      </p:sp>
      <p:sp>
        <p:nvSpPr>
          <p:cNvPr id="5" name="Content Placeholder 4">
            <a:extLst>
              <a:ext uri="{FF2B5EF4-FFF2-40B4-BE49-F238E27FC236}">
                <a16:creationId xmlns:a16="http://schemas.microsoft.com/office/drawing/2014/main" id="{11822645-6DE6-0007-CA4F-E3F2080D9E45}"/>
              </a:ext>
            </a:extLst>
          </p:cNvPr>
          <p:cNvSpPr>
            <a:spLocks noGrp="1"/>
          </p:cNvSpPr>
          <p:nvPr>
            <p:ph idx="1"/>
          </p:nvPr>
        </p:nvSpPr>
        <p:spPr>
          <a:xfrm>
            <a:off x="490194" y="365124"/>
            <a:ext cx="11161336" cy="6195931"/>
          </a:xfrm>
        </p:spPr>
        <p:txBody>
          <a:bodyPr>
            <a:normAutofit/>
          </a:bodyPr>
          <a:lstStyle/>
          <a:p>
            <a:pPr marL="0" indent="0" algn="ctr">
              <a:buNone/>
            </a:pPr>
            <a:r>
              <a:rPr lang="en-US" sz="4800" b="1" dirty="0">
                <a:solidFill>
                  <a:schemeClr val="bg1"/>
                </a:solidFill>
              </a:rPr>
              <a:t>Reinforcement Learning </a:t>
            </a:r>
          </a:p>
          <a:p>
            <a:pPr marL="0" indent="0" algn="ctr">
              <a:buNone/>
            </a:pPr>
            <a:endParaRPr lang="en-GB" sz="2800" b="1" dirty="0">
              <a:solidFill>
                <a:schemeClr val="bg1"/>
              </a:solidFill>
            </a:endParaRPr>
          </a:p>
        </p:txBody>
      </p:sp>
      <p:sp>
        <p:nvSpPr>
          <p:cNvPr id="7" name="TextBox 6">
            <a:extLst>
              <a:ext uri="{FF2B5EF4-FFF2-40B4-BE49-F238E27FC236}">
                <a16:creationId xmlns:a16="http://schemas.microsoft.com/office/drawing/2014/main" id="{4840E1CD-6C2F-0180-24C7-654AF8691928}"/>
              </a:ext>
            </a:extLst>
          </p:cNvPr>
          <p:cNvSpPr txBox="1"/>
          <p:nvPr/>
        </p:nvSpPr>
        <p:spPr>
          <a:xfrm>
            <a:off x="241600" y="6376389"/>
            <a:ext cx="6357381" cy="369332"/>
          </a:xfrm>
          <a:prstGeom prst="rect">
            <a:avLst/>
          </a:prstGeom>
          <a:noFill/>
        </p:spPr>
        <p:txBody>
          <a:bodyPr wrap="none" rtlCol="0">
            <a:spAutoFit/>
          </a:bodyPr>
          <a:lstStyle/>
          <a:p>
            <a:r>
              <a:rPr lang="en-IN" dirty="0">
                <a:solidFill>
                  <a:schemeClr val="bg1"/>
                </a:solidFill>
              </a:rPr>
              <a:t>https://www.projectpro.io/article/types-of-machine-learning/623</a:t>
            </a:r>
          </a:p>
        </p:txBody>
      </p:sp>
      <p:pic>
        <p:nvPicPr>
          <p:cNvPr id="8" name="Picture 7">
            <a:extLst>
              <a:ext uri="{FF2B5EF4-FFF2-40B4-BE49-F238E27FC236}">
                <a16:creationId xmlns:a16="http://schemas.microsoft.com/office/drawing/2014/main" id="{3B4CDC70-6AD3-76D5-F342-5333FEA3B799}"/>
              </a:ext>
            </a:extLst>
          </p:cNvPr>
          <p:cNvPicPr>
            <a:picLocks noChangeAspect="1"/>
          </p:cNvPicPr>
          <p:nvPr/>
        </p:nvPicPr>
        <p:blipFill>
          <a:blip r:embed="rId3"/>
          <a:stretch>
            <a:fillRect/>
          </a:stretch>
        </p:blipFill>
        <p:spPr>
          <a:xfrm>
            <a:off x="2914486" y="1615982"/>
            <a:ext cx="6363027" cy="3626036"/>
          </a:xfrm>
          <a:prstGeom prst="rect">
            <a:avLst/>
          </a:prstGeom>
        </p:spPr>
      </p:pic>
    </p:spTree>
    <p:extLst>
      <p:ext uri="{BB962C8B-B14F-4D97-AF65-F5344CB8AC3E}">
        <p14:creationId xmlns:p14="http://schemas.microsoft.com/office/powerpoint/2010/main" val="3058595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71A517-DF71-F22A-4B9F-079019A233A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67C7614-177A-C277-9508-F08EA34A2F0B}"/>
              </a:ext>
            </a:extLst>
          </p:cNvPr>
          <p:cNvSpPr/>
          <p:nvPr/>
        </p:nvSpPr>
        <p:spPr>
          <a:xfrm>
            <a:off x="428" y="0"/>
            <a:ext cx="12191144" cy="68576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000000"/>
          </a:solidFill>
        </p:spPr>
        <p:txBody>
          <a:bodyPr wrap="square" lIns="0" tIns="0" rIns="0" bIns="0" rtlCol="0"/>
          <a:lstStyle/>
          <a:p>
            <a:endParaRPr sz="1092" dirty="0"/>
          </a:p>
        </p:txBody>
      </p:sp>
      <p:sp>
        <p:nvSpPr>
          <p:cNvPr id="3" name="object 3">
            <a:extLst>
              <a:ext uri="{FF2B5EF4-FFF2-40B4-BE49-F238E27FC236}">
                <a16:creationId xmlns:a16="http://schemas.microsoft.com/office/drawing/2014/main" id="{89D315B2-AC55-8F8D-2A14-4481465EDB6C}"/>
              </a:ext>
            </a:extLst>
          </p:cNvPr>
          <p:cNvSpPr txBox="1">
            <a:spLocks noGrp="1"/>
          </p:cNvSpPr>
          <p:nvPr>
            <p:ph type="title"/>
          </p:nvPr>
        </p:nvSpPr>
        <p:spPr>
          <a:prstGeom prst="rect">
            <a:avLst/>
          </a:prstGeom>
        </p:spPr>
        <p:txBody>
          <a:bodyPr vert="horz" wrap="square" lIns="0" tIns="10397" rIns="0" bIns="0" rtlCol="0" anchor="ctr">
            <a:spAutoFit/>
          </a:bodyPr>
          <a:lstStyle/>
          <a:p>
            <a:pPr marL="7701">
              <a:lnSpc>
                <a:spcPct val="100000"/>
              </a:lnSpc>
              <a:spcBef>
                <a:spcPts val="82"/>
              </a:spcBef>
            </a:pPr>
            <a:r>
              <a:rPr sz="5579" dirty="0">
                <a:latin typeface="Verdana"/>
                <a:cs typeface="Verdana"/>
              </a:rPr>
              <a:t>Search</a:t>
            </a:r>
            <a:r>
              <a:rPr sz="5579" spc="-476" dirty="0">
                <a:latin typeface="Verdana"/>
                <a:cs typeface="Verdana"/>
              </a:rPr>
              <a:t> </a:t>
            </a:r>
            <a:r>
              <a:rPr sz="5579" spc="88" dirty="0">
                <a:latin typeface="Verdana"/>
                <a:cs typeface="Verdana"/>
              </a:rPr>
              <a:t>Problems</a:t>
            </a:r>
            <a:endParaRPr sz="5579">
              <a:latin typeface="Verdana"/>
              <a:cs typeface="Verdana"/>
            </a:endParaRPr>
          </a:p>
        </p:txBody>
      </p:sp>
      <p:sp>
        <p:nvSpPr>
          <p:cNvPr id="5" name="Content Placeholder 4">
            <a:extLst>
              <a:ext uri="{FF2B5EF4-FFF2-40B4-BE49-F238E27FC236}">
                <a16:creationId xmlns:a16="http://schemas.microsoft.com/office/drawing/2014/main" id="{642B353E-CE7E-D270-30BD-944A6F11C04B}"/>
              </a:ext>
            </a:extLst>
          </p:cNvPr>
          <p:cNvSpPr>
            <a:spLocks noGrp="1"/>
          </p:cNvSpPr>
          <p:nvPr>
            <p:ph idx="1"/>
          </p:nvPr>
        </p:nvSpPr>
        <p:spPr>
          <a:xfrm>
            <a:off x="490194" y="365124"/>
            <a:ext cx="11161336" cy="6195931"/>
          </a:xfrm>
        </p:spPr>
        <p:txBody>
          <a:bodyPr>
            <a:normAutofit/>
          </a:bodyPr>
          <a:lstStyle/>
          <a:p>
            <a:pPr marL="0" indent="0" algn="ctr">
              <a:buNone/>
            </a:pPr>
            <a:r>
              <a:rPr lang="en-US" sz="4800" b="1" dirty="0">
                <a:solidFill>
                  <a:schemeClr val="bg1"/>
                </a:solidFill>
                <a:latin typeface="+mj-lt"/>
              </a:rPr>
              <a:t>Categories of Unsupervised Learning</a:t>
            </a:r>
          </a:p>
          <a:p>
            <a:pPr marL="0" indent="0" algn="ctr">
              <a:buNone/>
            </a:pPr>
            <a:endParaRPr lang="en-US" sz="4800" b="1" i="0" dirty="0">
              <a:solidFill>
                <a:schemeClr val="bg1"/>
              </a:solidFill>
              <a:effectLst/>
              <a:latin typeface="+mj-lt"/>
            </a:endParaRPr>
          </a:p>
          <a:p>
            <a:r>
              <a:rPr lang="en-US" sz="4000" dirty="0">
                <a:solidFill>
                  <a:schemeClr val="bg1"/>
                </a:solidFill>
                <a:latin typeface="+mj-lt"/>
              </a:rPr>
              <a:t> Positive Reinforcement Learning</a:t>
            </a:r>
          </a:p>
          <a:p>
            <a:r>
              <a:rPr lang="en-US" sz="4000" dirty="0">
                <a:solidFill>
                  <a:schemeClr val="bg1"/>
                </a:solidFill>
                <a:latin typeface="+mj-lt"/>
              </a:rPr>
              <a:t> Negative Reinforcement Learning</a:t>
            </a:r>
          </a:p>
          <a:p>
            <a:pPr marL="0" indent="0" algn="ctr">
              <a:buNone/>
            </a:pPr>
            <a:endParaRPr lang="en-GB" sz="2800" b="1" dirty="0">
              <a:solidFill>
                <a:schemeClr val="bg1"/>
              </a:solidFill>
            </a:endParaRPr>
          </a:p>
        </p:txBody>
      </p:sp>
    </p:spTree>
    <p:extLst>
      <p:ext uri="{BB962C8B-B14F-4D97-AF65-F5344CB8AC3E}">
        <p14:creationId xmlns:p14="http://schemas.microsoft.com/office/powerpoint/2010/main" val="3033763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C9C005-87B9-80DF-573B-60B9E37EB51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BBC4F50-0880-DE46-F2B7-6E2467BCA8AF}"/>
              </a:ext>
            </a:extLst>
          </p:cNvPr>
          <p:cNvSpPr/>
          <p:nvPr/>
        </p:nvSpPr>
        <p:spPr>
          <a:xfrm>
            <a:off x="428" y="0"/>
            <a:ext cx="12191144" cy="68576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000000"/>
          </a:solidFill>
        </p:spPr>
        <p:txBody>
          <a:bodyPr wrap="square" lIns="0" tIns="0" rIns="0" bIns="0" rtlCol="0"/>
          <a:lstStyle/>
          <a:p>
            <a:endParaRPr sz="1092" dirty="0"/>
          </a:p>
        </p:txBody>
      </p:sp>
      <p:sp>
        <p:nvSpPr>
          <p:cNvPr id="3" name="object 3">
            <a:extLst>
              <a:ext uri="{FF2B5EF4-FFF2-40B4-BE49-F238E27FC236}">
                <a16:creationId xmlns:a16="http://schemas.microsoft.com/office/drawing/2014/main" id="{E4AEEDF5-777B-EBC6-9BE9-C80B081A28E3}"/>
              </a:ext>
            </a:extLst>
          </p:cNvPr>
          <p:cNvSpPr txBox="1">
            <a:spLocks noGrp="1"/>
          </p:cNvSpPr>
          <p:nvPr>
            <p:ph type="title"/>
          </p:nvPr>
        </p:nvSpPr>
        <p:spPr>
          <a:prstGeom prst="rect">
            <a:avLst/>
          </a:prstGeom>
        </p:spPr>
        <p:txBody>
          <a:bodyPr vert="horz" wrap="square" lIns="0" tIns="10397" rIns="0" bIns="0" rtlCol="0" anchor="ctr">
            <a:spAutoFit/>
          </a:bodyPr>
          <a:lstStyle/>
          <a:p>
            <a:pPr marL="7701">
              <a:lnSpc>
                <a:spcPct val="100000"/>
              </a:lnSpc>
              <a:spcBef>
                <a:spcPts val="82"/>
              </a:spcBef>
            </a:pPr>
            <a:r>
              <a:rPr sz="5579" dirty="0">
                <a:latin typeface="Verdana"/>
                <a:cs typeface="Verdana"/>
              </a:rPr>
              <a:t>Search</a:t>
            </a:r>
            <a:r>
              <a:rPr sz="5579" spc="-476" dirty="0">
                <a:latin typeface="Verdana"/>
                <a:cs typeface="Verdana"/>
              </a:rPr>
              <a:t> </a:t>
            </a:r>
            <a:r>
              <a:rPr sz="5579" spc="88" dirty="0">
                <a:latin typeface="Verdana"/>
                <a:cs typeface="Verdana"/>
              </a:rPr>
              <a:t>Problems</a:t>
            </a:r>
            <a:endParaRPr sz="5579">
              <a:latin typeface="Verdana"/>
              <a:cs typeface="Verdana"/>
            </a:endParaRPr>
          </a:p>
        </p:txBody>
      </p:sp>
      <p:sp>
        <p:nvSpPr>
          <p:cNvPr id="5" name="Content Placeholder 4">
            <a:extLst>
              <a:ext uri="{FF2B5EF4-FFF2-40B4-BE49-F238E27FC236}">
                <a16:creationId xmlns:a16="http://schemas.microsoft.com/office/drawing/2014/main" id="{48DA2FE6-C64E-D8AD-9401-48BC247419D0}"/>
              </a:ext>
            </a:extLst>
          </p:cNvPr>
          <p:cNvSpPr>
            <a:spLocks noGrp="1"/>
          </p:cNvSpPr>
          <p:nvPr>
            <p:ph idx="1"/>
          </p:nvPr>
        </p:nvSpPr>
        <p:spPr>
          <a:xfrm>
            <a:off x="490194" y="365124"/>
            <a:ext cx="11161336" cy="6195931"/>
          </a:xfrm>
        </p:spPr>
        <p:txBody>
          <a:bodyPr>
            <a:normAutofit/>
          </a:bodyPr>
          <a:lstStyle/>
          <a:p>
            <a:pPr marL="0" indent="0" algn="ctr">
              <a:buNone/>
            </a:pPr>
            <a:r>
              <a:rPr lang="en-US" sz="4800" b="1" dirty="0">
                <a:solidFill>
                  <a:schemeClr val="bg1"/>
                </a:solidFill>
                <a:latin typeface="+mj-lt"/>
              </a:rPr>
              <a:t>Applications</a:t>
            </a:r>
            <a:endParaRPr lang="en-IN" sz="3600" b="1" i="0" dirty="0">
              <a:solidFill>
                <a:schemeClr val="bg1"/>
              </a:solidFill>
              <a:effectLst/>
              <a:latin typeface="+mj-lt"/>
            </a:endParaRPr>
          </a:p>
          <a:p>
            <a:r>
              <a:rPr lang="en-US" sz="4400" dirty="0">
                <a:solidFill>
                  <a:schemeClr val="bg1"/>
                </a:solidFill>
                <a:latin typeface="+mj-lt"/>
              </a:rPr>
              <a:t> </a:t>
            </a:r>
            <a:r>
              <a:rPr lang="en-US" sz="3600" dirty="0">
                <a:solidFill>
                  <a:schemeClr val="bg1"/>
                </a:solidFill>
                <a:latin typeface="+mj-lt"/>
              </a:rPr>
              <a:t>Robotics</a:t>
            </a:r>
          </a:p>
          <a:p>
            <a:r>
              <a:rPr lang="en-US" sz="3600" dirty="0">
                <a:solidFill>
                  <a:schemeClr val="bg1"/>
                </a:solidFill>
                <a:latin typeface="+mj-lt"/>
              </a:rPr>
              <a:t> Video Games</a:t>
            </a:r>
          </a:p>
          <a:p>
            <a:r>
              <a:rPr lang="en-US" sz="3600" dirty="0">
                <a:solidFill>
                  <a:schemeClr val="bg1"/>
                </a:solidFill>
                <a:latin typeface="+mj-lt"/>
              </a:rPr>
              <a:t> Self driving Automobiles</a:t>
            </a:r>
          </a:p>
          <a:p>
            <a:pPr marL="0" indent="0" algn="ctr">
              <a:buNone/>
            </a:pPr>
            <a:endParaRPr lang="en-GB" sz="2800" b="1" dirty="0">
              <a:solidFill>
                <a:schemeClr val="bg1"/>
              </a:solidFill>
            </a:endParaRPr>
          </a:p>
        </p:txBody>
      </p:sp>
    </p:spTree>
    <p:extLst>
      <p:ext uri="{BB962C8B-B14F-4D97-AF65-F5344CB8AC3E}">
        <p14:creationId xmlns:p14="http://schemas.microsoft.com/office/powerpoint/2010/main" val="3572761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7B4B59-202D-3548-8BEC-B8898D66B0D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C9923CD-6DBE-F189-6A93-4EFA3BA7E294}"/>
              </a:ext>
            </a:extLst>
          </p:cNvPr>
          <p:cNvSpPr/>
          <p:nvPr/>
        </p:nvSpPr>
        <p:spPr>
          <a:xfrm>
            <a:off x="428" y="0"/>
            <a:ext cx="12191144" cy="68576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000000"/>
          </a:solidFill>
        </p:spPr>
        <p:txBody>
          <a:bodyPr wrap="square" lIns="0" tIns="0" rIns="0" bIns="0" rtlCol="0"/>
          <a:lstStyle/>
          <a:p>
            <a:endParaRPr sz="1092"/>
          </a:p>
        </p:txBody>
      </p:sp>
      <p:sp>
        <p:nvSpPr>
          <p:cNvPr id="3" name="object 3">
            <a:extLst>
              <a:ext uri="{FF2B5EF4-FFF2-40B4-BE49-F238E27FC236}">
                <a16:creationId xmlns:a16="http://schemas.microsoft.com/office/drawing/2014/main" id="{20C31758-C501-218B-5B5E-11C1E3C032DA}"/>
              </a:ext>
            </a:extLst>
          </p:cNvPr>
          <p:cNvSpPr txBox="1">
            <a:spLocks noGrp="1"/>
          </p:cNvSpPr>
          <p:nvPr>
            <p:ph type="title"/>
          </p:nvPr>
        </p:nvSpPr>
        <p:spPr>
          <a:prstGeom prst="rect">
            <a:avLst/>
          </a:prstGeom>
        </p:spPr>
        <p:txBody>
          <a:bodyPr vert="horz" wrap="square" lIns="0" tIns="10397" rIns="0" bIns="0" rtlCol="0" anchor="ctr">
            <a:spAutoFit/>
          </a:bodyPr>
          <a:lstStyle/>
          <a:p>
            <a:pPr marL="7701">
              <a:lnSpc>
                <a:spcPct val="100000"/>
              </a:lnSpc>
              <a:spcBef>
                <a:spcPts val="82"/>
              </a:spcBef>
            </a:pPr>
            <a:r>
              <a:rPr sz="5579" dirty="0">
                <a:latin typeface="Verdana"/>
                <a:cs typeface="Verdana"/>
              </a:rPr>
              <a:t>Search</a:t>
            </a:r>
            <a:r>
              <a:rPr sz="5579" spc="-476" dirty="0">
                <a:latin typeface="Verdana"/>
                <a:cs typeface="Verdana"/>
              </a:rPr>
              <a:t> </a:t>
            </a:r>
            <a:r>
              <a:rPr sz="5579" spc="88" dirty="0">
                <a:latin typeface="Verdana"/>
                <a:cs typeface="Verdana"/>
              </a:rPr>
              <a:t>Problems</a:t>
            </a:r>
            <a:endParaRPr sz="5579">
              <a:latin typeface="Verdana"/>
              <a:cs typeface="Verdana"/>
            </a:endParaRPr>
          </a:p>
        </p:txBody>
      </p:sp>
      <p:sp>
        <p:nvSpPr>
          <p:cNvPr id="5" name="Content Placeholder 4">
            <a:extLst>
              <a:ext uri="{FF2B5EF4-FFF2-40B4-BE49-F238E27FC236}">
                <a16:creationId xmlns:a16="http://schemas.microsoft.com/office/drawing/2014/main" id="{27E574CA-3D47-7789-863B-8A0A86107DB3}"/>
              </a:ext>
            </a:extLst>
          </p:cNvPr>
          <p:cNvSpPr>
            <a:spLocks noGrp="1"/>
          </p:cNvSpPr>
          <p:nvPr>
            <p:ph idx="1"/>
          </p:nvPr>
        </p:nvSpPr>
        <p:spPr>
          <a:xfrm>
            <a:off x="490194" y="365124"/>
            <a:ext cx="11161336" cy="6195931"/>
          </a:xfrm>
        </p:spPr>
        <p:txBody>
          <a:bodyPr>
            <a:normAutofit fontScale="92500" lnSpcReduction="20000"/>
          </a:bodyPr>
          <a:lstStyle/>
          <a:p>
            <a:pPr marL="0" indent="0" algn="ctr">
              <a:buNone/>
            </a:pPr>
            <a:r>
              <a:rPr lang="en-US" sz="4800" b="1" dirty="0">
                <a:solidFill>
                  <a:schemeClr val="bg1"/>
                </a:solidFill>
                <a:latin typeface="+mj-lt"/>
              </a:rPr>
              <a:t>Recommendation Systems </a:t>
            </a:r>
          </a:p>
          <a:p>
            <a:pPr marL="0" indent="0">
              <a:lnSpc>
                <a:spcPct val="110000"/>
              </a:lnSpc>
              <a:buNone/>
            </a:pPr>
            <a:r>
              <a:rPr lang="en-US" sz="3600" dirty="0">
                <a:solidFill>
                  <a:schemeClr val="bg1"/>
                </a:solidFill>
                <a:latin typeface="+mj-lt"/>
              </a:rPr>
              <a:t>A Recommendation System is an algorithm that provides personalized suggestions to users by analyzing data such as user behavior, item features, or both.</a:t>
            </a:r>
          </a:p>
          <a:p>
            <a:pPr marL="0" indent="0">
              <a:lnSpc>
                <a:spcPct val="110000"/>
              </a:lnSpc>
              <a:buNone/>
            </a:pPr>
            <a:r>
              <a:rPr lang="en-US" sz="3600" dirty="0">
                <a:solidFill>
                  <a:schemeClr val="bg1"/>
                </a:solidFill>
                <a:latin typeface="+mj-lt"/>
              </a:rPr>
              <a:t>Two types</a:t>
            </a:r>
          </a:p>
          <a:p>
            <a:pPr lvl="2">
              <a:lnSpc>
                <a:spcPct val="110000"/>
              </a:lnSpc>
            </a:pPr>
            <a:r>
              <a:rPr lang="en-US" sz="2800" dirty="0">
                <a:solidFill>
                  <a:schemeClr val="bg1"/>
                </a:solidFill>
                <a:latin typeface="+mj-lt"/>
              </a:rPr>
              <a:t> </a:t>
            </a:r>
            <a:r>
              <a:rPr lang="en-US" sz="3600" dirty="0">
                <a:solidFill>
                  <a:schemeClr val="bg1"/>
                </a:solidFill>
                <a:latin typeface="+mj-lt"/>
              </a:rPr>
              <a:t>Collaborative Filtering – </a:t>
            </a:r>
            <a:r>
              <a:rPr lang="en-US" sz="3200" dirty="0">
                <a:solidFill>
                  <a:schemeClr val="bg1"/>
                </a:solidFill>
                <a:latin typeface="+mj-lt"/>
              </a:rPr>
              <a:t>It </a:t>
            </a:r>
            <a:r>
              <a:rPr lang="en-US" sz="3200" dirty="0">
                <a:solidFill>
                  <a:schemeClr val="bg1"/>
                </a:solidFill>
              </a:rPr>
              <a:t>recommends items based on similarity measures between users and/or items. The basic assumption behind the algorithm is that users with similar interests have common preferences.</a:t>
            </a:r>
            <a:endParaRPr lang="en-US" sz="3600" dirty="0">
              <a:solidFill>
                <a:schemeClr val="bg1"/>
              </a:solidFill>
              <a:latin typeface="+mj-lt"/>
            </a:endParaRPr>
          </a:p>
          <a:p>
            <a:pPr lvl="2">
              <a:lnSpc>
                <a:spcPct val="110000"/>
              </a:lnSpc>
            </a:pPr>
            <a:r>
              <a:rPr lang="en-US" sz="3600" dirty="0">
                <a:solidFill>
                  <a:schemeClr val="bg1"/>
                </a:solidFill>
                <a:latin typeface="+mj-lt"/>
              </a:rPr>
              <a:t> Content-Based Filtering - </a:t>
            </a:r>
            <a:r>
              <a:rPr lang="en-US" sz="3200" dirty="0">
                <a:solidFill>
                  <a:schemeClr val="bg1"/>
                </a:solidFill>
              </a:rPr>
              <a:t>It is supervised machine learning used to induce a classifier to discriminate between interesting and uninteresting items for the user</a:t>
            </a:r>
          </a:p>
          <a:p>
            <a:pPr marL="0" indent="0" algn="ctr">
              <a:buNone/>
            </a:pPr>
            <a:endParaRPr lang="en-GB" sz="2800" b="1" dirty="0">
              <a:solidFill>
                <a:schemeClr val="bg1"/>
              </a:solidFill>
            </a:endParaRPr>
          </a:p>
        </p:txBody>
      </p:sp>
    </p:spTree>
    <p:extLst>
      <p:ext uri="{BB962C8B-B14F-4D97-AF65-F5344CB8AC3E}">
        <p14:creationId xmlns:p14="http://schemas.microsoft.com/office/powerpoint/2010/main" val="28322493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5A7E1-F58E-F09A-9985-0442B66A088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4EBD765-A7C4-8782-0389-3BFE70D0C7A6}"/>
              </a:ext>
            </a:extLst>
          </p:cNvPr>
          <p:cNvSpPr/>
          <p:nvPr/>
        </p:nvSpPr>
        <p:spPr>
          <a:xfrm>
            <a:off x="428" y="0"/>
            <a:ext cx="12191144" cy="68576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000000"/>
          </a:solidFill>
        </p:spPr>
        <p:txBody>
          <a:bodyPr wrap="square" lIns="0" tIns="0" rIns="0" bIns="0" rtlCol="0"/>
          <a:lstStyle/>
          <a:p>
            <a:endParaRPr sz="1092"/>
          </a:p>
        </p:txBody>
      </p:sp>
      <p:sp>
        <p:nvSpPr>
          <p:cNvPr id="3" name="object 3">
            <a:extLst>
              <a:ext uri="{FF2B5EF4-FFF2-40B4-BE49-F238E27FC236}">
                <a16:creationId xmlns:a16="http://schemas.microsoft.com/office/drawing/2014/main" id="{42D3D098-E202-49D2-A3EC-A0E1CF890981}"/>
              </a:ext>
            </a:extLst>
          </p:cNvPr>
          <p:cNvSpPr txBox="1">
            <a:spLocks noGrp="1"/>
          </p:cNvSpPr>
          <p:nvPr>
            <p:ph type="title"/>
          </p:nvPr>
        </p:nvSpPr>
        <p:spPr>
          <a:prstGeom prst="rect">
            <a:avLst/>
          </a:prstGeom>
        </p:spPr>
        <p:txBody>
          <a:bodyPr vert="horz" wrap="square" lIns="0" tIns="10397" rIns="0" bIns="0" rtlCol="0" anchor="ctr">
            <a:spAutoFit/>
          </a:bodyPr>
          <a:lstStyle/>
          <a:p>
            <a:pPr marL="7701">
              <a:lnSpc>
                <a:spcPct val="100000"/>
              </a:lnSpc>
              <a:spcBef>
                <a:spcPts val="82"/>
              </a:spcBef>
            </a:pPr>
            <a:r>
              <a:rPr sz="5579" dirty="0">
                <a:latin typeface="Verdana"/>
                <a:cs typeface="Verdana"/>
              </a:rPr>
              <a:t>Search</a:t>
            </a:r>
            <a:r>
              <a:rPr sz="5579" spc="-476" dirty="0">
                <a:latin typeface="Verdana"/>
                <a:cs typeface="Verdana"/>
              </a:rPr>
              <a:t> </a:t>
            </a:r>
            <a:r>
              <a:rPr sz="5579" spc="88" dirty="0">
                <a:latin typeface="Verdana"/>
                <a:cs typeface="Verdana"/>
              </a:rPr>
              <a:t>Problems</a:t>
            </a:r>
            <a:endParaRPr sz="5579">
              <a:latin typeface="Verdana"/>
              <a:cs typeface="Verdana"/>
            </a:endParaRPr>
          </a:p>
        </p:txBody>
      </p:sp>
      <p:sp>
        <p:nvSpPr>
          <p:cNvPr id="5" name="Content Placeholder 4">
            <a:extLst>
              <a:ext uri="{FF2B5EF4-FFF2-40B4-BE49-F238E27FC236}">
                <a16:creationId xmlns:a16="http://schemas.microsoft.com/office/drawing/2014/main" id="{6CABA8A4-3962-F2F0-B660-5AA67B3EEC3D}"/>
              </a:ext>
            </a:extLst>
          </p:cNvPr>
          <p:cNvSpPr>
            <a:spLocks noGrp="1"/>
          </p:cNvSpPr>
          <p:nvPr>
            <p:ph idx="1"/>
          </p:nvPr>
        </p:nvSpPr>
        <p:spPr>
          <a:xfrm>
            <a:off x="490194" y="365124"/>
            <a:ext cx="11161336" cy="6195931"/>
          </a:xfrm>
        </p:spPr>
        <p:txBody>
          <a:bodyPr>
            <a:normAutofit/>
          </a:bodyPr>
          <a:lstStyle/>
          <a:p>
            <a:pPr marL="0" indent="0" algn="ctr">
              <a:buNone/>
            </a:pPr>
            <a:r>
              <a:rPr lang="en-US" sz="4800" b="1" dirty="0">
                <a:solidFill>
                  <a:schemeClr val="bg1"/>
                </a:solidFill>
              </a:rPr>
              <a:t>Collaborative Filtering</a:t>
            </a:r>
          </a:p>
          <a:p>
            <a:pPr marL="0" indent="0" algn="l" fontAlgn="base">
              <a:lnSpc>
                <a:spcPct val="100000"/>
              </a:lnSpc>
              <a:buNone/>
            </a:pPr>
            <a:r>
              <a:rPr lang="en-US" dirty="0">
                <a:solidFill>
                  <a:schemeClr val="bg1"/>
                </a:solidFill>
                <a:latin typeface="+mj-lt"/>
              </a:rPr>
              <a:t>Collaborative Filtering is a recommendation technique that predicts what a user might like based on the preferences or behavior of many users. It uses historical user-item interaction data like ratings, clicks, or purchases.</a:t>
            </a:r>
          </a:p>
          <a:p>
            <a:pPr lvl="1" fontAlgn="base">
              <a:lnSpc>
                <a:spcPct val="100000"/>
              </a:lnSpc>
            </a:pPr>
            <a:r>
              <a:rPr lang="en-US" sz="2800" dirty="0">
                <a:solidFill>
                  <a:schemeClr val="bg1"/>
                </a:solidFill>
                <a:latin typeface="+mj-lt"/>
              </a:rPr>
              <a:t>It assumes that if users agreed in the past, they will agree in the future</a:t>
            </a:r>
          </a:p>
          <a:p>
            <a:pPr lvl="1" fontAlgn="base">
              <a:lnSpc>
                <a:spcPct val="100000"/>
              </a:lnSpc>
            </a:pPr>
            <a:r>
              <a:rPr lang="en-US" sz="2800" dirty="0">
                <a:solidFill>
                  <a:schemeClr val="bg1"/>
                </a:solidFill>
                <a:latin typeface="+mj-lt"/>
              </a:rPr>
              <a:t>No need for item metadata or explicit feature information — purely relies on user interactions</a:t>
            </a:r>
            <a:endParaRPr lang="en-GB" sz="4000" dirty="0">
              <a:solidFill>
                <a:schemeClr val="bg1"/>
              </a:solidFill>
              <a:latin typeface="+mj-lt"/>
            </a:endParaRPr>
          </a:p>
          <a:p>
            <a:pPr marL="0" indent="0" algn="ctr">
              <a:buNone/>
            </a:pPr>
            <a:endParaRPr lang="en-GB" sz="2800" b="1" dirty="0">
              <a:solidFill>
                <a:schemeClr val="bg1"/>
              </a:solidFill>
            </a:endParaRPr>
          </a:p>
        </p:txBody>
      </p:sp>
    </p:spTree>
    <p:extLst>
      <p:ext uri="{BB962C8B-B14F-4D97-AF65-F5344CB8AC3E}">
        <p14:creationId xmlns:p14="http://schemas.microsoft.com/office/powerpoint/2010/main" val="287401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2B6DF5-3489-6574-BD9A-57628B33521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392F3A4-CAF6-BDC5-F723-EE21C9B9DC55}"/>
              </a:ext>
            </a:extLst>
          </p:cNvPr>
          <p:cNvSpPr/>
          <p:nvPr/>
        </p:nvSpPr>
        <p:spPr>
          <a:xfrm>
            <a:off x="428" y="0"/>
            <a:ext cx="12191144" cy="68576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000000"/>
          </a:solidFill>
        </p:spPr>
        <p:txBody>
          <a:bodyPr wrap="square" lIns="0" tIns="0" rIns="0" bIns="0" rtlCol="0"/>
          <a:lstStyle/>
          <a:p>
            <a:endParaRPr sz="1092"/>
          </a:p>
        </p:txBody>
      </p:sp>
      <p:sp>
        <p:nvSpPr>
          <p:cNvPr id="3" name="object 3">
            <a:extLst>
              <a:ext uri="{FF2B5EF4-FFF2-40B4-BE49-F238E27FC236}">
                <a16:creationId xmlns:a16="http://schemas.microsoft.com/office/drawing/2014/main" id="{E61E20FD-5F3E-651F-6DFD-57DCA375F2A1}"/>
              </a:ext>
            </a:extLst>
          </p:cNvPr>
          <p:cNvSpPr txBox="1">
            <a:spLocks noGrp="1"/>
          </p:cNvSpPr>
          <p:nvPr>
            <p:ph type="title"/>
          </p:nvPr>
        </p:nvSpPr>
        <p:spPr>
          <a:prstGeom prst="rect">
            <a:avLst/>
          </a:prstGeom>
        </p:spPr>
        <p:txBody>
          <a:bodyPr vert="horz" wrap="square" lIns="0" tIns="10397" rIns="0" bIns="0" rtlCol="0" anchor="ctr">
            <a:spAutoFit/>
          </a:bodyPr>
          <a:lstStyle/>
          <a:p>
            <a:pPr marL="7701">
              <a:lnSpc>
                <a:spcPct val="100000"/>
              </a:lnSpc>
              <a:spcBef>
                <a:spcPts val="82"/>
              </a:spcBef>
            </a:pPr>
            <a:r>
              <a:rPr sz="5579" dirty="0">
                <a:latin typeface="Verdana"/>
                <a:cs typeface="Verdana"/>
              </a:rPr>
              <a:t>Search</a:t>
            </a:r>
            <a:r>
              <a:rPr sz="5579" spc="-476" dirty="0">
                <a:latin typeface="Verdana"/>
                <a:cs typeface="Verdana"/>
              </a:rPr>
              <a:t> </a:t>
            </a:r>
            <a:r>
              <a:rPr sz="5579" spc="88" dirty="0">
                <a:latin typeface="Verdana"/>
                <a:cs typeface="Verdana"/>
              </a:rPr>
              <a:t>Problems</a:t>
            </a:r>
            <a:endParaRPr sz="5579">
              <a:latin typeface="Verdana"/>
              <a:cs typeface="Verdana"/>
            </a:endParaRPr>
          </a:p>
        </p:txBody>
      </p:sp>
      <p:sp>
        <p:nvSpPr>
          <p:cNvPr id="5" name="Content Placeholder 4">
            <a:extLst>
              <a:ext uri="{FF2B5EF4-FFF2-40B4-BE49-F238E27FC236}">
                <a16:creationId xmlns:a16="http://schemas.microsoft.com/office/drawing/2014/main" id="{4D99302D-F798-4C8E-066F-55E8CF3EAD15}"/>
              </a:ext>
            </a:extLst>
          </p:cNvPr>
          <p:cNvSpPr>
            <a:spLocks noGrp="1"/>
          </p:cNvSpPr>
          <p:nvPr>
            <p:ph idx="1"/>
          </p:nvPr>
        </p:nvSpPr>
        <p:spPr>
          <a:xfrm>
            <a:off x="490194" y="365124"/>
            <a:ext cx="11161336" cy="6195931"/>
          </a:xfrm>
        </p:spPr>
        <p:txBody>
          <a:bodyPr>
            <a:normAutofit/>
          </a:bodyPr>
          <a:lstStyle/>
          <a:p>
            <a:pPr marL="0" indent="0" algn="ctr">
              <a:buNone/>
            </a:pPr>
            <a:r>
              <a:rPr lang="en-US" sz="3600" b="1" dirty="0">
                <a:solidFill>
                  <a:schemeClr val="bg1"/>
                </a:solidFill>
              </a:rPr>
              <a:t> </a:t>
            </a:r>
            <a:r>
              <a:rPr lang="en-US" sz="4000" b="1" dirty="0">
                <a:solidFill>
                  <a:schemeClr val="bg1"/>
                </a:solidFill>
              </a:rPr>
              <a:t>Data Analytics</a:t>
            </a:r>
            <a:endParaRPr lang="en-US" sz="3600" b="1" dirty="0">
              <a:solidFill>
                <a:schemeClr val="bg1"/>
              </a:solidFill>
            </a:endParaRPr>
          </a:p>
          <a:p>
            <a:pPr marL="0" indent="0" algn="ctr">
              <a:buNone/>
            </a:pPr>
            <a:endParaRPr lang="en-GB" sz="2800" b="1" dirty="0">
              <a:solidFill>
                <a:schemeClr val="bg1"/>
              </a:solidFill>
            </a:endParaRPr>
          </a:p>
          <a:p>
            <a:pPr marL="0" indent="0">
              <a:buNone/>
            </a:pPr>
            <a:r>
              <a:rPr lang="en-GB" b="1" dirty="0">
                <a:solidFill>
                  <a:schemeClr val="bg1"/>
                </a:solidFill>
              </a:rPr>
              <a:t>Definition: </a:t>
            </a:r>
            <a:r>
              <a:rPr lang="en-US" b="1" dirty="0">
                <a:solidFill>
                  <a:schemeClr val="bg1"/>
                </a:solidFill>
              </a:rPr>
              <a:t>Data Analytics</a:t>
            </a:r>
            <a:r>
              <a:rPr lang="en-US" dirty="0">
                <a:solidFill>
                  <a:schemeClr val="bg1"/>
                </a:solidFill>
              </a:rPr>
              <a:t> refers to the techniques and processes used to examine large and varied datasets to uncover hidden patterns, correlations, trends, and insights—especially to help in decision-making and strategic planning.</a:t>
            </a:r>
          </a:p>
          <a:p>
            <a:pPr marL="0" indent="0">
              <a:buNone/>
            </a:pPr>
            <a:endParaRPr lang="en-US" b="1" dirty="0">
              <a:solidFill>
                <a:schemeClr val="bg1"/>
              </a:solidFill>
            </a:endParaRPr>
          </a:p>
          <a:p>
            <a:pPr marL="0" indent="0">
              <a:buNone/>
            </a:pPr>
            <a:r>
              <a:rPr lang="en-US" sz="3200" b="1" dirty="0">
                <a:solidFill>
                  <a:schemeClr val="bg1"/>
                </a:solidFill>
              </a:rPr>
              <a:t>Key Components:</a:t>
            </a:r>
          </a:p>
          <a:p>
            <a:pPr lvl="2"/>
            <a:r>
              <a:rPr lang="en-US" sz="2800" dirty="0">
                <a:solidFill>
                  <a:schemeClr val="bg1"/>
                </a:solidFill>
              </a:rPr>
              <a:t>Data Collection</a:t>
            </a:r>
          </a:p>
          <a:p>
            <a:pPr lvl="2"/>
            <a:r>
              <a:rPr lang="en-US" sz="2800" dirty="0">
                <a:solidFill>
                  <a:schemeClr val="bg1"/>
                </a:solidFill>
              </a:rPr>
              <a:t>Data Cleaning</a:t>
            </a:r>
          </a:p>
          <a:p>
            <a:pPr lvl="2"/>
            <a:r>
              <a:rPr lang="en-US" sz="2800" dirty="0">
                <a:solidFill>
                  <a:schemeClr val="bg1"/>
                </a:solidFill>
              </a:rPr>
              <a:t>Data Exploration and Analysis</a:t>
            </a:r>
          </a:p>
          <a:p>
            <a:pPr lvl="2"/>
            <a:r>
              <a:rPr lang="en-US" sz="2800" dirty="0">
                <a:solidFill>
                  <a:schemeClr val="bg1"/>
                </a:solidFill>
              </a:rPr>
              <a:t>Data Visualization</a:t>
            </a:r>
          </a:p>
          <a:p>
            <a:pPr lvl="2"/>
            <a:r>
              <a:rPr lang="en-US" sz="2800" dirty="0">
                <a:solidFill>
                  <a:schemeClr val="bg1"/>
                </a:solidFill>
              </a:rPr>
              <a:t>Decision-Making</a:t>
            </a:r>
            <a:endParaRPr lang="en-GB" sz="2800" dirty="0">
              <a:solidFill>
                <a:schemeClr val="bg1"/>
              </a:solidFill>
            </a:endParaRPr>
          </a:p>
        </p:txBody>
      </p:sp>
    </p:spTree>
    <p:extLst>
      <p:ext uri="{BB962C8B-B14F-4D97-AF65-F5344CB8AC3E}">
        <p14:creationId xmlns:p14="http://schemas.microsoft.com/office/powerpoint/2010/main" val="1802380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D860B7-5944-1F9D-9CB4-B8B2CD52FC6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0104FA0-AAF2-D9AB-85E1-CD77C0970A41}"/>
              </a:ext>
            </a:extLst>
          </p:cNvPr>
          <p:cNvSpPr/>
          <p:nvPr/>
        </p:nvSpPr>
        <p:spPr>
          <a:xfrm>
            <a:off x="428" y="0"/>
            <a:ext cx="12191144" cy="68576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000000"/>
          </a:solidFill>
        </p:spPr>
        <p:txBody>
          <a:bodyPr wrap="square" lIns="0" tIns="0" rIns="0" bIns="0" rtlCol="0"/>
          <a:lstStyle/>
          <a:p>
            <a:endParaRPr sz="1092"/>
          </a:p>
        </p:txBody>
      </p:sp>
      <p:sp>
        <p:nvSpPr>
          <p:cNvPr id="3" name="object 3">
            <a:extLst>
              <a:ext uri="{FF2B5EF4-FFF2-40B4-BE49-F238E27FC236}">
                <a16:creationId xmlns:a16="http://schemas.microsoft.com/office/drawing/2014/main" id="{C49741E1-2032-6343-CC7F-51A40CD9B6AD}"/>
              </a:ext>
            </a:extLst>
          </p:cNvPr>
          <p:cNvSpPr txBox="1">
            <a:spLocks noGrp="1"/>
          </p:cNvSpPr>
          <p:nvPr>
            <p:ph type="title"/>
          </p:nvPr>
        </p:nvSpPr>
        <p:spPr>
          <a:prstGeom prst="rect">
            <a:avLst/>
          </a:prstGeom>
        </p:spPr>
        <p:txBody>
          <a:bodyPr vert="horz" wrap="square" lIns="0" tIns="10397" rIns="0" bIns="0" rtlCol="0" anchor="ctr">
            <a:spAutoFit/>
          </a:bodyPr>
          <a:lstStyle/>
          <a:p>
            <a:pPr marL="7701">
              <a:lnSpc>
                <a:spcPct val="100000"/>
              </a:lnSpc>
              <a:spcBef>
                <a:spcPts val="82"/>
              </a:spcBef>
            </a:pPr>
            <a:r>
              <a:rPr sz="5579" dirty="0">
                <a:latin typeface="Verdana"/>
                <a:cs typeface="Verdana"/>
              </a:rPr>
              <a:t>Search</a:t>
            </a:r>
            <a:r>
              <a:rPr sz="5579" spc="-476" dirty="0">
                <a:latin typeface="Verdana"/>
                <a:cs typeface="Verdana"/>
              </a:rPr>
              <a:t> </a:t>
            </a:r>
            <a:r>
              <a:rPr sz="5579" spc="88" dirty="0">
                <a:latin typeface="Verdana"/>
                <a:cs typeface="Verdana"/>
              </a:rPr>
              <a:t>Problems</a:t>
            </a:r>
            <a:endParaRPr sz="5579">
              <a:latin typeface="Verdana"/>
              <a:cs typeface="Verdana"/>
            </a:endParaRPr>
          </a:p>
        </p:txBody>
      </p:sp>
      <p:sp>
        <p:nvSpPr>
          <p:cNvPr id="5" name="Content Placeholder 4">
            <a:extLst>
              <a:ext uri="{FF2B5EF4-FFF2-40B4-BE49-F238E27FC236}">
                <a16:creationId xmlns:a16="http://schemas.microsoft.com/office/drawing/2014/main" id="{7EFA0886-761D-F5C0-0C8C-7BF7145172CE}"/>
              </a:ext>
            </a:extLst>
          </p:cNvPr>
          <p:cNvSpPr>
            <a:spLocks noGrp="1"/>
          </p:cNvSpPr>
          <p:nvPr>
            <p:ph idx="1"/>
          </p:nvPr>
        </p:nvSpPr>
        <p:spPr>
          <a:xfrm>
            <a:off x="490194" y="365124"/>
            <a:ext cx="11161336" cy="6195931"/>
          </a:xfrm>
        </p:spPr>
        <p:txBody>
          <a:bodyPr>
            <a:normAutofit/>
          </a:bodyPr>
          <a:lstStyle/>
          <a:p>
            <a:pPr marL="0" indent="0" algn="ctr">
              <a:buNone/>
            </a:pPr>
            <a:r>
              <a:rPr lang="en-US" sz="4800" b="1" dirty="0">
                <a:solidFill>
                  <a:schemeClr val="bg1"/>
                </a:solidFill>
              </a:rPr>
              <a:t>How does it works?</a:t>
            </a:r>
          </a:p>
          <a:p>
            <a:pPr>
              <a:buNone/>
            </a:pPr>
            <a:r>
              <a:rPr lang="en-US" dirty="0">
                <a:solidFill>
                  <a:schemeClr val="bg1"/>
                </a:solidFill>
              </a:rPr>
              <a:t>Collaborative Filtering builds a user-item matrix (ratings or interactions), where:</a:t>
            </a:r>
          </a:p>
          <a:p>
            <a:pPr lvl="1"/>
            <a:r>
              <a:rPr lang="en-US" sz="3200" dirty="0">
                <a:solidFill>
                  <a:schemeClr val="bg1"/>
                </a:solidFill>
              </a:rPr>
              <a:t>Rows = users</a:t>
            </a:r>
          </a:p>
          <a:p>
            <a:pPr lvl="1"/>
            <a:r>
              <a:rPr lang="en-US" sz="3200" dirty="0">
                <a:solidFill>
                  <a:schemeClr val="bg1"/>
                </a:solidFill>
              </a:rPr>
              <a:t>Columns = items</a:t>
            </a:r>
          </a:p>
          <a:p>
            <a:pPr lvl="1"/>
            <a:r>
              <a:rPr lang="en-US" sz="3200" dirty="0">
                <a:solidFill>
                  <a:schemeClr val="bg1"/>
                </a:solidFill>
              </a:rPr>
              <a:t>Values = user ratings or implicit feedback (e.g., clicks, purchases)</a:t>
            </a:r>
          </a:p>
          <a:p>
            <a:pPr marL="0" indent="0">
              <a:buNone/>
            </a:pPr>
            <a:endParaRPr lang="en-US" dirty="0">
              <a:solidFill>
                <a:schemeClr val="bg1"/>
              </a:solidFill>
            </a:endParaRPr>
          </a:p>
          <a:p>
            <a:pPr marL="0" indent="0">
              <a:buNone/>
            </a:pPr>
            <a:r>
              <a:rPr lang="en-US" dirty="0">
                <a:solidFill>
                  <a:schemeClr val="bg1"/>
                </a:solidFill>
              </a:rPr>
              <a:t>Based on this matrix, CF tries to estimate missing values to recommend items a user might like.</a:t>
            </a:r>
          </a:p>
          <a:p>
            <a:pPr marL="0" indent="0" algn="ctr">
              <a:buNone/>
            </a:pPr>
            <a:endParaRPr lang="en-GB" sz="2800" b="1" dirty="0">
              <a:solidFill>
                <a:schemeClr val="bg1"/>
              </a:solidFill>
            </a:endParaRPr>
          </a:p>
        </p:txBody>
      </p:sp>
    </p:spTree>
    <p:extLst>
      <p:ext uri="{BB962C8B-B14F-4D97-AF65-F5344CB8AC3E}">
        <p14:creationId xmlns:p14="http://schemas.microsoft.com/office/powerpoint/2010/main" val="22991367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78D0C3-70DA-8429-AB7A-BF1572E44F7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36556D8-2126-1DA4-04B1-926572AE4703}"/>
              </a:ext>
            </a:extLst>
          </p:cNvPr>
          <p:cNvSpPr/>
          <p:nvPr/>
        </p:nvSpPr>
        <p:spPr>
          <a:xfrm>
            <a:off x="428" y="0"/>
            <a:ext cx="12191144" cy="68576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000000"/>
          </a:solidFill>
        </p:spPr>
        <p:txBody>
          <a:bodyPr wrap="square" lIns="0" tIns="0" rIns="0" bIns="0" rtlCol="0"/>
          <a:lstStyle/>
          <a:p>
            <a:endParaRPr sz="1092"/>
          </a:p>
        </p:txBody>
      </p:sp>
      <p:sp>
        <p:nvSpPr>
          <p:cNvPr id="3" name="object 3">
            <a:extLst>
              <a:ext uri="{FF2B5EF4-FFF2-40B4-BE49-F238E27FC236}">
                <a16:creationId xmlns:a16="http://schemas.microsoft.com/office/drawing/2014/main" id="{550E7E26-9777-E462-02A2-BC6B9075BC41}"/>
              </a:ext>
            </a:extLst>
          </p:cNvPr>
          <p:cNvSpPr txBox="1">
            <a:spLocks noGrp="1"/>
          </p:cNvSpPr>
          <p:nvPr>
            <p:ph type="title"/>
          </p:nvPr>
        </p:nvSpPr>
        <p:spPr>
          <a:prstGeom prst="rect">
            <a:avLst/>
          </a:prstGeom>
        </p:spPr>
        <p:txBody>
          <a:bodyPr vert="horz" wrap="square" lIns="0" tIns="10397" rIns="0" bIns="0" rtlCol="0" anchor="ctr">
            <a:spAutoFit/>
          </a:bodyPr>
          <a:lstStyle/>
          <a:p>
            <a:pPr marL="7701">
              <a:lnSpc>
                <a:spcPct val="100000"/>
              </a:lnSpc>
              <a:spcBef>
                <a:spcPts val="82"/>
              </a:spcBef>
            </a:pPr>
            <a:r>
              <a:rPr sz="5579" dirty="0">
                <a:latin typeface="Verdana"/>
                <a:cs typeface="Verdana"/>
              </a:rPr>
              <a:t>Search</a:t>
            </a:r>
            <a:r>
              <a:rPr sz="5579" spc="-476" dirty="0">
                <a:latin typeface="Verdana"/>
                <a:cs typeface="Verdana"/>
              </a:rPr>
              <a:t> </a:t>
            </a:r>
            <a:r>
              <a:rPr sz="5579" spc="88" dirty="0">
                <a:latin typeface="Verdana"/>
                <a:cs typeface="Verdana"/>
              </a:rPr>
              <a:t>Problems</a:t>
            </a:r>
            <a:endParaRPr sz="5579">
              <a:latin typeface="Verdana"/>
              <a:cs typeface="Verdana"/>
            </a:endParaRPr>
          </a:p>
        </p:txBody>
      </p:sp>
      <p:sp>
        <p:nvSpPr>
          <p:cNvPr id="5" name="Content Placeholder 4">
            <a:extLst>
              <a:ext uri="{FF2B5EF4-FFF2-40B4-BE49-F238E27FC236}">
                <a16:creationId xmlns:a16="http://schemas.microsoft.com/office/drawing/2014/main" id="{750311B6-E18D-9C2E-B43B-BC51C47B854B}"/>
              </a:ext>
            </a:extLst>
          </p:cNvPr>
          <p:cNvSpPr>
            <a:spLocks noGrp="1"/>
          </p:cNvSpPr>
          <p:nvPr>
            <p:ph idx="1"/>
          </p:nvPr>
        </p:nvSpPr>
        <p:spPr>
          <a:xfrm>
            <a:off x="490194" y="365124"/>
            <a:ext cx="11161336" cy="6195931"/>
          </a:xfrm>
        </p:spPr>
        <p:txBody>
          <a:bodyPr>
            <a:normAutofit/>
          </a:bodyPr>
          <a:lstStyle/>
          <a:p>
            <a:pPr marL="0" indent="0" algn="ctr">
              <a:buNone/>
            </a:pPr>
            <a:r>
              <a:rPr lang="en-US" sz="4800" b="1" dirty="0">
                <a:solidFill>
                  <a:schemeClr val="bg1"/>
                </a:solidFill>
              </a:rPr>
              <a:t>Types</a:t>
            </a:r>
          </a:p>
          <a:p>
            <a:pPr marL="0" indent="0" algn="ctr">
              <a:buNone/>
            </a:pPr>
            <a:endParaRPr lang="en-GB" sz="2800" b="1" dirty="0">
              <a:solidFill>
                <a:schemeClr val="bg1"/>
              </a:solidFill>
            </a:endParaRPr>
          </a:p>
        </p:txBody>
      </p:sp>
      <p:graphicFrame>
        <p:nvGraphicFramePr>
          <p:cNvPr id="7" name="Table 6">
            <a:extLst>
              <a:ext uri="{FF2B5EF4-FFF2-40B4-BE49-F238E27FC236}">
                <a16:creationId xmlns:a16="http://schemas.microsoft.com/office/drawing/2014/main" id="{36353557-9F34-DA6C-3A67-2A337BC9B89E}"/>
              </a:ext>
            </a:extLst>
          </p:cNvPr>
          <p:cNvGraphicFramePr>
            <a:graphicFrameLocks noGrp="1"/>
          </p:cNvGraphicFramePr>
          <p:nvPr>
            <p:extLst>
              <p:ext uri="{D42A27DB-BD31-4B8C-83A1-F6EECF244321}">
                <p14:modId xmlns:p14="http://schemas.microsoft.com/office/powerpoint/2010/main" val="1428541255"/>
              </p:ext>
            </p:extLst>
          </p:nvPr>
        </p:nvGraphicFramePr>
        <p:xfrm>
          <a:off x="490192" y="1180081"/>
          <a:ext cx="11510024" cy="1986703"/>
        </p:xfrm>
        <a:graphic>
          <a:graphicData uri="http://schemas.openxmlformats.org/drawingml/2006/table">
            <a:tbl>
              <a:tblPr/>
              <a:tblGrid>
                <a:gridCol w="3187956">
                  <a:extLst>
                    <a:ext uri="{9D8B030D-6E8A-4147-A177-3AD203B41FA5}">
                      <a16:colId xmlns:a16="http://schemas.microsoft.com/office/drawing/2014/main" val="3784419401"/>
                    </a:ext>
                  </a:extLst>
                </a:gridCol>
                <a:gridCol w="8322068">
                  <a:extLst>
                    <a:ext uri="{9D8B030D-6E8A-4147-A177-3AD203B41FA5}">
                      <a16:colId xmlns:a16="http://schemas.microsoft.com/office/drawing/2014/main" val="702707320"/>
                    </a:ext>
                  </a:extLst>
                </a:gridCol>
              </a:tblGrid>
              <a:tr h="584623">
                <a:tc>
                  <a:txBody>
                    <a:bodyPr/>
                    <a:lstStyle/>
                    <a:p>
                      <a:r>
                        <a:rPr lang="en-IN" sz="2000" b="1">
                          <a:solidFill>
                            <a:schemeClr val="bg1"/>
                          </a:solidFill>
                        </a:rPr>
                        <a:t>Type</a:t>
                      </a:r>
                      <a:endParaRPr lang="en-IN" sz="2000">
                        <a:solidFill>
                          <a:schemeClr val="bg1"/>
                        </a:solidFill>
                      </a:endParaRPr>
                    </a:p>
                  </a:txBody>
                  <a:tcPr anchor="ctr">
                    <a:lnL>
                      <a:noFill/>
                    </a:lnL>
                    <a:lnR>
                      <a:noFill/>
                    </a:lnR>
                    <a:lnT>
                      <a:noFill/>
                    </a:lnT>
                    <a:lnB>
                      <a:noFill/>
                    </a:lnB>
                    <a:noFill/>
                  </a:tcPr>
                </a:tc>
                <a:tc>
                  <a:txBody>
                    <a:bodyPr/>
                    <a:lstStyle/>
                    <a:p>
                      <a:r>
                        <a:rPr lang="en-IN" sz="2000" b="1">
                          <a:solidFill>
                            <a:schemeClr val="bg1"/>
                          </a:solidFill>
                        </a:rPr>
                        <a:t>Description</a:t>
                      </a:r>
                      <a:endParaRPr lang="en-IN" sz="2000">
                        <a:solidFill>
                          <a:schemeClr val="bg1"/>
                        </a:solidFill>
                      </a:endParaRPr>
                    </a:p>
                  </a:txBody>
                  <a:tcPr anchor="ctr">
                    <a:lnL>
                      <a:noFill/>
                    </a:lnL>
                    <a:lnR>
                      <a:noFill/>
                    </a:lnR>
                    <a:lnT>
                      <a:noFill/>
                    </a:lnT>
                    <a:lnB>
                      <a:noFill/>
                    </a:lnB>
                    <a:noFill/>
                  </a:tcPr>
                </a:tc>
                <a:extLst>
                  <a:ext uri="{0D108BD9-81ED-4DB2-BD59-A6C34878D82A}">
                    <a16:rowId xmlns:a16="http://schemas.microsoft.com/office/drawing/2014/main" val="2032559770"/>
                  </a:ext>
                </a:extLst>
              </a:tr>
              <a:tr h="0">
                <a:tc>
                  <a:txBody>
                    <a:bodyPr/>
                    <a:lstStyle/>
                    <a:p>
                      <a:r>
                        <a:rPr lang="en-IN" sz="2000" b="1">
                          <a:solidFill>
                            <a:schemeClr val="bg1"/>
                          </a:solidFill>
                        </a:rPr>
                        <a:t>User-Based CF</a:t>
                      </a:r>
                      <a:endParaRPr lang="en-IN" sz="2000">
                        <a:solidFill>
                          <a:schemeClr val="bg1"/>
                        </a:solidFill>
                      </a:endParaRPr>
                    </a:p>
                  </a:txBody>
                  <a:tcPr anchor="ctr">
                    <a:lnL>
                      <a:noFill/>
                    </a:lnL>
                    <a:lnR>
                      <a:noFill/>
                    </a:lnR>
                    <a:lnT>
                      <a:noFill/>
                    </a:lnT>
                    <a:lnB>
                      <a:noFill/>
                    </a:lnB>
                    <a:noFill/>
                  </a:tcPr>
                </a:tc>
                <a:tc>
                  <a:txBody>
                    <a:bodyPr/>
                    <a:lstStyle/>
                    <a:p>
                      <a:r>
                        <a:rPr lang="en-US" sz="2000" dirty="0">
                          <a:solidFill>
                            <a:schemeClr val="bg1"/>
                          </a:solidFill>
                        </a:rPr>
                        <a:t>Finds users similar to the target user (using similarity metrics like cosine similarity, Pearson correlation) and recommends items those users liked.</a:t>
                      </a:r>
                    </a:p>
                  </a:txBody>
                  <a:tcPr anchor="ctr">
                    <a:lnL>
                      <a:noFill/>
                    </a:lnL>
                    <a:lnR>
                      <a:noFill/>
                    </a:lnR>
                    <a:lnT>
                      <a:noFill/>
                    </a:lnT>
                    <a:lnB>
                      <a:noFill/>
                    </a:lnB>
                    <a:noFill/>
                  </a:tcPr>
                </a:tc>
                <a:extLst>
                  <a:ext uri="{0D108BD9-81ED-4DB2-BD59-A6C34878D82A}">
                    <a16:rowId xmlns:a16="http://schemas.microsoft.com/office/drawing/2014/main" val="4047725438"/>
                  </a:ext>
                </a:extLst>
              </a:tr>
              <a:tr h="0">
                <a:tc>
                  <a:txBody>
                    <a:bodyPr/>
                    <a:lstStyle/>
                    <a:p>
                      <a:r>
                        <a:rPr lang="en-IN" sz="2000" b="1">
                          <a:solidFill>
                            <a:schemeClr val="bg1"/>
                          </a:solidFill>
                        </a:rPr>
                        <a:t>Item-Based CF</a:t>
                      </a:r>
                      <a:endParaRPr lang="en-IN" sz="2000">
                        <a:solidFill>
                          <a:schemeClr val="bg1"/>
                        </a:solidFill>
                      </a:endParaRPr>
                    </a:p>
                  </a:txBody>
                  <a:tcPr anchor="ctr">
                    <a:lnL>
                      <a:noFill/>
                    </a:lnL>
                    <a:lnR>
                      <a:noFill/>
                    </a:lnR>
                    <a:lnT>
                      <a:noFill/>
                    </a:lnT>
                    <a:lnB>
                      <a:noFill/>
                    </a:lnB>
                    <a:noFill/>
                  </a:tcPr>
                </a:tc>
                <a:tc>
                  <a:txBody>
                    <a:bodyPr/>
                    <a:lstStyle/>
                    <a:p>
                      <a:r>
                        <a:rPr lang="en-US" sz="2000" dirty="0">
                          <a:solidFill>
                            <a:schemeClr val="bg1"/>
                          </a:solidFill>
                        </a:rPr>
                        <a:t>Finds items similar to those liked by the user, then recommends those similar items.</a:t>
                      </a:r>
                    </a:p>
                  </a:txBody>
                  <a:tcPr anchor="ctr">
                    <a:lnL>
                      <a:noFill/>
                    </a:lnL>
                    <a:lnR>
                      <a:noFill/>
                    </a:lnR>
                    <a:lnT>
                      <a:noFill/>
                    </a:lnT>
                    <a:lnB>
                      <a:noFill/>
                    </a:lnB>
                    <a:noFill/>
                  </a:tcPr>
                </a:tc>
                <a:extLst>
                  <a:ext uri="{0D108BD9-81ED-4DB2-BD59-A6C34878D82A}">
                    <a16:rowId xmlns:a16="http://schemas.microsoft.com/office/drawing/2014/main" val="1904794189"/>
                  </a:ext>
                </a:extLst>
              </a:tr>
            </a:tbl>
          </a:graphicData>
        </a:graphic>
      </p:graphicFrame>
    </p:spTree>
    <p:extLst>
      <p:ext uri="{BB962C8B-B14F-4D97-AF65-F5344CB8AC3E}">
        <p14:creationId xmlns:p14="http://schemas.microsoft.com/office/powerpoint/2010/main" val="2196493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AC02C8-0F93-8978-5735-4241CE42864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859CFDD-6908-1824-3898-9AC92D45AD9F}"/>
              </a:ext>
            </a:extLst>
          </p:cNvPr>
          <p:cNvSpPr/>
          <p:nvPr/>
        </p:nvSpPr>
        <p:spPr>
          <a:xfrm>
            <a:off x="428" y="0"/>
            <a:ext cx="12191144" cy="68576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000000"/>
          </a:solidFill>
        </p:spPr>
        <p:txBody>
          <a:bodyPr wrap="square" lIns="0" tIns="0" rIns="0" bIns="0" rtlCol="0"/>
          <a:lstStyle/>
          <a:p>
            <a:endParaRPr sz="1092"/>
          </a:p>
        </p:txBody>
      </p:sp>
      <p:sp>
        <p:nvSpPr>
          <p:cNvPr id="3" name="object 3">
            <a:extLst>
              <a:ext uri="{FF2B5EF4-FFF2-40B4-BE49-F238E27FC236}">
                <a16:creationId xmlns:a16="http://schemas.microsoft.com/office/drawing/2014/main" id="{B0D6C528-F6C5-21E0-4A9D-25846FDCBC5D}"/>
              </a:ext>
            </a:extLst>
          </p:cNvPr>
          <p:cNvSpPr txBox="1">
            <a:spLocks noGrp="1"/>
          </p:cNvSpPr>
          <p:nvPr>
            <p:ph type="title"/>
          </p:nvPr>
        </p:nvSpPr>
        <p:spPr>
          <a:prstGeom prst="rect">
            <a:avLst/>
          </a:prstGeom>
        </p:spPr>
        <p:txBody>
          <a:bodyPr vert="horz" wrap="square" lIns="0" tIns="10397" rIns="0" bIns="0" rtlCol="0" anchor="ctr">
            <a:spAutoFit/>
          </a:bodyPr>
          <a:lstStyle/>
          <a:p>
            <a:pPr marL="7701">
              <a:lnSpc>
                <a:spcPct val="100000"/>
              </a:lnSpc>
              <a:spcBef>
                <a:spcPts val="82"/>
              </a:spcBef>
            </a:pPr>
            <a:r>
              <a:rPr sz="5579" dirty="0">
                <a:latin typeface="Verdana"/>
                <a:cs typeface="Verdana"/>
              </a:rPr>
              <a:t>Search</a:t>
            </a:r>
            <a:r>
              <a:rPr sz="5579" spc="-476" dirty="0">
                <a:latin typeface="Verdana"/>
                <a:cs typeface="Verdana"/>
              </a:rPr>
              <a:t> </a:t>
            </a:r>
            <a:r>
              <a:rPr sz="5579" spc="88" dirty="0">
                <a:latin typeface="Verdana"/>
                <a:cs typeface="Verdana"/>
              </a:rPr>
              <a:t>Problems</a:t>
            </a:r>
            <a:endParaRPr sz="5579">
              <a:latin typeface="Verdana"/>
              <a:cs typeface="Verdana"/>
            </a:endParaRPr>
          </a:p>
        </p:txBody>
      </p:sp>
      <p:sp>
        <p:nvSpPr>
          <p:cNvPr id="5" name="Content Placeholder 4">
            <a:extLst>
              <a:ext uri="{FF2B5EF4-FFF2-40B4-BE49-F238E27FC236}">
                <a16:creationId xmlns:a16="http://schemas.microsoft.com/office/drawing/2014/main" id="{470BA3F8-EBAA-6D24-FA1C-46C6D4B76115}"/>
              </a:ext>
            </a:extLst>
          </p:cNvPr>
          <p:cNvSpPr>
            <a:spLocks noGrp="1"/>
          </p:cNvSpPr>
          <p:nvPr>
            <p:ph idx="1"/>
          </p:nvPr>
        </p:nvSpPr>
        <p:spPr>
          <a:xfrm>
            <a:off x="490194" y="365124"/>
            <a:ext cx="11161336" cy="6195931"/>
          </a:xfrm>
        </p:spPr>
        <p:txBody>
          <a:bodyPr>
            <a:normAutofit/>
          </a:bodyPr>
          <a:lstStyle/>
          <a:p>
            <a:pPr marL="0" indent="0" algn="ctr">
              <a:buNone/>
            </a:pPr>
            <a:r>
              <a:rPr lang="en-US" sz="4800" b="1" dirty="0">
                <a:solidFill>
                  <a:schemeClr val="bg1"/>
                </a:solidFill>
              </a:rPr>
              <a:t>Types</a:t>
            </a:r>
          </a:p>
          <a:p>
            <a:pPr marL="0" indent="0" algn="ctr">
              <a:buNone/>
            </a:pPr>
            <a:endParaRPr lang="en-GB" sz="2800" b="1" dirty="0">
              <a:solidFill>
                <a:schemeClr val="bg1"/>
              </a:solidFill>
            </a:endParaRPr>
          </a:p>
        </p:txBody>
      </p:sp>
      <p:pic>
        <p:nvPicPr>
          <p:cNvPr id="6" name="Picture 5">
            <a:extLst>
              <a:ext uri="{FF2B5EF4-FFF2-40B4-BE49-F238E27FC236}">
                <a16:creationId xmlns:a16="http://schemas.microsoft.com/office/drawing/2014/main" id="{F681561F-DA7B-5037-2866-F1487D03FF2D}"/>
              </a:ext>
            </a:extLst>
          </p:cNvPr>
          <p:cNvPicPr>
            <a:picLocks noChangeAspect="1"/>
          </p:cNvPicPr>
          <p:nvPr/>
        </p:nvPicPr>
        <p:blipFill>
          <a:blip r:embed="rId3"/>
          <a:stretch>
            <a:fillRect/>
          </a:stretch>
        </p:blipFill>
        <p:spPr>
          <a:xfrm>
            <a:off x="1407560" y="1558829"/>
            <a:ext cx="9544692" cy="4492650"/>
          </a:xfrm>
          <a:prstGeom prst="rect">
            <a:avLst/>
          </a:prstGeom>
        </p:spPr>
      </p:pic>
      <p:sp>
        <p:nvSpPr>
          <p:cNvPr id="8" name="TextBox 7">
            <a:extLst>
              <a:ext uri="{FF2B5EF4-FFF2-40B4-BE49-F238E27FC236}">
                <a16:creationId xmlns:a16="http://schemas.microsoft.com/office/drawing/2014/main" id="{2C4228EC-6200-0FB1-A23E-B8A6919C6C9D}"/>
              </a:ext>
            </a:extLst>
          </p:cNvPr>
          <p:cNvSpPr txBox="1"/>
          <p:nvPr/>
        </p:nvSpPr>
        <p:spPr>
          <a:xfrm>
            <a:off x="241600" y="6376389"/>
            <a:ext cx="9977218" cy="369332"/>
          </a:xfrm>
          <a:prstGeom prst="rect">
            <a:avLst/>
          </a:prstGeom>
          <a:noFill/>
        </p:spPr>
        <p:txBody>
          <a:bodyPr wrap="none" rtlCol="0">
            <a:spAutoFit/>
          </a:bodyPr>
          <a:lstStyle/>
          <a:p>
            <a:r>
              <a:rPr lang="en-IN" dirty="0">
                <a:solidFill>
                  <a:schemeClr val="bg1"/>
                </a:solidFill>
              </a:rPr>
              <a:t>https://www.researchgate.net/figure/Concepts-of-user-based-and-item-based-filtering_fig1_340361119</a:t>
            </a:r>
          </a:p>
        </p:txBody>
      </p:sp>
    </p:spTree>
    <p:extLst>
      <p:ext uri="{BB962C8B-B14F-4D97-AF65-F5344CB8AC3E}">
        <p14:creationId xmlns:p14="http://schemas.microsoft.com/office/powerpoint/2010/main" val="2941243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FAA36F-7647-0E4D-0E0B-4EE27040284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9890D34-BD3E-8945-58C4-71AB5025A425}"/>
              </a:ext>
            </a:extLst>
          </p:cNvPr>
          <p:cNvSpPr/>
          <p:nvPr/>
        </p:nvSpPr>
        <p:spPr>
          <a:xfrm>
            <a:off x="428" y="0"/>
            <a:ext cx="12191144" cy="68576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000000"/>
          </a:solidFill>
        </p:spPr>
        <p:txBody>
          <a:bodyPr wrap="square" lIns="0" tIns="0" rIns="0" bIns="0" rtlCol="0"/>
          <a:lstStyle/>
          <a:p>
            <a:endParaRPr sz="1092"/>
          </a:p>
        </p:txBody>
      </p:sp>
      <p:sp>
        <p:nvSpPr>
          <p:cNvPr id="3" name="object 3">
            <a:extLst>
              <a:ext uri="{FF2B5EF4-FFF2-40B4-BE49-F238E27FC236}">
                <a16:creationId xmlns:a16="http://schemas.microsoft.com/office/drawing/2014/main" id="{C63CA5A0-A690-BE65-FB76-AE98293520E7}"/>
              </a:ext>
            </a:extLst>
          </p:cNvPr>
          <p:cNvSpPr txBox="1">
            <a:spLocks noGrp="1"/>
          </p:cNvSpPr>
          <p:nvPr>
            <p:ph type="title"/>
          </p:nvPr>
        </p:nvSpPr>
        <p:spPr>
          <a:prstGeom prst="rect">
            <a:avLst/>
          </a:prstGeom>
        </p:spPr>
        <p:txBody>
          <a:bodyPr vert="horz" wrap="square" lIns="0" tIns="10397" rIns="0" bIns="0" rtlCol="0" anchor="ctr">
            <a:spAutoFit/>
          </a:bodyPr>
          <a:lstStyle/>
          <a:p>
            <a:pPr marL="7701">
              <a:lnSpc>
                <a:spcPct val="100000"/>
              </a:lnSpc>
              <a:spcBef>
                <a:spcPts val="82"/>
              </a:spcBef>
            </a:pPr>
            <a:r>
              <a:rPr sz="5579" dirty="0">
                <a:latin typeface="Verdana"/>
                <a:cs typeface="Verdana"/>
              </a:rPr>
              <a:t>Search</a:t>
            </a:r>
            <a:r>
              <a:rPr sz="5579" spc="-476" dirty="0">
                <a:latin typeface="Verdana"/>
                <a:cs typeface="Verdana"/>
              </a:rPr>
              <a:t> </a:t>
            </a:r>
            <a:r>
              <a:rPr sz="5579" spc="88" dirty="0">
                <a:latin typeface="Verdana"/>
                <a:cs typeface="Verdana"/>
              </a:rPr>
              <a:t>Problems</a:t>
            </a:r>
            <a:endParaRPr sz="5579">
              <a:latin typeface="Verdana"/>
              <a:cs typeface="Verdana"/>
            </a:endParaRPr>
          </a:p>
        </p:txBody>
      </p:sp>
      <p:sp>
        <p:nvSpPr>
          <p:cNvPr id="5" name="Content Placeholder 4">
            <a:extLst>
              <a:ext uri="{FF2B5EF4-FFF2-40B4-BE49-F238E27FC236}">
                <a16:creationId xmlns:a16="http://schemas.microsoft.com/office/drawing/2014/main" id="{C41139AB-721E-9E80-3BF6-96D4909E94B1}"/>
              </a:ext>
            </a:extLst>
          </p:cNvPr>
          <p:cNvSpPr>
            <a:spLocks noGrp="1"/>
          </p:cNvSpPr>
          <p:nvPr>
            <p:ph idx="1"/>
          </p:nvPr>
        </p:nvSpPr>
        <p:spPr>
          <a:xfrm>
            <a:off x="490194" y="365124"/>
            <a:ext cx="11161336" cy="6195931"/>
          </a:xfrm>
        </p:spPr>
        <p:txBody>
          <a:bodyPr>
            <a:normAutofit/>
          </a:bodyPr>
          <a:lstStyle/>
          <a:p>
            <a:pPr marL="0" indent="0" algn="ctr">
              <a:buNone/>
            </a:pPr>
            <a:r>
              <a:rPr lang="en-IN" sz="3600" b="1" dirty="0">
                <a:solidFill>
                  <a:schemeClr val="bg1"/>
                </a:solidFill>
              </a:rPr>
              <a:t>Similarity Measures</a:t>
            </a:r>
            <a:endParaRPr lang="en-US" sz="4800" b="1" dirty="0">
              <a:solidFill>
                <a:schemeClr val="bg1"/>
              </a:solidFill>
            </a:endParaRPr>
          </a:p>
          <a:p>
            <a:pPr marL="0" indent="0" algn="just">
              <a:buNone/>
            </a:pPr>
            <a:endParaRPr lang="en-GB" sz="2400" b="1" i="0" dirty="0">
              <a:solidFill>
                <a:schemeClr val="bg1"/>
              </a:solidFill>
              <a:effectLst/>
              <a:latin typeface="inter-bold"/>
            </a:endParaRPr>
          </a:p>
          <a:p>
            <a:pPr>
              <a:lnSpc>
                <a:spcPct val="100000"/>
              </a:lnSpc>
              <a:buNone/>
            </a:pPr>
            <a:r>
              <a:rPr lang="en-US" dirty="0">
                <a:solidFill>
                  <a:schemeClr val="bg1"/>
                </a:solidFill>
              </a:rPr>
              <a:t>To find similar users or items, common similarity metrics are used:</a:t>
            </a:r>
          </a:p>
          <a:p>
            <a:pPr lvl="1">
              <a:lnSpc>
                <a:spcPct val="100000"/>
              </a:lnSpc>
            </a:pPr>
            <a:r>
              <a:rPr lang="en-US" sz="2800" b="1" dirty="0">
                <a:solidFill>
                  <a:schemeClr val="bg1"/>
                </a:solidFill>
              </a:rPr>
              <a:t>Cosine Similarity:</a:t>
            </a:r>
            <a:r>
              <a:rPr lang="en-US" sz="2800" dirty="0">
                <a:solidFill>
                  <a:schemeClr val="bg1"/>
                </a:solidFill>
              </a:rPr>
              <a:t> Measures the cosine of the angle between two vectors.</a:t>
            </a:r>
          </a:p>
          <a:p>
            <a:pPr lvl="1">
              <a:lnSpc>
                <a:spcPct val="100000"/>
              </a:lnSpc>
            </a:pPr>
            <a:r>
              <a:rPr lang="en-US" sz="2800" b="1" dirty="0">
                <a:solidFill>
                  <a:schemeClr val="bg1"/>
                </a:solidFill>
              </a:rPr>
              <a:t>Pearson Correlation:</a:t>
            </a:r>
            <a:r>
              <a:rPr lang="en-US" sz="2800" dirty="0">
                <a:solidFill>
                  <a:schemeClr val="bg1"/>
                </a:solidFill>
              </a:rPr>
              <a:t> Measures linear correlation between vectors.</a:t>
            </a:r>
          </a:p>
          <a:p>
            <a:pPr lvl="1">
              <a:lnSpc>
                <a:spcPct val="100000"/>
              </a:lnSpc>
            </a:pPr>
            <a:r>
              <a:rPr lang="en-US" sz="2800" b="1" dirty="0">
                <a:solidFill>
                  <a:schemeClr val="bg1"/>
                </a:solidFill>
              </a:rPr>
              <a:t>Jaccard Similarity:</a:t>
            </a:r>
            <a:r>
              <a:rPr lang="en-US" sz="2800" dirty="0">
                <a:solidFill>
                  <a:schemeClr val="bg1"/>
                </a:solidFill>
              </a:rPr>
              <a:t> Measures overlap between sets (used for binary data).</a:t>
            </a:r>
          </a:p>
          <a:p>
            <a:pPr algn="l" fontAlgn="base"/>
            <a:endParaRPr lang="en-US" sz="1600" dirty="0">
              <a:solidFill>
                <a:schemeClr val="bg1"/>
              </a:solidFill>
              <a:latin typeface="inter-regular"/>
            </a:endParaRPr>
          </a:p>
          <a:p>
            <a:pPr algn="l" fontAlgn="base"/>
            <a:endParaRPr lang="en-GB" sz="2400" dirty="0">
              <a:solidFill>
                <a:schemeClr val="bg1"/>
              </a:solidFill>
              <a:latin typeface="inter-regular"/>
            </a:endParaRPr>
          </a:p>
          <a:p>
            <a:pPr marL="0" indent="0" algn="ctr">
              <a:buNone/>
            </a:pPr>
            <a:endParaRPr lang="en-GB" sz="2800" b="1" dirty="0">
              <a:solidFill>
                <a:schemeClr val="bg1"/>
              </a:solidFill>
            </a:endParaRPr>
          </a:p>
        </p:txBody>
      </p:sp>
    </p:spTree>
    <p:extLst>
      <p:ext uri="{BB962C8B-B14F-4D97-AF65-F5344CB8AC3E}">
        <p14:creationId xmlns:p14="http://schemas.microsoft.com/office/powerpoint/2010/main" val="19167119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2BD16C-0C8F-680E-FAF6-C813345F22B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E17E569-E607-9D8B-8F8C-BDADBA4F06D8}"/>
              </a:ext>
            </a:extLst>
          </p:cNvPr>
          <p:cNvSpPr/>
          <p:nvPr/>
        </p:nvSpPr>
        <p:spPr>
          <a:xfrm>
            <a:off x="428" y="0"/>
            <a:ext cx="12191144" cy="68576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000000"/>
          </a:solidFill>
        </p:spPr>
        <p:txBody>
          <a:bodyPr wrap="square" lIns="0" tIns="0" rIns="0" bIns="0" rtlCol="0"/>
          <a:lstStyle/>
          <a:p>
            <a:endParaRPr sz="1092"/>
          </a:p>
        </p:txBody>
      </p:sp>
      <p:sp>
        <p:nvSpPr>
          <p:cNvPr id="3" name="object 3">
            <a:extLst>
              <a:ext uri="{FF2B5EF4-FFF2-40B4-BE49-F238E27FC236}">
                <a16:creationId xmlns:a16="http://schemas.microsoft.com/office/drawing/2014/main" id="{66DD457D-5A89-F84F-4467-7AE19FAE123E}"/>
              </a:ext>
            </a:extLst>
          </p:cNvPr>
          <p:cNvSpPr txBox="1">
            <a:spLocks noGrp="1"/>
          </p:cNvSpPr>
          <p:nvPr>
            <p:ph type="title"/>
          </p:nvPr>
        </p:nvSpPr>
        <p:spPr>
          <a:prstGeom prst="rect">
            <a:avLst/>
          </a:prstGeom>
        </p:spPr>
        <p:txBody>
          <a:bodyPr vert="horz" wrap="square" lIns="0" tIns="10397" rIns="0" bIns="0" rtlCol="0" anchor="ctr">
            <a:spAutoFit/>
          </a:bodyPr>
          <a:lstStyle/>
          <a:p>
            <a:pPr marL="7701">
              <a:lnSpc>
                <a:spcPct val="100000"/>
              </a:lnSpc>
              <a:spcBef>
                <a:spcPts val="82"/>
              </a:spcBef>
            </a:pPr>
            <a:r>
              <a:rPr sz="5579" dirty="0">
                <a:latin typeface="Verdana"/>
                <a:cs typeface="Verdana"/>
              </a:rPr>
              <a:t>Search</a:t>
            </a:r>
            <a:r>
              <a:rPr sz="5579" spc="-476" dirty="0">
                <a:latin typeface="Verdana"/>
                <a:cs typeface="Verdana"/>
              </a:rPr>
              <a:t> </a:t>
            </a:r>
            <a:r>
              <a:rPr sz="5579" spc="88" dirty="0">
                <a:latin typeface="Verdana"/>
                <a:cs typeface="Verdana"/>
              </a:rPr>
              <a:t>Problems</a:t>
            </a:r>
            <a:endParaRPr sz="5579">
              <a:latin typeface="Verdana"/>
              <a:cs typeface="Verdana"/>
            </a:endParaRPr>
          </a:p>
        </p:txBody>
      </p:sp>
      <p:sp>
        <p:nvSpPr>
          <p:cNvPr id="5" name="Content Placeholder 4">
            <a:extLst>
              <a:ext uri="{FF2B5EF4-FFF2-40B4-BE49-F238E27FC236}">
                <a16:creationId xmlns:a16="http://schemas.microsoft.com/office/drawing/2014/main" id="{0E02A353-65FA-72F3-0CA1-A87E4676F08B}"/>
              </a:ext>
            </a:extLst>
          </p:cNvPr>
          <p:cNvSpPr>
            <a:spLocks noGrp="1"/>
          </p:cNvSpPr>
          <p:nvPr>
            <p:ph idx="1"/>
          </p:nvPr>
        </p:nvSpPr>
        <p:spPr>
          <a:xfrm>
            <a:off x="490194" y="365124"/>
            <a:ext cx="11161336" cy="6195931"/>
          </a:xfrm>
        </p:spPr>
        <p:txBody>
          <a:bodyPr>
            <a:normAutofit/>
          </a:bodyPr>
          <a:lstStyle/>
          <a:p>
            <a:pPr marL="0" indent="0" algn="ctr">
              <a:buNone/>
            </a:pPr>
            <a:r>
              <a:rPr lang="en-IN" sz="3600" b="1" dirty="0">
                <a:solidFill>
                  <a:schemeClr val="bg1"/>
                </a:solidFill>
              </a:rPr>
              <a:t>Steps in Collaborative Filtering</a:t>
            </a:r>
          </a:p>
          <a:p>
            <a:pPr marL="0" indent="0" algn="ctr">
              <a:buNone/>
            </a:pPr>
            <a:endParaRPr lang="en-GB" sz="3600" b="1" i="0" dirty="0">
              <a:solidFill>
                <a:schemeClr val="bg1"/>
              </a:solidFill>
              <a:effectLst/>
              <a:latin typeface="inter-bold"/>
            </a:endParaRPr>
          </a:p>
          <a:p>
            <a:pPr>
              <a:buFont typeface="+mj-lt"/>
              <a:buAutoNum type="arabicPeriod"/>
            </a:pPr>
            <a:r>
              <a:rPr lang="en-US" dirty="0">
                <a:solidFill>
                  <a:schemeClr val="bg1"/>
                </a:solidFill>
              </a:rPr>
              <a:t>Build the user-item interaction matrix.</a:t>
            </a:r>
          </a:p>
          <a:p>
            <a:pPr>
              <a:buFont typeface="+mj-lt"/>
              <a:buAutoNum type="arabicPeriod"/>
            </a:pPr>
            <a:r>
              <a:rPr lang="en-US" dirty="0">
                <a:solidFill>
                  <a:schemeClr val="bg1"/>
                </a:solidFill>
              </a:rPr>
              <a:t>Compute similarity: between users or between items.</a:t>
            </a:r>
          </a:p>
          <a:p>
            <a:pPr>
              <a:buFont typeface="+mj-lt"/>
              <a:buAutoNum type="arabicPeriod"/>
            </a:pPr>
            <a:r>
              <a:rPr lang="en-US" dirty="0">
                <a:solidFill>
                  <a:schemeClr val="bg1"/>
                </a:solidFill>
              </a:rPr>
              <a:t>Find neighbors: Identify top-k similar users/items.</a:t>
            </a:r>
          </a:p>
          <a:p>
            <a:pPr>
              <a:buFont typeface="+mj-lt"/>
              <a:buAutoNum type="arabicPeriod"/>
            </a:pPr>
            <a:r>
              <a:rPr lang="en-US" dirty="0">
                <a:solidFill>
                  <a:schemeClr val="bg1"/>
                </a:solidFill>
              </a:rPr>
              <a:t>Predict ratings: For items the user hasn’t rated by aggregating neighbors’ ratings.</a:t>
            </a:r>
          </a:p>
          <a:p>
            <a:pPr>
              <a:buFont typeface="+mj-lt"/>
              <a:buAutoNum type="arabicPeriod"/>
            </a:pPr>
            <a:r>
              <a:rPr lang="en-US" dirty="0">
                <a:solidFill>
                  <a:schemeClr val="bg1"/>
                </a:solidFill>
              </a:rPr>
              <a:t>Generate recommendations: Suggest items with highest predicted ratings.</a:t>
            </a:r>
          </a:p>
          <a:p>
            <a:pPr algn="l" fontAlgn="base"/>
            <a:endParaRPr lang="en-US" sz="1600" dirty="0">
              <a:solidFill>
                <a:schemeClr val="bg1"/>
              </a:solidFill>
              <a:latin typeface="inter-regular"/>
            </a:endParaRPr>
          </a:p>
          <a:p>
            <a:pPr algn="l" fontAlgn="base"/>
            <a:endParaRPr lang="en-GB" sz="2400" dirty="0">
              <a:solidFill>
                <a:schemeClr val="bg1"/>
              </a:solidFill>
              <a:latin typeface="inter-regular"/>
            </a:endParaRPr>
          </a:p>
          <a:p>
            <a:pPr marL="0" indent="0" algn="ctr">
              <a:buNone/>
            </a:pPr>
            <a:endParaRPr lang="en-GB" sz="2800" b="1" dirty="0">
              <a:solidFill>
                <a:schemeClr val="bg1"/>
              </a:solidFill>
            </a:endParaRPr>
          </a:p>
        </p:txBody>
      </p:sp>
    </p:spTree>
    <p:extLst>
      <p:ext uri="{BB962C8B-B14F-4D97-AF65-F5344CB8AC3E}">
        <p14:creationId xmlns:p14="http://schemas.microsoft.com/office/powerpoint/2010/main" val="2933866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DEFC79-3372-B622-FF92-7391E790CC1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0A784E0-A494-B480-7BFF-4FAAD62EFD9F}"/>
              </a:ext>
            </a:extLst>
          </p:cNvPr>
          <p:cNvSpPr/>
          <p:nvPr/>
        </p:nvSpPr>
        <p:spPr>
          <a:xfrm>
            <a:off x="428" y="0"/>
            <a:ext cx="12191144" cy="68576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000000"/>
          </a:solidFill>
        </p:spPr>
        <p:txBody>
          <a:bodyPr wrap="square" lIns="0" tIns="0" rIns="0" bIns="0" rtlCol="0"/>
          <a:lstStyle/>
          <a:p>
            <a:endParaRPr sz="1092"/>
          </a:p>
        </p:txBody>
      </p:sp>
      <p:sp>
        <p:nvSpPr>
          <p:cNvPr id="3" name="object 3">
            <a:extLst>
              <a:ext uri="{FF2B5EF4-FFF2-40B4-BE49-F238E27FC236}">
                <a16:creationId xmlns:a16="http://schemas.microsoft.com/office/drawing/2014/main" id="{F6312D65-64FD-B157-13A3-B7A6EFC7135A}"/>
              </a:ext>
            </a:extLst>
          </p:cNvPr>
          <p:cNvSpPr txBox="1">
            <a:spLocks noGrp="1"/>
          </p:cNvSpPr>
          <p:nvPr>
            <p:ph type="title"/>
          </p:nvPr>
        </p:nvSpPr>
        <p:spPr>
          <a:prstGeom prst="rect">
            <a:avLst/>
          </a:prstGeom>
        </p:spPr>
        <p:txBody>
          <a:bodyPr vert="horz" wrap="square" lIns="0" tIns="10397" rIns="0" bIns="0" rtlCol="0" anchor="ctr">
            <a:spAutoFit/>
          </a:bodyPr>
          <a:lstStyle/>
          <a:p>
            <a:pPr marL="7701">
              <a:lnSpc>
                <a:spcPct val="100000"/>
              </a:lnSpc>
              <a:spcBef>
                <a:spcPts val="82"/>
              </a:spcBef>
            </a:pPr>
            <a:r>
              <a:rPr sz="5579" dirty="0">
                <a:latin typeface="Verdana"/>
                <a:cs typeface="Verdana"/>
              </a:rPr>
              <a:t>Search</a:t>
            </a:r>
            <a:r>
              <a:rPr sz="5579" spc="-476" dirty="0">
                <a:latin typeface="Verdana"/>
                <a:cs typeface="Verdana"/>
              </a:rPr>
              <a:t> </a:t>
            </a:r>
            <a:r>
              <a:rPr sz="5579" spc="88" dirty="0">
                <a:latin typeface="Verdana"/>
                <a:cs typeface="Verdana"/>
              </a:rPr>
              <a:t>Problems</a:t>
            </a:r>
            <a:endParaRPr sz="5579">
              <a:latin typeface="Verdana"/>
              <a:cs typeface="Verdana"/>
            </a:endParaRPr>
          </a:p>
        </p:txBody>
      </p:sp>
      <p:sp>
        <p:nvSpPr>
          <p:cNvPr id="5" name="Content Placeholder 4">
            <a:extLst>
              <a:ext uri="{FF2B5EF4-FFF2-40B4-BE49-F238E27FC236}">
                <a16:creationId xmlns:a16="http://schemas.microsoft.com/office/drawing/2014/main" id="{9A146EC4-F8F0-2DA0-0DC0-DFB6CA378EC1}"/>
              </a:ext>
            </a:extLst>
          </p:cNvPr>
          <p:cNvSpPr>
            <a:spLocks noGrp="1"/>
          </p:cNvSpPr>
          <p:nvPr>
            <p:ph idx="1"/>
          </p:nvPr>
        </p:nvSpPr>
        <p:spPr>
          <a:xfrm>
            <a:off x="490194" y="365124"/>
            <a:ext cx="11161336" cy="6195931"/>
          </a:xfrm>
        </p:spPr>
        <p:txBody>
          <a:bodyPr>
            <a:normAutofit/>
          </a:bodyPr>
          <a:lstStyle/>
          <a:p>
            <a:pPr marL="0" indent="0" algn="ctr">
              <a:buNone/>
            </a:pPr>
            <a:r>
              <a:rPr lang="en-IN" sz="4000" b="1" dirty="0">
                <a:solidFill>
                  <a:schemeClr val="bg1"/>
                </a:solidFill>
                <a:latin typeface="+mj-lt"/>
              </a:rPr>
              <a:t>Challenges</a:t>
            </a:r>
          </a:p>
          <a:p>
            <a:pPr marL="0" indent="0" algn="ctr">
              <a:buNone/>
            </a:pPr>
            <a:endParaRPr lang="en-GB" sz="3600" b="1" i="0" dirty="0">
              <a:solidFill>
                <a:schemeClr val="bg1"/>
              </a:solidFill>
              <a:effectLst/>
              <a:latin typeface="inter-bold"/>
            </a:endParaRPr>
          </a:p>
          <a:p>
            <a:pPr algn="l" fontAlgn="base"/>
            <a:endParaRPr lang="en-US" sz="1600" dirty="0">
              <a:solidFill>
                <a:schemeClr val="bg1"/>
              </a:solidFill>
              <a:latin typeface="inter-regular"/>
            </a:endParaRPr>
          </a:p>
          <a:p>
            <a:pPr algn="l" fontAlgn="base"/>
            <a:endParaRPr lang="en-GB" sz="2400" dirty="0">
              <a:solidFill>
                <a:schemeClr val="bg1"/>
              </a:solidFill>
              <a:latin typeface="inter-regular"/>
            </a:endParaRPr>
          </a:p>
          <a:p>
            <a:pPr marL="0" indent="0" algn="ctr">
              <a:buNone/>
            </a:pPr>
            <a:endParaRPr lang="en-GB" sz="2800" b="1" dirty="0">
              <a:solidFill>
                <a:schemeClr val="bg1"/>
              </a:solidFill>
            </a:endParaRPr>
          </a:p>
        </p:txBody>
      </p:sp>
      <p:graphicFrame>
        <p:nvGraphicFramePr>
          <p:cNvPr id="4" name="Table 3">
            <a:extLst>
              <a:ext uri="{FF2B5EF4-FFF2-40B4-BE49-F238E27FC236}">
                <a16:creationId xmlns:a16="http://schemas.microsoft.com/office/drawing/2014/main" id="{C71CACE1-DA84-4562-EC49-C985A0A22ABE}"/>
              </a:ext>
            </a:extLst>
          </p:cNvPr>
          <p:cNvGraphicFramePr>
            <a:graphicFrameLocks noGrp="1"/>
          </p:cNvGraphicFramePr>
          <p:nvPr>
            <p:extLst>
              <p:ext uri="{D42A27DB-BD31-4B8C-83A1-F6EECF244321}">
                <p14:modId xmlns:p14="http://schemas.microsoft.com/office/powerpoint/2010/main" val="3070705371"/>
              </p:ext>
            </p:extLst>
          </p:nvPr>
        </p:nvGraphicFramePr>
        <p:xfrm>
          <a:off x="920394" y="1360095"/>
          <a:ext cx="10515600" cy="4632960"/>
        </p:xfrm>
        <a:graphic>
          <a:graphicData uri="http://schemas.openxmlformats.org/drawingml/2006/table">
            <a:tbl>
              <a:tblPr/>
              <a:tblGrid>
                <a:gridCol w="2439255">
                  <a:extLst>
                    <a:ext uri="{9D8B030D-6E8A-4147-A177-3AD203B41FA5}">
                      <a16:colId xmlns:a16="http://schemas.microsoft.com/office/drawing/2014/main" val="3767404141"/>
                    </a:ext>
                  </a:extLst>
                </a:gridCol>
                <a:gridCol w="8076345">
                  <a:extLst>
                    <a:ext uri="{9D8B030D-6E8A-4147-A177-3AD203B41FA5}">
                      <a16:colId xmlns:a16="http://schemas.microsoft.com/office/drawing/2014/main" val="1896731662"/>
                    </a:ext>
                  </a:extLst>
                </a:gridCol>
              </a:tblGrid>
              <a:tr h="0">
                <a:tc>
                  <a:txBody>
                    <a:bodyPr/>
                    <a:lstStyle/>
                    <a:p>
                      <a:r>
                        <a:rPr lang="en-IN" sz="2800" b="1">
                          <a:solidFill>
                            <a:schemeClr val="bg1"/>
                          </a:solidFill>
                          <a:effectLst>
                            <a:outerShdw blurRad="38100" dist="38100" dir="2700000" algn="tl">
                              <a:srgbClr val="000000">
                                <a:alpha val="43137"/>
                              </a:srgbClr>
                            </a:outerShdw>
                          </a:effectLst>
                          <a:latin typeface="+mj-lt"/>
                        </a:rPr>
                        <a:t>Challenge</a:t>
                      </a:r>
                    </a:p>
                  </a:txBody>
                  <a:tcPr anchor="ctr">
                    <a:lnL>
                      <a:noFill/>
                    </a:lnL>
                    <a:lnR>
                      <a:noFill/>
                    </a:lnR>
                    <a:lnT>
                      <a:noFill/>
                    </a:lnT>
                    <a:lnB>
                      <a:noFill/>
                    </a:lnB>
                    <a:noFill/>
                  </a:tcPr>
                </a:tc>
                <a:tc>
                  <a:txBody>
                    <a:bodyPr/>
                    <a:lstStyle/>
                    <a:p>
                      <a:r>
                        <a:rPr lang="en-IN" sz="2800" b="1" dirty="0">
                          <a:solidFill>
                            <a:schemeClr val="bg1"/>
                          </a:solidFill>
                          <a:effectLst>
                            <a:outerShdw blurRad="38100" dist="38100" dir="2700000" algn="tl">
                              <a:srgbClr val="000000">
                                <a:alpha val="43137"/>
                              </a:srgbClr>
                            </a:outerShdw>
                          </a:effectLst>
                          <a:latin typeface="+mj-lt"/>
                        </a:rPr>
                        <a:t>Explanation</a:t>
                      </a:r>
                    </a:p>
                  </a:txBody>
                  <a:tcPr anchor="ctr">
                    <a:lnL>
                      <a:noFill/>
                    </a:lnL>
                    <a:lnR>
                      <a:noFill/>
                    </a:lnR>
                    <a:lnT>
                      <a:noFill/>
                    </a:lnT>
                    <a:lnB>
                      <a:noFill/>
                    </a:lnB>
                    <a:noFill/>
                  </a:tcPr>
                </a:tc>
                <a:extLst>
                  <a:ext uri="{0D108BD9-81ED-4DB2-BD59-A6C34878D82A}">
                    <a16:rowId xmlns:a16="http://schemas.microsoft.com/office/drawing/2014/main" val="4111290733"/>
                  </a:ext>
                </a:extLst>
              </a:tr>
              <a:tr h="0">
                <a:tc>
                  <a:txBody>
                    <a:bodyPr/>
                    <a:lstStyle/>
                    <a:p>
                      <a:r>
                        <a:rPr lang="en-IN" sz="2400" b="1">
                          <a:solidFill>
                            <a:schemeClr val="bg1"/>
                          </a:solidFill>
                          <a:effectLst>
                            <a:outerShdw blurRad="38100" dist="38100" dir="2700000" algn="tl">
                              <a:srgbClr val="000000">
                                <a:alpha val="43137"/>
                              </a:srgbClr>
                            </a:outerShdw>
                          </a:effectLst>
                          <a:latin typeface="+mj-lt"/>
                        </a:rPr>
                        <a:t>Cold Start Problem</a:t>
                      </a:r>
                      <a:endParaRPr lang="en-IN" sz="2400">
                        <a:solidFill>
                          <a:schemeClr val="bg1"/>
                        </a:solidFill>
                        <a:effectLst>
                          <a:outerShdw blurRad="38100" dist="38100" dir="2700000" algn="tl">
                            <a:srgbClr val="000000">
                              <a:alpha val="43137"/>
                            </a:srgbClr>
                          </a:outerShdw>
                        </a:effectLst>
                        <a:latin typeface="+mj-lt"/>
                      </a:endParaRPr>
                    </a:p>
                  </a:txBody>
                  <a:tcPr anchor="ctr">
                    <a:lnL>
                      <a:noFill/>
                    </a:lnL>
                    <a:lnR>
                      <a:noFill/>
                    </a:lnR>
                    <a:lnT>
                      <a:noFill/>
                    </a:lnT>
                    <a:lnB>
                      <a:noFill/>
                    </a:lnB>
                    <a:noFill/>
                  </a:tcPr>
                </a:tc>
                <a:tc>
                  <a:txBody>
                    <a:bodyPr/>
                    <a:lstStyle/>
                    <a:p>
                      <a:r>
                        <a:rPr lang="en-US" sz="2400">
                          <a:solidFill>
                            <a:schemeClr val="bg1"/>
                          </a:solidFill>
                          <a:effectLst>
                            <a:outerShdw blurRad="38100" dist="38100" dir="2700000" algn="tl">
                              <a:srgbClr val="000000">
                                <a:alpha val="43137"/>
                              </a:srgbClr>
                            </a:outerShdw>
                          </a:effectLst>
                          <a:latin typeface="+mj-lt"/>
                        </a:rPr>
                        <a:t>Difficulty recommending for new users or new items without interaction data.</a:t>
                      </a:r>
                    </a:p>
                  </a:txBody>
                  <a:tcPr anchor="ctr">
                    <a:lnL>
                      <a:noFill/>
                    </a:lnL>
                    <a:lnR>
                      <a:noFill/>
                    </a:lnR>
                    <a:lnT>
                      <a:noFill/>
                    </a:lnT>
                    <a:lnB>
                      <a:noFill/>
                    </a:lnB>
                    <a:noFill/>
                  </a:tcPr>
                </a:tc>
                <a:extLst>
                  <a:ext uri="{0D108BD9-81ED-4DB2-BD59-A6C34878D82A}">
                    <a16:rowId xmlns:a16="http://schemas.microsoft.com/office/drawing/2014/main" val="424467952"/>
                  </a:ext>
                </a:extLst>
              </a:tr>
              <a:tr h="0">
                <a:tc>
                  <a:txBody>
                    <a:bodyPr/>
                    <a:lstStyle/>
                    <a:p>
                      <a:r>
                        <a:rPr lang="en-IN" sz="2400" b="1">
                          <a:solidFill>
                            <a:schemeClr val="bg1"/>
                          </a:solidFill>
                          <a:effectLst>
                            <a:outerShdw blurRad="38100" dist="38100" dir="2700000" algn="tl">
                              <a:srgbClr val="000000">
                                <a:alpha val="43137"/>
                              </a:srgbClr>
                            </a:outerShdw>
                          </a:effectLst>
                          <a:latin typeface="+mj-lt"/>
                        </a:rPr>
                        <a:t>Data Sparsity</a:t>
                      </a:r>
                      <a:endParaRPr lang="en-IN" sz="2400">
                        <a:solidFill>
                          <a:schemeClr val="bg1"/>
                        </a:solidFill>
                        <a:effectLst>
                          <a:outerShdw blurRad="38100" dist="38100" dir="2700000" algn="tl">
                            <a:srgbClr val="000000">
                              <a:alpha val="43137"/>
                            </a:srgbClr>
                          </a:outerShdw>
                        </a:effectLst>
                        <a:latin typeface="+mj-lt"/>
                      </a:endParaRPr>
                    </a:p>
                  </a:txBody>
                  <a:tcPr anchor="ctr">
                    <a:lnL>
                      <a:noFill/>
                    </a:lnL>
                    <a:lnR>
                      <a:noFill/>
                    </a:lnR>
                    <a:lnT>
                      <a:noFill/>
                    </a:lnT>
                    <a:lnB>
                      <a:noFill/>
                    </a:lnB>
                    <a:noFill/>
                  </a:tcPr>
                </a:tc>
                <a:tc>
                  <a:txBody>
                    <a:bodyPr/>
                    <a:lstStyle/>
                    <a:p>
                      <a:r>
                        <a:rPr lang="en-US" sz="2400">
                          <a:solidFill>
                            <a:schemeClr val="bg1"/>
                          </a:solidFill>
                          <a:effectLst>
                            <a:outerShdw blurRad="38100" dist="38100" dir="2700000" algn="tl">
                              <a:srgbClr val="000000">
                                <a:alpha val="43137"/>
                              </a:srgbClr>
                            </a:outerShdw>
                          </a:effectLst>
                          <a:latin typeface="+mj-lt"/>
                        </a:rPr>
                        <a:t>User-item matrix is usually sparse, making similarity calculations less reliable.</a:t>
                      </a:r>
                    </a:p>
                  </a:txBody>
                  <a:tcPr anchor="ctr">
                    <a:lnL>
                      <a:noFill/>
                    </a:lnL>
                    <a:lnR>
                      <a:noFill/>
                    </a:lnR>
                    <a:lnT>
                      <a:noFill/>
                    </a:lnT>
                    <a:lnB>
                      <a:noFill/>
                    </a:lnB>
                    <a:noFill/>
                  </a:tcPr>
                </a:tc>
                <a:extLst>
                  <a:ext uri="{0D108BD9-81ED-4DB2-BD59-A6C34878D82A}">
                    <a16:rowId xmlns:a16="http://schemas.microsoft.com/office/drawing/2014/main" val="2263058477"/>
                  </a:ext>
                </a:extLst>
              </a:tr>
              <a:tr h="0">
                <a:tc>
                  <a:txBody>
                    <a:bodyPr/>
                    <a:lstStyle/>
                    <a:p>
                      <a:r>
                        <a:rPr lang="en-IN" sz="2400" b="1">
                          <a:solidFill>
                            <a:schemeClr val="bg1"/>
                          </a:solidFill>
                          <a:effectLst>
                            <a:outerShdw blurRad="38100" dist="38100" dir="2700000" algn="tl">
                              <a:srgbClr val="000000">
                                <a:alpha val="43137"/>
                              </a:srgbClr>
                            </a:outerShdw>
                          </a:effectLst>
                          <a:latin typeface="+mj-lt"/>
                        </a:rPr>
                        <a:t>Scalability</a:t>
                      </a:r>
                      <a:endParaRPr lang="en-IN" sz="2400">
                        <a:solidFill>
                          <a:schemeClr val="bg1"/>
                        </a:solidFill>
                        <a:effectLst>
                          <a:outerShdw blurRad="38100" dist="38100" dir="2700000" algn="tl">
                            <a:srgbClr val="000000">
                              <a:alpha val="43137"/>
                            </a:srgbClr>
                          </a:outerShdw>
                        </a:effectLst>
                        <a:latin typeface="+mj-lt"/>
                      </a:endParaRPr>
                    </a:p>
                  </a:txBody>
                  <a:tcPr anchor="ctr">
                    <a:lnL>
                      <a:noFill/>
                    </a:lnL>
                    <a:lnR>
                      <a:noFill/>
                    </a:lnR>
                    <a:lnT>
                      <a:noFill/>
                    </a:lnT>
                    <a:lnB>
                      <a:noFill/>
                    </a:lnB>
                    <a:noFill/>
                  </a:tcPr>
                </a:tc>
                <a:tc>
                  <a:txBody>
                    <a:bodyPr/>
                    <a:lstStyle/>
                    <a:p>
                      <a:r>
                        <a:rPr lang="en-US" sz="2400">
                          <a:solidFill>
                            <a:schemeClr val="bg1"/>
                          </a:solidFill>
                          <a:effectLst>
                            <a:outerShdw blurRad="38100" dist="38100" dir="2700000" algn="tl">
                              <a:srgbClr val="000000">
                                <a:alpha val="43137"/>
                              </a:srgbClr>
                            </a:outerShdw>
                          </a:effectLst>
                          <a:latin typeface="+mj-lt"/>
                        </a:rPr>
                        <a:t>Computing similarities for millions of users/items is resource-intensive.</a:t>
                      </a:r>
                    </a:p>
                  </a:txBody>
                  <a:tcPr anchor="ctr">
                    <a:lnL>
                      <a:noFill/>
                    </a:lnL>
                    <a:lnR>
                      <a:noFill/>
                    </a:lnR>
                    <a:lnT>
                      <a:noFill/>
                    </a:lnT>
                    <a:lnB>
                      <a:noFill/>
                    </a:lnB>
                    <a:noFill/>
                  </a:tcPr>
                </a:tc>
                <a:extLst>
                  <a:ext uri="{0D108BD9-81ED-4DB2-BD59-A6C34878D82A}">
                    <a16:rowId xmlns:a16="http://schemas.microsoft.com/office/drawing/2014/main" val="2693655712"/>
                  </a:ext>
                </a:extLst>
              </a:tr>
              <a:tr h="0">
                <a:tc>
                  <a:txBody>
                    <a:bodyPr/>
                    <a:lstStyle/>
                    <a:p>
                      <a:r>
                        <a:rPr lang="en-IN" sz="2400" b="1">
                          <a:solidFill>
                            <a:schemeClr val="bg1"/>
                          </a:solidFill>
                          <a:effectLst>
                            <a:outerShdw blurRad="38100" dist="38100" dir="2700000" algn="tl">
                              <a:srgbClr val="000000">
                                <a:alpha val="43137"/>
                              </a:srgbClr>
                            </a:outerShdw>
                          </a:effectLst>
                          <a:latin typeface="+mj-lt"/>
                        </a:rPr>
                        <a:t>Synonymy Problem</a:t>
                      </a:r>
                      <a:endParaRPr lang="en-IN" sz="2400">
                        <a:solidFill>
                          <a:schemeClr val="bg1"/>
                        </a:solidFill>
                        <a:effectLst>
                          <a:outerShdw blurRad="38100" dist="38100" dir="2700000" algn="tl">
                            <a:srgbClr val="000000">
                              <a:alpha val="43137"/>
                            </a:srgbClr>
                          </a:outerShdw>
                        </a:effectLst>
                        <a:latin typeface="+mj-lt"/>
                      </a:endParaRPr>
                    </a:p>
                  </a:txBody>
                  <a:tcPr anchor="ctr">
                    <a:lnL>
                      <a:noFill/>
                    </a:lnL>
                    <a:lnR>
                      <a:noFill/>
                    </a:lnR>
                    <a:lnT>
                      <a:noFill/>
                    </a:lnT>
                    <a:lnB>
                      <a:noFill/>
                    </a:lnB>
                    <a:noFill/>
                  </a:tcPr>
                </a:tc>
                <a:tc>
                  <a:txBody>
                    <a:bodyPr/>
                    <a:lstStyle/>
                    <a:p>
                      <a:r>
                        <a:rPr lang="en-US" sz="2400" dirty="0">
                          <a:solidFill>
                            <a:schemeClr val="bg1"/>
                          </a:solidFill>
                          <a:effectLst>
                            <a:outerShdw blurRad="38100" dist="38100" dir="2700000" algn="tl">
                              <a:srgbClr val="000000">
                                <a:alpha val="43137"/>
                              </a:srgbClr>
                            </a:outerShdw>
                          </a:effectLst>
                          <a:latin typeface="+mj-lt"/>
                        </a:rPr>
                        <a:t>Different items that mean the same thing may not be recognized as similar.</a:t>
                      </a:r>
                    </a:p>
                  </a:txBody>
                  <a:tcPr anchor="ctr">
                    <a:lnL>
                      <a:noFill/>
                    </a:lnL>
                    <a:lnR>
                      <a:noFill/>
                    </a:lnR>
                    <a:lnT>
                      <a:noFill/>
                    </a:lnT>
                    <a:lnB>
                      <a:noFill/>
                    </a:lnB>
                    <a:noFill/>
                  </a:tcPr>
                </a:tc>
                <a:extLst>
                  <a:ext uri="{0D108BD9-81ED-4DB2-BD59-A6C34878D82A}">
                    <a16:rowId xmlns:a16="http://schemas.microsoft.com/office/drawing/2014/main" val="258321739"/>
                  </a:ext>
                </a:extLst>
              </a:tr>
              <a:tr h="0">
                <a:tc>
                  <a:txBody>
                    <a:bodyPr/>
                    <a:lstStyle/>
                    <a:p>
                      <a:r>
                        <a:rPr lang="en-IN" sz="2400" b="1">
                          <a:solidFill>
                            <a:schemeClr val="bg1"/>
                          </a:solidFill>
                          <a:effectLst>
                            <a:outerShdw blurRad="38100" dist="38100" dir="2700000" algn="tl">
                              <a:srgbClr val="000000">
                                <a:alpha val="43137"/>
                              </a:srgbClr>
                            </a:outerShdw>
                          </a:effectLst>
                          <a:latin typeface="+mj-lt"/>
                        </a:rPr>
                        <a:t>Gray Sheep Users</a:t>
                      </a:r>
                      <a:endParaRPr lang="en-IN" sz="2400">
                        <a:solidFill>
                          <a:schemeClr val="bg1"/>
                        </a:solidFill>
                        <a:effectLst>
                          <a:outerShdw blurRad="38100" dist="38100" dir="2700000" algn="tl">
                            <a:srgbClr val="000000">
                              <a:alpha val="43137"/>
                            </a:srgbClr>
                          </a:outerShdw>
                        </a:effectLst>
                        <a:latin typeface="+mj-lt"/>
                      </a:endParaRPr>
                    </a:p>
                  </a:txBody>
                  <a:tcPr anchor="ctr">
                    <a:lnL>
                      <a:noFill/>
                    </a:lnL>
                    <a:lnR>
                      <a:noFill/>
                    </a:lnR>
                    <a:lnT>
                      <a:noFill/>
                    </a:lnT>
                    <a:lnB>
                      <a:noFill/>
                    </a:lnB>
                    <a:noFill/>
                  </a:tcPr>
                </a:tc>
                <a:tc>
                  <a:txBody>
                    <a:bodyPr/>
                    <a:lstStyle/>
                    <a:p>
                      <a:r>
                        <a:rPr lang="en-US" sz="2400" dirty="0">
                          <a:solidFill>
                            <a:schemeClr val="bg1"/>
                          </a:solidFill>
                          <a:effectLst>
                            <a:outerShdw blurRad="38100" dist="38100" dir="2700000" algn="tl">
                              <a:srgbClr val="000000">
                                <a:alpha val="43137"/>
                              </a:srgbClr>
                            </a:outerShdw>
                          </a:effectLst>
                          <a:latin typeface="+mj-lt"/>
                        </a:rPr>
                        <a:t>Users whose tastes differ greatly from all others are hard to recommend for.</a:t>
                      </a:r>
                    </a:p>
                  </a:txBody>
                  <a:tcPr anchor="ctr">
                    <a:lnL>
                      <a:noFill/>
                    </a:lnL>
                    <a:lnR>
                      <a:noFill/>
                    </a:lnR>
                    <a:lnT>
                      <a:noFill/>
                    </a:lnT>
                    <a:lnB>
                      <a:noFill/>
                    </a:lnB>
                    <a:noFill/>
                  </a:tcPr>
                </a:tc>
                <a:extLst>
                  <a:ext uri="{0D108BD9-81ED-4DB2-BD59-A6C34878D82A}">
                    <a16:rowId xmlns:a16="http://schemas.microsoft.com/office/drawing/2014/main" val="2284119531"/>
                  </a:ext>
                </a:extLst>
              </a:tr>
            </a:tbl>
          </a:graphicData>
        </a:graphic>
      </p:graphicFrame>
    </p:spTree>
    <p:extLst>
      <p:ext uri="{BB962C8B-B14F-4D97-AF65-F5344CB8AC3E}">
        <p14:creationId xmlns:p14="http://schemas.microsoft.com/office/powerpoint/2010/main" val="9185529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E21DD6-0DB7-F9ED-9CCE-9AE73A1F41D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9D9B8EC-6D8D-C7E2-6519-27BC3A5D8CDC}"/>
              </a:ext>
            </a:extLst>
          </p:cNvPr>
          <p:cNvSpPr/>
          <p:nvPr/>
        </p:nvSpPr>
        <p:spPr>
          <a:xfrm>
            <a:off x="428" y="0"/>
            <a:ext cx="12191144" cy="68576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000000"/>
          </a:solidFill>
        </p:spPr>
        <p:txBody>
          <a:bodyPr wrap="square" lIns="0" tIns="0" rIns="0" bIns="0" rtlCol="0"/>
          <a:lstStyle/>
          <a:p>
            <a:endParaRPr sz="1092"/>
          </a:p>
        </p:txBody>
      </p:sp>
      <p:sp>
        <p:nvSpPr>
          <p:cNvPr id="3" name="object 3">
            <a:extLst>
              <a:ext uri="{FF2B5EF4-FFF2-40B4-BE49-F238E27FC236}">
                <a16:creationId xmlns:a16="http://schemas.microsoft.com/office/drawing/2014/main" id="{6AAC09CF-7FD6-1C2A-E03D-AAAEBD7DFBC6}"/>
              </a:ext>
            </a:extLst>
          </p:cNvPr>
          <p:cNvSpPr txBox="1">
            <a:spLocks noGrp="1"/>
          </p:cNvSpPr>
          <p:nvPr>
            <p:ph type="title"/>
          </p:nvPr>
        </p:nvSpPr>
        <p:spPr>
          <a:prstGeom prst="rect">
            <a:avLst/>
          </a:prstGeom>
        </p:spPr>
        <p:txBody>
          <a:bodyPr vert="horz" wrap="square" lIns="0" tIns="10397" rIns="0" bIns="0" rtlCol="0" anchor="ctr">
            <a:spAutoFit/>
          </a:bodyPr>
          <a:lstStyle/>
          <a:p>
            <a:pPr marL="7701">
              <a:lnSpc>
                <a:spcPct val="100000"/>
              </a:lnSpc>
              <a:spcBef>
                <a:spcPts val="82"/>
              </a:spcBef>
            </a:pPr>
            <a:r>
              <a:rPr sz="5579" dirty="0">
                <a:latin typeface="Verdana"/>
                <a:cs typeface="Verdana"/>
              </a:rPr>
              <a:t>Search</a:t>
            </a:r>
            <a:r>
              <a:rPr sz="5579" spc="-476" dirty="0">
                <a:latin typeface="Verdana"/>
                <a:cs typeface="Verdana"/>
              </a:rPr>
              <a:t> </a:t>
            </a:r>
            <a:r>
              <a:rPr sz="5579" spc="88" dirty="0">
                <a:latin typeface="Verdana"/>
                <a:cs typeface="Verdana"/>
              </a:rPr>
              <a:t>Problems</a:t>
            </a:r>
            <a:endParaRPr sz="5579">
              <a:latin typeface="Verdana"/>
              <a:cs typeface="Verdana"/>
            </a:endParaRPr>
          </a:p>
        </p:txBody>
      </p:sp>
      <p:sp>
        <p:nvSpPr>
          <p:cNvPr id="5" name="Content Placeholder 4">
            <a:extLst>
              <a:ext uri="{FF2B5EF4-FFF2-40B4-BE49-F238E27FC236}">
                <a16:creationId xmlns:a16="http://schemas.microsoft.com/office/drawing/2014/main" id="{87C0A4D1-EEC9-1377-61B6-9D5C3296A047}"/>
              </a:ext>
            </a:extLst>
          </p:cNvPr>
          <p:cNvSpPr>
            <a:spLocks noGrp="1"/>
          </p:cNvSpPr>
          <p:nvPr>
            <p:ph idx="1"/>
          </p:nvPr>
        </p:nvSpPr>
        <p:spPr>
          <a:xfrm>
            <a:off x="490194" y="365124"/>
            <a:ext cx="11161336" cy="6195931"/>
          </a:xfrm>
        </p:spPr>
        <p:txBody>
          <a:bodyPr>
            <a:normAutofit/>
          </a:bodyPr>
          <a:lstStyle/>
          <a:p>
            <a:pPr marL="0" indent="0" algn="ctr">
              <a:buNone/>
            </a:pPr>
            <a:r>
              <a:rPr lang="en-IN" sz="3600" b="1" dirty="0">
                <a:solidFill>
                  <a:schemeClr val="bg1"/>
                </a:solidFill>
              </a:rPr>
              <a:t>Applications</a:t>
            </a:r>
          </a:p>
          <a:p>
            <a:pPr marL="0" indent="0" algn="ctr">
              <a:buNone/>
            </a:pPr>
            <a:endParaRPr lang="en-GB" sz="3600" b="1" i="0" dirty="0">
              <a:solidFill>
                <a:schemeClr val="bg1"/>
              </a:solidFill>
              <a:effectLst/>
              <a:latin typeface="inter-bold"/>
            </a:endParaRPr>
          </a:p>
          <a:p>
            <a:pPr>
              <a:buFont typeface="Arial" panose="020B0604020202020204" pitchFamily="34" charset="0"/>
              <a:buChar char="•"/>
            </a:pPr>
            <a:r>
              <a:rPr lang="en-US" sz="2400" b="1" dirty="0">
                <a:solidFill>
                  <a:schemeClr val="bg1"/>
                </a:solidFill>
              </a:rPr>
              <a:t>Movie Recommendations:</a:t>
            </a:r>
            <a:r>
              <a:rPr lang="en-US" sz="2400" dirty="0">
                <a:solidFill>
                  <a:schemeClr val="bg1"/>
                </a:solidFill>
              </a:rPr>
              <a:t> Netflix, Hulu recommend movies based on user viewing habits.</a:t>
            </a:r>
          </a:p>
          <a:p>
            <a:pPr>
              <a:buFont typeface="Arial" panose="020B0604020202020204" pitchFamily="34" charset="0"/>
              <a:buChar char="•"/>
            </a:pPr>
            <a:r>
              <a:rPr lang="en-US" sz="2400" b="1" dirty="0">
                <a:solidFill>
                  <a:schemeClr val="bg1"/>
                </a:solidFill>
              </a:rPr>
              <a:t>E-commerce:</a:t>
            </a:r>
            <a:r>
              <a:rPr lang="en-US" sz="2400" dirty="0">
                <a:solidFill>
                  <a:schemeClr val="bg1"/>
                </a:solidFill>
              </a:rPr>
              <a:t> Amazon recommends products based on purchase history of similar users.</a:t>
            </a:r>
          </a:p>
          <a:p>
            <a:pPr>
              <a:buFont typeface="Arial" panose="020B0604020202020204" pitchFamily="34" charset="0"/>
              <a:buChar char="•"/>
            </a:pPr>
            <a:r>
              <a:rPr lang="en-US" sz="2400" b="1" dirty="0">
                <a:solidFill>
                  <a:schemeClr val="bg1"/>
                </a:solidFill>
              </a:rPr>
              <a:t>Music Streaming:</a:t>
            </a:r>
            <a:r>
              <a:rPr lang="en-US" sz="2400" dirty="0">
                <a:solidFill>
                  <a:schemeClr val="bg1"/>
                </a:solidFill>
              </a:rPr>
              <a:t> Spotify recommends songs or playlists based on listening habits.</a:t>
            </a:r>
          </a:p>
          <a:p>
            <a:pPr>
              <a:buFont typeface="Arial" panose="020B0604020202020204" pitchFamily="34" charset="0"/>
              <a:buChar char="•"/>
            </a:pPr>
            <a:r>
              <a:rPr lang="en-US" sz="2400" b="1" dirty="0">
                <a:solidFill>
                  <a:schemeClr val="bg1"/>
                </a:solidFill>
              </a:rPr>
              <a:t>Social Networks:</a:t>
            </a:r>
            <a:r>
              <a:rPr lang="en-US" sz="2400" dirty="0">
                <a:solidFill>
                  <a:schemeClr val="bg1"/>
                </a:solidFill>
              </a:rPr>
              <a:t> Friend suggestions based on mutual connections and similar interests.</a:t>
            </a:r>
          </a:p>
          <a:p>
            <a:pPr marL="0" indent="0" algn="l" fontAlgn="base">
              <a:buNone/>
            </a:pPr>
            <a:endParaRPr lang="en-US" sz="1600" dirty="0">
              <a:solidFill>
                <a:schemeClr val="bg1"/>
              </a:solidFill>
              <a:latin typeface="inter-regular"/>
            </a:endParaRPr>
          </a:p>
        </p:txBody>
      </p:sp>
    </p:spTree>
    <p:extLst>
      <p:ext uri="{BB962C8B-B14F-4D97-AF65-F5344CB8AC3E}">
        <p14:creationId xmlns:p14="http://schemas.microsoft.com/office/powerpoint/2010/main" val="4566777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BBE665-EDF2-27BC-E08B-48C05DE9D10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CE9C50D-75EC-32A0-40DB-39A849E823D9}"/>
              </a:ext>
            </a:extLst>
          </p:cNvPr>
          <p:cNvSpPr/>
          <p:nvPr/>
        </p:nvSpPr>
        <p:spPr>
          <a:xfrm>
            <a:off x="428" y="0"/>
            <a:ext cx="12191144" cy="68576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000000"/>
          </a:solidFill>
        </p:spPr>
        <p:txBody>
          <a:bodyPr wrap="square" lIns="0" tIns="0" rIns="0" bIns="0" rtlCol="0"/>
          <a:lstStyle/>
          <a:p>
            <a:endParaRPr sz="1092"/>
          </a:p>
        </p:txBody>
      </p:sp>
      <p:sp>
        <p:nvSpPr>
          <p:cNvPr id="3" name="object 3">
            <a:extLst>
              <a:ext uri="{FF2B5EF4-FFF2-40B4-BE49-F238E27FC236}">
                <a16:creationId xmlns:a16="http://schemas.microsoft.com/office/drawing/2014/main" id="{E1604BD0-8582-790E-1636-79A10CBE1982}"/>
              </a:ext>
            </a:extLst>
          </p:cNvPr>
          <p:cNvSpPr txBox="1">
            <a:spLocks noGrp="1"/>
          </p:cNvSpPr>
          <p:nvPr>
            <p:ph type="title"/>
          </p:nvPr>
        </p:nvSpPr>
        <p:spPr>
          <a:prstGeom prst="rect">
            <a:avLst/>
          </a:prstGeom>
        </p:spPr>
        <p:txBody>
          <a:bodyPr vert="horz" wrap="square" lIns="0" tIns="10397" rIns="0" bIns="0" rtlCol="0" anchor="ctr">
            <a:spAutoFit/>
          </a:bodyPr>
          <a:lstStyle/>
          <a:p>
            <a:pPr marL="7701">
              <a:lnSpc>
                <a:spcPct val="100000"/>
              </a:lnSpc>
              <a:spcBef>
                <a:spcPts val="82"/>
              </a:spcBef>
            </a:pPr>
            <a:r>
              <a:rPr sz="5579" dirty="0">
                <a:latin typeface="Verdana"/>
                <a:cs typeface="Verdana"/>
              </a:rPr>
              <a:t>Search</a:t>
            </a:r>
            <a:r>
              <a:rPr sz="5579" spc="-476" dirty="0">
                <a:latin typeface="Verdana"/>
                <a:cs typeface="Verdana"/>
              </a:rPr>
              <a:t> </a:t>
            </a:r>
            <a:r>
              <a:rPr sz="5579" spc="88" dirty="0">
                <a:latin typeface="Verdana"/>
                <a:cs typeface="Verdana"/>
              </a:rPr>
              <a:t>Problems</a:t>
            </a:r>
            <a:endParaRPr sz="5579">
              <a:latin typeface="Verdana"/>
              <a:cs typeface="Verdana"/>
            </a:endParaRPr>
          </a:p>
        </p:txBody>
      </p:sp>
      <p:sp>
        <p:nvSpPr>
          <p:cNvPr id="5" name="Content Placeholder 4">
            <a:extLst>
              <a:ext uri="{FF2B5EF4-FFF2-40B4-BE49-F238E27FC236}">
                <a16:creationId xmlns:a16="http://schemas.microsoft.com/office/drawing/2014/main" id="{5DC90F64-AFF8-5BC3-6D0B-4C1D3A269FB0}"/>
              </a:ext>
            </a:extLst>
          </p:cNvPr>
          <p:cNvSpPr>
            <a:spLocks noGrp="1"/>
          </p:cNvSpPr>
          <p:nvPr>
            <p:ph idx="1"/>
          </p:nvPr>
        </p:nvSpPr>
        <p:spPr>
          <a:xfrm>
            <a:off x="254524" y="2498103"/>
            <a:ext cx="11698664" cy="801278"/>
          </a:xfrm>
        </p:spPr>
        <p:txBody>
          <a:bodyPr>
            <a:normAutofit/>
          </a:bodyPr>
          <a:lstStyle/>
          <a:p>
            <a:pPr marL="0" indent="0" algn="ctr">
              <a:buNone/>
            </a:pPr>
            <a:r>
              <a:rPr lang="en-US" sz="4800" b="1" dirty="0">
                <a:solidFill>
                  <a:schemeClr val="bg1"/>
                </a:solidFill>
                <a:latin typeface="inter-regular"/>
              </a:rPr>
              <a:t> Social Media Analytics</a:t>
            </a:r>
          </a:p>
          <a:p>
            <a:pPr marL="0" indent="0" algn="ctr">
              <a:buNone/>
            </a:pPr>
            <a:endParaRPr lang="en-US" sz="2000" b="1" dirty="0">
              <a:solidFill>
                <a:schemeClr val="bg1"/>
              </a:solidFill>
              <a:latin typeface="inter-regular"/>
            </a:endParaRPr>
          </a:p>
        </p:txBody>
      </p:sp>
    </p:spTree>
    <p:extLst>
      <p:ext uri="{BB962C8B-B14F-4D97-AF65-F5344CB8AC3E}">
        <p14:creationId xmlns:p14="http://schemas.microsoft.com/office/powerpoint/2010/main" val="3285228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03DFD-8708-5AC2-B1DA-91254F5C264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CD056DE-499B-A921-A616-AB31A9830FF0}"/>
              </a:ext>
            </a:extLst>
          </p:cNvPr>
          <p:cNvSpPr/>
          <p:nvPr/>
        </p:nvSpPr>
        <p:spPr>
          <a:xfrm>
            <a:off x="428" y="0"/>
            <a:ext cx="12191144" cy="68576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000000"/>
          </a:solidFill>
        </p:spPr>
        <p:txBody>
          <a:bodyPr wrap="square" lIns="0" tIns="0" rIns="0" bIns="0" rtlCol="0"/>
          <a:lstStyle/>
          <a:p>
            <a:endParaRPr sz="1092"/>
          </a:p>
        </p:txBody>
      </p:sp>
      <p:sp>
        <p:nvSpPr>
          <p:cNvPr id="3" name="object 3">
            <a:extLst>
              <a:ext uri="{FF2B5EF4-FFF2-40B4-BE49-F238E27FC236}">
                <a16:creationId xmlns:a16="http://schemas.microsoft.com/office/drawing/2014/main" id="{AB4B3221-FAC8-C7F5-1F67-2561A0A6D9FD}"/>
              </a:ext>
            </a:extLst>
          </p:cNvPr>
          <p:cNvSpPr txBox="1">
            <a:spLocks noGrp="1"/>
          </p:cNvSpPr>
          <p:nvPr>
            <p:ph type="title"/>
          </p:nvPr>
        </p:nvSpPr>
        <p:spPr>
          <a:prstGeom prst="rect">
            <a:avLst/>
          </a:prstGeom>
        </p:spPr>
        <p:txBody>
          <a:bodyPr vert="horz" wrap="square" lIns="0" tIns="10397" rIns="0" bIns="0" rtlCol="0" anchor="ctr">
            <a:spAutoFit/>
          </a:bodyPr>
          <a:lstStyle/>
          <a:p>
            <a:pPr marL="7701">
              <a:lnSpc>
                <a:spcPct val="100000"/>
              </a:lnSpc>
              <a:spcBef>
                <a:spcPts val="82"/>
              </a:spcBef>
            </a:pPr>
            <a:r>
              <a:rPr sz="5579" dirty="0">
                <a:latin typeface="Verdana"/>
                <a:cs typeface="Verdana"/>
              </a:rPr>
              <a:t>Search</a:t>
            </a:r>
            <a:r>
              <a:rPr sz="5579" spc="-476" dirty="0">
                <a:latin typeface="Verdana"/>
                <a:cs typeface="Verdana"/>
              </a:rPr>
              <a:t> </a:t>
            </a:r>
            <a:r>
              <a:rPr sz="5579" spc="88" dirty="0">
                <a:latin typeface="Verdana"/>
                <a:cs typeface="Verdana"/>
              </a:rPr>
              <a:t>Problems</a:t>
            </a:r>
            <a:endParaRPr sz="5579">
              <a:latin typeface="Verdana"/>
              <a:cs typeface="Verdana"/>
            </a:endParaRPr>
          </a:p>
        </p:txBody>
      </p:sp>
      <p:sp>
        <p:nvSpPr>
          <p:cNvPr id="5" name="Content Placeholder 4">
            <a:extLst>
              <a:ext uri="{FF2B5EF4-FFF2-40B4-BE49-F238E27FC236}">
                <a16:creationId xmlns:a16="http://schemas.microsoft.com/office/drawing/2014/main" id="{0649868B-71F6-EBBF-C6E1-B89FA47D3EDC}"/>
              </a:ext>
            </a:extLst>
          </p:cNvPr>
          <p:cNvSpPr>
            <a:spLocks noGrp="1"/>
          </p:cNvSpPr>
          <p:nvPr>
            <p:ph idx="1"/>
          </p:nvPr>
        </p:nvSpPr>
        <p:spPr>
          <a:xfrm>
            <a:off x="490194" y="365124"/>
            <a:ext cx="11161336" cy="6195931"/>
          </a:xfrm>
        </p:spPr>
        <p:txBody>
          <a:bodyPr>
            <a:normAutofit/>
          </a:bodyPr>
          <a:lstStyle/>
          <a:p>
            <a:pPr marL="0" indent="0" algn="ctr">
              <a:buNone/>
            </a:pPr>
            <a:r>
              <a:rPr lang="en-US" sz="3600" dirty="0">
                <a:solidFill>
                  <a:schemeClr val="bg1"/>
                </a:solidFill>
              </a:rPr>
              <a:t>Definition</a:t>
            </a:r>
            <a:endParaRPr lang="en-US" sz="4800" b="1" dirty="0">
              <a:solidFill>
                <a:schemeClr val="bg1"/>
              </a:solidFill>
            </a:endParaRPr>
          </a:p>
          <a:p>
            <a:r>
              <a:rPr lang="en-US" sz="2800" dirty="0">
                <a:solidFill>
                  <a:schemeClr val="bg1"/>
                </a:solidFill>
              </a:rPr>
              <a:t>Process of collecting, analyzing, and interpreting data from social media platforms.</a:t>
            </a:r>
          </a:p>
          <a:p>
            <a:r>
              <a:rPr lang="en-US" sz="2800" dirty="0">
                <a:solidFill>
                  <a:schemeClr val="bg1"/>
                </a:solidFill>
              </a:rPr>
              <a:t>Helps understand brand performance, audience behavior, and campaign effectiveness.</a:t>
            </a:r>
          </a:p>
          <a:p>
            <a:pPr marL="0" indent="0" algn="l" fontAlgn="base">
              <a:buNone/>
            </a:pPr>
            <a:endParaRPr lang="en-GB" sz="2400" dirty="0">
              <a:solidFill>
                <a:schemeClr val="bg1"/>
              </a:solidFill>
              <a:latin typeface="inter-regular"/>
            </a:endParaRPr>
          </a:p>
          <a:p>
            <a:pPr marL="0" indent="0" algn="l" fontAlgn="base">
              <a:buNone/>
            </a:pPr>
            <a:r>
              <a:rPr lang="en-US" sz="4000" dirty="0">
                <a:solidFill>
                  <a:schemeClr val="bg1"/>
                </a:solidFill>
              </a:rPr>
              <a:t>Goals of Social Media Analytics</a:t>
            </a:r>
            <a:endParaRPr lang="en-GB" sz="2400" dirty="0">
              <a:solidFill>
                <a:schemeClr val="bg1"/>
              </a:solidFill>
              <a:latin typeface="inter-regular"/>
            </a:endParaRPr>
          </a:p>
          <a:p>
            <a:pPr lvl="1"/>
            <a:r>
              <a:rPr lang="en-IN" sz="2800" dirty="0">
                <a:solidFill>
                  <a:schemeClr val="bg1"/>
                </a:solidFill>
              </a:rPr>
              <a:t>Brand Monitoring: Track mentions, sentiment, and reach</a:t>
            </a:r>
          </a:p>
          <a:p>
            <a:pPr lvl="1"/>
            <a:r>
              <a:rPr lang="en-IN" sz="2800" dirty="0">
                <a:solidFill>
                  <a:schemeClr val="bg1"/>
                </a:solidFill>
              </a:rPr>
              <a:t>Customer Engagement: </a:t>
            </a:r>
            <a:r>
              <a:rPr lang="en-IN" sz="2800" dirty="0" err="1">
                <a:solidFill>
                  <a:schemeClr val="bg1"/>
                </a:solidFill>
              </a:rPr>
              <a:t>Analyze</a:t>
            </a:r>
            <a:r>
              <a:rPr lang="en-IN" sz="2800" dirty="0">
                <a:solidFill>
                  <a:schemeClr val="bg1"/>
                </a:solidFill>
              </a:rPr>
              <a:t> likes, shares, comments</a:t>
            </a:r>
          </a:p>
          <a:p>
            <a:pPr lvl="1"/>
            <a:r>
              <a:rPr lang="en-IN" sz="2800" dirty="0">
                <a:solidFill>
                  <a:schemeClr val="bg1"/>
                </a:solidFill>
              </a:rPr>
              <a:t>Campaign Analysis: Evaluate marketing success</a:t>
            </a:r>
          </a:p>
          <a:p>
            <a:pPr lvl="1"/>
            <a:r>
              <a:rPr lang="en-IN" sz="2800" dirty="0">
                <a:solidFill>
                  <a:schemeClr val="bg1"/>
                </a:solidFill>
              </a:rPr>
              <a:t>Competitor Analysis: Compare with other brands</a:t>
            </a:r>
          </a:p>
          <a:p>
            <a:pPr lvl="1"/>
            <a:r>
              <a:rPr lang="en-IN" sz="2800" dirty="0">
                <a:solidFill>
                  <a:schemeClr val="bg1"/>
                </a:solidFill>
              </a:rPr>
              <a:t>Trend Detection: Identify emerging hashtags and topics</a:t>
            </a:r>
          </a:p>
          <a:p>
            <a:pPr marL="0" indent="0" algn="l" fontAlgn="base">
              <a:buNone/>
            </a:pPr>
            <a:endParaRPr lang="en-GB" sz="2400" dirty="0">
              <a:solidFill>
                <a:schemeClr val="bg1"/>
              </a:solidFill>
              <a:latin typeface="inter-regular"/>
            </a:endParaRPr>
          </a:p>
          <a:p>
            <a:pPr algn="l" fontAlgn="base"/>
            <a:endParaRPr lang="en-GB" sz="2400" dirty="0">
              <a:solidFill>
                <a:schemeClr val="bg1"/>
              </a:solidFill>
              <a:latin typeface="inter-regular"/>
            </a:endParaRPr>
          </a:p>
          <a:p>
            <a:pPr algn="l" fontAlgn="base"/>
            <a:endParaRPr lang="en-GB" sz="2400" dirty="0">
              <a:solidFill>
                <a:schemeClr val="bg1"/>
              </a:solidFill>
              <a:latin typeface="inter-regular"/>
            </a:endParaRPr>
          </a:p>
          <a:p>
            <a:pPr marL="0" indent="0" algn="ctr">
              <a:buNone/>
            </a:pPr>
            <a:endParaRPr lang="en-GB" sz="2800" b="1" dirty="0">
              <a:solidFill>
                <a:schemeClr val="bg1"/>
              </a:solidFill>
            </a:endParaRPr>
          </a:p>
        </p:txBody>
      </p:sp>
    </p:spTree>
    <p:extLst>
      <p:ext uri="{BB962C8B-B14F-4D97-AF65-F5344CB8AC3E}">
        <p14:creationId xmlns:p14="http://schemas.microsoft.com/office/powerpoint/2010/main" val="161665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1A0E12-1157-17A3-454D-5266129F6AE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44231A3-8DCF-704F-5FB1-F4B06C585566}"/>
              </a:ext>
            </a:extLst>
          </p:cNvPr>
          <p:cNvSpPr/>
          <p:nvPr/>
        </p:nvSpPr>
        <p:spPr>
          <a:xfrm>
            <a:off x="428" y="0"/>
            <a:ext cx="12191144" cy="68576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000000"/>
          </a:solidFill>
        </p:spPr>
        <p:txBody>
          <a:bodyPr wrap="square" lIns="0" tIns="0" rIns="0" bIns="0" rtlCol="0"/>
          <a:lstStyle/>
          <a:p>
            <a:endParaRPr sz="1092"/>
          </a:p>
        </p:txBody>
      </p:sp>
      <p:sp>
        <p:nvSpPr>
          <p:cNvPr id="3" name="object 3">
            <a:extLst>
              <a:ext uri="{FF2B5EF4-FFF2-40B4-BE49-F238E27FC236}">
                <a16:creationId xmlns:a16="http://schemas.microsoft.com/office/drawing/2014/main" id="{28E3B148-0F7A-93C6-6185-E3D0CCF8B25E}"/>
              </a:ext>
            </a:extLst>
          </p:cNvPr>
          <p:cNvSpPr txBox="1">
            <a:spLocks noGrp="1"/>
          </p:cNvSpPr>
          <p:nvPr>
            <p:ph type="title"/>
          </p:nvPr>
        </p:nvSpPr>
        <p:spPr>
          <a:prstGeom prst="rect">
            <a:avLst/>
          </a:prstGeom>
        </p:spPr>
        <p:txBody>
          <a:bodyPr vert="horz" wrap="square" lIns="0" tIns="10397" rIns="0" bIns="0" rtlCol="0" anchor="ctr">
            <a:spAutoFit/>
          </a:bodyPr>
          <a:lstStyle/>
          <a:p>
            <a:pPr marL="7701">
              <a:lnSpc>
                <a:spcPct val="100000"/>
              </a:lnSpc>
              <a:spcBef>
                <a:spcPts val="82"/>
              </a:spcBef>
            </a:pPr>
            <a:r>
              <a:rPr sz="5579" dirty="0">
                <a:latin typeface="Verdana"/>
                <a:cs typeface="Verdana"/>
              </a:rPr>
              <a:t>Search</a:t>
            </a:r>
            <a:r>
              <a:rPr sz="5579" spc="-476" dirty="0">
                <a:latin typeface="Verdana"/>
                <a:cs typeface="Verdana"/>
              </a:rPr>
              <a:t> </a:t>
            </a:r>
            <a:r>
              <a:rPr sz="5579" spc="88" dirty="0">
                <a:latin typeface="Verdana"/>
                <a:cs typeface="Verdana"/>
              </a:rPr>
              <a:t>Problems</a:t>
            </a:r>
            <a:endParaRPr sz="5579">
              <a:latin typeface="Verdana"/>
              <a:cs typeface="Verdana"/>
            </a:endParaRPr>
          </a:p>
        </p:txBody>
      </p:sp>
      <p:sp>
        <p:nvSpPr>
          <p:cNvPr id="5" name="Content Placeholder 4">
            <a:extLst>
              <a:ext uri="{FF2B5EF4-FFF2-40B4-BE49-F238E27FC236}">
                <a16:creationId xmlns:a16="http://schemas.microsoft.com/office/drawing/2014/main" id="{8BF2798C-5DD3-67D8-F7C6-5F56B2C8C7B2}"/>
              </a:ext>
            </a:extLst>
          </p:cNvPr>
          <p:cNvSpPr>
            <a:spLocks noGrp="1"/>
          </p:cNvSpPr>
          <p:nvPr>
            <p:ph idx="1"/>
          </p:nvPr>
        </p:nvSpPr>
        <p:spPr>
          <a:xfrm>
            <a:off x="490194" y="365124"/>
            <a:ext cx="11161336" cy="6195931"/>
          </a:xfrm>
        </p:spPr>
        <p:txBody>
          <a:bodyPr>
            <a:normAutofit/>
          </a:bodyPr>
          <a:lstStyle/>
          <a:p>
            <a:pPr marL="0" indent="0" algn="ctr">
              <a:buNone/>
            </a:pPr>
            <a:r>
              <a:rPr lang="en-US" sz="4000" b="1" dirty="0">
                <a:solidFill>
                  <a:schemeClr val="bg1"/>
                </a:solidFill>
                <a:latin typeface="+mj-lt"/>
              </a:rPr>
              <a:t>What data is analyzed?</a:t>
            </a:r>
            <a:endParaRPr lang="en-US" sz="5400" b="1" dirty="0">
              <a:solidFill>
                <a:schemeClr val="bg1"/>
              </a:solidFill>
              <a:latin typeface="+mj-lt"/>
            </a:endParaRPr>
          </a:p>
          <a:p>
            <a:r>
              <a:rPr lang="en-US" sz="3200" dirty="0">
                <a:solidFill>
                  <a:schemeClr val="bg1"/>
                </a:solidFill>
                <a:latin typeface="+mj-lt"/>
              </a:rPr>
              <a:t>Engagement: Likes, shares, comments</a:t>
            </a:r>
          </a:p>
          <a:p>
            <a:r>
              <a:rPr lang="en-US" sz="3200" dirty="0">
                <a:solidFill>
                  <a:schemeClr val="bg1"/>
                </a:solidFill>
                <a:latin typeface="+mj-lt"/>
              </a:rPr>
              <a:t>Reach: Followers, impressions</a:t>
            </a:r>
          </a:p>
          <a:p>
            <a:r>
              <a:rPr lang="en-US" sz="3200" dirty="0">
                <a:solidFill>
                  <a:schemeClr val="bg1"/>
                </a:solidFill>
                <a:latin typeface="+mj-lt"/>
              </a:rPr>
              <a:t>Content: Post type, hashtags, time of post</a:t>
            </a:r>
          </a:p>
          <a:p>
            <a:r>
              <a:rPr lang="en-US" sz="3200" dirty="0">
                <a:solidFill>
                  <a:schemeClr val="bg1"/>
                </a:solidFill>
                <a:latin typeface="+mj-lt"/>
              </a:rPr>
              <a:t>Audience: Demographics, interests</a:t>
            </a:r>
          </a:p>
          <a:p>
            <a:r>
              <a:rPr lang="en-US" sz="3200" dirty="0">
                <a:solidFill>
                  <a:schemeClr val="bg1"/>
                </a:solidFill>
                <a:latin typeface="+mj-lt"/>
              </a:rPr>
              <a:t>Sentiment: Positive, neutral, negative feedback</a:t>
            </a:r>
          </a:p>
          <a:p>
            <a:pPr marL="0" indent="0" algn="ctr">
              <a:buNone/>
            </a:pPr>
            <a:endParaRPr lang="en-GB" sz="3200" b="1" dirty="0">
              <a:solidFill>
                <a:schemeClr val="bg1"/>
              </a:solidFill>
            </a:endParaRPr>
          </a:p>
        </p:txBody>
      </p:sp>
    </p:spTree>
    <p:extLst>
      <p:ext uri="{BB962C8B-B14F-4D97-AF65-F5344CB8AC3E}">
        <p14:creationId xmlns:p14="http://schemas.microsoft.com/office/powerpoint/2010/main" val="794589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616FCD-60B2-9A7D-F8DE-C6000A3C7C9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B21325C-14CD-58F1-3A80-1C99F9EB7EF8}"/>
              </a:ext>
            </a:extLst>
          </p:cNvPr>
          <p:cNvSpPr/>
          <p:nvPr/>
        </p:nvSpPr>
        <p:spPr>
          <a:xfrm>
            <a:off x="428" y="0"/>
            <a:ext cx="12191144" cy="68576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000000"/>
          </a:solidFill>
        </p:spPr>
        <p:txBody>
          <a:bodyPr wrap="square" lIns="0" tIns="0" rIns="0" bIns="0" rtlCol="0"/>
          <a:lstStyle/>
          <a:p>
            <a:endParaRPr sz="1092"/>
          </a:p>
        </p:txBody>
      </p:sp>
      <p:sp>
        <p:nvSpPr>
          <p:cNvPr id="3" name="object 3">
            <a:extLst>
              <a:ext uri="{FF2B5EF4-FFF2-40B4-BE49-F238E27FC236}">
                <a16:creationId xmlns:a16="http://schemas.microsoft.com/office/drawing/2014/main" id="{167CF1E5-BC89-4D9E-17DA-878C54188112}"/>
              </a:ext>
            </a:extLst>
          </p:cNvPr>
          <p:cNvSpPr txBox="1">
            <a:spLocks noGrp="1"/>
          </p:cNvSpPr>
          <p:nvPr>
            <p:ph type="title"/>
          </p:nvPr>
        </p:nvSpPr>
        <p:spPr>
          <a:prstGeom prst="rect">
            <a:avLst/>
          </a:prstGeom>
        </p:spPr>
        <p:txBody>
          <a:bodyPr vert="horz" wrap="square" lIns="0" tIns="10397" rIns="0" bIns="0" rtlCol="0" anchor="ctr">
            <a:spAutoFit/>
          </a:bodyPr>
          <a:lstStyle/>
          <a:p>
            <a:pPr marL="7701">
              <a:lnSpc>
                <a:spcPct val="100000"/>
              </a:lnSpc>
              <a:spcBef>
                <a:spcPts val="82"/>
              </a:spcBef>
            </a:pPr>
            <a:r>
              <a:rPr sz="5579" dirty="0">
                <a:latin typeface="Verdana"/>
                <a:cs typeface="Verdana"/>
              </a:rPr>
              <a:t>Search</a:t>
            </a:r>
            <a:r>
              <a:rPr sz="5579" spc="-476" dirty="0">
                <a:latin typeface="Verdana"/>
                <a:cs typeface="Verdana"/>
              </a:rPr>
              <a:t> </a:t>
            </a:r>
            <a:r>
              <a:rPr sz="5579" spc="88" dirty="0">
                <a:latin typeface="Verdana"/>
                <a:cs typeface="Verdana"/>
              </a:rPr>
              <a:t>Problems</a:t>
            </a:r>
            <a:endParaRPr sz="5579">
              <a:latin typeface="Verdana"/>
              <a:cs typeface="Verdana"/>
            </a:endParaRPr>
          </a:p>
        </p:txBody>
      </p:sp>
      <p:sp>
        <p:nvSpPr>
          <p:cNvPr id="5" name="Content Placeholder 4">
            <a:extLst>
              <a:ext uri="{FF2B5EF4-FFF2-40B4-BE49-F238E27FC236}">
                <a16:creationId xmlns:a16="http://schemas.microsoft.com/office/drawing/2014/main" id="{7573654E-8844-9AD8-249B-31232FE8B911}"/>
              </a:ext>
            </a:extLst>
          </p:cNvPr>
          <p:cNvSpPr>
            <a:spLocks noGrp="1"/>
          </p:cNvSpPr>
          <p:nvPr>
            <p:ph idx="1"/>
          </p:nvPr>
        </p:nvSpPr>
        <p:spPr>
          <a:xfrm>
            <a:off x="490194" y="365124"/>
            <a:ext cx="11161336" cy="6195931"/>
          </a:xfrm>
        </p:spPr>
        <p:txBody>
          <a:bodyPr>
            <a:normAutofit/>
          </a:bodyPr>
          <a:lstStyle/>
          <a:p>
            <a:pPr marL="0" indent="0" algn="ctr">
              <a:buNone/>
            </a:pPr>
            <a:r>
              <a:rPr lang="en-US" sz="3600" b="1" dirty="0">
                <a:solidFill>
                  <a:schemeClr val="bg1"/>
                </a:solidFill>
              </a:rPr>
              <a:t> Machine Learning</a:t>
            </a:r>
          </a:p>
          <a:p>
            <a:pPr marL="0" indent="0">
              <a:buNone/>
            </a:pPr>
            <a:r>
              <a:rPr lang="en-GB" sz="2800" b="1" dirty="0">
                <a:solidFill>
                  <a:schemeClr val="bg1"/>
                </a:solidFill>
              </a:rPr>
              <a:t>	</a:t>
            </a:r>
          </a:p>
          <a:p>
            <a:pPr marL="0" indent="0">
              <a:buNone/>
            </a:pPr>
            <a:r>
              <a:rPr lang="en-GB" b="1" dirty="0">
                <a:solidFill>
                  <a:schemeClr val="bg1"/>
                </a:solidFill>
              </a:rPr>
              <a:t>Definition: </a:t>
            </a:r>
            <a:r>
              <a:rPr lang="en-US" b="1" dirty="0">
                <a:solidFill>
                  <a:schemeClr val="bg1"/>
                </a:solidFill>
              </a:rPr>
              <a:t>Machine Learning</a:t>
            </a:r>
            <a:r>
              <a:rPr lang="en-US" dirty="0">
                <a:solidFill>
                  <a:schemeClr val="bg1"/>
                </a:solidFill>
              </a:rPr>
              <a:t> is a field of computer science that gives systems the ability to automatically learn and improve from experience without being explicitly programmed. It involves building mathematical models based on sample data—known as "training data"—to make predictions or decisions.</a:t>
            </a:r>
          </a:p>
          <a:p>
            <a:pPr marL="0" indent="0">
              <a:buNone/>
            </a:pPr>
            <a:endParaRPr lang="en-US" b="1" dirty="0">
              <a:solidFill>
                <a:schemeClr val="bg1"/>
              </a:solidFill>
            </a:endParaRPr>
          </a:p>
          <a:p>
            <a:pPr marL="0" indent="0">
              <a:buNone/>
            </a:pPr>
            <a:endParaRPr lang="en-GB" b="1" dirty="0">
              <a:solidFill>
                <a:schemeClr val="bg1"/>
              </a:solidFill>
            </a:endParaRPr>
          </a:p>
        </p:txBody>
      </p:sp>
    </p:spTree>
    <p:extLst>
      <p:ext uri="{BB962C8B-B14F-4D97-AF65-F5344CB8AC3E}">
        <p14:creationId xmlns:p14="http://schemas.microsoft.com/office/powerpoint/2010/main" val="19059410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B28E63-5E61-0B51-DDDF-AEDCCAE925D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86A6872-416C-A9A8-BD8C-F9939094D69B}"/>
              </a:ext>
            </a:extLst>
          </p:cNvPr>
          <p:cNvSpPr/>
          <p:nvPr/>
        </p:nvSpPr>
        <p:spPr>
          <a:xfrm>
            <a:off x="428" y="0"/>
            <a:ext cx="12191144" cy="68576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000000"/>
          </a:solidFill>
        </p:spPr>
        <p:txBody>
          <a:bodyPr wrap="square" lIns="0" tIns="0" rIns="0" bIns="0" rtlCol="0"/>
          <a:lstStyle/>
          <a:p>
            <a:endParaRPr sz="1092"/>
          </a:p>
        </p:txBody>
      </p:sp>
      <p:sp>
        <p:nvSpPr>
          <p:cNvPr id="3" name="object 3">
            <a:extLst>
              <a:ext uri="{FF2B5EF4-FFF2-40B4-BE49-F238E27FC236}">
                <a16:creationId xmlns:a16="http://schemas.microsoft.com/office/drawing/2014/main" id="{A8C842C9-6144-FFC6-DE9C-CA006ED12529}"/>
              </a:ext>
            </a:extLst>
          </p:cNvPr>
          <p:cNvSpPr txBox="1">
            <a:spLocks noGrp="1"/>
          </p:cNvSpPr>
          <p:nvPr>
            <p:ph type="title"/>
          </p:nvPr>
        </p:nvSpPr>
        <p:spPr>
          <a:prstGeom prst="rect">
            <a:avLst/>
          </a:prstGeom>
        </p:spPr>
        <p:txBody>
          <a:bodyPr vert="horz" wrap="square" lIns="0" tIns="10397" rIns="0" bIns="0" rtlCol="0" anchor="ctr">
            <a:spAutoFit/>
          </a:bodyPr>
          <a:lstStyle/>
          <a:p>
            <a:pPr marL="7701">
              <a:lnSpc>
                <a:spcPct val="100000"/>
              </a:lnSpc>
              <a:spcBef>
                <a:spcPts val="82"/>
              </a:spcBef>
            </a:pPr>
            <a:r>
              <a:rPr sz="5579" dirty="0">
                <a:latin typeface="Verdana"/>
                <a:cs typeface="Verdana"/>
              </a:rPr>
              <a:t>Search</a:t>
            </a:r>
            <a:r>
              <a:rPr sz="5579" spc="-476" dirty="0">
                <a:latin typeface="Verdana"/>
                <a:cs typeface="Verdana"/>
              </a:rPr>
              <a:t> </a:t>
            </a:r>
            <a:r>
              <a:rPr sz="5579" spc="88" dirty="0">
                <a:latin typeface="Verdana"/>
                <a:cs typeface="Verdana"/>
              </a:rPr>
              <a:t>Problems</a:t>
            </a:r>
            <a:endParaRPr sz="5579">
              <a:latin typeface="Verdana"/>
              <a:cs typeface="Verdana"/>
            </a:endParaRPr>
          </a:p>
        </p:txBody>
      </p:sp>
      <p:sp>
        <p:nvSpPr>
          <p:cNvPr id="5" name="Content Placeholder 4">
            <a:extLst>
              <a:ext uri="{FF2B5EF4-FFF2-40B4-BE49-F238E27FC236}">
                <a16:creationId xmlns:a16="http://schemas.microsoft.com/office/drawing/2014/main" id="{E1DB1ABA-187F-F12C-1AB9-52FC093EFDC3}"/>
              </a:ext>
            </a:extLst>
          </p:cNvPr>
          <p:cNvSpPr>
            <a:spLocks noGrp="1"/>
          </p:cNvSpPr>
          <p:nvPr>
            <p:ph idx="1"/>
          </p:nvPr>
        </p:nvSpPr>
        <p:spPr>
          <a:xfrm>
            <a:off x="490194" y="365124"/>
            <a:ext cx="11161336" cy="6195931"/>
          </a:xfrm>
        </p:spPr>
        <p:txBody>
          <a:bodyPr>
            <a:normAutofit/>
          </a:bodyPr>
          <a:lstStyle/>
          <a:p>
            <a:pPr marL="0" indent="0" algn="ctr">
              <a:buNone/>
            </a:pPr>
            <a:r>
              <a:rPr lang="en-US" sz="4000" b="1" dirty="0">
                <a:solidFill>
                  <a:schemeClr val="bg1"/>
                </a:solidFill>
                <a:latin typeface="+mj-lt"/>
              </a:rPr>
              <a:t>Importance</a:t>
            </a:r>
            <a:endParaRPr lang="en-US" sz="5400" b="1" dirty="0">
              <a:solidFill>
                <a:schemeClr val="bg1"/>
              </a:solidFill>
              <a:latin typeface="+mj-lt"/>
            </a:endParaRPr>
          </a:p>
          <a:p>
            <a:endParaRPr lang="en-GB" sz="4000" b="1" dirty="0">
              <a:solidFill>
                <a:schemeClr val="bg1"/>
              </a:solidFill>
            </a:endParaRPr>
          </a:p>
          <a:p>
            <a:r>
              <a:rPr lang="en-US" dirty="0">
                <a:solidFill>
                  <a:schemeClr val="bg1"/>
                </a:solidFill>
              </a:rPr>
              <a:t>Improve productivity of your organization</a:t>
            </a:r>
            <a:endParaRPr lang="en-GB" sz="4000" b="1" dirty="0">
              <a:solidFill>
                <a:schemeClr val="bg1"/>
              </a:solidFill>
            </a:endParaRPr>
          </a:p>
          <a:p>
            <a:r>
              <a:rPr lang="en-IN" dirty="0">
                <a:solidFill>
                  <a:schemeClr val="bg1"/>
                </a:solidFill>
              </a:rPr>
              <a:t>To analyse potential competition</a:t>
            </a:r>
            <a:endParaRPr lang="en-GB" sz="4000" b="1" dirty="0">
              <a:solidFill>
                <a:schemeClr val="bg1"/>
              </a:solidFill>
            </a:endParaRPr>
          </a:p>
          <a:p>
            <a:r>
              <a:rPr lang="en-IN" dirty="0">
                <a:solidFill>
                  <a:schemeClr val="bg1"/>
                </a:solidFill>
              </a:rPr>
              <a:t>To enhance customer reach:</a:t>
            </a:r>
            <a:endParaRPr lang="en-GB" sz="4000" b="1" dirty="0">
              <a:solidFill>
                <a:schemeClr val="bg1"/>
              </a:solidFill>
            </a:endParaRPr>
          </a:p>
          <a:p>
            <a:r>
              <a:rPr lang="en-IN" dirty="0">
                <a:solidFill>
                  <a:schemeClr val="bg1"/>
                </a:solidFill>
              </a:rPr>
              <a:t>Improve product quality</a:t>
            </a:r>
            <a:endParaRPr lang="en-GB" sz="4000" b="1" dirty="0">
              <a:solidFill>
                <a:schemeClr val="bg1"/>
              </a:solidFill>
            </a:endParaRPr>
          </a:p>
          <a:p>
            <a:r>
              <a:rPr lang="en-IN" dirty="0">
                <a:solidFill>
                  <a:schemeClr val="bg1"/>
                </a:solidFill>
              </a:rPr>
              <a:t>Strategic decision-making</a:t>
            </a:r>
            <a:endParaRPr lang="en-GB" sz="4000" b="1" dirty="0">
              <a:solidFill>
                <a:schemeClr val="bg1"/>
              </a:solidFill>
            </a:endParaRPr>
          </a:p>
          <a:p>
            <a:r>
              <a:rPr lang="en-IN" dirty="0">
                <a:solidFill>
                  <a:schemeClr val="bg1"/>
                </a:solidFill>
              </a:rPr>
              <a:t>Sentiment analysis</a:t>
            </a:r>
            <a:endParaRPr lang="en-GB" sz="4000" b="1" dirty="0">
              <a:solidFill>
                <a:schemeClr val="bg1"/>
              </a:solidFill>
            </a:endParaRPr>
          </a:p>
          <a:p>
            <a:pPr marL="0" indent="0" algn="ctr">
              <a:buNone/>
            </a:pPr>
            <a:endParaRPr lang="en-GB" sz="3200" b="1" dirty="0">
              <a:solidFill>
                <a:schemeClr val="bg1"/>
              </a:solidFill>
            </a:endParaRPr>
          </a:p>
        </p:txBody>
      </p:sp>
    </p:spTree>
    <p:extLst>
      <p:ext uri="{BB962C8B-B14F-4D97-AF65-F5344CB8AC3E}">
        <p14:creationId xmlns:p14="http://schemas.microsoft.com/office/powerpoint/2010/main" val="25979061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AF1112-F031-4D03-340C-313775BBB43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13A4A40-C5D7-4499-82D1-75E94436F269}"/>
              </a:ext>
            </a:extLst>
          </p:cNvPr>
          <p:cNvSpPr/>
          <p:nvPr/>
        </p:nvSpPr>
        <p:spPr>
          <a:xfrm>
            <a:off x="428" y="0"/>
            <a:ext cx="12191144" cy="68576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000000"/>
          </a:solidFill>
        </p:spPr>
        <p:txBody>
          <a:bodyPr wrap="square" lIns="0" tIns="0" rIns="0" bIns="0" rtlCol="0"/>
          <a:lstStyle/>
          <a:p>
            <a:endParaRPr sz="1092"/>
          </a:p>
        </p:txBody>
      </p:sp>
      <p:sp>
        <p:nvSpPr>
          <p:cNvPr id="3" name="object 3">
            <a:extLst>
              <a:ext uri="{FF2B5EF4-FFF2-40B4-BE49-F238E27FC236}">
                <a16:creationId xmlns:a16="http://schemas.microsoft.com/office/drawing/2014/main" id="{A6100B83-35D7-BBE5-D02A-04F17706D6DA}"/>
              </a:ext>
            </a:extLst>
          </p:cNvPr>
          <p:cNvSpPr txBox="1">
            <a:spLocks noGrp="1"/>
          </p:cNvSpPr>
          <p:nvPr>
            <p:ph type="title"/>
          </p:nvPr>
        </p:nvSpPr>
        <p:spPr>
          <a:prstGeom prst="rect">
            <a:avLst/>
          </a:prstGeom>
        </p:spPr>
        <p:txBody>
          <a:bodyPr vert="horz" wrap="square" lIns="0" tIns="10397" rIns="0" bIns="0" rtlCol="0" anchor="ctr">
            <a:spAutoFit/>
          </a:bodyPr>
          <a:lstStyle/>
          <a:p>
            <a:pPr marL="7701">
              <a:lnSpc>
                <a:spcPct val="100000"/>
              </a:lnSpc>
              <a:spcBef>
                <a:spcPts val="82"/>
              </a:spcBef>
            </a:pPr>
            <a:r>
              <a:rPr sz="5579" dirty="0">
                <a:latin typeface="Verdana"/>
                <a:cs typeface="Verdana"/>
              </a:rPr>
              <a:t>Search</a:t>
            </a:r>
            <a:r>
              <a:rPr sz="5579" spc="-476" dirty="0">
                <a:latin typeface="Verdana"/>
                <a:cs typeface="Verdana"/>
              </a:rPr>
              <a:t> </a:t>
            </a:r>
            <a:r>
              <a:rPr sz="5579" spc="88" dirty="0">
                <a:latin typeface="Verdana"/>
                <a:cs typeface="Verdana"/>
              </a:rPr>
              <a:t>Problems</a:t>
            </a:r>
            <a:endParaRPr sz="5579">
              <a:latin typeface="Verdana"/>
              <a:cs typeface="Verdana"/>
            </a:endParaRPr>
          </a:p>
        </p:txBody>
      </p:sp>
      <p:sp>
        <p:nvSpPr>
          <p:cNvPr id="5" name="Content Placeholder 4">
            <a:extLst>
              <a:ext uri="{FF2B5EF4-FFF2-40B4-BE49-F238E27FC236}">
                <a16:creationId xmlns:a16="http://schemas.microsoft.com/office/drawing/2014/main" id="{EED6E271-38B3-45F1-7096-7018B0562EFA}"/>
              </a:ext>
            </a:extLst>
          </p:cNvPr>
          <p:cNvSpPr>
            <a:spLocks noGrp="1"/>
          </p:cNvSpPr>
          <p:nvPr>
            <p:ph idx="1"/>
          </p:nvPr>
        </p:nvSpPr>
        <p:spPr>
          <a:xfrm>
            <a:off x="490194" y="365124"/>
            <a:ext cx="11161336" cy="6195931"/>
          </a:xfrm>
        </p:spPr>
        <p:txBody>
          <a:bodyPr>
            <a:normAutofit/>
          </a:bodyPr>
          <a:lstStyle/>
          <a:p>
            <a:pPr marL="0" indent="0" algn="ctr">
              <a:buNone/>
            </a:pPr>
            <a:r>
              <a:rPr lang="en-US" sz="4000" b="1" dirty="0">
                <a:solidFill>
                  <a:schemeClr val="bg1"/>
                </a:solidFill>
                <a:latin typeface="+mj-lt"/>
              </a:rPr>
              <a:t>Types of Social Media Analytics</a:t>
            </a:r>
            <a:endParaRPr lang="en-GB" sz="4000" b="1" dirty="0">
              <a:solidFill>
                <a:schemeClr val="bg1"/>
              </a:solidFill>
            </a:endParaRPr>
          </a:p>
          <a:p>
            <a:pPr marL="0" indent="0">
              <a:lnSpc>
                <a:spcPct val="100000"/>
              </a:lnSpc>
              <a:buNone/>
            </a:pPr>
            <a:r>
              <a:rPr lang="en-IN" dirty="0">
                <a:solidFill>
                  <a:schemeClr val="bg1"/>
                </a:solidFill>
              </a:rPr>
              <a:t>Performance analysis/metrics:</a:t>
            </a:r>
          </a:p>
          <a:p>
            <a:pPr marL="0" indent="0">
              <a:lnSpc>
                <a:spcPct val="100000"/>
              </a:lnSpc>
              <a:buNone/>
            </a:pPr>
            <a:r>
              <a:rPr lang="en-IN" dirty="0">
                <a:solidFill>
                  <a:schemeClr val="bg1"/>
                </a:solidFill>
              </a:rPr>
              <a:t>	Key performance metrics includes:</a:t>
            </a:r>
          </a:p>
          <a:p>
            <a:pPr lvl="3">
              <a:lnSpc>
                <a:spcPct val="100000"/>
              </a:lnSpc>
            </a:pPr>
            <a:r>
              <a:rPr lang="en-US" sz="2800" dirty="0">
                <a:solidFill>
                  <a:schemeClr val="bg1"/>
                </a:solidFill>
              </a:rPr>
              <a:t>interactions across platforms and over time to determine if the posted content is properly engaging the audience; </a:t>
            </a:r>
          </a:p>
          <a:p>
            <a:pPr lvl="3">
              <a:lnSpc>
                <a:spcPct val="100000"/>
              </a:lnSpc>
            </a:pPr>
            <a:r>
              <a:rPr lang="en-US" sz="2800" dirty="0">
                <a:solidFill>
                  <a:schemeClr val="bg1"/>
                </a:solidFill>
              </a:rPr>
              <a:t>whether the number of followers is increasing over time to verify consistent progress across platforms; and </a:t>
            </a:r>
          </a:p>
          <a:p>
            <a:pPr lvl="3">
              <a:lnSpc>
                <a:spcPct val="100000"/>
              </a:lnSpc>
            </a:pPr>
            <a:r>
              <a:rPr lang="en-US" sz="2800" dirty="0">
                <a:solidFill>
                  <a:schemeClr val="bg1"/>
                </a:solidFill>
              </a:rPr>
              <a:t>click-through rate for link clicks on posts to see if they're properly driving traffic from social media channels.</a:t>
            </a:r>
            <a:r>
              <a:rPr lang="en-IN" sz="2800" dirty="0">
                <a:solidFill>
                  <a:schemeClr val="bg1"/>
                </a:solidFill>
              </a:rPr>
              <a:t> </a:t>
            </a:r>
          </a:p>
          <a:p>
            <a:pPr marL="1371600" lvl="3" indent="0">
              <a:lnSpc>
                <a:spcPct val="100000"/>
              </a:lnSpc>
              <a:buNone/>
            </a:pPr>
            <a:endParaRPr lang="en-IN" sz="2800" dirty="0">
              <a:solidFill>
                <a:schemeClr val="bg1"/>
              </a:solidFill>
            </a:endParaRPr>
          </a:p>
          <a:p>
            <a:pPr marL="0" indent="0" algn="just">
              <a:buNone/>
            </a:pPr>
            <a:r>
              <a:rPr lang="en-IN" sz="3200" dirty="0">
                <a:solidFill>
                  <a:schemeClr val="bg1"/>
                </a:solidFill>
              </a:rPr>
              <a:t>The metrics includes- </a:t>
            </a:r>
          </a:p>
          <a:p>
            <a:pPr marL="0" indent="0" algn="just">
              <a:buNone/>
            </a:pPr>
            <a:r>
              <a:rPr lang="en-IN" sz="3200" dirty="0">
                <a:solidFill>
                  <a:schemeClr val="bg1"/>
                </a:solidFill>
              </a:rPr>
              <a:t>Impressions, Reach, Likes, Comments, Shares, Views, </a:t>
            </a:r>
            <a:r>
              <a:rPr lang="en-IN" sz="3200" dirty="0" err="1">
                <a:solidFill>
                  <a:schemeClr val="bg1"/>
                </a:solidFill>
              </a:rPr>
              <a:t>ClicksSales</a:t>
            </a:r>
            <a:endParaRPr lang="en-GB" sz="4400" b="1" dirty="0">
              <a:solidFill>
                <a:schemeClr val="bg1"/>
              </a:solidFill>
            </a:endParaRPr>
          </a:p>
          <a:p>
            <a:pPr marL="0" indent="0" algn="ctr">
              <a:buNone/>
            </a:pPr>
            <a:endParaRPr lang="en-GB" sz="3200" b="1" dirty="0">
              <a:solidFill>
                <a:schemeClr val="bg1"/>
              </a:solidFill>
            </a:endParaRPr>
          </a:p>
        </p:txBody>
      </p:sp>
    </p:spTree>
    <p:extLst>
      <p:ext uri="{BB962C8B-B14F-4D97-AF65-F5344CB8AC3E}">
        <p14:creationId xmlns:p14="http://schemas.microsoft.com/office/powerpoint/2010/main" val="18169137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6E0F88-1320-7874-B65D-99B21621150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8B1D276-C442-94D6-F776-379B22CAEF91}"/>
              </a:ext>
            </a:extLst>
          </p:cNvPr>
          <p:cNvSpPr/>
          <p:nvPr/>
        </p:nvSpPr>
        <p:spPr>
          <a:xfrm>
            <a:off x="428" y="0"/>
            <a:ext cx="12191144" cy="68576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000000"/>
          </a:solidFill>
        </p:spPr>
        <p:txBody>
          <a:bodyPr wrap="square" lIns="0" tIns="0" rIns="0" bIns="0" rtlCol="0"/>
          <a:lstStyle/>
          <a:p>
            <a:endParaRPr sz="1092"/>
          </a:p>
        </p:txBody>
      </p:sp>
      <p:sp>
        <p:nvSpPr>
          <p:cNvPr id="3" name="object 3">
            <a:extLst>
              <a:ext uri="{FF2B5EF4-FFF2-40B4-BE49-F238E27FC236}">
                <a16:creationId xmlns:a16="http://schemas.microsoft.com/office/drawing/2014/main" id="{7EA1C88B-3C64-BF09-A30F-AC59247ED7A5}"/>
              </a:ext>
            </a:extLst>
          </p:cNvPr>
          <p:cNvSpPr txBox="1">
            <a:spLocks noGrp="1"/>
          </p:cNvSpPr>
          <p:nvPr>
            <p:ph type="title"/>
          </p:nvPr>
        </p:nvSpPr>
        <p:spPr>
          <a:prstGeom prst="rect">
            <a:avLst/>
          </a:prstGeom>
        </p:spPr>
        <p:txBody>
          <a:bodyPr vert="horz" wrap="square" lIns="0" tIns="10397" rIns="0" bIns="0" rtlCol="0" anchor="ctr">
            <a:spAutoFit/>
          </a:bodyPr>
          <a:lstStyle/>
          <a:p>
            <a:pPr marL="7701">
              <a:lnSpc>
                <a:spcPct val="100000"/>
              </a:lnSpc>
              <a:spcBef>
                <a:spcPts val="82"/>
              </a:spcBef>
            </a:pPr>
            <a:r>
              <a:rPr sz="5579" dirty="0">
                <a:latin typeface="Verdana"/>
                <a:cs typeface="Verdana"/>
              </a:rPr>
              <a:t>Search</a:t>
            </a:r>
            <a:r>
              <a:rPr sz="5579" spc="-476" dirty="0">
                <a:latin typeface="Verdana"/>
                <a:cs typeface="Verdana"/>
              </a:rPr>
              <a:t> </a:t>
            </a:r>
            <a:r>
              <a:rPr sz="5579" spc="88" dirty="0">
                <a:latin typeface="Verdana"/>
                <a:cs typeface="Verdana"/>
              </a:rPr>
              <a:t>Problems</a:t>
            </a:r>
            <a:endParaRPr sz="5579">
              <a:latin typeface="Verdana"/>
              <a:cs typeface="Verdana"/>
            </a:endParaRPr>
          </a:p>
        </p:txBody>
      </p:sp>
      <p:sp>
        <p:nvSpPr>
          <p:cNvPr id="5" name="Content Placeholder 4">
            <a:extLst>
              <a:ext uri="{FF2B5EF4-FFF2-40B4-BE49-F238E27FC236}">
                <a16:creationId xmlns:a16="http://schemas.microsoft.com/office/drawing/2014/main" id="{E7AF857B-4D9D-A651-4E90-8FCF3A63D154}"/>
              </a:ext>
            </a:extLst>
          </p:cNvPr>
          <p:cNvSpPr>
            <a:spLocks noGrp="1"/>
          </p:cNvSpPr>
          <p:nvPr>
            <p:ph idx="1"/>
          </p:nvPr>
        </p:nvSpPr>
        <p:spPr>
          <a:xfrm>
            <a:off x="490194" y="365124"/>
            <a:ext cx="11161336" cy="6195931"/>
          </a:xfrm>
        </p:spPr>
        <p:txBody>
          <a:bodyPr>
            <a:normAutofit/>
          </a:bodyPr>
          <a:lstStyle/>
          <a:p>
            <a:pPr marL="0" indent="0" algn="ctr">
              <a:buNone/>
            </a:pPr>
            <a:r>
              <a:rPr lang="en-US" sz="4000" b="1" dirty="0">
                <a:solidFill>
                  <a:schemeClr val="bg1"/>
                </a:solidFill>
                <a:latin typeface="+mj-lt"/>
              </a:rPr>
              <a:t>Types of Social Media Analytics</a:t>
            </a:r>
            <a:endParaRPr lang="en-GB" sz="4000" b="1" dirty="0">
              <a:solidFill>
                <a:schemeClr val="bg1"/>
              </a:solidFill>
            </a:endParaRPr>
          </a:p>
          <a:p>
            <a:pPr marL="0" indent="0">
              <a:lnSpc>
                <a:spcPct val="100000"/>
              </a:lnSpc>
              <a:buNone/>
            </a:pPr>
            <a:r>
              <a:rPr lang="en-IN" sz="3600" b="1" dirty="0">
                <a:solidFill>
                  <a:schemeClr val="bg1"/>
                </a:solidFill>
                <a:latin typeface="+mj-lt"/>
              </a:rPr>
              <a:t>Audience analytics	</a:t>
            </a:r>
          </a:p>
          <a:p>
            <a:pPr marL="0" indent="0">
              <a:lnSpc>
                <a:spcPct val="100000"/>
              </a:lnSpc>
              <a:buNone/>
            </a:pPr>
            <a:r>
              <a:rPr lang="en-US" dirty="0">
                <a:solidFill>
                  <a:schemeClr val="bg1"/>
                </a:solidFill>
                <a:latin typeface="+mj-lt"/>
              </a:rPr>
              <a:t>It's important to clearly understand and define the target audience, as it is the most important element of a social media strategy. Understanding the audience will help create a favorable customer experience with content targeted at what customers want and what they're looking for.</a:t>
            </a:r>
            <a:endParaRPr lang="en-IN" dirty="0">
              <a:solidFill>
                <a:schemeClr val="bg1"/>
              </a:solidFill>
              <a:latin typeface="+mj-lt"/>
            </a:endParaRPr>
          </a:p>
          <a:p>
            <a:pPr marL="0" indent="0" algn="just">
              <a:buNone/>
            </a:pPr>
            <a:endParaRPr lang="en-IN" sz="3200" dirty="0">
              <a:solidFill>
                <a:schemeClr val="bg1"/>
              </a:solidFill>
              <a:latin typeface="+mj-lt"/>
            </a:endParaRPr>
          </a:p>
          <a:p>
            <a:pPr marL="0" indent="0" algn="just">
              <a:buNone/>
            </a:pPr>
            <a:r>
              <a:rPr lang="en-IN" sz="3200" dirty="0">
                <a:solidFill>
                  <a:schemeClr val="bg1"/>
                </a:solidFill>
                <a:latin typeface="+mj-lt"/>
              </a:rPr>
              <a:t>The metrics includes- </a:t>
            </a:r>
          </a:p>
          <a:p>
            <a:pPr marL="0" indent="0" algn="just">
              <a:buNone/>
            </a:pPr>
            <a:r>
              <a:rPr lang="en-IN" sz="3200" dirty="0">
                <a:solidFill>
                  <a:schemeClr val="bg1"/>
                </a:solidFill>
                <a:latin typeface="+mj-lt"/>
              </a:rPr>
              <a:t>		Age, Gender, Devices, and Location</a:t>
            </a:r>
            <a:endParaRPr lang="en-GB" sz="4400" b="1" dirty="0">
              <a:solidFill>
                <a:schemeClr val="bg1"/>
              </a:solidFill>
              <a:latin typeface="+mj-lt"/>
            </a:endParaRPr>
          </a:p>
          <a:p>
            <a:pPr marL="0" indent="0" algn="ctr">
              <a:buNone/>
            </a:pPr>
            <a:endParaRPr lang="en-GB" sz="3200" b="1" dirty="0">
              <a:solidFill>
                <a:schemeClr val="bg1"/>
              </a:solidFill>
            </a:endParaRPr>
          </a:p>
        </p:txBody>
      </p:sp>
    </p:spTree>
    <p:extLst>
      <p:ext uri="{BB962C8B-B14F-4D97-AF65-F5344CB8AC3E}">
        <p14:creationId xmlns:p14="http://schemas.microsoft.com/office/powerpoint/2010/main" val="36765632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E8B3D0-210F-0CC4-6F48-6B527A8025D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D487D9D-BB0C-777F-1A6A-E5962DAE5484}"/>
              </a:ext>
            </a:extLst>
          </p:cNvPr>
          <p:cNvSpPr/>
          <p:nvPr/>
        </p:nvSpPr>
        <p:spPr>
          <a:xfrm>
            <a:off x="428" y="0"/>
            <a:ext cx="12191144" cy="68576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000000"/>
          </a:solidFill>
        </p:spPr>
        <p:txBody>
          <a:bodyPr wrap="square" lIns="0" tIns="0" rIns="0" bIns="0" rtlCol="0"/>
          <a:lstStyle/>
          <a:p>
            <a:endParaRPr sz="1092"/>
          </a:p>
        </p:txBody>
      </p:sp>
      <p:sp>
        <p:nvSpPr>
          <p:cNvPr id="3" name="object 3">
            <a:extLst>
              <a:ext uri="{FF2B5EF4-FFF2-40B4-BE49-F238E27FC236}">
                <a16:creationId xmlns:a16="http://schemas.microsoft.com/office/drawing/2014/main" id="{C9DFBBDA-F9FC-2D74-7276-CDF30CB28362}"/>
              </a:ext>
            </a:extLst>
          </p:cNvPr>
          <p:cNvSpPr txBox="1">
            <a:spLocks noGrp="1"/>
          </p:cNvSpPr>
          <p:nvPr>
            <p:ph type="title"/>
          </p:nvPr>
        </p:nvSpPr>
        <p:spPr>
          <a:prstGeom prst="rect">
            <a:avLst/>
          </a:prstGeom>
        </p:spPr>
        <p:txBody>
          <a:bodyPr vert="horz" wrap="square" lIns="0" tIns="10397" rIns="0" bIns="0" rtlCol="0" anchor="ctr">
            <a:spAutoFit/>
          </a:bodyPr>
          <a:lstStyle/>
          <a:p>
            <a:pPr marL="7701">
              <a:lnSpc>
                <a:spcPct val="100000"/>
              </a:lnSpc>
              <a:spcBef>
                <a:spcPts val="82"/>
              </a:spcBef>
            </a:pPr>
            <a:r>
              <a:rPr sz="5579" dirty="0">
                <a:latin typeface="Verdana"/>
                <a:cs typeface="Verdana"/>
              </a:rPr>
              <a:t>Search</a:t>
            </a:r>
            <a:r>
              <a:rPr sz="5579" spc="-476" dirty="0">
                <a:latin typeface="Verdana"/>
                <a:cs typeface="Verdana"/>
              </a:rPr>
              <a:t> </a:t>
            </a:r>
            <a:r>
              <a:rPr sz="5579" spc="88" dirty="0">
                <a:latin typeface="Verdana"/>
                <a:cs typeface="Verdana"/>
              </a:rPr>
              <a:t>Problems</a:t>
            </a:r>
            <a:endParaRPr sz="5579">
              <a:latin typeface="Verdana"/>
              <a:cs typeface="Verdana"/>
            </a:endParaRPr>
          </a:p>
        </p:txBody>
      </p:sp>
      <p:sp>
        <p:nvSpPr>
          <p:cNvPr id="5" name="Content Placeholder 4">
            <a:extLst>
              <a:ext uri="{FF2B5EF4-FFF2-40B4-BE49-F238E27FC236}">
                <a16:creationId xmlns:a16="http://schemas.microsoft.com/office/drawing/2014/main" id="{1E28F993-4005-3CFD-6AA3-A3EEB53443F7}"/>
              </a:ext>
            </a:extLst>
          </p:cNvPr>
          <p:cNvSpPr>
            <a:spLocks noGrp="1"/>
          </p:cNvSpPr>
          <p:nvPr>
            <p:ph idx="1"/>
          </p:nvPr>
        </p:nvSpPr>
        <p:spPr>
          <a:xfrm>
            <a:off x="490194" y="365124"/>
            <a:ext cx="11161336" cy="6195931"/>
          </a:xfrm>
        </p:spPr>
        <p:txBody>
          <a:bodyPr>
            <a:normAutofit fontScale="62500" lnSpcReduction="20000"/>
          </a:bodyPr>
          <a:lstStyle/>
          <a:p>
            <a:pPr marL="0" indent="0" algn="ctr">
              <a:buNone/>
            </a:pPr>
            <a:r>
              <a:rPr lang="en-US" sz="7000" b="1" dirty="0">
                <a:solidFill>
                  <a:schemeClr val="bg1"/>
                </a:solidFill>
                <a:latin typeface="+mj-lt"/>
              </a:rPr>
              <a:t>Types of Social Media Analytics</a:t>
            </a:r>
            <a:endParaRPr lang="en-GB" sz="4000" b="1" dirty="0">
              <a:solidFill>
                <a:schemeClr val="bg1"/>
              </a:solidFill>
            </a:endParaRPr>
          </a:p>
          <a:p>
            <a:pPr marL="0" indent="0">
              <a:lnSpc>
                <a:spcPct val="120000"/>
              </a:lnSpc>
              <a:buNone/>
            </a:pPr>
            <a:r>
              <a:rPr lang="en-IN" sz="5800" b="1" dirty="0">
                <a:solidFill>
                  <a:schemeClr val="bg1"/>
                </a:solidFill>
                <a:latin typeface="+mj-lt"/>
              </a:rPr>
              <a:t>Competitor analysis	</a:t>
            </a:r>
          </a:p>
          <a:p>
            <a:pPr marL="0" indent="0">
              <a:lnSpc>
                <a:spcPct val="120000"/>
              </a:lnSpc>
              <a:buNone/>
            </a:pPr>
            <a:r>
              <a:rPr lang="en-US" sz="4000" dirty="0">
                <a:solidFill>
                  <a:schemeClr val="bg1"/>
                </a:solidFill>
                <a:latin typeface="+mj-lt"/>
              </a:rPr>
              <a:t>With social media analytics tools, social media performance can be compared to competitors' performance with a head-to-head analysis to gauge relative effectiveness and to determine what can be improved</a:t>
            </a:r>
            <a:r>
              <a:rPr lang="en-GB" sz="4000" dirty="0">
                <a:solidFill>
                  <a:schemeClr val="bg1"/>
                </a:solidFill>
                <a:latin typeface="+mj-lt"/>
              </a:rPr>
              <a:t>.</a:t>
            </a:r>
          </a:p>
          <a:p>
            <a:pPr marL="0" indent="0">
              <a:lnSpc>
                <a:spcPct val="120000"/>
              </a:lnSpc>
              <a:buNone/>
            </a:pPr>
            <a:r>
              <a:rPr lang="en-IN" sz="5100" b="1" dirty="0">
                <a:solidFill>
                  <a:schemeClr val="bg1"/>
                </a:solidFill>
                <a:latin typeface="+mj-lt"/>
              </a:rPr>
              <a:t>Paid social analytics</a:t>
            </a:r>
          </a:p>
          <a:p>
            <a:pPr marL="0" indent="0">
              <a:lnSpc>
                <a:spcPct val="120000"/>
              </a:lnSpc>
              <a:buNone/>
            </a:pPr>
            <a:r>
              <a:rPr lang="en-US" sz="4000" dirty="0">
                <a:solidFill>
                  <a:schemeClr val="bg1"/>
                </a:solidFill>
                <a:latin typeface="+mj-lt"/>
              </a:rPr>
              <a:t>Ad spending is serious business. If targeting and content isn't right, it can end up an expensive proposition for unsuccessful content. More advanced analytics tools can often predict which content is most likely to perform well and be a less risky investment for a marketing budget.</a:t>
            </a:r>
          </a:p>
          <a:p>
            <a:pPr marL="0" indent="0">
              <a:lnSpc>
                <a:spcPct val="120000"/>
              </a:lnSpc>
              <a:buNone/>
            </a:pPr>
            <a:r>
              <a:rPr lang="en-US" sz="4000" dirty="0">
                <a:solidFill>
                  <a:schemeClr val="bg1"/>
                </a:solidFill>
                <a:latin typeface="+mj-lt"/>
              </a:rPr>
              <a:t>The measures includes: </a:t>
            </a:r>
          </a:p>
          <a:p>
            <a:pPr marL="0" indent="0">
              <a:lnSpc>
                <a:spcPct val="120000"/>
              </a:lnSpc>
              <a:buNone/>
            </a:pPr>
            <a:r>
              <a:rPr lang="en-US" sz="4000" dirty="0">
                <a:solidFill>
                  <a:schemeClr val="bg1"/>
                </a:solidFill>
                <a:latin typeface="+mj-lt"/>
              </a:rPr>
              <a:t>Total number of active ads, Clicks, Click-through rate, Cost-per-click, Cost-per-engagement, Cost-per-action, Conversion rate, Total ad spend</a:t>
            </a:r>
            <a:endParaRPr lang="en-IN" sz="4000" dirty="0">
              <a:solidFill>
                <a:schemeClr val="bg1"/>
              </a:solidFill>
              <a:latin typeface="+mj-lt"/>
            </a:endParaRPr>
          </a:p>
        </p:txBody>
      </p:sp>
    </p:spTree>
    <p:extLst>
      <p:ext uri="{BB962C8B-B14F-4D97-AF65-F5344CB8AC3E}">
        <p14:creationId xmlns:p14="http://schemas.microsoft.com/office/powerpoint/2010/main" val="26821557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953FAF-6609-3D0B-68AF-DC1AD43229C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E1AF5A5-0140-5707-A36B-E735038F48EA}"/>
              </a:ext>
            </a:extLst>
          </p:cNvPr>
          <p:cNvSpPr/>
          <p:nvPr/>
        </p:nvSpPr>
        <p:spPr>
          <a:xfrm>
            <a:off x="428" y="0"/>
            <a:ext cx="12191144" cy="68576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000000"/>
          </a:solidFill>
        </p:spPr>
        <p:txBody>
          <a:bodyPr wrap="square" lIns="0" tIns="0" rIns="0" bIns="0" rtlCol="0"/>
          <a:lstStyle/>
          <a:p>
            <a:endParaRPr sz="1092"/>
          </a:p>
        </p:txBody>
      </p:sp>
      <p:sp>
        <p:nvSpPr>
          <p:cNvPr id="3" name="object 3">
            <a:extLst>
              <a:ext uri="{FF2B5EF4-FFF2-40B4-BE49-F238E27FC236}">
                <a16:creationId xmlns:a16="http://schemas.microsoft.com/office/drawing/2014/main" id="{E60E524E-401B-F18B-859E-FDDCDEF40E80}"/>
              </a:ext>
            </a:extLst>
          </p:cNvPr>
          <p:cNvSpPr txBox="1">
            <a:spLocks noGrp="1"/>
          </p:cNvSpPr>
          <p:nvPr>
            <p:ph type="title"/>
          </p:nvPr>
        </p:nvSpPr>
        <p:spPr>
          <a:prstGeom prst="rect">
            <a:avLst/>
          </a:prstGeom>
        </p:spPr>
        <p:txBody>
          <a:bodyPr vert="horz" wrap="square" lIns="0" tIns="10397" rIns="0" bIns="0" rtlCol="0" anchor="ctr">
            <a:spAutoFit/>
          </a:bodyPr>
          <a:lstStyle/>
          <a:p>
            <a:pPr marL="7701">
              <a:lnSpc>
                <a:spcPct val="100000"/>
              </a:lnSpc>
              <a:spcBef>
                <a:spcPts val="82"/>
              </a:spcBef>
            </a:pPr>
            <a:r>
              <a:rPr sz="5579" dirty="0">
                <a:latin typeface="Verdana"/>
                <a:cs typeface="Verdana"/>
              </a:rPr>
              <a:t>Search</a:t>
            </a:r>
            <a:r>
              <a:rPr sz="5579" spc="-476" dirty="0">
                <a:latin typeface="Verdana"/>
                <a:cs typeface="Verdana"/>
              </a:rPr>
              <a:t> </a:t>
            </a:r>
            <a:r>
              <a:rPr sz="5579" spc="88" dirty="0">
                <a:latin typeface="Verdana"/>
                <a:cs typeface="Verdana"/>
              </a:rPr>
              <a:t>Problems</a:t>
            </a:r>
            <a:endParaRPr sz="5579">
              <a:latin typeface="Verdana"/>
              <a:cs typeface="Verdana"/>
            </a:endParaRPr>
          </a:p>
        </p:txBody>
      </p:sp>
      <p:sp>
        <p:nvSpPr>
          <p:cNvPr id="5" name="Content Placeholder 4">
            <a:extLst>
              <a:ext uri="{FF2B5EF4-FFF2-40B4-BE49-F238E27FC236}">
                <a16:creationId xmlns:a16="http://schemas.microsoft.com/office/drawing/2014/main" id="{EFEDE3D3-93F5-6A77-CBFC-9A9315FC05B2}"/>
              </a:ext>
            </a:extLst>
          </p:cNvPr>
          <p:cNvSpPr>
            <a:spLocks noGrp="1"/>
          </p:cNvSpPr>
          <p:nvPr>
            <p:ph idx="1"/>
          </p:nvPr>
        </p:nvSpPr>
        <p:spPr>
          <a:xfrm>
            <a:off x="490194" y="365124"/>
            <a:ext cx="11161336" cy="6195931"/>
          </a:xfrm>
        </p:spPr>
        <p:txBody>
          <a:bodyPr>
            <a:normAutofit/>
          </a:bodyPr>
          <a:lstStyle/>
          <a:p>
            <a:pPr marL="0" indent="0" algn="ctr">
              <a:buNone/>
            </a:pPr>
            <a:r>
              <a:rPr lang="en-US" sz="4000" b="1" dirty="0">
                <a:solidFill>
                  <a:schemeClr val="bg1"/>
                </a:solidFill>
                <a:latin typeface="+mj-lt"/>
              </a:rPr>
              <a:t>Types of Social Media Analytics</a:t>
            </a:r>
          </a:p>
          <a:p>
            <a:pPr marL="0" indent="0" algn="ctr">
              <a:buNone/>
            </a:pPr>
            <a:endParaRPr lang="en-GB" sz="3200" b="1" dirty="0">
              <a:solidFill>
                <a:schemeClr val="bg1"/>
              </a:solidFill>
              <a:latin typeface="+mj-lt"/>
            </a:endParaRPr>
          </a:p>
          <a:p>
            <a:pPr lvl="1"/>
            <a:r>
              <a:rPr lang="en-IN" sz="3600" b="1" dirty="0">
                <a:solidFill>
                  <a:schemeClr val="bg1"/>
                </a:solidFill>
                <a:latin typeface="+mj-lt"/>
              </a:rPr>
              <a:t> Influencer </a:t>
            </a:r>
            <a:r>
              <a:rPr lang="en-IN" sz="3600" b="1" dirty="0" err="1">
                <a:solidFill>
                  <a:schemeClr val="bg1"/>
                </a:solidFill>
                <a:latin typeface="+mj-lt"/>
              </a:rPr>
              <a:t>analysi</a:t>
            </a:r>
            <a:r>
              <a:rPr lang="en-GB" sz="3600" b="1" dirty="0">
                <a:solidFill>
                  <a:schemeClr val="bg1"/>
                </a:solidFill>
                <a:latin typeface="+mj-lt"/>
              </a:rPr>
              <a:t>s</a:t>
            </a:r>
          </a:p>
          <a:p>
            <a:pPr lvl="1"/>
            <a:r>
              <a:rPr lang="en-IN" sz="3600" b="1" dirty="0">
                <a:solidFill>
                  <a:schemeClr val="bg1"/>
                </a:solidFill>
                <a:latin typeface="+mj-lt"/>
              </a:rPr>
              <a:t> Sentiment analysis</a:t>
            </a:r>
            <a:endParaRPr lang="en-GB" sz="3600" b="1" dirty="0">
              <a:solidFill>
                <a:schemeClr val="bg1"/>
              </a:solidFill>
              <a:latin typeface="+mj-lt"/>
            </a:endParaRPr>
          </a:p>
          <a:p>
            <a:pPr marL="0" indent="0" algn="ctr">
              <a:buNone/>
            </a:pPr>
            <a:endParaRPr lang="en-GB" sz="4000" b="1" dirty="0">
              <a:solidFill>
                <a:schemeClr val="bg1"/>
              </a:solidFill>
            </a:endParaRPr>
          </a:p>
        </p:txBody>
      </p:sp>
    </p:spTree>
    <p:extLst>
      <p:ext uri="{BB962C8B-B14F-4D97-AF65-F5344CB8AC3E}">
        <p14:creationId xmlns:p14="http://schemas.microsoft.com/office/powerpoint/2010/main" val="34421833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3B5028-A3FC-25FF-8775-2D95CC469B5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04BE9DC-2491-450C-CA09-A9E868DBAD86}"/>
              </a:ext>
            </a:extLst>
          </p:cNvPr>
          <p:cNvSpPr/>
          <p:nvPr/>
        </p:nvSpPr>
        <p:spPr>
          <a:xfrm>
            <a:off x="856" y="0"/>
            <a:ext cx="12191144" cy="68576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000000"/>
          </a:solidFill>
        </p:spPr>
        <p:txBody>
          <a:bodyPr wrap="square" lIns="0" tIns="0" rIns="0" bIns="0" rtlCol="0"/>
          <a:lstStyle/>
          <a:p>
            <a:endParaRPr sz="1092"/>
          </a:p>
        </p:txBody>
      </p:sp>
      <p:sp>
        <p:nvSpPr>
          <p:cNvPr id="3" name="object 3">
            <a:extLst>
              <a:ext uri="{FF2B5EF4-FFF2-40B4-BE49-F238E27FC236}">
                <a16:creationId xmlns:a16="http://schemas.microsoft.com/office/drawing/2014/main" id="{E33014A5-F5F0-33C1-FCEA-1940FBA4494C}"/>
              </a:ext>
            </a:extLst>
          </p:cNvPr>
          <p:cNvSpPr txBox="1">
            <a:spLocks noGrp="1"/>
          </p:cNvSpPr>
          <p:nvPr>
            <p:ph type="title"/>
          </p:nvPr>
        </p:nvSpPr>
        <p:spPr>
          <a:prstGeom prst="rect">
            <a:avLst/>
          </a:prstGeom>
        </p:spPr>
        <p:txBody>
          <a:bodyPr vert="horz" wrap="square" lIns="0" tIns="10397" rIns="0" bIns="0" rtlCol="0" anchor="ctr">
            <a:spAutoFit/>
          </a:bodyPr>
          <a:lstStyle/>
          <a:p>
            <a:pPr marL="7701">
              <a:lnSpc>
                <a:spcPct val="100000"/>
              </a:lnSpc>
              <a:spcBef>
                <a:spcPts val="82"/>
              </a:spcBef>
            </a:pPr>
            <a:r>
              <a:rPr sz="5579" dirty="0">
                <a:latin typeface="Verdana"/>
                <a:cs typeface="Verdana"/>
              </a:rPr>
              <a:t>Search</a:t>
            </a:r>
            <a:r>
              <a:rPr sz="5579" spc="-476" dirty="0">
                <a:latin typeface="Verdana"/>
                <a:cs typeface="Verdana"/>
              </a:rPr>
              <a:t> </a:t>
            </a:r>
            <a:r>
              <a:rPr sz="5579" spc="88" dirty="0">
                <a:latin typeface="Verdana"/>
                <a:cs typeface="Verdana"/>
              </a:rPr>
              <a:t>Problems</a:t>
            </a:r>
            <a:endParaRPr sz="5579">
              <a:latin typeface="Verdana"/>
              <a:cs typeface="Verdana"/>
            </a:endParaRPr>
          </a:p>
        </p:txBody>
      </p:sp>
      <p:sp>
        <p:nvSpPr>
          <p:cNvPr id="5" name="Content Placeholder 4">
            <a:extLst>
              <a:ext uri="{FF2B5EF4-FFF2-40B4-BE49-F238E27FC236}">
                <a16:creationId xmlns:a16="http://schemas.microsoft.com/office/drawing/2014/main" id="{0BC708CE-3C6F-21B6-AFC0-89258D055695}"/>
              </a:ext>
            </a:extLst>
          </p:cNvPr>
          <p:cNvSpPr>
            <a:spLocks noGrp="1"/>
          </p:cNvSpPr>
          <p:nvPr>
            <p:ph idx="1"/>
          </p:nvPr>
        </p:nvSpPr>
        <p:spPr>
          <a:xfrm>
            <a:off x="490194" y="365124"/>
            <a:ext cx="11161336" cy="6195931"/>
          </a:xfrm>
        </p:spPr>
        <p:txBody>
          <a:bodyPr>
            <a:normAutofit/>
          </a:bodyPr>
          <a:lstStyle/>
          <a:p>
            <a:pPr marL="0" indent="0" algn="ctr">
              <a:buNone/>
            </a:pPr>
            <a:r>
              <a:rPr lang="en-IN" sz="4000" b="1" dirty="0">
                <a:solidFill>
                  <a:schemeClr val="bg1"/>
                </a:solidFill>
                <a:latin typeface="+mj-lt"/>
              </a:rPr>
              <a:t>Techniques Used in </a:t>
            </a:r>
            <a:r>
              <a:rPr lang="en-US" sz="4000" b="1" dirty="0">
                <a:solidFill>
                  <a:schemeClr val="bg1"/>
                </a:solidFill>
                <a:latin typeface="+mj-lt"/>
              </a:rPr>
              <a:t>Social Media Analytics</a:t>
            </a:r>
          </a:p>
          <a:p>
            <a:pPr marL="0" indent="0" algn="ctr">
              <a:buNone/>
            </a:pPr>
            <a:endParaRPr lang="en-GB" sz="4000" b="1" dirty="0">
              <a:solidFill>
                <a:schemeClr val="bg1"/>
              </a:solidFill>
            </a:endParaRPr>
          </a:p>
        </p:txBody>
      </p:sp>
      <p:graphicFrame>
        <p:nvGraphicFramePr>
          <p:cNvPr id="4" name="Table 3">
            <a:extLst>
              <a:ext uri="{FF2B5EF4-FFF2-40B4-BE49-F238E27FC236}">
                <a16:creationId xmlns:a16="http://schemas.microsoft.com/office/drawing/2014/main" id="{02F0B076-4C90-3C98-F20D-AAED3EB3F40C}"/>
              </a:ext>
            </a:extLst>
          </p:cNvPr>
          <p:cNvGraphicFramePr>
            <a:graphicFrameLocks noGrp="1"/>
          </p:cNvGraphicFramePr>
          <p:nvPr>
            <p:extLst>
              <p:ext uri="{D42A27DB-BD31-4B8C-83A1-F6EECF244321}">
                <p14:modId xmlns:p14="http://schemas.microsoft.com/office/powerpoint/2010/main" val="3579339409"/>
              </p:ext>
            </p:extLst>
          </p:nvPr>
        </p:nvGraphicFramePr>
        <p:xfrm>
          <a:off x="813062" y="1445084"/>
          <a:ext cx="10515600" cy="3840480"/>
        </p:xfrm>
        <a:graphic>
          <a:graphicData uri="http://schemas.openxmlformats.org/drawingml/2006/table">
            <a:tbl>
              <a:tblPr/>
              <a:tblGrid>
                <a:gridCol w="5257800">
                  <a:extLst>
                    <a:ext uri="{9D8B030D-6E8A-4147-A177-3AD203B41FA5}">
                      <a16:colId xmlns:a16="http://schemas.microsoft.com/office/drawing/2014/main" val="1950878547"/>
                    </a:ext>
                  </a:extLst>
                </a:gridCol>
                <a:gridCol w="5257800">
                  <a:extLst>
                    <a:ext uri="{9D8B030D-6E8A-4147-A177-3AD203B41FA5}">
                      <a16:colId xmlns:a16="http://schemas.microsoft.com/office/drawing/2014/main" val="1881658721"/>
                    </a:ext>
                  </a:extLst>
                </a:gridCol>
              </a:tblGrid>
              <a:tr h="0">
                <a:tc>
                  <a:txBody>
                    <a:bodyPr/>
                    <a:lstStyle/>
                    <a:p>
                      <a:r>
                        <a:rPr lang="en-IN" sz="2400" b="1">
                          <a:solidFill>
                            <a:schemeClr val="bg1"/>
                          </a:solidFill>
                        </a:rPr>
                        <a:t>Technique</a:t>
                      </a:r>
                    </a:p>
                  </a:txBody>
                  <a:tcPr anchor="ctr">
                    <a:lnL>
                      <a:noFill/>
                    </a:lnL>
                    <a:lnR>
                      <a:noFill/>
                    </a:lnR>
                    <a:lnT>
                      <a:noFill/>
                    </a:lnT>
                    <a:lnB>
                      <a:noFill/>
                    </a:lnB>
                    <a:noFill/>
                  </a:tcPr>
                </a:tc>
                <a:tc>
                  <a:txBody>
                    <a:bodyPr/>
                    <a:lstStyle/>
                    <a:p>
                      <a:r>
                        <a:rPr lang="en-IN" sz="2400" b="1" dirty="0">
                          <a:solidFill>
                            <a:schemeClr val="bg1"/>
                          </a:solidFill>
                        </a:rPr>
                        <a:t>Description</a:t>
                      </a:r>
                    </a:p>
                  </a:txBody>
                  <a:tcPr anchor="ctr">
                    <a:lnL>
                      <a:noFill/>
                    </a:lnL>
                    <a:lnR>
                      <a:noFill/>
                    </a:lnR>
                    <a:lnT>
                      <a:noFill/>
                    </a:lnT>
                    <a:lnB>
                      <a:noFill/>
                    </a:lnB>
                    <a:noFill/>
                  </a:tcPr>
                </a:tc>
                <a:extLst>
                  <a:ext uri="{0D108BD9-81ED-4DB2-BD59-A6C34878D82A}">
                    <a16:rowId xmlns:a16="http://schemas.microsoft.com/office/drawing/2014/main" val="305738742"/>
                  </a:ext>
                </a:extLst>
              </a:tr>
              <a:tr h="0">
                <a:tc>
                  <a:txBody>
                    <a:bodyPr/>
                    <a:lstStyle/>
                    <a:p>
                      <a:r>
                        <a:rPr lang="en-IN" sz="2400" b="0">
                          <a:solidFill>
                            <a:schemeClr val="bg1"/>
                          </a:solidFill>
                          <a:latin typeface="+mj-lt"/>
                        </a:rPr>
                        <a:t>Natural Language Processing (NLP)</a:t>
                      </a:r>
                    </a:p>
                  </a:txBody>
                  <a:tcPr anchor="ctr">
                    <a:lnL>
                      <a:noFill/>
                    </a:lnL>
                    <a:lnR>
                      <a:noFill/>
                    </a:lnR>
                    <a:lnT>
                      <a:noFill/>
                    </a:lnT>
                    <a:lnB>
                      <a:noFill/>
                    </a:lnB>
                    <a:noFill/>
                  </a:tcPr>
                </a:tc>
                <a:tc>
                  <a:txBody>
                    <a:bodyPr/>
                    <a:lstStyle/>
                    <a:p>
                      <a:r>
                        <a:rPr lang="en-US" sz="2400" b="0">
                          <a:solidFill>
                            <a:schemeClr val="bg1"/>
                          </a:solidFill>
                          <a:latin typeface="+mj-lt"/>
                        </a:rPr>
                        <a:t>For sentiment analysis and keyword extraction</a:t>
                      </a:r>
                    </a:p>
                  </a:txBody>
                  <a:tcPr anchor="ctr">
                    <a:lnL>
                      <a:noFill/>
                    </a:lnL>
                    <a:lnR>
                      <a:noFill/>
                    </a:lnR>
                    <a:lnT>
                      <a:noFill/>
                    </a:lnT>
                    <a:lnB>
                      <a:noFill/>
                    </a:lnB>
                    <a:noFill/>
                  </a:tcPr>
                </a:tc>
                <a:extLst>
                  <a:ext uri="{0D108BD9-81ED-4DB2-BD59-A6C34878D82A}">
                    <a16:rowId xmlns:a16="http://schemas.microsoft.com/office/drawing/2014/main" val="3488967270"/>
                  </a:ext>
                </a:extLst>
              </a:tr>
              <a:tr h="0">
                <a:tc>
                  <a:txBody>
                    <a:bodyPr/>
                    <a:lstStyle/>
                    <a:p>
                      <a:r>
                        <a:rPr lang="en-IN" sz="2400" b="0">
                          <a:solidFill>
                            <a:schemeClr val="bg1"/>
                          </a:solidFill>
                          <a:latin typeface="+mj-lt"/>
                        </a:rPr>
                        <a:t>Text Mining</a:t>
                      </a:r>
                    </a:p>
                  </a:txBody>
                  <a:tcPr anchor="ctr">
                    <a:lnL>
                      <a:noFill/>
                    </a:lnL>
                    <a:lnR>
                      <a:noFill/>
                    </a:lnR>
                    <a:lnT>
                      <a:noFill/>
                    </a:lnT>
                    <a:lnB>
                      <a:noFill/>
                    </a:lnB>
                    <a:noFill/>
                  </a:tcPr>
                </a:tc>
                <a:tc>
                  <a:txBody>
                    <a:bodyPr/>
                    <a:lstStyle/>
                    <a:p>
                      <a:r>
                        <a:rPr lang="en-US" sz="2400" b="0">
                          <a:solidFill>
                            <a:schemeClr val="bg1"/>
                          </a:solidFill>
                          <a:latin typeface="+mj-lt"/>
                        </a:rPr>
                        <a:t>Discover patterns or insights from textual posts</a:t>
                      </a:r>
                    </a:p>
                  </a:txBody>
                  <a:tcPr anchor="ctr">
                    <a:lnL>
                      <a:noFill/>
                    </a:lnL>
                    <a:lnR>
                      <a:noFill/>
                    </a:lnR>
                    <a:lnT>
                      <a:noFill/>
                    </a:lnT>
                    <a:lnB>
                      <a:noFill/>
                    </a:lnB>
                    <a:noFill/>
                  </a:tcPr>
                </a:tc>
                <a:extLst>
                  <a:ext uri="{0D108BD9-81ED-4DB2-BD59-A6C34878D82A}">
                    <a16:rowId xmlns:a16="http://schemas.microsoft.com/office/drawing/2014/main" val="2335040912"/>
                  </a:ext>
                </a:extLst>
              </a:tr>
              <a:tr h="0">
                <a:tc>
                  <a:txBody>
                    <a:bodyPr/>
                    <a:lstStyle/>
                    <a:p>
                      <a:r>
                        <a:rPr lang="en-IN" sz="2400" b="0">
                          <a:solidFill>
                            <a:schemeClr val="bg1"/>
                          </a:solidFill>
                          <a:latin typeface="+mj-lt"/>
                        </a:rPr>
                        <a:t>Machine Learning</a:t>
                      </a:r>
                    </a:p>
                  </a:txBody>
                  <a:tcPr anchor="ctr">
                    <a:lnL>
                      <a:noFill/>
                    </a:lnL>
                    <a:lnR>
                      <a:noFill/>
                    </a:lnR>
                    <a:lnT>
                      <a:noFill/>
                    </a:lnT>
                    <a:lnB>
                      <a:noFill/>
                    </a:lnB>
                    <a:noFill/>
                  </a:tcPr>
                </a:tc>
                <a:tc>
                  <a:txBody>
                    <a:bodyPr/>
                    <a:lstStyle/>
                    <a:p>
                      <a:r>
                        <a:rPr lang="en-IN" sz="2400" b="0">
                          <a:solidFill>
                            <a:schemeClr val="bg1"/>
                          </a:solidFill>
                          <a:latin typeface="+mj-lt"/>
                        </a:rPr>
                        <a:t>Classify topics, predict trends</a:t>
                      </a:r>
                    </a:p>
                  </a:txBody>
                  <a:tcPr anchor="ctr">
                    <a:lnL>
                      <a:noFill/>
                    </a:lnL>
                    <a:lnR>
                      <a:noFill/>
                    </a:lnR>
                    <a:lnT>
                      <a:noFill/>
                    </a:lnT>
                    <a:lnB>
                      <a:noFill/>
                    </a:lnB>
                    <a:noFill/>
                  </a:tcPr>
                </a:tc>
                <a:extLst>
                  <a:ext uri="{0D108BD9-81ED-4DB2-BD59-A6C34878D82A}">
                    <a16:rowId xmlns:a16="http://schemas.microsoft.com/office/drawing/2014/main" val="3907799875"/>
                  </a:ext>
                </a:extLst>
              </a:tr>
              <a:tr h="0">
                <a:tc>
                  <a:txBody>
                    <a:bodyPr/>
                    <a:lstStyle/>
                    <a:p>
                      <a:r>
                        <a:rPr lang="en-IN" sz="2400" b="0">
                          <a:solidFill>
                            <a:schemeClr val="bg1"/>
                          </a:solidFill>
                          <a:latin typeface="+mj-lt"/>
                        </a:rPr>
                        <a:t>Hashtag/Trend Analysis</a:t>
                      </a:r>
                    </a:p>
                  </a:txBody>
                  <a:tcPr anchor="ctr">
                    <a:lnL>
                      <a:noFill/>
                    </a:lnL>
                    <a:lnR>
                      <a:noFill/>
                    </a:lnR>
                    <a:lnT>
                      <a:noFill/>
                    </a:lnT>
                    <a:lnB>
                      <a:noFill/>
                    </a:lnB>
                    <a:noFill/>
                  </a:tcPr>
                </a:tc>
                <a:tc>
                  <a:txBody>
                    <a:bodyPr/>
                    <a:lstStyle/>
                    <a:p>
                      <a:r>
                        <a:rPr lang="en-US" sz="2400" b="0">
                          <a:solidFill>
                            <a:schemeClr val="bg1"/>
                          </a:solidFill>
                          <a:latin typeface="+mj-lt"/>
                        </a:rPr>
                        <a:t>Identify popular or viral topics</a:t>
                      </a:r>
                    </a:p>
                  </a:txBody>
                  <a:tcPr anchor="ctr">
                    <a:lnL>
                      <a:noFill/>
                    </a:lnL>
                    <a:lnR>
                      <a:noFill/>
                    </a:lnR>
                    <a:lnT>
                      <a:noFill/>
                    </a:lnT>
                    <a:lnB>
                      <a:noFill/>
                    </a:lnB>
                    <a:noFill/>
                  </a:tcPr>
                </a:tc>
                <a:extLst>
                  <a:ext uri="{0D108BD9-81ED-4DB2-BD59-A6C34878D82A}">
                    <a16:rowId xmlns:a16="http://schemas.microsoft.com/office/drawing/2014/main" val="907980726"/>
                  </a:ext>
                </a:extLst>
              </a:tr>
              <a:tr h="0">
                <a:tc>
                  <a:txBody>
                    <a:bodyPr/>
                    <a:lstStyle/>
                    <a:p>
                      <a:r>
                        <a:rPr lang="en-IN" sz="2400" b="0">
                          <a:solidFill>
                            <a:schemeClr val="bg1"/>
                          </a:solidFill>
                          <a:latin typeface="+mj-lt"/>
                        </a:rPr>
                        <a:t>Network Analysis</a:t>
                      </a:r>
                    </a:p>
                  </a:txBody>
                  <a:tcPr anchor="ctr">
                    <a:lnL>
                      <a:noFill/>
                    </a:lnL>
                    <a:lnR>
                      <a:noFill/>
                    </a:lnR>
                    <a:lnT>
                      <a:noFill/>
                    </a:lnT>
                    <a:lnB>
                      <a:noFill/>
                    </a:lnB>
                    <a:noFill/>
                  </a:tcPr>
                </a:tc>
                <a:tc>
                  <a:txBody>
                    <a:bodyPr/>
                    <a:lstStyle/>
                    <a:p>
                      <a:r>
                        <a:rPr lang="en-US" sz="2400" b="0" dirty="0">
                          <a:solidFill>
                            <a:schemeClr val="bg1"/>
                          </a:solidFill>
                          <a:latin typeface="+mj-lt"/>
                        </a:rPr>
                        <a:t>Understand social interactions and influence</a:t>
                      </a:r>
                    </a:p>
                  </a:txBody>
                  <a:tcPr anchor="ctr">
                    <a:lnL>
                      <a:noFill/>
                    </a:lnL>
                    <a:lnR>
                      <a:noFill/>
                    </a:lnR>
                    <a:lnT>
                      <a:noFill/>
                    </a:lnT>
                    <a:lnB>
                      <a:noFill/>
                    </a:lnB>
                    <a:noFill/>
                  </a:tcPr>
                </a:tc>
                <a:extLst>
                  <a:ext uri="{0D108BD9-81ED-4DB2-BD59-A6C34878D82A}">
                    <a16:rowId xmlns:a16="http://schemas.microsoft.com/office/drawing/2014/main" val="3560264381"/>
                  </a:ext>
                </a:extLst>
              </a:tr>
            </a:tbl>
          </a:graphicData>
        </a:graphic>
      </p:graphicFrame>
    </p:spTree>
    <p:extLst>
      <p:ext uri="{BB962C8B-B14F-4D97-AF65-F5344CB8AC3E}">
        <p14:creationId xmlns:p14="http://schemas.microsoft.com/office/powerpoint/2010/main" val="20264071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4B3626-0D3D-2DBC-5E76-429F6A77585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AB9FCB1-D1D6-F314-D8B0-CCF9ED02C0ED}"/>
              </a:ext>
            </a:extLst>
          </p:cNvPr>
          <p:cNvSpPr/>
          <p:nvPr/>
        </p:nvSpPr>
        <p:spPr>
          <a:xfrm>
            <a:off x="856" y="0"/>
            <a:ext cx="12191144" cy="68576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000000"/>
          </a:solidFill>
        </p:spPr>
        <p:txBody>
          <a:bodyPr wrap="square" lIns="0" tIns="0" rIns="0" bIns="0" rtlCol="0"/>
          <a:lstStyle/>
          <a:p>
            <a:endParaRPr sz="1092"/>
          </a:p>
        </p:txBody>
      </p:sp>
      <p:sp>
        <p:nvSpPr>
          <p:cNvPr id="3" name="object 3">
            <a:extLst>
              <a:ext uri="{FF2B5EF4-FFF2-40B4-BE49-F238E27FC236}">
                <a16:creationId xmlns:a16="http://schemas.microsoft.com/office/drawing/2014/main" id="{5476814B-4C47-871E-B5A9-AE786B6D72B2}"/>
              </a:ext>
            </a:extLst>
          </p:cNvPr>
          <p:cNvSpPr txBox="1">
            <a:spLocks noGrp="1"/>
          </p:cNvSpPr>
          <p:nvPr>
            <p:ph type="title"/>
          </p:nvPr>
        </p:nvSpPr>
        <p:spPr>
          <a:prstGeom prst="rect">
            <a:avLst/>
          </a:prstGeom>
        </p:spPr>
        <p:txBody>
          <a:bodyPr vert="horz" wrap="square" lIns="0" tIns="10397" rIns="0" bIns="0" rtlCol="0" anchor="ctr">
            <a:spAutoFit/>
          </a:bodyPr>
          <a:lstStyle/>
          <a:p>
            <a:pPr marL="7701">
              <a:lnSpc>
                <a:spcPct val="100000"/>
              </a:lnSpc>
              <a:spcBef>
                <a:spcPts val="82"/>
              </a:spcBef>
            </a:pPr>
            <a:r>
              <a:rPr sz="5579" dirty="0">
                <a:latin typeface="Verdana"/>
                <a:cs typeface="Verdana"/>
              </a:rPr>
              <a:t>Search</a:t>
            </a:r>
            <a:r>
              <a:rPr sz="5579" spc="-476" dirty="0">
                <a:latin typeface="Verdana"/>
                <a:cs typeface="Verdana"/>
              </a:rPr>
              <a:t> </a:t>
            </a:r>
            <a:r>
              <a:rPr sz="5579" spc="88" dirty="0">
                <a:latin typeface="Verdana"/>
                <a:cs typeface="Verdana"/>
              </a:rPr>
              <a:t>Problems</a:t>
            </a:r>
            <a:endParaRPr sz="5579">
              <a:latin typeface="Verdana"/>
              <a:cs typeface="Verdana"/>
            </a:endParaRPr>
          </a:p>
        </p:txBody>
      </p:sp>
      <p:sp>
        <p:nvSpPr>
          <p:cNvPr id="5" name="Content Placeholder 4">
            <a:extLst>
              <a:ext uri="{FF2B5EF4-FFF2-40B4-BE49-F238E27FC236}">
                <a16:creationId xmlns:a16="http://schemas.microsoft.com/office/drawing/2014/main" id="{CA152658-F0BB-91F0-5747-76BD7A6D0A3A}"/>
              </a:ext>
            </a:extLst>
          </p:cNvPr>
          <p:cNvSpPr>
            <a:spLocks noGrp="1"/>
          </p:cNvSpPr>
          <p:nvPr>
            <p:ph idx="1"/>
          </p:nvPr>
        </p:nvSpPr>
        <p:spPr>
          <a:xfrm>
            <a:off x="490194" y="365124"/>
            <a:ext cx="11161336" cy="6195931"/>
          </a:xfrm>
        </p:spPr>
        <p:txBody>
          <a:bodyPr>
            <a:normAutofit/>
          </a:bodyPr>
          <a:lstStyle/>
          <a:p>
            <a:pPr marL="0" indent="0" algn="ctr">
              <a:buNone/>
            </a:pPr>
            <a:r>
              <a:rPr lang="en-US" sz="4000" b="1" dirty="0">
                <a:solidFill>
                  <a:schemeClr val="bg1"/>
                </a:solidFill>
                <a:latin typeface="+mj-lt"/>
              </a:rPr>
              <a:t>Tools for Social Media Analytics</a:t>
            </a:r>
          </a:p>
          <a:p>
            <a:pPr marL="0" indent="0" algn="ctr">
              <a:buNone/>
            </a:pPr>
            <a:endParaRPr lang="en-GB" sz="4000" b="1" dirty="0">
              <a:solidFill>
                <a:schemeClr val="bg1"/>
              </a:solidFill>
            </a:endParaRPr>
          </a:p>
        </p:txBody>
      </p:sp>
      <p:graphicFrame>
        <p:nvGraphicFramePr>
          <p:cNvPr id="6" name="Table 5">
            <a:extLst>
              <a:ext uri="{FF2B5EF4-FFF2-40B4-BE49-F238E27FC236}">
                <a16:creationId xmlns:a16="http://schemas.microsoft.com/office/drawing/2014/main" id="{590491FA-DDFB-A3D5-4508-8103D49FD8AC}"/>
              </a:ext>
            </a:extLst>
          </p:cNvPr>
          <p:cNvGraphicFramePr>
            <a:graphicFrameLocks noGrp="1"/>
          </p:cNvGraphicFramePr>
          <p:nvPr>
            <p:extLst>
              <p:ext uri="{D42A27DB-BD31-4B8C-83A1-F6EECF244321}">
                <p14:modId xmlns:p14="http://schemas.microsoft.com/office/powerpoint/2010/main" val="3623875540"/>
              </p:ext>
            </p:extLst>
          </p:nvPr>
        </p:nvGraphicFramePr>
        <p:xfrm>
          <a:off x="813062" y="1323849"/>
          <a:ext cx="10515600" cy="3931920"/>
        </p:xfrm>
        <a:graphic>
          <a:graphicData uri="http://schemas.openxmlformats.org/drawingml/2006/table">
            <a:tbl>
              <a:tblPr/>
              <a:tblGrid>
                <a:gridCol w="5257800">
                  <a:extLst>
                    <a:ext uri="{9D8B030D-6E8A-4147-A177-3AD203B41FA5}">
                      <a16:colId xmlns:a16="http://schemas.microsoft.com/office/drawing/2014/main" val="589475562"/>
                    </a:ext>
                  </a:extLst>
                </a:gridCol>
                <a:gridCol w="5257800">
                  <a:extLst>
                    <a:ext uri="{9D8B030D-6E8A-4147-A177-3AD203B41FA5}">
                      <a16:colId xmlns:a16="http://schemas.microsoft.com/office/drawing/2014/main" val="3008106494"/>
                    </a:ext>
                  </a:extLst>
                </a:gridCol>
              </a:tblGrid>
              <a:tr h="0">
                <a:tc>
                  <a:txBody>
                    <a:bodyPr/>
                    <a:lstStyle/>
                    <a:p>
                      <a:r>
                        <a:rPr lang="en-IN" sz="2400" b="1" dirty="0">
                          <a:solidFill>
                            <a:schemeClr val="bg1"/>
                          </a:solidFill>
                        </a:rPr>
                        <a:t>Tool</a:t>
                      </a:r>
                    </a:p>
                  </a:txBody>
                  <a:tcPr anchor="ctr">
                    <a:lnL>
                      <a:noFill/>
                    </a:lnL>
                    <a:lnR>
                      <a:noFill/>
                    </a:lnR>
                    <a:lnT>
                      <a:noFill/>
                    </a:lnT>
                    <a:lnB>
                      <a:noFill/>
                    </a:lnB>
                    <a:noFill/>
                  </a:tcPr>
                </a:tc>
                <a:tc>
                  <a:txBody>
                    <a:bodyPr/>
                    <a:lstStyle/>
                    <a:p>
                      <a:r>
                        <a:rPr lang="en-IN" sz="2400" b="1" dirty="0">
                          <a:solidFill>
                            <a:schemeClr val="bg1"/>
                          </a:solidFill>
                        </a:rPr>
                        <a:t>Features</a:t>
                      </a:r>
                    </a:p>
                  </a:txBody>
                  <a:tcPr anchor="ctr">
                    <a:lnL>
                      <a:noFill/>
                    </a:lnL>
                    <a:lnR>
                      <a:noFill/>
                    </a:lnR>
                    <a:lnT>
                      <a:noFill/>
                    </a:lnT>
                    <a:lnB>
                      <a:noFill/>
                    </a:lnB>
                    <a:noFill/>
                  </a:tcPr>
                </a:tc>
                <a:extLst>
                  <a:ext uri="{0D108BD9-81ED-4DB2-BD59-A6C34878D82A}">
                    <a16:rowId xmlns:a16="http://schemas.microsoft.com/office/drawing/2014/main" val="785352133"/>
                  </a:ext>
                </a:extLst>
              </a:tr>
              <a:tr h="0">
                <a:tc>
                  <a:txBody>
                    <a:bodyPr/>
                    <a:lstStyle/>
                    <a:p>
                      <a:r>
                        <a:rPr lang="en-IN" sz="2400" b="1" dirty="0">
                          <a:solidFill>
                            <a:schemeClr val="bg1"/>
                          </a:solidFill>
                          <a:latin typeface="+mj-lt"/>
                        </a:rPr>
                        <a:t>Hootsuite</a:t>
                      </a:r>
                      <a:endParaRPr lang="en-IN" sz="2400" dirty="0">
                        <a:solidFill>
                          <a:schemeClr val="bg1"/>
                        </a:solidFill>
                        <a:latin typeface="+mj-lt"/>
                      </a:endParaRPr>
                    </a:p>
                  </a:txBody>
                  <a:tcPr anchor="ctr">
                    <a:lnL>
                      <a:noFill/>
                    </a:lnL>
                    <a:lnR>
                      <a:noFill/>
                    </a:lnR>
                    <a:lnT>
                      <a:noFill/>
                    </a:lnT>
                    <a:lnB>
                      <a:noFill/>
                    </a:lnB>
                    <a:noFill/>
                  </a:tcPr>
                </a:tc>
                <a:tc>
                  <a:txBody>
                    <a:bodyPr/>
                    <a:lstStyle/>
                    <a:p>
                      <a:r>
                        <a:rPr lang="en-IN" sz="2400">
                          <a:solidFill>
                            <a:schemeClr val="bg1"/>
                          </a:solidFill>
                          <a:latin typeface="+mj-lt"/>
                        </a:rPr>
                        <a:t>Scheduling, monitoring, basic analytics</a:t>
                      </a:r>
                    </a:p>
                  </a:txBody>
                  <a:tcPr anchor="ctr">
                    <a:lnL>
                      <a:noFill/>
                    </a:lnL>
                    <a:lnR>
                      <a:noFill/>
                    </a:lnR>
                    <a:lnT>
                      <a:noFill/>
                    </a:lnT>
                    <a:lnB>
                      <a:noFill/>
                    </a:lnB>
                    <a:noFill/>
                  </a:tcPr>
                </a:tc>
                <a:extLst>
                  <a:ext uri="{0D108BD9-81ED-4DB2-BD59-A6C34878D82A}">
                    <a16:rowId xmlns:a16="http://schemas.microsoft.com/office/drawing/2014/main" val="910367632"/>
                  </a:ext>
                </a:extLst>
              </a:tr>
              <a:tr h="0">
                <a:tc>
                  <a:txBody>
                    <a:bodyPr/>
                    <a:lstStyle/>
                    <a:p>
                      <a:r>
                        <a:rPr lang="en-IN" sz="2400" b="1">
                          <a:solidFill>
                            <a:schemeClr val="bg1"/>
                          </a:solidFill>
                          <a:latin typeface="+mj-lt"/>
                        </a:rPr>
                        <a:t>Sprout Social</a:t>
                      </a:r>
                      <a:endParaRPr lang="en-IN" sz="2400">
                        <a:solidFill>
                          <a:schemeClr val="bg1"/>
                        </a:solidFill>
                        <a:latin typeface="+mj-lt"/>
                      </a:endParaRPr>
                    </a:p>
                  </a:txBody>
                  <a:tcPr anchor="ctr">
                    <a:lnL>
                      <a:noFill/>
                    </a:lnL>
                    <a:lnR>
                      <a:noFill/>
                    </a:lnR>
                    <a:lnT>
                      <a:noFill/>
                    </a:lnT>
                    <a:lnB>
                      <a:noFill/>
                    </a:lnB>
                    <a:noFill/>
                  </a:tcPr>
                </a:tc>
                <a:tc>
                  <a:txBody>
                    <a:bodyPr/>
                    <a:lstStyle/>
                    <a:p>
                      <a:r>
                        <a:rPr lang="en-IN" sz="2400">
                          <a:solidFill>
                            <a:schemeClr val="bg1"/>
                          </a:solidFill>
                          <a:latin typeface="+mj-lt"/>
                        </a:rPr>
                        <a:t>In-depth analytics, competitor tracking</a:t>
                      </a:r>
                    </a:p>
                  </a:txBody>
                  <a:tcPr anchor="ctr">
                    <a:lnL>
                      <a:noFill/>
                    </a:lnL>
                    <a:lnR>
                      <a:noFill/>
                    </a:lnR>
                    <a:lnT>
                      <a:noFill/>
                    </a:lnT>
                    <a:lnB>
                      <a:noFill/>
                    </a:lnB>
                    <a:noFill/>
                  </a:tcPr>
                </a:tc>
                <a:extLst>
                  <a:ext uri="{0D108BD9-81ED-4DB2-BD59-A6C34878D82A}">
                    <a16:rowId xmlns:a16="http://schemas.microsoft.com/office/drawing/2014/main" val="3072504213"/>
                  </a:ext>
                </a:extLst>
              </a:tr>
              <a:tr h="0">
                <a:tc>
                  <a:txBody>
                    <a:bodyPr/>
                    <a:lstStyle/>
                    <a:p>
                      <a:r>
                        <a:rPr lang="en-IN" sz="2400" b="1">
                          <a:solidFill>
                            <a:schemeClr val="bg1"/>
                          </a:solidFill>
                          <a:latin typeface="+mj-lt"/>
                        </a:rPr>
                        <a:t>BuzzSumo</a:t>
                      </a:r>
                      <a:endParaRPr lang="en-IN" sz="2400">
                        <a:solidFill>
                          <a:schemeClr val="bg1"/>
                        </a:solidFill>
                        <a:latin typeface="+mj-lt"/>
                      </a:endParaRPr>
                    </a:p>
                  </a:txBody>
                  <a:tcPr anchor="ctr">
                    <a:lnL>
                      <a:noFill/>
                    </a:lnL>
                    <a:lnR>
                      <a:noFill/>
                    </a:lnR>
                    <a:lnT>
                      <a:noFill/>
                    </a:lnT>
                    <a:lnB>
                      <a:noFill/>
                    </a:lnB>
                    <a:noFill/>
                  </a:tcPr>
                </a:tc>
                <a:tc>
                  <a:txBody>
                    <a:bodyPr/>
                    <a:lstStyle/>
                    <a:p>
                      <a:r>
                        <a:rPr lang="en-IN" sz="2400">
                          <a:solidFill>
                            <a:schemeClr val="bg1"/>
                          </a:solidFill>
                          <a:latin typeface="+mj-lt"/>
                        </a:rPr>
                        <a:t>Content discovery, influencer analytics</a:t>
                      </a:r>
                    </a:p>
                  </a:txBody>
                  <a:tcPr anchor="ctr">
                    <a:lnL>
                      <a:noFill/>
                    </a:lnL>
                    <a:lnR>
                      <a:noFill/>
                    </a:lnR>
                    <a:lnT>
                      <a:noFill/>
                    </a:lnT>
                    <a:lnB>
                      <a:noFill/>
                    </a:lnB>
                    <a:noFill/>
                  </a:tcPr>
                </a:tc>
                <a:extLst>
                  <a:ext uri="{0D108BD9-81ED-4DB2-BD59-A6C34878D82A}">
                    <a16:rowId xmlns:a16="http://schemas.microsoft.com/office/drawing/2014/main" val="870395156"/>
                  </a:ext>
                </a:extLst>
              </a:tr>
              <a:tr h="0">
                <a:tc>
                  <a:txBody>
                    <a:bodyPr/>
                    <a:lstStyle/>
                    <a:p>
                      <a:r>
                        <a:rPr lang="en-IN" sz="2400" b="1">
                          <a:solidFill>
                            <a:schemeClr val="bg1"/>
                          </a:solidFill>
                          <a:latin typeface="+mj-lt"/>
                        </a:rPr>
                        <a:t>Google Analytics</a:t>
                      </a:r>
                      <a:endParaRPr lang="en-IN" sz="2400">
                        <a:solidFill>
                          <a:schemeClr val="bg1"/>
                        </a:solidFill>
                        <a:latin typeface="+mj-lt"/>
                      </a:endParaRPr>
                    </a:p>
                  </a:txBody>
                  <a:tcPr anchor="ctr">
                    <a:lnL>
                      <a:noFill/>
                    </a:lnL>
                    <a:lnR>
                      <a:noFill/>
                    </a:lnR>
                    <a:lnT>
                      <a:noFill/>
                    </a:lnT>
                    <a:lnB>
                      <a:noFill/>
                    </a:lnB>
                    <a:noFill/>
                  </a:tcPr>
                </a:tc>
                <a:tc>
                  <a:txBody>
                    <a:bodyPr/>
                    <a:lstStyle/>
                    <a:p>
                      <a:r>
                        <a:rPr lang="en-US" sz="2400">
                          <a:solidFill>
                            <a:schemeClr val="bg1"/>
                          </a:solidFill>
                          <a:latin typeface="+mj-lt"/>
                        </a:rPr>
                        <a:t>Tracks traffic from social media</a:t>
                      </a:r>
                    </a:p>
                  </a:txBody>
                  <a:tcPr anchor="ctr">
                    <a:lnL>
                      <a:noFill/>
                    </a:lnL>
                    <a:lnR>
                      <a:noFill/>
                    </a:lnR>
                    <a:lnT>
                      <a:noFill/>
                    </a:lnT>
                    <a:lnB>
                      <a:noFill/>
                    </a:lnB>
                    <a:noFill/>
                  </a:tcPr>
                </a:tc>
                <a:extLst>
                  <a:ext uri="{0D108BD9-81ED-4DB2-BD59-A6C34878D82A}">
                    <a16:rowId xmlns:a16="http://schemas.microsoft.com/office/drawing/2014/main" val="2434682484"/>
                  </a:ext>
                </a:extLst>
              </a:tr>
              <a:tr h="0">
                <a:tc>
                  <a:txBody>
                    <a:bodyPr/>
                    <a:lstStyle/>
                    <a:p>
                      <a:r>
                        <a:rPr lang="en-IN" sz="2400" b="1">
                          <a:solidFill>
                            <a:schemeClr val="bg1"/>
                          </a:solidFill>
                          <a:latin typeface="+mj-lt"/>
                        </a:rPr>
                        <a:t>Brandwatch</a:t>
                      </a:r>
                      <a:endParaRPr lang="en-IN" sz="2400">
                        <a:solidFill>
                          <a:schemeClr val="bg1"/>
                        </a:solidFill>
                        <a:latin typeface="+mj-lt"/>
                      </a:endParaRPr>
                    </a:p>
                  </a:txBody>
                  <a:tcPr anchor="ctr">
                    <a:lnL>
                      <a:noFill/>
                    </a:lnL>
                    <a:lnR>
                      <a:noFill/>
                    </a:lnR>
                    <a:lnT>
                      <a:noFill/>
                    </a:lnT>
                    <a:lnB>
                      <a:noFill/>
                    </a:lnB>
                    <a:noFill/>
                  </a:tcPr>
                </a:tc>
                <a:tc>
                  <a:txBody>
                    <a:bodyPr/>
                    <a:lstStyle/>
                    <a:p>
                      <a:r>
                        <a:rPr lang="en-US" sz="2400">
                          <a:solidFill>
                            <a:schemeClr val="bg1"/>
                          </a:solidFill>
                          <a:latin typeface="+mj-lt"/>
                        </a:rPr>
                        <a:t>Advanced sentiment and audience insights</a:t>
                      </a:r>
                    </a:p>
                  </a:txBody>
                  <a:tcPr anchor="ctr">
                    <a:lnL>
                      <a:noFill/>
                    </a:lnL>
                    <a:lnR>
                      <a:noFill/>
                    </a:lnR>
                    <a:lnT>
                      <a:noFill/>
                    </a:lnT>
                    <a:lnB>
                      <a:noFill/>
                    </a:lnB>
                    <a:noFill/>
                  </a:tcPr>
                </a:tc>
                <a:extLst>
                  <a:ext uri="{0D108BD9-81ED-4DB2-BD59-A6C34878D82A}">
                    <a16:rowId xmlns:a16="http://schemas.microsoft.com/office/drawing/2014/main" val="3802755310"/>
                  </a:ext>
                </a:extLst>
              </a:tr>
              <a:tr h="0">
                <a:tc>
                  <a:txBody>
                    <a:bodyPr/>
                    <a:lstStyle/>
                    <a:p>
                      <a:r>
                        <a:rPr lang="en-IN" sz="2400" b="1">
                          <a:solidFill>
                            <a:schemeClr val="bg1"/>
                          </a:solidFill>
                          <a:latin typeface="+mj-lt"/>
                        </a:rPr>
                        <a:t>R / Python</a:t>
                      </a:r>
                      <a:endParaRPr lang="en-IN" sz="2400">
                        <a:solidFill>
                          <a:schemeClr val="bg1"/>
                        </a:solidFill>
                        <a:latin typeface="+mj-lt"/>
                      </a:endParaRPr>
                    </a:p>
                  </a:txBody>
                  <a:tcPr anchor="ctr">
                    <a:lnL>
                      <a:noFill/>
                    </a:lnL>
                    <a:lnR>
                      <a:noFill/>
                    </a:lnR>
                    <a:lnT>
                      <a:noFill/>
                    </a:lnT>
                    <a:lnB>
                      <a:noFill/>
                    </a:lnB>
                    <a:noFill/>
                  </a:tcPr>
                </a:tc>
                <a:tc>
                  <a:txBody>
                    <a:bodyPr/>
                    <a:lstStyle/>
                    <a:p>
                      <a:r>
                        <a:rPr lang="en-US" sz="2400" dirty="0">
                          <a:solidFill>
                            <a:schemeClr val="bg1"/>
                          </a:solidFill>
                          <a:latin typeface="+mj-lt"/>
                        </a:rPr>
                        <a:t>Custom analytics using machine learning models</a:t>
                      </a:r>
                    </a:p>
                  </a:txBody>
                  <a:tcPr anchor="ctr">
                    <a:lnL>
                      <a:noFill/>
                    </a:lnL>
                    <a:lnR>
                      <a:noFill/>
                    </a:lnR>
                    <a:lnT>
                      <a:noFill/>
                    </a:lnT>
                    <a:lnB>
                      <a:noFill/>
                    </a:lnB>
                    <a:noFill/>
                  </a:tcPr>
                </a:tc>
                <a:extLst>
                  <a:ext uri="{0D108BD9-81ED-4DB2-BD59-A6C34878D82A}">
                    <a16:rowId xmlns:a16="http://schemas.microsoft.com/office/drawing/2014/main" val="4269037179"/>
                  </a:ext>
                </a:extLst>
              </a:tr>
            </a:tbl>
          </a:graphicData>
        </a:graphic>
      </p:graphicFrame>
    </p:spTree>
    <p:extLst>
      <p:ext uri="{BB962C8B-B14F-4D97-AF65-F5344CB8AC3E}">
        <p14:creationId xmlns:p14="http://schemas.microsoft.com/office/powerpoint/2010/main" val="36338447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21F4B3-3627-FF54-0B1F-0B03EEECDE5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C6FD93E-4CEF-4C8A-9C08-4AF2E8EABC67}"/>
              </a:ext>
            </a:extLst>
          </p:cNvPr>
          <p:cNvSpPr/>
          <p:nvPr/>
        </p:nvSpPr>
        <p:spPr>
          <a:xfrm>
            <a:off x="856" y="0"/>
            <a:ext cx="12191144" cy="68576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000000"/>
          </a:solidFill>
        </p:spPr>
        <p:txBody>
          <a:bodyPr wrap="square" lIns="0" tIns="0" rIns="0" bIns="0" rtlCol="0"/>
          <a:lstStyle/>
          <a:p>
            <a:endParaRPr sz="1092"/>
          </a:p>
        </p:txBody>
      </p:sp>
      <p:sp>
        <p:nvSpPr>
          <p:cNvPr id="3" name="object 3">
            <a:extLst>
              <a:ext uri="{FF2B5EF4-FFF2-40B4-BE49-F238E27FC236}">
                <a16:creationId xmlns:a16="http://schemas.microsoft.com/office/drawing/2014/main" id="{171A64DF-9CBC-892B-B571-9B2D43BFD1DE}"/>
              </a:ext>
            </a:extLst>
          </p:cNvPr>
          <p:cNvSpPr txBox="1">
            <a:spLocks noGrp="1"/>
          </p:cNvSpPr>
          <p:nvPr>
            <p:ph type="title"/>
          </p:nvPr>
        </p:nvSpPr>
        <p:spPr>
          <a:prstGeom prst="rect">
            <a:avLst/>
          </a:prstGeom>
        </p:spPr>
        <p:txBody>
          <a:bodyPr vert="horz" wrap="square" lIns="0" tIns="10397" rIns="0" bIns="0" rtlCol="0" anchor="ctr">
            <a:spAutoFit/>
          </a:bodyPr>
          <a:lstStyle/>
          <a:p>
            <a:pPr marL="7701">
              <a:lnSpc>
                <a:spcPct val="100000"/>
              </a:lnSpc>
              <a:spcBef>
                <a:spcPts val="82"/>
              </a:spcBef>
            </a:pPr>
            <a:r>
              <a:rPr sz="5579" dirty="0">
                <a:latin typeface="Verdana"/>
                <a:cs typeface="Verdana"/>
              </a:rPr>
              <a:t>Search</a:t>
            </a:r>
            <a:r>
              <a:rPr sz="5579" spc="-476" dirty="0">
                <a:latin typeface="Verdana"/>
                <a:cs typeface="Verdana"/>
              </a:rPr>
              <a:t> </a:t>
            </a:r>
            <a:r>
              <a:rPr sz="5579" spc="88" dirty="0">
                <a:latin typeface="Verdana"/>
                <a:cs typeface="Verdana"/>
              </a:rPr>
              <a:t>Problems</a:t>
            </a:r>
            <a:endParaRPr sz="5579" dirty="0">
              <a:latin typeface="Verdana"/>
              <a:cs typeface="Verdana"/>
            </a:endParaRPr>
          </a:p>
        </p:txBody>
      </p:sp>
      <p:sp>
        <p:nvSpPr>
          <p:cNvPr id="5" name="Content Placeholder 4">
            <a:extLst>
              <a:ext uri="{FF2B5EF4-FFF2-40B4-BE49-F238E27FC236}">
                <a16:creationId xmlns:a16="http://schemas.microsoft.com/office/drawing/2014/main" id="{2F3E848D-EB43-EEFD-AB00-E52C3475B006}"/>
              </a:ext>
            </a:extLst>
          </p:cNvPr>
          <p:cNvSpPr>
            <a:spLocks noGrp="1"/>
          </p:cNvSpPr>
          <p:nvPr>
            <p:ph idx="1"/>
          </p:nvPr>
        </p:nvSpPr>
        <p:spPr>
          <a:xfrm>
            <a:off x="490194" y="365124"/>
            <a:ext cx="11161336" cy="6195931"/>
          </a:xfrm>
        </p:spPr>
        <p:txBody>
          <a:bodyPr>
            <a:normAutofit/>
          </a:bodyPr>
          <a:lstStyle/>
          <a:p>
            <a:pPr marL="0" indent="0" algn="ctr">
              <a:buNone/>
            </a:pPr>
            <a:r>
              <a:rPr lang="en-IN" sz="4000" b="1" dirty="0">
                <a:solidFill>
                  <a:schemeClr val="bg1"/>
                </a:solidFill>
                <a:latin typeface="+mj-lt"/>
              </a:rPr>
              <a:t>Applications</a:t>
            </a:r>
            <a:endParaRPr lang="en-US" sz="4000" b="1" dirty="0">
              <a:solidFill>
                <a:schemeClr val="bg1"/>
              </a:solidFill>
              <a:latin typeface="+mj-lt"/>
            </a:endParaRPr>
          </a:p>
          <a:p>
            <a:pPr marL="0" indent="0" algn="ctr">
              <a:buNone/>
            </a:pPr>
            <a:endParaRPr lang="en-GB" sz="4000" b="1" dirty="0">
              <a:solidFill>
                <a:schemeClr val="bg1"/>
              </a:solidFill>
            </a:endParaRPr>
          </a:p>
        </p:txBody>
      </p:sp>
      <p:graphicFrame>
        <p:nvGraphicFramePr>
          <p:cNvPr id="7" name="Table 6">
            <a:extLst>
              <a:ext uri="{FF2B5EF4-FFF2-40B4-BE49-F238E27FC236}">
                <a16:creationId xmlns:a16="http://schemas.microsoft.com/office/drawing/2014/main" id="{48CF1728-E1FB-83B1-E774-98F0087C8B08}"/>
              </a:ext>
            </a:extLst>
          </p:cNvPr>
          <p:cNvGraphicFramePr>
            <a:graphicFrameLocks noGrp="1"/>
          </p:cNvGraphicFramePr>
          <p:nvPr>
            <p:extLst>
              <p:ext uri="{D42A27DB-BD31-4B8C-83A1-F6EECF244321}">
                <p14:modId xmlns:p14="http://schemas.microsoft.com/office/powerpoint/2010/main" val="2185477058"/>
              </p:ext>
            </p:extLst>
          </p:nvPr>
        </p:nvGraphicFramePr>
        <p:xfrm>
          <a:off x="813062" y="1445083"/>
          <a:ext cx="10515600" cy="3840480"/>
        </p:xfrm>
        <a:graphic>
          <a:graphicData uri="http://schemas.openxmlformats.org/drawingml/2006/table">
            <a:tbl>
              <a:tblPr/>
              <a:tblGrid>
                <a:gridCol w="5257800">
                  <a:extLst>
                    <a:ext uri="{9D8B030D-6E8A-4147-A177-3AD203B41FA5}">
                      <a16:colId xmlns:a16="http://schemas.microsoft.com/office/drawing/2014/main" val="2173304309"/>
                    </a:ext>
                  </a:extLst>
                </a:gridCol>
                <a:gridCol w="5257800">
                  <a:extLst>
                    <a:ext uri="{9D8B030D-6E8A-4147-A177-3AD203B41FA5}">
                      <a16:colId xmlns:a16="http://schemas.microsoft.com/office/drawing/2014/main" val="2923580486"/>
                    </a:ext>
                  </a:extLst>
                </a:gridCol>
              </a:tblGrid>
              <a:tr h="0">
                <a:tc>
                  <a:txBody>
                    <a:bodyPr/>
                    <a:lstStyle/>
                    <a:p>
                      <a:r>
                        <a:rPr lang="en-IN" sz="2400" b="1">
                          <a:solidFill>
                            <a:schemeClr val="bg1"/>
                          </a:solidFill>
                          <a:latin typeface="+mn-lt"/>
                        </a:rPr>
                        <a:t>Industry</a:t>
                      </a:r>
                    </a:p>
                  </a:txBody>
                  <a:tcPr anchor="ctr">
                    <a:lnL>
                      <a:noFill/>
                    </a:lnL>
                    <a:lnR>
                      <a:noFill/>
                    </a:lnR>
                    <a:lnT>
                      <a:noFill/>
                    </a:lnT>
                    <a:lnB>
                      <a:noFill/>
                    </a:lnB>
                    <a:noFill/>
                  </a:tcPr>
                </a:tc>
                <a:tc>
                  <a:txBody>
                    <a:bodyPr/>
                    <a:lstStyle/>
                    <a:p>
                      <a:r>
                        <a:rPr lang="en-IN" sz="2400" b="1" dirty="0">
                          <a:solidFill>
                            <a:schemeClr val="bg1"/>
                          </a:solidFill>
                          <a:latin typeface="+mn-lt"/>
                        </a:rPr>
                        <a:t>Use Case</a:t>
                      </a:r>
                    </a:p>
                  </a:txBody>
                  <a:tcPr anchor="ctr">
                    <a:lnL>
                      <a:noFill/>
                    </a:lnL>
                    <a:lnR>
                      <a:noFill/>
                    </a:lnR>
                    <a:lnT>
                      <a:noFill/>
                    </a:lnT>
                    <a:lnB>
                      <a:noFill/>
                    </a:lnB>
                    <a:noFill/>
                  </a:tcPr>
                </a:tc>
                <a:extLst>
                  <a:ext uri="{0D108BD9-81ED-4DB2-BD59-A6C34878D82A}">
                    <a16:rowId xmlns:a16="http://schemas.microsoft.com/office/drawing/2014/main" val="723119980"/>
                  </a:ext>
                </a:extLst>
              </a:tr>
              <a:tr h="0">
                <a:tc>
                  <a:txBody>
                    <a:bodyPr/>
                    <a:lstStyle/>
                    <a:p>
                      <a:r>
                        <a:rPr lang="en-IN" sz="2400" b="1">
                          <a:solidFill>
                            <a:schemeClr val="bg1"/>
                          </a:solidFill>
                          <a:latin typeface="+mj-lt"/>
                        </a:rPr>
                        <a:t>Marketing</a:t>
                      </a:r>
                      <a:endParaRPr lang="en-IN" sz="2400">
                        <a:solidFill>
                          <a:schemeClr val="bg1"/>
                        </a:solidFill>
                        <a:latin typeface="+mj-lt"/>
                      </a:endParaRPr>
                    </a:p>
                  </a:txBody>
                  <a:tcPr anchor="ctr">
                    <a:lnL>
                      <a:noFill/>
                    </a:lnL>
                    <a:lnR>
                      <a:noFill/>
                    </a:lnR>
                    <a:lnT>
                      <a:noFill/>
                    </a:lnT>
                    <a:lnB>
                      <a:noFill/>
                    </a:lnB>
                    <a:noFill/>
                  </a:tcPr>
                </a:tc>
                <a:tc>
                  <a:txBody>
                    <a:bodyPr/>
                    <a:lstStyle/>
                    <a:p>
                      <a:r>
                        <a:rPr lang="en-US" sz="2400" dirty="0">
                          <a:solidFill>
                            <a:schemeClr val="bg1"/>
                          </a:solidFill>
                          <a:latin typeface="+mj-lt"/>
                        </a:rPr>
                        <a:t>Understand consumer response to campaigns</a:t>
                      </a:r>
                    </a:p>
                  </a:txBody>
                  <a:tcPr anchor="ctr">
                    <a:lnL>
                      <a:noFill/>
                    </a:lnL>
                    <a:lnR>
                      <a:noFill/>
                    </a:lnR>
                    <a:lnT>
                      <a:noFill/>
                    </a:lnT>
                    <a:lnB>
                      <a:noFill/>
                    </a:lnB>
                    <a:noFill/>
                  </a:tcPr>
                </a:tc>
                <a:extLst>
                  <a:ext uri="{0D108BD9-81ED-4DB2-BD59-A6C34878D82A}">
                    <a16:rowId xmlns:a16="http://schemas.microsoft.com/office/drawing/2014/main" val="3627537567"/>
                  </a:ext>
                </a:extLst>
              </a:tr>
              <a:tr h="0">
                <a:tc>
                  <a:txBody>
                    <a:bodyPr/>
                    <a:lstStyle/>
                    <a:p>
                      <a:r>
                        <a:rPr lang="en-IN" sz="2400" b="1">
                          <a:solidFill>
                            <a:schemeClr val="bg1"/>
                          </a:solidFill>
                          <a:latin typeface="+mj-lt"/>
                        </a:rPr>
                        <a:t>Politics</a:t>
                      </a:r>
                      <a:endParaRPr lang="en-IN" sz="2400">
                        <a:solidFill>
                          <a:schemeClr val="bg1"/>
                        </a:solidFill>
                        <a:latin typeface="+mj-lt"/>
                      </a:endParaRPr>
                    </a:p>
                  </a:txBody>
                  <a:tcPr anchor="ctr">
                    <a:lnL>
                      <a:noFill/>
                    </a:lnL>
                    <a:lnR>
                      <a:noFill/>
                    </a:lnR>
                    <a:lnT>
                      <a:noFill/>
                    </a:lnT>
                    <a:lnB>
                      <a:noFill/>
                    </a:lnB>
                    <a:noFill/>
                  </a:tcPr>
                </a:tc>
                <a:tc>
                  <a:txBody>
                    <a:bodyPr/>
                    <a:lstStyle/>
                    <a:p>
                      <a:r>
                        <a:rPr lang="en-IN" sz="2400">
                          <a:solidFill>
                            <a:schemeClr val="bg1"/>
                          </a:solidFill>
                          <a:latin typeface="+mj-lt"/>
                        </a:rPr>
                        <a:t>Analyze public opinion or election sentiment</a:t>
                      </a:r>
                    </a:p>
                  </a:txBody>
                  <a:tcPr anchor="ctr">
                    <a:lnL>
                      <a:noFill/>
                    </a:lnL>
                    <a:lnR>
                      <a:noFill/>
                    </a:lnR>
                    <a:lnT>
                      <a:noFill/>
                    </a:lnT>
                    <a:lnB>
                      <a:noFill/>
                    </a:lnB>
                    <a:noFill/>
                  </a:tcPr>
                </a:tc>
                <a:extLst>
                  <a:ext uri="{0D108BD9-81ED-4DB2-BD59-A6C34878D82A}">
                    <a16:rowId xmlns:a16="http://schemas.microsoft.com/office/drawing/2014/main" val="3760876059"/>
                  </a:ext>
                </a:extLst>
              </a:tr>
              <a:tr h="0">
                <a:tc>
                  <a:txBody>
                    <a:bodyPr/>
                    <a:lstStyle/>
                    <a:p>
                      <a:r>
                        <a:rPr lang="en-IN" sz="2400" b="1">
                          <a:solidFill>
                            <a:schemeClr val="bg1"/>
                          </a:solidFill>
                          <a:latin typeface="+mj-lt"/>
                        </a:rPr>
                        <a:t>Customer Service</a:t>
                      </a:r>
                      <a:endParaRPr lang="en-IN" sz="2400">
                        <a:solidFill>
                          <a:schemeClr val="bg1"/>
                        </a:solidFill>
                        <a:latin typeface="+mj-lt"/>
                      </a:endParaRPr>
                    </a:p>
                  </a:txBody>
                  <a:tcPr anchor="ctr">
                    <a:lnL>
                      <a:noFill/>
                    </a:lnL>
                    <a:lnR>
                      <a:noFill/>
                    </a:lnR>
                    <a:lnT>
                      <a:noFill/>
                    </a:lnT>
                    <a:lnB>
                      <a:noFill/>
                    </a:lnB>
                    <a:noFill/>
                  </a:tcPr>
                </a:tc>
                <a:tc>
                  <a:txBody>
                    <a:bodyPr/>
                    <a:lstStyle/>
                    <a:p>
                      <a:r>
                        <a:rPr lang="en-US" sz="2400">
                          <a:solidFill>
                            <a:schemeClr val="bg1"/>
                          </a:solidFill>
                          <a:latin typeface="+mj-lt"/>
                        </a:rPr>
                        <a:t>Identify and respond to complaints faster</a:t>
                      </a:r>
                    </a:p>
                  </a:txBody>
                  <a:tcPr anchor="ctr">
                    <a:lnL>
                      <a:noFill/>
                    </a:lnL>
                    <a:lnR>
                      <a:noFill/>
                    </a:lnR>
                    <a:lnT>
                      <a:noFill/>
                    </a:lnT>
                    <a:lnB>
                      <a:noFill/>
                    </a:lnB>
                    <a:noFill/>
                  </a:tcPr>
                </a:tc>
                <a:extLst>
                  <a:ext uri="{0D108BD9-81ED-4DB2-BD59-A6C34878D82A}">
                    <a16:rowId xmlns:a16="http://schemas.microsoft.com/office/drawing/2014/main" val="3424552896"/>
                  </a:ext>
                </a:extLst>
              </a:tr>
              <a:tr h="0">
                <a:tc>
                  <a:txBody>
                    <a:bodyPr/>
                    <a:lstStyle/>
                    <a:p>
                      <a:r>
                        <a:rPr lang="en-IN" sz="2400" b="1">
                          <a:solidFill>
                            <a:schemeClr val="bg1"/>
                          </a:solidFill>
                          <a:latin typeface="+mj-lt"/>
                        </a:rPr>
                        <a:t>Journalism</a:t>
                      </a:r>
                      <a:endParaRPr lang="en-IN" sz="2400">
                        <a:solidFill>
                          <a:schemeClr val="bg1"/>
                        </a:solidFill>
                        <a:latin typeface="+mj-lt"/>
                      </a:endParaRPr>
                    </a:p>
                  </a:txBody>
                  <a:tcPr anchor="ctr">
                    <a:lnL>
                      <a:noFill/>
                    </a:lnL>
                    <a:lnR>
                      <a:noFill/>
                    </a:lnR>
                    <a:lnT>
                      <a:noFill/>
                    </a:lnT>
                    <a:lnB>
                      <a:noFill/>
                    </a:lnB>
                    <a:noFill/>
                  </a:tcPr>
                </a:tc>
                <a:tc>
                  <a:txBody>
                    <a:bodyPr/>
                    <a:lstStyle/>
                    <a:p>
                      <a:r>
                        <a:rPr lang="en-US" sz="2400">
                          <a:solidFill>
                            <a:schemeClr val="bg1"/>
                          </a:solidFill>
                          <a:latin typeface="+mj-lt"/>
                        </a:rPr>
                        <a:t>Spot breaking news or trending issues</a:t>
                      </a:r>
                    </a:p>
                  </a:txBody>
                  <a:tcPr anchor="ctr">
                    <a:lnL>
                      <a:noFill/>
                    </a:lnL>
                    <a:lnR>
                      <a:noFill/>
                    </a:lnR>
                    <a:lnT>
                      <a:noFill/>
                    </a:lnT>
                    <a:lnB>
                      <a:noFill/>
                    </a:lnB>
                    <a:noFill/>
                  </a:tcPr>
                </a:tc>
                <a:extLst>
                  <a:ext uri="{0D108BD9-81ED-4DB2-BD59-A6C34878D82A}">
                    <a16:rowId xmlns:a16="http://schemas.microsoft.com/office/drawing/2014/main" val="1148991725"/>
                  </a:ext>
                </a:extLst>
              </a:tr>
              <a:tr h="0">
                <a:tc>
                  <a:txBody>
                    <a:bodyPr/>
                    <a:lstStyle/>
                    <a:p>
                      <a:r>
                        <a:rPr lang="en-IN" sz="2400" b="1" dirty="0">
                          <a:solidFill>
                            <a:schemeClr val="bg1"/>
                          </a:solidFill>
                          <a:latin typeface="+mj-lt"/>
                        </a:rPr>
                        <a:t>Retail/E-commerce</a:t>
                      </a:r>
                      <a:endParaRPr lang="en-IN" sz="2400" dirty="0">
                        <a:solidFill>
                          <a:schemeClr val="bg1"/>
                        </a:solidFill>
                        <a:latin typeface="+mj-lt"/>
                      </a:endParaRPr>
                    </a:p>
                  </a:txBody>
                  <a:tcPr anchor="ctr">
                    <a:lnL>
                      <a:noFill/>
                    </a:lnL>
                    <a:lnR>
                      <a:noFill/>
                    </a:lnR>
                    <a:lnT>
                      <a:noFill/>
                    </a:lnT>
                    <a:lnB>
                      <a:noFill/>
                    </a:lnB>
                    <a:noFill/>
                  </a:tcPr>
                </a:tc>
                <a:tc>
                  <a:txBody>
                    <a:bodyPr/>
                    <a:lstStyle/>
                    <a:p>
                      <a:r>
                        <a:rPr lang="en-US" sz="2400" dirty="0">
                          <a:solidFill>
                            <a:schemeClr val="bg1"/>
                          </a:solidFill>
                          <a:latin typeface="+mj-lt"/>
                        </a:rPr>
                        <a:t>Track product mentions and improve engagement</a:t>
                      </a:r>
                    </a:p>
                  </a:txBody>
                  <a:tcPr anchor="ctr">
                    <a:lnL>
                      <a:noFill/>
                    </a:lnL>
                    <a:lnR>
                      <a:noFill/>
                    </a:lnR>
                    <a:lnT>
                      <a:noFill/>
                    </a:lnT>
                    <a:lnB>
                      <a:noFill/>
                    </a:lnB>
                    <a:noFill/>
                  </a:tcPr>
                </a:tc>
                <a:extLst>
                  <a:ext uri="{0D108BD9-81ED-4DB2-BD59-A6C34878D82A}">
                    <a16:rowId xmlns:a16="http://schemas.microsoft.com/office/drawing/2014/main" val="3080036741"/>
                  </a:ext>
                </a:extLst>
              </a:tr>
            </a:tbl>
          </a:graphicData>
        </a:graphic>
      </p:graphicFrame>
    </p:spTree>
    <p:extLst>
      <p:ext uri="{BB962C8B-B14F-4D97-AF65-F5344CB8AC3E}">
        <p14:creationId xmlns:p14="http://schemas.microsoft.com/office/powerpoint/2010/main" val="11647676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587CF5-6652-C7B1-E1ED-F0C1A876F3A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45621B9-93FE-FB45-3FE5-11CD1B156EF0}"/>
              </a:ext>
            </a:extLst>
          </p:cNvPr>
          <p:cNvSpPr/>
          <p:nvPr/>
        </p:nvSpPr>
        <p:spPr>
          <a:xfrm>
            <a:off x="428" y="0"/>
            <a:ext cx="12191144" cy="68576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000000"/>
          </a:solidFill>
        </p:spPr>
        <p:txBody>
          <a:bodyPr wrap="square" lIns="0" tIns="0" rIns="0" bIns="0" rtlCol="0"/>
          <a:lstStyle/>
          <a:p>
            <a:endParaRPr sz="1092"/>
          </a:p>
        </p:txBody>
      </p:sp>
      <p:sp>
        <p:nvSpPr>
          <p:cNvPr id="3" name="object 3">
            <a:extLst>
              <a:ext uri="{FF2B5EF4-FFF2-40B4-BE49-F238E27FC236}">
                <a16:creationId xmlns:a16="http://schemas.microsoft.com/office/drawing/2014/main" id="{545CC2CE-ABAA-00D8-B40D-27053E3E06DE}"/>
              </a:ext>
            </a:extLst>
          </p:cNvPr>
          <p:cNvSpPr txBox="1">
            <a:spLocks noGrp="1"/>
          </p:cNvSpPr>
          <p:nvPr>
            <p:ph type="title"/>
          </p:nvPr>
        </p:nvSpPr>
        <p:spPr>
          <a:prstGeom prst="rect">
            <a:avLst/>
          </a:prstGeom>
        </p:spPr>
        <p:txBody>
          <a:bodyPr vert="horz" wrap="square" lIns="0" tIns="10397" rIns="0" bIns="0" rtlCol="0" anchor="ctr">
            <a:spAutoFit/>
          </a:bodyPr>
          <a:lstStyle/>
          <a:p>
            <a:pPr marL="7701">
              <a:lnSpc>
                <a:spcPct val="100000"/>
              </a:lnSpc>
              <a:spcBef>
                <a:spcPts val="82"/>
              </a:spcBef>
            </a:pPr>
            <a:r>
              <a:rPr sz="5579" dirty="0">
                <a:latin typeface="Verdana"/>
                <a:cs typeface="Verdana"/>
              </a:rPr>
              <a:t>Search</a:t>
            </a:r>
            <a:r>
              <a:rPr sz="5579" spc="-476" dirty="0">
                <a:latin typeface="Verdana"/>
                <a:cs typeface="Verdana"/>
              </a:rPr>
              <a:t> </a:t>
            </a:r>
            <a:r>
              <a:rPr sz="5579" spc="88" dirty="0">
                <a:latin typeface="Verdana"/>
                <a:cs typeface="Verdana"/>
              </a:rPr>
              <a:t>Problems</a:t>
            </a:r>
            <a:endParaRPr sz="5579">
              <a:latin typeface="Verdana"/>
              <a:cs typeface="Verdana"/>
            </a:endParaRPr>
          </a:p>
        </p:txBody>
      </p:sp>
      <p:sp>
        <p:nvSpPr>
          <p:cNvPr id="5" name="Content Placeholder 4">
            <a:extLst>
              <a:ext uri="{FF2B5EF4-FFF2-40B4-BE49-F238E27FC236}">
                <a16:creationId xmlns:a16="http://schemas.microsoft.com/office/drawing/2014/main" id="{E20694E0-CF79-87C4-BF81-6042CEAFDB99}"/>
              </a:ext>
            </a:extLst>
          </p:cNvPr>
          <p:cNvSpPr>
            <a:spLocks noGrp="1"/>
          </p:cNvSpPr>
          <p:nvPr>
            <p:ph idx="1"/>
          </p:nvPr>
        </p:nvSpPr>
        <p:spPr>
          <a:xfrm>
            <a:off x="254524" y="2498103"/>
            <a:ext cx="11698664" cy="801278"/>
          </a:xfrm>
        </p:spPr>
        <p:txBody>
          <a:bodyPr>
            <a:normAutofit/>
          </a:bodyPr>
          <a:lstStyle/>
          <a:p>
            <a:pPr marL="0" indent="0" algn="ctr">
              <a:buNone/>
            </a:pPr>
            <a:r>
              <a:rPr lang="en-US" sz="4800" b="1" dirty="0">
                <a:solidFill>
                  <a:schemeClr val="bg1"/>
                </a:solidFill>
                <a:latin typeface="inter-regular"/>
              </a:rPr>
              <a:t> Mobile Analytics</a:t>
            </a:r>
          </a:p>
          <a:p>
            <a:pPr marL="0" indent="0" algn="ctr">
              <a:buNone/>
            </a:pPr>
            <a:endParaRPr lang="en-US" sz="2000" b="1" dirty="0">
              <a:solidFill>
                <a:schemeClr val="bg1"/>
              </a:solidFill>
              <a:latin typeface="inter-regular"/>
            </a:endParaRPr>
          </a:p>
        </p:txBody>
      </p:sp>
    </p:spTree>
    <p:extLst>
      <p:ext uri="{BB962C8B-B14F-4D97-AF65-F5344CB8AC3E}">
        <p14:creationId xmlns:p14="http://schemas.microsoft.com/office/powerpoint/2010/main" val="13494016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5E9342-32E4-1375-AB52-9F474F6C9A0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CB15D92-F75D-C5EE-8409-996DEBFF8B68}"/>
              </a:ext>
            </a:extLst>
          </p:cNvPr>
          <p:cNvSpPr/>
          <p:nvPr/>
        </p:nvSpPr>
        <p:spPr>
          <a:xfrm>
            <a:off x="428" y="0"/>
            <a:ext cx="12191144" cy="68576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000000"/>
          </a:solidFill>
        </p:spPr>
        <p:txBody>
          <a:bodyPr wrap="square" lIns="0" tIns="0" rIns="0" bIns="0" rtlCol="0"/>
          <a:lstStyle/>
          <a:p>
            <a:endParaRPr sz="1092"/>
          </a:p>
        </p:txBody>
      </p:sp>
      <p:sp>
        <p:nvSpPr>
          <p:cNvPr id="3" name="object 3">
            <a:extLst>
              <a:ext uri="{FF2B5EF4-FFF2-40B4-BE49-F238E27FC236}">
                <a16:creationId xmlns:a16="http://schemas.microsoft.com/office/drawing/2014/main" id="{88D99907-6B53-D7A0-3155-900D317E7D9F}"/>
              </a:ext>
            </a:extLst>
          </p:cNvPr>
          <p:cNvSpPr txBox="1">
            <a:spLocks noGrp="1"/>
          </p:cNvSpPr>
          <p:nvPr>
            <p:ph type="title"/>
          </p:nvPr>
        </p:nvSpPr>
        <p:spPr>
          <a:prstGeom prst="rect">
            <a:avLst/>
          </a:prstGeom>
        </p:spPr>
        <p:txBody>
          <a:bodyPr vert="horz" wrap="square" lIns="0" tIns="10397" rIns="0" bIns="0" rtlCol="0" anchor="ctr">
            <a:spAutoFit/>
          </a:bodyPr>
          <a:lstStyle/>
          <a:p>
            <a:pPr marL="7701">
              <a:lnSpc>
                <a:spcPct val="100000"/>
              </a:lnSpc>
              <a:spcBef>
                <a:spcPts val="82"/>
              </a:spcBef>
            </a:pPr>
            <a:r>
              <a:rPr sz="5579" dirty="0">
                <a:latin typeface="Verdana"/>
                <a:cs typeface="Verdana"/>
              </a:rPr>
              <a:t>Search</a:t>
            </a:r>
            <a:r>
              <a:rPr sz="5579" spc="-476" dirty="0">
                <a:latin typeface="Verdana"/>
                <a:cs typeface="Verdana"/>
              </a:rPr>
              <a:t> </a:t>
            </a:r>
            <a:r>
              <a:rPr sz="5579" spc="88" dirty="0">
                <a:latin typeface="Verdana"/>
                <a:cs typeface="Verdana"/>
              </a:rPr>
              <a:t>Problems</a:t>
            </a:r>
            <a:endParaRPr sz="5579">
              <a:latin typeface="Verdana"/>
              <a:cs typeface="Verdana"/>
            </a:endParaRPr>
          </a:p>
        </p:txBody>
      </p:sp>
      <p:sp>
        <p:nvSpPr>
          <p:cNvPr id="5" name="Content Placeholder 4">
            <a:extLst>
              <a:ext uri="{FF2B5EF4-FFF2-40B4-BE49-F238E27FC236}">
                <a16:creationId xmlns:a16="http://schemas.microsoft.com/office/drawing/2014/main" id="{13C2A817-A8CD-3694-6FBF-8BD618519821}"/>
              </a:ext>
            </a:extLst>
          </p:cNvPr>
          <p:cNvSpPr>
            <a:spLocks noGrp="1"/>
          </p:cNvSpPr>
          <p:nvPr>
            <p:ph idx="1"/>
          </p:nvPr>
        </p:nvSpPr>
        <p:spPr>
          <a:xfrm>
            <a:off x="490194" y="365124"/>
            <a:ext cx="11161336" cy="6195931"/>
          </a:xfrm>
        </p:spPr>
        <p:txBody>
          <a:bodyPr>
            <a:normAutofit/>
          </a:bodyPr>
          <a:lstStyle/>
          <a:p>
            <a:pPr marL="0" indent="0" algn="ctr">
              <a:buNone/>
            </a:pPr>
            <a:r>
              <a:rPr lang="en-US" sz="4800" b="1" dirty="0">
                <a:solidFill>
                  <a:schemeClr val="bg1"/>
                </a:solidFill>
              </a:rPr>
              <a:t>Definition</a:t>
            </a:r>
          </a:p>
          <a:p>
            <a:pPr algn="l" fontAlgn="base">
              <a:lnSpc>
                <a:spcPct val="100000"/>
              </a:lnSpc>
            </a:pPr>
            <a:r>
              <a:rPr lang="en-US" sz="2400" dirty="0">
                <a:solidFill>
                  <a:schemeClr val="bg1"/>
                </a:solidFill>
                <a:latin typeface="+mj-lt"/>
              </a:rPr>
              <a:t>Mobile Analytics refers to the process of collecting, measuring, and analyzing data generated by users interacting with mobile applications or websites. It helps businesses understand user behavior, app performance, engagement metrics, and conversion patterns on mobile devices.</a:t>
            </a:r>
          </a:p>
          <a:p>
            <a:pPr algn="l" fontAlgn="base"/>
            <a:endParaRPr lang="en-US" sz="2400" dirty="0">
              <a:solidFill>
                <a:schemeClr val="bg1"/>
              </a:solidFill>
            </a:endParaRPr>
          </a:p>
          <a:p>
            <a:pPr marL="0" indent="0" algn="l" fontAlgn="base">
              <a:buNone/>
            </a:pPr>
            <a:r>
              <a:rPr lang="en-IN" sz="2400" dirty="0">
                <a:solidFill>
                  <a:schemeClr val="bg1"/>
                </a:solidFill>
              </a:rPr>
              <a:t>Goals of Mobile Analytics</a:t>
            </a:r>
            <a:endParaRPr lang="en-US" sz="2400" dirty="0">
              <a:solidFill>
                <a:schemeClr val="bg1"/>
              </a:solidFill>
            </a:endParaRPr>
          </a:p>
          <a:p>
            <a:pPr algn="l" fontAlgn="base"/>
            <a:endParaRPr lang="en-US" sz="1600" dirty="0">
              <a:solidFill>
                <a:schemeClr val="bg1"/>
              </a:solidFill>
              <a:latin typeface="inter-regular"/>
            </a:endParaRPr>
          </a:p>
          <a:p>
            <a:pPr algn="l" fontAlgn="base"/>
            <a:endParaRPr lang="en-GB" sz="2400" dirty="0">
              <a:solidFill>
                <a:schemeClr val="bg1"/>
              </a:solidFill>
              <a:latin typeface="inter-regular"/>
            </a:endParaRPr>
          </a:p>
          <a:p>
            <a:pPr marL="0" indent="0" algn="ctr">
              <a:buNone/>
            </a:pPr>
            <a:endParaRPr lang="en-GB" sz="2800" b="1" dirty="0">
              <a:solidFill>
                <a:schemeClr val="bg1"/>
              </a:solidFill>
            </a:endParaRPr>
          </a:p>
        </p:txBody>
      </p:sp>
      <p:graphicFrame>
        <p:nvGraphicFramePr>
          <p:cNvPr id="4" name="Table 3">
            <a:extLst>
              <a:ext uri="{FF2B5EF4-FFF2-40B4-BE49-F238E27FC236}">
                <a16:creationId xmlns:a16="http://schemas.microsoft.com/office/drawing/2014/main" id="{95995E11-1477-B116-9570-7F7F85AAC300}"/>
              </a:ext>
            </a:extLst>
          </p:cNvPr>
          <p:cNvGraphicFramePr>
            <a:graphicFrameLocks noGrp="1"/>
          </p:cNvGraphicFramePr>
          <p:nvPr>
            <p:extLst>
              <p:ext uri="{D42A27DB-BD31-4B8C-83A1-F6EECF244321}">
                <p14:modId xmlns:p14="http://schemas.microsoft.com/office/powerpoint/2010/main" val="3524561381"/>
              </p:ext>
            </p:extLst>
          </p:nvPr>
        </p:nvGraphicFramePr>
        <p:xfrm>
          <a:off x="813062" y="3619609"/>
          <a:ext cx="10515600" cy="2682240"/>
        </p:xfrm>
        <a:graphic>
          <a:graphicData uri="http://schemas.openxmlformats.org/drawingml/2006/table">
            <a:tbl>
              <a:tblPr/>
              <a:tblGrid>
                <a:gridCol w="5257800">
                  <a:extLst>
                    <a:ext uri="{9D8B030D-6E8A-4147-A177-3AD203B41FA5}">
                      <a16:colId xmlns:a16="http://schemas.microsoft.com/office/drawing/2014/main" val="492706122"/>
                    </a:ext>
                  </a:extLst>
                </a:gridCol>
                <a:gridCol w="5257800">
                  <a:extLst>
                    <a:ext uri="{9D8B030D-6E8A-4147-A177-3AD203B41FA5}">
                      <a16:colId xmlns:a16="http://schemas.microsoft.com/office/drawing/2014/main" val="2432856078"/>
                    </a:ext>
                  </a:extLst>
                </a:gridCol>
              </a:tblGrid>
              <a:tr h="0">
                <a:tc>
                  <a:txBody>
                    <a:bodyPr/>
                    <a:lstStyle/>
                    <a:p>
                      <a:r>
                        <a:rPr lang="en-IN" sz="2000" b="1">
                          <a:solidFill>
                            <a:schemeClr val="bg1"/>
                          </a:solidFill>
                          <a:latin typeface="+mj-lt"/>
                        </a:rPr>
                        <a:t>Goal</a:t>
                      </a:r>
                      <a:endParaRPr lang="en-IN" sz="2000">
                        <a:solidFill>
                          <a:schemeClr val="bg1"/>
                        </a:solidFill>
                        <a:latin typeface="+mj-lt"/>
                      </a:endParaRPr>
                    </a:p>
                  </a:txBody>
                  <a:tcPr anchor="ctr">
                    <a:lnL>
                      <a:noFill/>
                    </a:lnL>
                    <a:lnR>
                      <a:noFill/>
                    </a:lnR>
                    <a:lnT>
                      <a:noFill/>
                    </a:lnT>
                    <a:lnB>
                      <a:noFill/>
                    </a:lnB>
                    <a:noFill/>
                  </a:tcPr>
                </a:tc>
                <a:tc>
                  <a:txBody>
                    <a:bodyPr/>
                    <a:lstStyle/>
                    <a:p>
                      <a:r>
                        <a:rPr lang="en-IN" sz="2000" b="1">
                          <a:solidFill>
                            <a:schemeClr val="bg1"/>
                          </a:solidFill>
                          <a:latin typeface="+mj-lt"/>
                        </a:rPr>
                        <a:t>Description</a:t>
                      </a:r>
                      <a:endParaRPr lang="en-IN" sz="2000">
                        <a:solidFill>
                          <a:schemeClr val="bg1"/>
                        </a:solidFill>
                        <a:latin typeface="+mj-lt"/>
                      </a:endParaRPr>
                    </a:p>
                  </a:txBody>
                  <a:tcPr anchor="ctr">
                    <a:lnL>
                      <a:noFill/>
                    </a:lnL>
                    <a:lnR>
                      <a:noFill/>
                    </a:lnR>
                    <a:lnT>
                      <a:noFill/>
                    </a:lnT>
                    <a:lnB>
                      <a:noFill/>
                    </a:lnB>
                    <a:noFill/>
                  </a:tcPr>
                </a:tc>
                <a:extLst>
                  <a:ext uri="{0D108BD9-81ED-4DB2-BD59-A6C34878D82A}">
                    <a16:rowId xmlns:a16="http://schemas.microsoft.com/office/drawing/2014/main" val="4206028657"/>
                  </a:ext>
                </a:extLst>
              </a:tr>
              <a:tr h="0">
                <a:tc>
                  <a:txBody>
                    <a:bodyPr/>
                    <a:lstStyle/>
                    <a:p>
                      <a:r>
                        <a:rPr lang="en-IN" sz="2000" b="1" dirty="0">
                          <a:solidFill>
                            <a:schemeClr val="bg1"/>
                          </a:solidFill>
                          <a:latin typeface="+mj-lt"/>
                        </a:rPr>
                        <a:t>User Engagement</a:t>
                      </a:r>
                      <a:endParaRPr lang="en-IN" sz="2000" dirty="0">
                        <a:solidFill>
                          <a:schemeClr val="bg1"/>
                        </a:solidFill>
                        <a:latin typeface="+mj-lt"/>
                      </a:endParaRPr>
                    </a:p>
                  </a:txBody>
                  <a:tcPr anchor="ctr">
                    <a:lnL>
                      <a:noFill/>
                    </a:lnL>
                    <a:lnR>
                      <a:noFill/>
                    </a:lnR>
                    <a:lnT>
                      <a:noFill/>
                    </a:lnT>
                    <a:lnB>
                      <a:noFill/>
                    </a:lnB>
                    <a:noFill/>
                  </a:tcPr>
                </a:tc>
                <a:tc>
                  <a:txBody>
                    <a:bodyPr/>
                    <a:lstStyle/>
                    <a:p>
                      <a:r>
                        <a:rPr lang="en-US" sz="2000" dirty="0">
                          <a:solidFill>
                            <a:schemeClr val="bg1"/>
                          </a:solidFill>
                          <a:latin typeface="+mj-lt"/>
                        </a:rPr>
                        <a:t>Track how users interact with the app</a:t>
                      </a:r>
                    </a:p>
                  </a:txBody>
                  <a:tcPr anchor="ctr">
                    <a:lnL>
                      <a:noFill/>
                    </a:lnL>
                    <a:lnR>
                      <a:noFill/>
                    </a:lnR>
                    <a:lnT>
                      <a:noFill/>
                    </a:lnT>
                    <a:lnB>
                      <a:noFill/>
                    </a:lnB>
                    <a:noFill/>
                  </a:tcPr>
                </a:tc>
                <a:extLst>
                  <a:ext uri="{0D108BD9-81ED-4DB2-BD59-A6C34878D82A}">
                    <a16:rowId xmlns:a16="http://schemas.microsoft.com/office/drawing/2014/main" val="2846720011"/>
                  </a:ext>
                </a:extLst>
              </a:tr>
              <a:tr h="0">
                <a:tc>
                  <a:txBody>
                    <a:bodyPr/>
                    <a:lstStyle/>
                    <a:p>
                      <a:r>
                        <a:rPr lang="en-IN" sz="2000" b="1">
                          <a:solidFill>
                            <a:schemeClr val="bg1"/>
                          </a:solidFill>
                          <a:latin typeface="+mj-lt"/>
                        </a:rPr>
                        <a:t>Performance Monitoring</a:t>
                      </a:r>
                      <a:endParaRPr lang="en-IN" sz="2000">
                        <a:solidFill>
                          <a:schemeClr val="bg1"/>
                        </a:solidFill>
                        <a:latin typeface="+mj-lt"/>
                      </a:endParaRPr>
                    </a:p>
                  </a:txBody>
                  <a:tcPr anchor="ctr">
                    <a:lnL>
                      <a:noFill/>
                    </a:lnL>
                    <a:lnR>
                      <a:noFill/>
                    </a:lnR>
                    <a:lnT>
                      <a:noFill/>
                    </a:lnT>
                    <a:lnB>
                      <a:noFill/>
                    </a:lnB>
                    <a:noFill/>
                  </a:tcPr>
                </a:tc>
                <a:tc>
                  <a:txBody>
                    <a:bodyPr/>
                    <a:lstStyle/>
                    <a:p>
                      <a:r>
                        <a:rPr lang="en-US" sz="2000">
                          <a:solidFill>
                            <a:schemeClr val="bg1"/>
                          </a:solidFill>
                          <a:latin typeface="+mj-lt"/>
                        </a:rPr>
                        <a:t>Analyze load time, crashes, battery usage</a:t>
                      </a:r>
                    </a:p>
                  </a:txBody>
                  <a:tcPr anchor="ctr">
                    <a:lnL>
                      <a:noFill/>
                    </a:lnL>
                    <a:lnR>
                      <a:noFill/>
                    </a:lnR>
                    <a:lnT>
                      <a:noFill/>
                    </a:lnT>
                    <a:lnB>
                      <a:noFill/>
                    </a:lnB>
                    <a:noFill/>
                  </a:tcPr>
                </a:tc>
                <a:extLst>
                  <a:ext uri="{0D108BD9-81ED-4DB2-BD59-A6C34878D82A}">
                    <a16:rowId xmlns:a16="http://schemas.microsoft.com/office/drawing/2014/main" val="3179349725"/>
                  </a:ext>
                </a:extLst>
              </a:tr>
              <a:tr h="0">
                <a:tc>
                  <a:txBody>
                    <a:bodyPr/>
                    <a:lstStyle/>
                    <a:p>
                      <a:r>
                        <a:rPr lang="en-IN" sz="2000" b="1">
                          <a:solidFill>
                            <a:schemeClr val="bg1"/>
                          </a:solidFill>
                          <a:latin typeface="+mj-lt"/>
                        </a:rPr>
                        <a:t>Conversion Tracking</a:t>
                      </a:r>
                      <a:endParaRPr lang="en-IN" sz="2000">
                        <a:solidFill>
                          <a:schemeClr val="bg1"/>
                        </a:solidFill>
                        <a:latin typeface="+mj-lt"/>
                      </a:endParaRPr>
                    </a:p>
                  </a:txBody>
                  <a:tcPr anchor="ctr">
                    <a:lnL>
                      <a:noFill/>
                    </a:lnL>
                    <a:lnR>
                      <a:noFill/>
                    </a:lnR>
                    <a:lnT>
                      <a:noFill/>
                    </a:lnT>
                    <a:lnB>
                      <a:noFill/>
                    </a:lnB>
                    <a:noFill/>
                  </a:tcPr>
                </a:tc>
                <a:tc>
                  <a:txBody>
                    <a:bodyPr/>
                    <a:lstStyle/>
                    <a:p>
                      <a:r>
                        <a:rPr lang="en-US" sz="2000">
                          <a:solidFill>
                            <a:schemeClr val="bg1"/>
                          </a:solidFill>
                          <a:latin typeface="+mj-lt"/>
                        </a:rPr>
                        <a:t>Understand user journeys and funnel drop-offs</a:t>
                      </a:r>
                    </a:p>
                  </a:txBody>
                  <a:tcPr anchor="ctr">
                    <a:lnL>
                      <a:noFill/>
                    </a:lnL>
                    <a:lnR>
                      <a:noFill/>
                    </a:lnR>
                    <a:lnT>
                      <a:noFill/>
                    </a:lnT>
                    <a:lnB>
                      <a:noFill/>
                    </a:lnB>
                    <a:noFill/>
                  </a:tcPr>
                </a:tc>
                <a:extLst>
                  <a:ext uri="{0D108BD9-81ED-4DB2-BD59-A6C34878D82A}">
                    <a16:rowId xmlns:a16="http://schemas.microsoft.com/office/drawing/2014/main" val="923919314"/>
                  </a:ext>
                </a:extLst>
              </a:tr>
              <a:tr h="0">
                <a:tc>
                  <a:txBody>
                    <a:bodyPr/>
                    <a:lstStyle/>
                    <a:p>
                      <a:r>
                        <a:rPr lang="en-IN" sz="2000" b="1">
                          <a:solidFill>
                            <a:schemeClr val="bg1"/>
                          </a:solidFill>
                          <a:latin typeface="+mj-lt"/>
                        </a:rPr>
                        <a:t>Retention Improvement</a:t>
                      </a:r>
                      <a:endParaRPr lang="en-IN" sz="2000">
                        <a:solidFill>
                          <a:schemeClr val="bg1"/>
                        </a:solidFill>
                        <a:latin typeface="+mj-lt"/>
                      </a:endParaRPr>
                    </a:p>
                  </a:txBody>
                  <a:tcPr anchor="ctr">
                    <a:lnL>
                      <a:noFill/>
                    </a:lnL>
                    <a:lnR>
                      <a:noFill/>
                    </a:lnR>
                    <a:lnT>
                      <a:noFill/>
                    </a:lnT>
                    <a:lnB>
                      <a:noFill/>
                    </a:lnB>
                    <a:noFill/>
                  </a:tcPr>
                </a:tc>
                <a:tc>
                  <a:txBody>
                    <a:bodyPr/>
                    <a:lstStyle/>
                    <a:p>
                      <a:r>
                        <a:rPr lang="en-US" sz="2000">
                          <a:solidFill>
                            <a:schemeClr val="bg1"/>
                          </a:solidFill>
                          <a:latin typeface="+mj-lt"/>
                        </a:rPr>
                        <a:t>Identify why users leave and how to retain them</a:t>
                      </a:r>
                    </a:p>
                  </a:txBody>
                  <a:tcPr anchor="ctr">
                    <a:lnL>
                      <a:noFill/>
                    </a:lnL>
                    <a:lnR>
                      <a:noFill/>
                    </a:lnR>
                    <a:lnT>
                      <a:noFill/>
                    </a:lnT>
                    <a:lnB>
                      <a:noFill/>
                    </a:lnB>
                    <a:noFill/>
                  </a:tcPr>
                </a:tc>
                <a:extLst>
                  <a:ext uri="{0D108BD9-81ED-4DB2-BD59-A6C34878D82A}">
                    <a16:rowId xmlns:a16="http://schemas.microsoft.com/office/drawing/2014/main" val="4010426137"/>
                  </a:ext>
                </a:extLst>
              </a:tr>
              <a:tr h="0">
                <a:tc>
                  <a:txBody>
                    <a:bodyPr/>
                    <a:lstStyle/>
                    <a:p>
                      <a:r>
                        <a:rPr lang="en-IN" sz="2000" b="1">
                          <a:solidFill>
                            <a:schemeClr val="bg1"/>
                          </a:solidFill>
                          <a:latin typeface="+mj-lt"/>
                        </a:rPr>
                        <a:t>Revenue Optimization</a:t>
                      </a:r>
                      <a:endParaRPr lang="en-IN" sz="2000">
                        <a:solidFill>
                          <a:schemeClr val="bg1"/>
                        </a:solidFill>
                        <a:latin typeface="+mj-lt"/>
                      </a:endParaRPr>
                    </a:p>
                  </a:txBody>
                  <a:tcPr anchor="ctr">
                    <a:lnL>
                      <a:noFill/>
                    </a:lnL>
                    <a:lnR>
                      <a:noFill/>
                    </a:lnR>
                    <a:lnT>
                      <a:noFill/>
                    </a:lnT>
                    <a:lnB>
                      <a:noFill/>
                    </a:lnB>
                    <a:noFill/>
                  </a:tcPr>
                </a:tc>
                <a:tc>
                  <a:txBody>
                    <a:bodyPr/>
                    <a:lstStyle/>
                    <a:p>
                      <a:r>
                        <a:rPr lang="en-US" sz="2000" dirty="0">
                          <a:solidFill>
                            <a:schemeClr val="bg1"/>
                          </a:solidFill>
                          <a:latin typeface="+mj-lt"/>
                        </a:rPr>
                        <a:t>Analyze in-app purchases, ad clicks, and subscription data</a:t>
                      </a:r>
                    </a:p>
                  </a:txBody>
                  <a:tcPr anchor="ctr">
                    <a:lnL>
                      <a:noFill/>
                    </a:lnL>
                    <a:lnR>
                      <a:noFill/>
                    </a:lnR>
                    <a:lnT>
                      <a:noFill/>
                    </a:lnT>
                    <a:lnB>
                      <a:noFill/>
                    </a:lnB>
                    <a:noFill/>
                  </a:tcPr>
                </a:tc>
                <a:extLst>
                  <a:ext uri="{0D108BD9-81ED-4DB2-BD59-A6C34878D82A}">
                    <a16:rowId xmlns:a16="http://schemas.microsoft.com/office/drawing/2014/main" val="649890674"/>
                  </a:ext>
                </a:extLst>
              </a:tr>
            </a:tbl>
          </a:graphicData>
        </a:graphic>
      </p:graphicFrame>
    </p:spTree>
    <p:extLst>
      <p:ext uri="{BB962C8B-B14F-4D97-AF65-F5344CB8AC3E}">
        <p14:creationId xmlns:p14="http://schemas.microsoft.com/office/powerpoint/2010/main" val="3787716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745EE5-3286-860D-7521-542E098F77B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0C28C9E-CCFE-D74B-BFAA-53FDE905FC8D}"/>
              </a:ext>
            </a:extLst>
          </p:cNvPr>
          <p:cNvSpPr/>
          <p:nvPr/>
        </p:nvSpPr>
        <p:spPr>
          <a:xfrm>
            <a:off x="428" y="0"/>
            <a:ext cx="12191144" cy="68576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000000"/>
          </a:solidFill>
        </p:spPr>
        <p:txBody>
          <a:bodyPr wrap="square" lIns="0" tIns="0" rIns="0" bIns="0" rtlCol="0"/>
          <a:lstStyle/>
          <a:p>
            <a:endParaRPr sz="1092"/>
          </a:p>
        </p:txBody>
      </p:sp>
      <p:sp>
        <p:nvSpPr>
          <p:cNvPr id="3" name="object 3">
            <a:extLst>
              <a:ext uri="{FF2B5EF4-FFF2-40B4-BE49-F238E27FC236}">
                <a16:creationId xmlns:a16="http://schemas.microsoft.com/office/drawing/2014/main" id="{B4E933A2-E35A-F4C7-BE2C-3BA928A4534B}"/>
              </a:ext>
            </a:extLst>
          </p:cNvPr>
          <p:cNvSpPr txBox="1">
            <a:spLocks noGrp="1"/>
          </p:cNvSpPr>
          <p:nvPr>
            <p:ph type="title"/>
          </p:nvPr>
        </p:nvSpPr>
        <p:spPr>
          <a:prstGeom prst="rect">
            <a:avLst/>
          </a:prstGeom>
        </p:spPr>
        <p:txBody>
          <a:bodyPr vert="horz" wrap="square" lIns="0" tIns="10397" rIns="0" bIns="0" rtlCol="0" anchor="ctr">
            <a:spAutoFit/>
          </a:bodyPr>
          <a:lstStyle/>
          <a:p>
            <a:pPr marL="7701">
              <a:lnSpc>
                <a:spcPct val="100000"/>
              </a:lnSpc>
              <a:spcBef>
                <a:spcPts val="82"/>
              </a:spcBef>
            </a:pPr>
            <a:r>
              <a:rPr sz="5579" dirty="0">
                <a:latin typeface="Verdana"/>
                <a:cs typeface="Verdana"/>
              </a:rPr>
              <a:t>Search</a:t>
            </a:r>
            <a:r>
              <a:rPr sz="5579" spc="-476" dirty="0">
                <a:latin typeface="Verdana"/>
                <a:cs typeface="Verdana"/>
              </a:rPr>
              <a:t> </a:t>
            </a:r>
            <a:r>
              <a:rPr sz="5579" spc="88" dirty="0">
                <a:latin typeface="Verdana"/>
                <a:cs typeface="Verdana"/>
              </a:rPr>
              <a:t>Problems</a:t>
            </a:r>
            <a:endParaRPr sz="5579">
              <a:latin typeface="Verdana"/>
              <a:cs typeface="Verdana"/>
            </a:endParaRPr>
          </a:p>
        </p:txBody>
      </p:sp>
      <p:sp>
        <p:nvSpPr>
          <p:cNvPr id="5" name="Content Placeholder 4">
            <a:extLst>
              <a:ext uri="{FF2B5EF4-FFF2-40B4-BE49-F238E27FC236}">
                <a16:creationId xmlns:a16="http://schemas.microsoft.com/office/drawing/2014/main" id="{19696DE7-2680-2B3F-364F-D3A64E4262BB}"/>
              </a:ext>
            </a:extLst>
          </p:cNvPr>
          <p:cNvSpPr>
            <a:spLocks noGrp="1"/>
          </p:cNvSpPr>
          <p:nvPr>
            <p:ph idx="1"/>
          </p:nvPr>
        </p:nvSpPr>
        <p:spPr>
          <a:xfrm>
            <a:off x="490194" y="102742"/>
            <a:ext cx="11161336" cy="6458313"/>
          </a:xfrm>
        </p:spPr>
        <p:txBody>
          <a:bodyPr>
            <a:normAutofit/>
          </a:bodyPr>
          <a:lstStyle/>
          <a:p>
            <a:pPr marL="0" indent="0" algn="ctr">
              <a:buNone/>
            </a:pPr>
            <a:r>
              <a:rPr lang="en-US" sz="3600" b="1" dirty="0">
                <a:solidFill>
                  <a:schemeClr val="bg1"/>
                </a:solidFill>
              </a:rPr>
              <a:t> Features of ML</a:t>
            </a:r>
          </a:p>
          <a:p>
            <a:pPr marL="0" indent="0" algn="ctr">
              <a:buNone/>
            </a:pPr>
            <a:endParaRPr lang="en-GB" sz="2800" b="1" dirty="0">
              <a:solidFill>
                <a:schemeClr val="bg1"/>
              </a:solidFill>
            </a:endParaRPr>
          </a:p>
        </p:txBody>
      </p:sp>
      <p:graphicFrame>
        <p:nvGraphicFramePr>
          <p:cNvPr id="7" name="Table 6">
            <a:extLst>
              <a:ext uri="{FF2B5EF4-FFF2-40B4-BE49-F238E27FC236}">
                <a16:creationId xmlns:a16="http://schemas.microsoft.com/office/drawing/2014/main" id="{9F0BCF99-D7BE-8C0F-91EB-F51E8F6B04AE}"/>
              </a:ext>
            </a:extLst>
          </p:cNvPr>
          <p:cNvGraphicFramePr>
            <a:graphicFrameLocks noGrp="1"/>
          </p:cNvGraphicFramePr>
          <p:nvPr>
            <p:extLst>
              <p:ext uri="{D42A27DB-BD31-4B8C-83A1-F6EECF244321}">
                <p14:modId xmlns:p14="http://schemas.microsoft.com/office/powerpoint/2010/main" val="1008586208"/>
              </p:ext>
            </p:extLst>
          </p:nvPr>
        </p:nvGraphicFramePr>
        <p:xfrm>
          <a:off x="219728" y="627510"/>
          <a:ext cx="11702267" cy="6195928"/>
        </p:xfrm>
        <a:graphic>
          <a:graphicData uri="http://schemas.openxmlformats.org/drawingml/2006/table">
            <a:tbl>
              <a:tblPr/>
              <a:tblGrid>
                <a:gridCol w="2601654">
                  <a:extLst>
                    <a:ext uri="{9D8B030D-6E8A-4147-A177-3AD203B41FA5}">
                      <a16:colId xmlns:a16="http://schemas.microsoft.com/office/drawing/2014/main" val="2511421720"/>
                    </a:ext>
                  </a:extLst>
                </a:gridCol>
                <a:gridCol w="5199857">
                  <a:extLst>
                    <a:ext uri="{9D8B030D-6E8A-4147-A177-3AD203B41FA5}">
                      <a16:colId xmlns:a16="http://schemas.microsoft.com/office/drawing/2014/main" val="3564119882"/>
                    </a:ext>
                  </a:extLst>
                </a:gridCol>
                <a:gridCol w="3900756">
                  <a:extLst>
                    <a:ext uri="{9D8B030D-6E8A-4147-A177-3AD203B41FA5}">
                      <a16:colId xmlns:a16="http://schemas.microsoft.com/office/drawing/2014/main" val="300704491"/>
                    </a:ext>
                  </a:extLst>
                </a:gridCol>
              </a:tblGrid>
              <a:tr h="435193">
                <a:tc>
                  <a:txBody>
                    <a:bodyPr/>
                    <a:lstStyle/>
                    <a:p>
                      <a:r>
                        <a:rPr lang="en-IN" sz="2400" b="1">
                          <a:solidFill>
                            <a:schemeClr val="bg1"/>
                          </a:solidFill>
                        </a:rPr>
                        <a:t>Feature</a:t>
                      </a:r>
                      <a:endParaRPr lang="en-IN" sz="2400">
                        <a:solidFill>
                          <a:schemeClr val="bg1"/>
                        </a:solidFill>
                      </a:endParaRPr>
                    </a:p>
                  </a:txBody>
                  <a:tcPr marL="52426" marR="52426" marT="26213" marB="26213" anchor="ctr">
                    <a:lnL>
                      <a:noFill/>
                    </a:lnL>
                    <a:lnR>
                      <a:noFill/>
                    </a:lnR>
                    <a:lnT>
                      <a:noFill/>
                    </a:lnT>
                    <a:lnB>
                      <a:noFill/>
                    </a:lnB>
                    <a:noFill/>
                  </a:tcPr>
                </a:tc>
                <a:tc>
                  <a:txBody>
                    <a:bodyPr/>
                    <a:lstStyle/>
                    <a:p>
                      <a:r>
                        <a:rPr lang="en-IN" sz="2400" b="1">
                          <a:solidFill>
                            <a:schemeClr val="bg1"/>
                          </a:solidFill>
                        </a:rPr>
                        <a:t>Description</a:t>
                      </a:r>
                      <a:endParaRPr lang="en-IN" sz="2400">
                        <a:solidFill>
                          <a:schemeClr val="bg1"/>
                        </a:solidFill>
                      </a:endParaRPr>
                    </a:p>
                  </a:txBody>
                  <a:tcPr marL="52426" marR="52426" marT="26213" marB="26213" anchor="ctr">
                    <a:lnL>
                      <a:noFill/>
                    </a:lnL>
                    <a:lnR>
                      <a:noFill/>
                    </a:lnR>
                    <a:lnT>
                      <a:noFill/>
                    </a:lnT>
                    <a:lnB>
                      <a:noFill/>
                    </a:lnB>
                    <a:noFill/>
                  </a:tcPr>
                </a:tc>
                <a:tc>
                  <a:txBody>
                    <a:bodyPr/>
                    <a:lstStyle/>
                    <a:p>
                      <a:r>
                        <a:rPr lang="en-IN" sz="2400" b="1" dirty="0">
                          <a:solidFill>
                            <a:schemeClr val="bg1"/>
                          </a:solidFill>
                        </a:rPr>
                        <a:t>Example</a:t>
                      </a:r>
                      <a:endParaRPr lang="en-IN" sz="2400" dirty="0">
                        <a:solidFill>
                          <a:schemeClr val="bg1"/>
                        </a:solidFill>
                      </a:endParaRPr>
                    </a:p>
                  </a:txBody>
                  <a:tcPr marL="52426" marR="52426" marT="26213" marB="26213" anchor="ctr">
                    <a:lnL>
                      <a:noFill/>
                    </a:lnL>
                    <a:lnR>
                      <a:noFill/>
                    </a:lnR>
                    <a:lnT>
                      <a:noFill/>
                    </a:lnT>
                    <a:lnB>
                      <a:noFill/>
                    </a:lnB>
                    <a:noFill/>
                  </a:tcPr>
                </a:tc>
                <a:extLst>
                  <a:ext uri="{0D108BD9-81ED-4DB2-BD59-A6C34878D82A}">
                    <a16:rowId xmlns:a16="http://schemas.microsoft.com/office/drawing/2014/main" val="1914663699"/>
                  </a:ext>
                </a:extLst>
              </a:tr>
              <a:tr h="634731">
                <a:tc>
                  <a:txBody>
                    <a:bodyPr/>
                    <a:lstStyle/>
                    <a:p>
                      <a:r>
                        <a:rPr lang="en-IN" sz="1800" dirty="0">
                          <a:solidFill>
                            <a:schemeClr val="bg1"/>
                          </a:solidFill>
                        </a:rPr>
                        <a:t>Learning from Data</a:t>
                      </a:r>
                    </a:p>
                  </a:txBody>
                  <a:tcPr marL="52426" marR="52426" marT="26213" marB="26213" anchor="ctr">
                    <a:lnL>
                      <a:noFill/>
                    </a:lnL>
                    <a:lnR>
                      <a:noFill/>
                    </a:lnR>
                    <a:lnT>
                      <a:noFill/>
                    </a:lnT>
                    <a:lnB>
                      <a:noFill/>
                    </a:lnB>
                    <a:noFill/>
                  </a:tcPr>
                </a:tc>
                <a:tc>
                  <a:txBody>
                    <a:bodyPr/>
                    <a:lstStyle/>
                    <a:p>
                      <a:r>
                        <a:rPr lang="en-US" sz="1800" dirty="0">
                          <a:solidFill>
                            <a:schemeClr val="bg1"/>
                          </a:solidFill>
                        </a:rPr>
                        <a:t>Models improve automatically by analyzing and learning from input data.</a:t>
                      </a:r>
                    </a:p>
                  </a:txBody>
                  <a:tcPr marL="61286" marR="61286" marT="30643" marB="30643" anchor="ctr">
                    <a:lnL>
                      <a:noFill/>
                    </a:lnL>
                    <a:lnR>
                      <a:noFill/>
                    </a:lnR>
                    <a:lnT>
                      <a:noFill/>
                    </a:lnT>
                    <a:lnB>
                      <a:noFill/>
                    </a:lnB>
                    <a:noFill/>
                  </a:tcPr>
                </a:tc>
                <a:tc>
                  <a:txBody>
                    <a:bodyPr/>
                    <a:lstStyle/>
                    <a:p>
                      <a:r>
                        <a:rPr lang="en-US" sz="1800" dirty="0">
                          <a:solidFill>
                            <a:schemeClr val="bg1"/>
                          </a:solidFill>
                        </a:rPr>
                        <a:t>Spam filters learn from labeled emails to detect new spam.</a:t>
                      </a:r>
                    </a:p>
                  </a:txBody>
                  <a:tcPr marL="52426" marR="52426" marT="26213" marB="26213" anchor="ctr">
                    <a:lnL>
                      <a:noFill/>
                    </a:lnL>
                    <a:lnR>
                      <a:noFill/>
                    </a:lnR>
                    <a:lnT>
                      <a:noFill/>
                    </a:lnT>
                    <a:lnB>
                      <a:noFill/>
                    </a:lnB>
                    <a:noFill/>
                  </a:tcPr>
                </a:tc>
                <a:extLst>
                  <a:ext uri="{0D108BD9-81ED-4DB2-BD59-A6C34878D82A}">
                    <a16:rowId xmlns:a16="http://schemas.microsoft.com/office/drawing/2014/main" val="2997866684"/>
                  </a:ext>
                </a:extLst>
              </a:tr>
              <a:tr h="663419">
                <a:tc>
                  <a:txBody>
                    <a:bodyPr/>
                    <a:lstStyle/>
                    <a:p>
                      <a:r>
                        <a:rPr lang="en-IN" sz="1800">
                          <a:solidFill>
                            <a:schemeClr val="bg1"/>
                          </a:solidFill>
                        </a:rPr>
                        <a:t>Automated Decision-Making</a:t>
                      </a:r>
                    </a:p>
                  </a:txBody>
                  <a:tcPr marL="52426" marR="52426" marT="26213" marB="26213" anchor="ctr">
                    <a:lnL>
                      <a:noFill/>
                    </a:lnL>
                    <a:lnR>
                      <a:noFill/>
                    </a:lnR>
                    <a:lnT>
                      <a:noFill/>
                    </a:lnT>
                    <a:lnB>
                      <a:noFill/>
                    </a:lnB>
                    <a:noFill/>
                  </a:tcPr>
                </a:tc>
                <a:tc>
                  <a:txBody>
                    <a:bodyPr/>
                    <a:lstStyle/>
                    <a:p>
                      <a:r>
                        <a:rPr lang="en-US" sz="1800" dirty="0">
                          <a:solidFill>
                            <a:schemeClr val="bg1"/>
                          </a:solidFill>
                        </a:rPr>
                        <a:t>Makes predictions or decisions without human intervention once trained.</a:t>
                      </a:r>
                    </a:p>
                  </a:txBody>
                  <a:tcPr marL="61286" marR="61286" marT="30643" marB="30643" anchor="ctr">
                    <a:lnL>
                      <a:noFill/>
                    </a:lnL>
                    <a:lnR>
                      <a:noFill/>
                    </a:lnR>
                    <a:lnT>
                      <a:noFill/>
                    </a:lnT>
                    <a:lnB>
                      <a:noFill/>
                    </a:lnB>
                    <a:noFill/>
                  </a:tcPr>
                </a:tc>
                <a:tc>
                  <a:txBody>
                    <a:bodyPr/>
                    <a:lstStyle/>
                    <a:p>
                      <a:r>
                        <a:rPr lang="en-US" sz="1800">
                          <a:solidFill>
                            <a:schemeClr val="bg1"/>
                          </a:solidFill>
                        </a:rPr>
                        <a:t>YouTube recommends videos based on watch history.</a:t>
                      </a:r>
                    </a:p>
                  </a:txBody>
                  <a:tcPr marL="52426" marR="52426" marT="26213" marB="26213" anchor="ctr">
                    <a:lnL>
                      <a:noFill/>
                    </a:lnL>
                    <a:lnR>
                      <a:noFill/>
                    </a:lnR>
                    <a:lnT>
                      <a:noFill/>
                    </a:lnT>
                    <a:lnB>
                      <a:noFill/>
                    </a:lnB>
                    <a:noFill/>
                  </a:tcPr>
                </a:tc>
                <a:extLst>
                  <a:ext uri="{0D108BD9-81ED-4DB2-BD59-A6C34878D82A}">
                    <a16:rowId xmlns:a16="http://schemas.microsoft.com/office/drawing/2014/main" val="35443464"/>
                  </a:ext>
                </a:extLst>
              </a:tr>
              <a:tr h="634731">
                <a:tc>
                  <a:txBody>
                    <a:bodyPr/>
                    <a:lstStyle/>
                    <a:p>
                      <a:r>
                        <a:rPr lang="en-IN" sz="1800">
                          <a:solidFill>
                            <a:schemeClr val="bg1"/>
                          </a:solidFill>
                        </a:rPr>
                        <a:t>Adaptability</a:t>
                      </a:r>
                    </a:p>
                  </a:txBody>
                  <a:tcPr marL="52426" marR="52426" marT="26213" marB="26213" anchor="ctr">
                    <a:lnL>
                      <a:noFill/>
                    </a:lnL>
                    <a:lnR>
                      <a:noFill/>
                    </a:lnR>
                    <a:lnT>
                      <a:noFill/>
                    </a:lnT>
                    <a:lnB>
                      <a:noFill/>
                    </a:lnB>
                    <a:noFill/>
                  </a:tcPr>
                </a:tc>
                <a:tc>
                  <a:txBody>
                    <a:bodyPr/>
                    <a:lstStyle/>
                    <a:p>
                      <a:r>
                        <a:rPr lang="en-US" sz="1800" dirty="0">
                          <a:solidFill>
                            <a:schemeClr val="bg1"/>
                          </a:solidFill>
                        </a:rPr>
                        <a:t>Adjusts to new data or environmental changes, improving performance over time.</a:t>
                      </a:r>
                    </a:p>
                  </a:txBody>
                  <a:tcPr marL="61286" marR="61286" marT="30643" marB="30643" anchor="ctr">
                    <a:lnL>
                      <a:noFill/>
                    </a:lnL>
                    <a:lnR>
                      <a:noFill/>
                    </a:lnR>
                    <a:lnT>
                      <a:noFill/>
                    </a:lnT>
                    <a:lnB>
                      <a:noFill/>
                    </a:lnB>
                    <a:noFill/>
                  </a:tcPr>
                </a:tc>
                <a:tc>
                  <a:txBody>
                    <a:bodyPr/>
                    <a:lstStyle/>
                    <a:p>
                      <a:r>
                        <a:rPr lang="en-US" sz="1800">
                          <a:solidFill>
                            <a:schemeClr val="bg1"/>
                          </a:solidFill>
                        </a:rPr>
                        <a:t>Weather forecasting models adapt to changing patterns.</a:t>
                      </a:r>
                    </a:p>
                  </a:txBody>
                  <a:tcPr marL="52426" marR="52426" marT="26213" marB="26213" anchor="ctr">
                    <a:lnL>
                      <a:noFill/>
                    </a:lnL>
                    <a:lnR>
                      <a:noFill/>
                    </a:lnR>
                    <a:lnT>
                      <a:noFill/>
                    </a:lnT>
                    <a:lnB>
                      <a:noFill/>
                    </a:lnB>
                    <a:noFill/>
                  </a:tcPr>
                </a:tc>
                <a:extLst>
                  <a:ext uri="{0D108BD9-81ED-4DB2-BD59-A6C34878D82A}">
                    <a16:rowId xmlns:a16="http://schemas.microsoft.com/office/drawing/2014/main" val="3010913119"/>
                  </a:ext>
                </a:extLst>
              </a:tr>
              <a:tr h="634731">
                <a:tc>
                  <a:txBody>
                    <a:bodyPr/>
                    <a:lstStyle/>
                    <a:p>
                      <a:r>
                        <a:rPr lang="en-IN" sz="1800">
                          <a:solidFill>
                            <a:schemeClr val="bg1"/>
                          </a:solidFill>
                        </a:rPr>
                        <a:t>Scalability</a:t>
                      </a:r>
                    </a:p>
                  </a:txBody>
                  <a:tcPr marL="52426" marR="52426" marT="26213" marB="26213" anchor="ctr">
                    <a:lnL>
                      <a:noFill/>
                    </a:lnL>
                    <a:lnR>
                      <a:noFill/>
                    </a:lnR>
                    <a:lnT>
                      <a:noFill/>
                    </a:lnT>
                    <a:lnB>
                      <a:noFill/>
                    </a:lnB>
                    <a:noFill/>
                  </a:tcPr>
                </a:tc>
                <a:tc>
                  <a:txBody>
                    <a:bodyPr/>
                    <a:lstStyle/>
                    <a:p>
                      <a:r>
                        <a:rPr lang="en-US" sz="1800" dirty="0">
                          <a:solidFill>
                            <a:schemeClr val="bg1"/>
                          </a:solidFill>
                        </a:rPr>
                        <a:t>Handles large datasets and high-dimensional data efficiently.</a:t>
                      </a:r>
                    </a:p>
                  </a:txBody>
                  <a:tcPr marL="61286" marR="61286" marT="30643" marB="30643" anchor="ctr">
                    <a:lnL>
                      <a:noFill/>
                    </a:lnL>
                    <a:lnR>
                      <a:noFill/>
                    </a:lnR>
                    <a:lnT>
                      <a:noFill/>
                    </a:lnT>
                    <a:lnB>
                      <a:noFill/>
                    </a:lnB>
                    <a:noFill/>
                  </a:tcPr>
                </a:tc>
                <a:tc>
                  <a:txBody>
                    <a:bodyPr/>
                    <a:lstStyle/>
                    <a:p>
                      <a:r>
                        <a:rPr lang="en-US" sz="1800">
                          <a:solidFill>
                            <a:schemeClr val="bg1"/>
                          </a:solidFill>
                        </a:rPr>
                        <a:t>Google search handles billions of queries using ML algorithms.</a:t>
                      </a:r>
                    </a:p>
                  </a:txBody>
                  <a:tcPr marL="52426" marR="52426" marT="26213" marB="26213" anchor="ctr">
                    <a:lnL>
                      <a:noFill/>
                    </a:lnL>
                    <a:lnR>
                      <a:noFill/>
                    </a:lnR>
                    <a:lnT>
                      <a:noFill/>
                    </a:lnT>
                    <a:lnB>
                      <a:noFill/>
                    </a:lnB>
                    <a:noFill/>
                  </a:tcPr>
                </a:tc>
                <a:extLst>
                  <a:ext uri="{0D108BD9-81ED-4DB2-BD59-A6C34878D82A}">
                    <a16:rowId xmlns:a16="http://schemas.microsoft.com/office/drawing/2014/main" val="51037882"/>
                  </a:ext>
                </a:extLst>
              </a:tr>
              <a:tr h="634731">
                <a:tc>
                  <a:txBody>
                    <a:bodyPr/>
                    <a:lstStyle/>
                    <a:p>
                      <a:r>
                        <a:rPr lang="en-IN" sz="1800">
                          <a:solidFill>
                            <a:schemeClr val="bg1"/>
                          </a:solidFill>
                        </a:rPr>
                        <a:t>Versatility</a:t>
                      </a:r>
                    </a:p>
                  </a:txBody>
                  <a:tcPr marL="52426" marR="52426" marT="26213" marB="26213" anchor="ctr">
                    <a:lnL>
                      <a:noFill/>
                    </a:lnL>
                    <a:lnR>
                      <a:noFill/>
                    </a:lnR>
                    <a:lnT>
                      <a:noFill/>
                    </a:lnT>
                    <a:lnB>
                      <a:noFill/>
                    </a:lnB>
                    <a:noFill/>
                  </a:tcPr>
                </a:tc>
                <a:tc>
                  <a:txBody>
                    <a:bodyPr/>
                    <a:lstStyle/>
                    <a:p>
                      <a:r>
                        <a:rPr lang="en-US" sz="1800" dirty="0">
                          <a:solidFill>
                            <a:schemeClr val="bg1"/>
                          </a:solidFill>
                        </a:rPr>
                        <a:t>Applicable across various fields and data types (text, image, audio, etc.).</a:t>
                      </a:r>
                    </a:p>
                  </a:txBody>
                  <a:tcPr marL="61286" marR="61286" marT="30643" marB="30643" anchor="ctr">
                    <a:lnL>
                      <a:noFill/>
                    </a:lnL>
                    <a:lnR>
                      <a:noFill/>
                    </a:lnR>
                    <a:lnT>
                      <a:noFill/>
                    </a:lnT>
                    <a:lnB>
                      <a:noFill/>
                    </a:lnB>
                    <a:noFill/>
                  </a:tcPr>
                </a:tc>
                <a:tc>
                  <a:txBody>
                    <a:bodyPr/>
                    <a:lstStyle/>
                    <a:p>
                      <a:r>
                        <a:rPr lang="en-US" sz="1800">
                          <a:solidFill>
                            <a:schemeClr val="bg1"/>
                          </a:solidFill>
                        </a:rPr>
                        <a:t>ML is used in finance, healthcare, agriculture, and marketing.</a:t>
                      </a:r>
                    </a:p>
                  </a:txBody>
                  <a:tcPr marL="52426" marR="52426" marT="26213" marB="26213" anchor="ctr">
                    <a:lnL>
                      <a:noFill/>
                    </a:lnL>
                    <a:lnR>
                      <a:noFill/>
                    </a:lnR>
                    <a:lnT>
                      <a:noFill/>
                    </a:lnT>
                    <a:lnB>
                      <a:noFill/>
                    </a:lnB>
                    <a:noFill/>
                  </a:tcPr>
                </a:tc>
                <a:extLst>
                  <a:ext uri="{0D108BD9-81ED-4DB2-BD59-A6C34878D82A}">
                    <a16:rowId xmlns:a16="http://schemas.microsoft.com/office/drawing/2014/main" val="2737787848"/>
                  </a:ext>
                </a:extLst>
              </a:tr>
              <a:tr h="634731">
                <a:tc>
                  <a:txBody>
                    <a:bodyPr/>
                    <a:lstStyle/>
                    <a:p>
                      <a:r>
                        <a:rPr lang="en-IN" sz="1800">
                          <a:solidFill>
                            <a:schemeClr val="bg1"/>
                          </a:solidFill>
                        </a:rPr>
                        <a:t>Improvement Over Time</a:t>
                      </a:r>
                    </a:p>
                  </a:txBody>
                  <a:tcPr marL="52426" marR="52426" marT="26213" marB="26213" anchor="ctr">
                    <a:lnL>
                      <a:noFill/>
                    </a:lnL>
                    <a:lnR>
                      <a:noFill/>
                    </a:lnR>
                    <a:lnT>
                      <a:noFill/>
                    </a:lnT>
                    <a:lnB>
                      <a:noFill/>
                    </a:lnB>
                    <a:noFill/>
                  </a:tcPr>
                </a:tc>
                <a:tc>
                  <a:txBody>
                    <a:bodyPr/>
                    <a:lstStyle/>
                    <a:p>
                      <a:r>
                        <a:rPr lang="en-US" sz="1800" dirty="0">
                          <a:solidFill>
                            <a:schemeClr val="bg1"/>
                          </a:solidFill>
                        </a:rPr>
                        <a:t>Performance increases as more training data becomes available.</a:t>
                      </a:r>
                    </a:p>
                  </a:txBody>
                  <a:tcPr marL="61286" marR="61286" marT="30643" marB="30643" anchor="ctr">
                    <a:lnL>
                      <a:noFill/>
                    </a:lnL>
                    <a:lnR>
                      <a:noFill/>
                    </a:lnR>
                    <a:lnT>
                      <a:noFill/>
                    </a:lnT>
                    <a:lnB>
                      <a:noFill/>
                    </a:lnB>
                    <a:noFill/>
                  </a:tcPr>
                </a:tc>
                <a:tc>
                  <a:txBody>
                    <a:bodyPr/>
                    <a:lstStyle/>
                    <a:p>
                      <a:r>
                        <a:rPr lang="en-US" sz="1800">
                          <a:solidFill>
                            <a:schemeClr val="bg1"/>
                          </a:solidFill>
                        </a:rPr>
                        <a:t>Voice assistants like Siri get better with user interactions.</a:t>
                      </a:r>
                    </a:p>
                  </a:txBody>
                  <a:tcPr marL="52426" marR="52426" marT="26213" marB="26213" anchor="ctr">
                    <a:lnL>
                      <a:noFill/>
                    </a:lnL>
                    <a:lnR>
                      <a:noFill/>
                    </a:lnR>
                    <a:lnT>
                      <a:noFill/>
                    </a:lnT>
                    <a:lnB>
                      <a:noFill/>
                    </a:lnB>
                    <a:noFill/>
                  </a:tcPr>
                </a:tc>
                <a:extLst>
                  <a:ext uri="{0D108BD9-81ED-4DB2-BD59-A6C34878D82A}">
                    <a16:rowId xmlns:a16="http://schemas.microsoft.com/office/drawing/2014/main" val="2636815726"/>
                  </a:ext>
                </a:extLst>
              </a:tr>
              <a:tr h="663419">
                <a:tc>
                  <a:txBody>
                    <a:bodyPr/>
                    <a:lstStyle/>
                    <a:p>
                      <a:r>
                        <a:rPr lang="en-IN" sz="1800">
                          <a:solidFill>
                            <a:schemeClr val="bg1"/>
                          </a:solidFill>
                        </a:rPr>
                        <a:t>Model Evaluation &amp; Feedback</a:t>
                      </a:r>
                    </a:p>
                  </a:txBody>
                  <a:tcPr marL="52426" marR="52426" marT="26213" marB="26213" anchor="ctr">
                    <a:lnL>
                      <a:noFill/>
                    </a:lnL>
                    <a:lnR>
                      <a:noFill/>
                    </a:lnR>
                    <a:lnT>
                      <a:noFill/>
                    </a:lnT>
                    <a:lnB>
                      <a:noFill/>
                    </a:lnB>
                    <a:noFill/>
                  </a:tcPr>
                </a:tc>
                <a:tc>
                  <a:txBody>
                    <a:bodyPr/>
                    <a:lstStyle/>
                    <a:p>
                      <a:r>
                        <a:rPr lang="en-US" sz="1800" dirty="0">
                          <a:solidFill>
                            <a:schemeClr val="bg1"/>
                          </a:solidFill>
                        </a:rPr>
                        <a:t>Uses evaluation metrics to validate models and refine them with feedback.</a:t>
                      </a:r>
                    </a:p>
                  </a:txBody>
                  <a:tcPr marL="61286" marR="61286" marT="30643" marB="30643" anchor="ctr">
                    <a:lnL>
                      <a:noFill/>
                    </a:lnL>
                    <a:lnR>
                      <a:noFill/>
                    </a:lnR>
                    <a:lnT>
                      <a:noFill/>
                    </a:lnT>
                    <a:lnB>
                      <a:noFill/>
                    </a:lnB>
                    <a:noFill/>
                  </a:tcPr>
                </a:tc>
                <a:tc>
                  <a:txBody>
                    <a:bodyPr/>
                    <a:lstStyle/>
                    <a:p>
                      <a:r>
                        <a:rPr lang="en-US" sz="1800">
                          <a:solidFill>
                            <a:schemeClr val="bg1"/>
                          </a:solidFill>
                        </a:rPr>
                        <a:t>Accuracy, precision, and recall are used to evaluate classification models.</a:t>
                      </a:r>
                    </a:p>
                  </a:txBody>
                  <a:tcPr marL="52426" marR="52426" marT="26213" marB="26213" anchor="ctr">
                    <a:lnL>
                      <a:noFill/>
                    </a:lnL>
                    <a:lnR>
                      <a:noFill/>
                    </a:lnR>
                    <a:lnT>
                      <a:noFill/>
                    </a:lnT>
                    <a:lnB>
                      <a:noFill/>
                    </a:lnB>
                    <a:noFill/>
                  </a:tcPr>
                </a:tc>
                <a:extLst>
                  <a:ext uri="{0D108BD9-81ED-4DB2-BD59-A6C34878D82A}">
                    <a16:rowId xmlns:a16="http://schemas.microsoft.com/office/drawing/2014/main" val="504638818"/>
                  </a:ext>
                </a:extLst>
              </a:tr>
              <a:tr h="625511">
                <a:tc>
                  <a:txBody>
                    <a:bodyPr/>
                    <a:lstStyle/>
                    <a:p>
                      <a:r>
                        <a:rPr lang="en-IN" sz="1800">
                          <a:solidFill>
                            <a:schemeClr val="bg1"/>
                          </a:solidFill>
                        </a:rPr>
                        <a:t>Real-Time Predictions</a:t>
                      </a:r>
                    </a:p>
                  </a:txBody>
                  <a:tcPr marL="52426" marR="52426" marT="26213" marB="26213" anchor="ctr">
                    <a:lnL>
                      <a:noFill/>
                    </a:lnL>
                    <a:lnR>
                      <a:noFill/>
                    </a:lnR>
                    <a:lnT>
                      <a:noFill/>
                    </a:lnT>
                    <a:lnB>
                      <a:noFill/>
                    </a:lnB>
                    <a:noFill/>
                  </a:tcPr>
                </a:tc>
                <a:tc>
                  <a:txBody>
                    <a:bodyPr/>
                    <a:lstStyle/>
                    <a:p>
                      <a:r>
                        <a:rPr lang="en-US" sz="1800" dirty="0">
                          <a:solidFill>
                            <a:schemeClr val="bg1"/>
                          </a:solidFill>
                        </a:rPr>
                        <a:t>Provides instant results using streaming or live data.</a:t>
                      </a:r>
                    </a:p>
                  </a:txBody>
                  <a:tcPr marL="61286" marR="61286" marT="30643" marB="30643" anchor="ctr">
                    <a:lnL>
                      <a:noFill/>
                    </a:lnL>
                    <a:lnR>
                      <a:noFill/>
                    </a:lnR>
                    <a:lnT>
                      <a:noFill/>
                    </a:lnT>
                    <a:lnB>
                      <a:noFill/>
                    </a:lnB>
                    <a:noFill/>
                  </a:tcPr>
                </a:tc>
                <a:tc>
                  <a:txBody>
                    <a:bodyPr/>
                    <a:lstStyle/>
                    <a:p>
                      <a:r>
                        <a:rPr lang="en-US" sz="1800">
                          <a:solidFill>
                            <a:schemeClr val="bg1"/>
                          </a:solidFill>
                        </a:rPr>
                        <a:t>Credit card fraud detection works in real-time.</a:t>
                      </a:r>
                    </a:p>
                  </a:txBody>
                  <a:tcPr marL="52426" marR="52426" marT="26213" marB="26213" anchor="ctr">
                    <a:lnL>
                      <a:noFill/>
                    </a:lnL>
                    <a:lnR>
                      <a:noFill/>
                    </a:lnR>
                    <a:lnT>
                      <a:noFill/>
                    </a:lnT>
                    <a:lnB>
                      <a:noFill/>
                    </a:lnB>
                    <a:noFill/>
                  </a:tcPr>
                </a:tc>
                <a:extLst>
                  <a:ext uri="{0D108BD9-81ED-4DB2-BD59-A6C34878D82A}">
                    <a16:rowId xmlns:a16="http://schemas.microsoft.com/office/drawing/2014/main" val="1659496951"/>
                  </a:ext>
                </a:extLst>
              </a:tr>
              <a:tr h="634731">
                <a:tc>
                  <a:txBody>
                    <a:bodyPr/>
                    <a:lstStyle/>
                    <a:p>
                      <a:r>
                        <a:rPr lang="en-IN" sz="1800">
                          <a:solidFill>
                            <a:schemeClr val="bg1"/>
                          </a:solidFill>
                        </a:rPr>
                        <a:t>Feature Engineering</a:t>
                      </a:r>
                    </a:p>
                  </a:txBody>
                  <a:tcPr marL="52426" marR="52426" marT="26213" marB="26213" anchor="ctr">
                    <a:lnL>
                      <a:noFill/>
                    </a:lnL>
                    <a:lnR>
                      <a:noFill/>
                    </a:lnR>
                    <a:lnT>
                      <a:noFill/>
                    </a:lnT>
                    <a:lnB>
                      <a:noFill/>
                    </a:lnB>
                    <a:noFill/>
                  </a:tcPr>
                </a:tc>
                <a:tc>
                  <a:txBody>
                    <a:bodyPr/>
                    <a:lstStyle/>
                    <a:p>
                      <a:r>
                        <a:rPr lang="en-US" sz="1800" dirty="0">
                          <a:solidFill>
                            <a:schemeClr val="bg1"/>
                          </a:solidFill>
                        </a:rPr>
                        <a:t>Focuses on identifying and using the most relevant input variables (features).</a:t>
                      </a:r>
                    </a:p>
                  </a:txBody>
                  <a:tcPr marL="61286" marR="61286" marT="30643" marB="30643" anchor="ctr">
                    <a:lnL>
                      <a:noFill/>
                    </a:lnL>
                    <a:lnR>
                      <a:noFill/>
                    </a:lnR>
                    <a:lnT>
                      <a:noFill/>
                    </a:lnT>
                    <a:lnB>
                      <a:noFill/>
                    </a:lnB>
                    <a:noFill/>
                  </a:tcPr>
                </a:tc>
                <a:tc>
                  <a:txBody>
                    <a:bodyPr/>
                    <a:lstStyle/>
                    <a:p>
                      <a:r>
                        <a:rPr lang="en-US" sz="1800" dirty="0">
                          <a:solidFill>
                            <a:schemeClr val="bg1"/>
                          </a:solidFill>
                        </a:rPr>
                        <a:t>'Income' and 'age' used to predict loan approval.</a:t>
                      </a:r>
                    </a:p>
                  </a:txBody>
                  <a:tcPr marL="52426" marR="52426" marT="26213" marB="26213" anchor="ctr">
                    <a:lnL>
                      <a:noFill/>
                    </a:lnL>
                    <a:lnR>
                      <a:noFill/>
                    </a:lnR>
                    <a:lnT>
                      <a:noFill/>
                    </a:lnT>
                    <a:lnB>
                      <a:noFill/>
                    </a:lnB>
                    <a:noFill/>
                  </a:tcPr>
                </a:tc>
                <a:extLst>
                  <a:ext uri="{0D108BD9-81ED-4DB2-BD59-A6C34878D82A}">
                    <a16:rowId xmlns:a16="http://schemas.microsoft.com/office/drawing/2014/main" val="3543779416"/>
                  </a:ext>
                </a:extLst>
              </a:tr>
            </a:tbl>
          </a:graphicData>
        </a:graphic>
      </p:graphicFrame>
    </p:spTree>
    <p:extLst>
      <p:ext uri="{BB962C8B-B14F-4D97-AF65-F5344CB8AC3E}">
        <p14:creationId xmlns:p14="http://schemas.microsoft.com/office/powerpoint/2010/main" val="29068963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E21ED6-F68F-81C2-10B1-E06A97706AD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BA13819-2448-DF68-D648-CD9727758920}"/>
              </a:ext>
            </a:extLst>
          </p:cNvPr>
          <p:cNvSpPr/>
          <p:nvPr/>
        </p:nvSpPr>
        <p:spPr>
          <a:xfrm>
            <a:off x="428" y="0"/>
            <a:ext cx="12191144" cy="68576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000000"/>
          </a:solidFill>
        </p:spPr>
        <p:txBody>
          <a:bodyPr wrap="square" lIns="0" tIns="0" rIns="0" bIns="0" rtlCol="0"/>
          <a:lstStyle/>
          <a:p>
            <a:endParaRPr sz="1092" dirty="0"/>
          </a:p>
        </p:txBody>
      </p:sp>
      <p:sp>
        <p:nvSpPr>
          <p:cNvPr id="3" name="object 3">
            <a:extLst>
              <a:ext uri="{FF2B5EF4-FFF2-40B4-BE49-F238E27FC236}">
                <a16:creationId xmlns:a16="http://schemas.microsoft.com/office/drawing/2014/main" id="{2828C5DE-6C49-DD60-1A21-78C54B23CC19}"/>
              </a:ext>
            </a:extLst>
          </p:cNvPr>
          <p:cNvSpPr txBox="1">
            <a:spLocks noGrp="1"/>
          </p:cNvSpPr>
          <p:nvPr>
            <p:ph type="title"/>
          </p:nvPr>
        </p:nvSpPr>
        <p:spPr>
          <a:prstGeom prst="rect">
            <a:avLst/>
          </a:prstGeom>
        </p:spPr>
        <p:txBody>
          <a:bodyPr vert="horz" wrap="square" lIns="0" tIns="10397" rIns="0" bIns="0" rtlCol="0" anchor="ctr">
            <a:spAutoFit/>
          </a:bodyPr>
          <a:lstStyle/>
          <a:p>
            <a:pPr marL="7701">
              <a:lnSpc>
                <a:spcPct val="100000"/>
              </a:lnSpc>
              <a:spcBef>
                <a:spcPts val="82"/>
              </a:spcBef>
            </a:pPr>
            <a:r>
              <a:rPr sz="5579" dirty="0">
                <a:latin typeface="Verdana"/>
                <a:cs typeface="Verdana"/>
              </a:rPr>
              <a:t>Search</a:t>
            </a:r>
            <a:r>
              <a:rPr sz="5579" spc="-476" dirty="0">
                <a:latin typeface="Verdana"/>
                <a:cs typeface="Verdana"/>
              </a:rPr>
              <a:t> </a:t>
            </a:r>
            <a:r>
              <a:rPr sz="5579" spc="88" dirty="0">
                <a:latin typeface="Verdana"/>
                <a:cs typeface="Verdana"/>
              </a:rPr>
              <a:t>Problems</a:t>
            </a:r>
            <a:endParaRPr sz="5579" dirty="0">
              <a:latin typeface="Verdana"/>
              <a:cs typeface="Verdana"/>
            </a:endParaRPr>
          </a:p>
        </p:txBody>
      </p:sp>
      <p:sp>
        <p:nvSpPr>
          <p:cNvPr id="5" name="Content Placeholder 4">
            <a:extLst>
              <a:ext uri="{FF2B5EF4-FFF2-40B4-BE49-F238E27FC236}">
                <a16:creationId xmlns:a16="http://schemas.microsoft.com/office/drawing/2014/main" id="{31BCABC4-4203-AF84-8D0F-A99C7917F4F3}"/>
              </a:ext>
            </a:extLst>
          </p:cNvPr>
          <p:cNvSpPr>
            <a:spLocks noGrp="1"/>
          </p:cNvSpPr>
          <p:nvPr>
            <p:ph idx="1"/>
          </p:nvPr>
        </p:nvSpPr>
        <p:spPr>
          <a:xfrm>
            <a:off x="490194" y="365124"/>
            <a:ext cx="11161336" cy="6195931"/>
          </a:xfrm>
        </p:spPr>
        <p:txBody>
          <a:bodyPr>
            <a:normAutofit/>
          </a:bodyPr>
          <a:lstStyle/>
          <a:p>
            <a:pPr marL="0" indent="0" algn="ctr">
              <a:buNone/>
            </a:pPr>
            <a:r>
              <a:rPr lang="en-US" sz="3600" b="1" dirty="0">
                <a:solidFill>
                  <a:schemeClr val="bg1"/>
                </a:solidFill>
              </a:rPr>
              <a:t>Key Metrics in Mobile Analytics</a:t>
            </a:r>
            <a:endParaRPr lang="en-GB" sz="2400" b="1" i="0" dirty="0">
              <a:solidFill>
                <a:schemeClr val="bg1"/>
              </a:solidFill>
              <a:effectLst/>
              <a:latin typeface="inter-bold"/>
            </a:endParaRPr>
          </a:p>
          <a:p>
            <a:pPr marL="0" indent="0" fontAlgn="base">
              <a:buNone/>
            </a:pPr>
            <a:endParaRPr lang="en-GB" dirty="0">
              <a:solidFill>
                <a:schemeClr val="bg1"/>
              </a:solidFill>
              <a:latin typeface="inter-regular"/>
            </a:endParaRPr>
          </a:p>
          <a:p>
            <a:pPr marL="0" indent="0" fontAlgn="base">
              <a:buNone/>
            </a:pPr>
            <a:endParaRPr lang="en-GB" dirty="0">
              <a:solidFill>
                <a:schemeClr val="bg1"/>
              </a:solidFill>
              <a:latin typeface="inter-regular"/>
            </a:endParaRPr>
          </a:p>
          <a:p>
            <a:pPr algn="l" fontAlgn="base"/>
            <a:endParaRPr lang="en-US" sz="1600" dirty="0">
              <a:solidFill>
                <a:schemeClr val="bg1"/>
              </a:solidFill>
              <a:latin typeface="inter-regular"/>
            </a:endParaRPr>
          </a:p>
          <a:p>
            <a:pPr algn="l" fontAlgn="base"/>
            <a:endParaRPr lang="en-GB" sz="2400" dirty="0">
              <a:solidFill>
                <a:schemeClr val="bg1"/>
              </a:solidFill>
              <a:latin typeface="inter-regular"/>
            </a:endParaRPr>
          </a:p>
          <a:p>
            <a:pPr marL="0" indent="0" algn="ctr">
              <a:buNone/>
            </a:pPr>
            <a:endParaRPr lang="en-GB" sz="2800" b="1" dirty="0">
              <a:solidFill>
                <a:schemeClr val="bg1"/>
              </a:solidFill>
            </a:endParaRPr>
          </a:p>
        </p:txBody>
      </p:sp>
      <p:graphicFrame>
        <p:nvGraphicFramePr>
          <p:cNvPr id="4" name="Table 3">
            <a:extLst>
              <a:ext uri="{FF2B5EF4-FFF2-40B4-BE49-F238E27FC236}">
                <a16:creationId xmlns:a16="http://schemas.microsoft.com/office/drawing/2014/main" id="{0401E271-150C-F52F-8D7E-E3B2379D086F}"/>
              </a:ext>
            </a:extLst>
          </p:cNvPr>
          <p:cNvGraphicFramePr>
            <a:graphicFrameLocks noGrp="1"/>
          </p:cNvGraphicFramePr>
          <p:nvPr>
            <p:extLst>
              <p:ext uri="{D42A27DB-BD31-4B8C-83A1-F6EECF244321}">
                <p14:modId xmlns:p14="http://schemas.microsoft.com/office/powerpoint/2010/main" val="92317529"/>
              </p:ext>
            </p:extLst>
          </p:nvPr>
        </p:nvGraphicFramePr>
        <p:xfrm>
          <a:off x="813062" y="1435324"/>
          <a:ext cx="10515600" cy="4389120"/>
        </p:xfrm>
        <a:graphic>
          <a:graphicData uri="http://schemas.openxmlformats.org/drawingml/2006/table">
            <a:tbl>
              <a:tblPr/>
              <a:tblGrid>
                <a:gridCol w="5257800">
                  <a:extLst>
                    <a:ext uri="{9D8B030D-6E8A-4147-A177-3AD203B41FA5}">
                      <a16:colId xmlns:a16="http://schemas.microsoft.com/office/drawing/2014/main" val="1346640122"/>
                    </a:ext>
                  </a:extLst>
                </a:gridCol>
                <a:gridCol w="5257800">
                  <a:extLst>
                    <a:ext uri="{9D8B030D-6E8A-4147-A177-3AD203B41FA5}">
                      <a16:colId xmlns:a16="http://schemas.microsoft.com/office/drawing/2014/main" val="1161585706"/>
                    </a:ext>
                  </a:extLst>
                </a:gridCol>
              </a:tblGrid>
              <a:tr h="0">
                <a:tc>
                  <a:txBody>
                    <a:bodyPr/>
                    <a:lstStyle/>
                    <a:p>
                      <a:r>
                        <a:rPr lang="en-IN" sz="2400" b="1">
                          <a:solidFill>
                            <a:schemeClr val="bg1"/>
                          </a:solidFill>
                        </a:rPr>
                        <a:t>Metric</a:t>
                      </a:r>
                      <a:endParaRPr lang="en-IN" sz="2400">
                        <a:solidFill>
                          <a:schemeClr val="bg1"/>
                        </a:solidFill>
                      </a:endParaRPr>
                    </a:p>
                  </a:txBody>
                  <a:tcPr anchor="ctr">
                    <a:lnL>
                      <a:noFill/>
                    </a:lnL>
                    <a:lnR>
                      <a:noFill/>
                    </a:lnR>
                    <a:lnT>
                      <a:noFill/>
                    </a:lnT>
                    <a:lnB>
                      <a:noFill/>
                    </a:lnB>
                    <a:noFill/>
                  </a:tcPr>
                </a:tc>
                <a:tc>
                  <a:txBody>
                    <a:bodyPr/>
                    <a:lstStyle/>
                    <a:p>
                      <a:r>
                        <a:rPr lang="en-IN" sz="2400" b="1">
                          <a:solidFill>
                            <a:schemeClr val="bg1"/>
                          </a:solidFill>
                        </a:rPr>
                        <a:t>Description</a:t>
                      </a:r>
                      <a:endParaRPr lang="en-IN" sz="2400">
                        <a:solidFill>
                          <a:schemeClr val="bg1"/>
                        </a:solidFill>
                      </a:endParaRPr>
                    </a:p>
                  </a:txBody>
                  <a:tcPr anchor="ctr">
                    <a:lnL>
                      <a:noFill/>
                    </a:lnL>
                    <a:lnR>
                      <a:noFill/>
                    </a:lnR>
                    <a:lnT>
                      <a:noFill/>
                    </a:lnT>
                    <a:lnB>
                      <a:noFill/>
                    </a:lnB>
                    <a:noFill/>
                  </a:tcPr>
                </a:tc>
                <a:extLst>
                  <a:ext uri="{0D108BD9-81ED-4DB2-BD59-A6C34878D82A}">
                    <a16:rowId xmlns:a16="http://schemas.microsoft.com/office/drawing/2014/main" val="1813234546"/>
                  </a:ext>
                </a:extLst>
              </a:tr>
              <a:tr h="0">
                <a:tc>
                  <a:txBody>
                    <a:bodyPr/>
                    <a:lstStyle/>
                    <a:p>
                      <a:r>
                        <a:rPr lang="en-IN" sz="2400" b="1">
                          <a:solidFill>
                            <a:schemeClr val="bg1"/>
                          </a:solidFill>
                        </a:rPr>
                        <a:t>DAU / MAU</a:t>
                      </a:r>
                      <a:endParaRPr lang="en-IN" sz="2400">
                        <a:solidFill>
                          <a:schemeClr val="bg1"/>
                        </a:solidFill>
                      </a:endParaRPr>
                    </a:p>
                  </a:txBody>
                  <a:tcPr anchor="ctr">
                    <a:lnL>
                      <a:noFill/>
                    </a:lnL>
                    <a:lnR>
                      <a:noFill/>
                    </a:lnR>
                    <a:lnT>
                      <a:noFill/>
                    </a:lnT>
                    <a:lnB>
                      <a:noFill/>
                    </a:lnB>
                    <a:noFill/>
                  </a:tcPr>
                </a:tc>
                <a:tc>
                  <a:txBody>
                    <a:bodyPr/>
                    <a:lstStyle/>
                    <a:p>
                      <a:r>
                        <a:rPr lang="en-IN" sz="2400" dirty="0">
                          <a:solidFill>
                            <a:schemeClr val="bg1"/>
                          </a:solidFill>
                        </a:rPr>
                        <a:t>Daily/Monthly Active Users</a:t>
                      </a:r>
                    </a:p>
                  </a:txBody>
                  <a:tcPr anchor="ctr">
                    <a:lnL>
                      <a:noFill/>
                    </a:lnL>
                    <a:lnR>
                      <a:noFill/>
                    </a:lnR>
                    <a:lnT>
                      <a:noFill/>
                    </a:lnT>
                    <a:lnB>
                      <a:noFill/>
                    </a:lnB>
                    <a:noFill/>
                  </a:tcPr>
                </a:tc>
                <a:extLst>
                  <a:ext uri="{0D108BD9-81ED-4DB2-BD59-A6C34878D82A}">
                    <a16:rowId xmlns:a16="http://schemas.microsoft.com/office/drawing/2014/main" val="1694832296"/>
                  </a:ext>
                </a:extLst>
              </a:tr>
              <a:tr h="0">
                <a:tc>
                  <a:txBody>
                    <a:bodyPr/>
                    <a:lstStyle/>
                    <a:p>
                      <a:r>
                        <a:rPr lang="en-IN" sz="2400" b="1">
                          <a:solidFill>
                            <a:schemeClr val="bg1"/>
                          </a:solidFill>
                        </a:rPr>
                        <a:t>Session Length</a:t>
                      </a:r>
                      <a:endParaRPr lang="en-IN" sz="2400">
                        <a:solidFill>
                          <a:schemeClr val="bg1"/>
                        </a:solidFill>
                      </a:endParaRPr>
                    </a:p>
                  </a:txBody>
                  <a:tcPr anchor="ctr">
                    <a:lnL>
                      <a:noFill/>
                    </a:lnL>
                    <a:lnR>
                      <a:noFill/>
                    </a:lnR>
                    <a:lnT>
                      <a:noFill/>
                    </a:lnT>
                    <a:lnB>
                      <a:noFill/>
                    </a:lnB>
                    <a:noFill/>
                  </a:tcPr>
                </a:tc>
                <a:tc>
                  <a:txBody>
                    <a:bodyPr/>
                    <a:lstStyle/>
                    <a:p>
                      <a:r>
                        <a:rPr lang="en-US" sz="2400">
                          <a:solidFill>
                            <a:schemeClr val="bg1"/>
                          </a:solidFill>
                        </a:rPr>
                        <a:t>Time spent in a single app session</a:t>
                      </a:r>
                    </a:p>
                  </a:txBody>
                  <a:tcPr anchor="ctr">
                    <a:lnL>
                      <a:noFill/>
                    </a:lnL>
                    <a:lnR>
                      <a:noFill/>
                    </a:lnR>
                    <a:lnT>
                      <a:noFill/>
                    </a:lnT>
                    <a:lnB>
                      <a:noFill/>
                    </a:lnB>
                    <a:noFill/>
                  </a:tcPr>
                </a:tc>
                <a:extLst>
                  <a:ext uri="{0D108BD9-81ED-4DB2-BD59-A6C34878D82A}">
                    <a16:rowId xmlns:a16="http://schemas.microsoft.com/office/drawing/2014/main" val="2161126236"/>
                  </a:ext>
                </a:extLst>
              </a:tr>
              <a:tr h="0">
                <a:tc>
                  <a:txBody>
                    <a:bodyPr/>
                    <a:lstStyle/>
                    <a:p>
                      <a:r>
                        <a:rPr lang="en-IN" sz="2400" b="1">
                          <a:solidFill>
                            <a:schemeClr val="bg1"/>
                          </a:solidFill>
                        </a:rPr>
                        <a:t>Retention Rate</a:t>
                      </a:r>
                      <a:endParaRPr lang="en-IN" sz="2400">
                        <a:solidFill>
                          <a:schemeClr val="bg1"/>
                        </a:solidFill>
                      </a:endParaRPr>
                    </a:p>
                  </a:txBody>
                  <a:tcPr anchor="ctr">
                    <a:lnL>
                      <a:noFill/>
                    </a:lnL>
                    <a:lnR>
                      <a:noFill/>
                    </a:lnR>
                    <a:lnT>
                      <a:noFill/>
                    </a:lnT>
                    <a:lnB>
                      <a:noFill/>
                    </a:lnB>
                    <a:noFill/>
                  </a:tcPr>
                </a:tc>
                <a:tc>
                  <a:txBody>
                    <a:bodyPr/>
                    <a:lstStyle/>
                    <a:p>
                      <a:r>
                        <a:rPr lang="en-US" sz="2400">
                          <a:solidFill>
                            <a:schemeClr val="bg1"/>
                          </a:solidFill>
                        </a:rPr>
                        <a:t>Percentage of users returning after a period</a:t>
                      </a:r>
                    </a:p>
                  </a:txBody>
                  <a:tcPr anchor="ctr">
                    <a:lnL>
                      <a:noFill/>
                    </a:lnL>
                    <a:lnR>
                      <a:noFill/>
                    </a:lnR>
                    <a:lnT>
                      <a:noFill/>
                    </a:lnT>
                    <a:lnB>
                      <a:noFill/>
                    </a:lnB>
                    <a:noFill/>
                  </a:tcPr>
                </a:tc>
                <a:extLst>
                  <a:ext uri="{0D108BD9-81ED-4DB2-BD59-A6C34878D82A}">
                    <a16:rowId xmlns:a16="http://schemas.microsoft.com/office/drawing/2014/main" val="2050955786"/>
                  </a:ext>
                </a:extLst>
              </a:tr>
              <a:tr h="0">
                <a:tc>
                  <a:txBody>
                    <a:bodyPr/>
                    <a:lstStyle/>
                    <a:p>
                      <a:r>
                        <a:rPr lang="en-IN" sz="2400" b="1">
                          <a:solidFill>
                            <a:schemeClr val="bg1"/>
                          </a:solidFill>
                        </a:rPr>
                        <a:t>Churn Rate</a:t>
                      </a:r>
                      <a:endParaRPr lang="en-IN" sz="2400">
                        <a:solidFill>
                          <a:schemeClr val="bg1"/>
                        </a:solidFill>
                      </a:endParaRPr>
                    </a:p>
                  </a:txBody>
                  <a:tcPr anchor="ctr">
                    <a:lnL>
                      <a:noFill/>
                    </a:lnL>
                    <a:lnR>
                      <a:noFill/>
                    </a:lnR>
                    <a:lnT>
                      <a:noFill/>
                    </a:lnT>
                    <a:lnB>
                      <a:noFill/>
                    </a:lnB>
                    <a:noFill/>
                  </a:tcPr>
                </a:tc>
                <a:tc>
                  <a:txBody>
                    <a:bodyPr/>
                    <a:lstStyle/>
                    <a:p>
                      <a:r>
                        <a:rPr lang="en-US" sz="2400">
                          <a:solidFill>
                            <a:schemeClr val="bg1"/>
                          </a:solidFill>
                        </a:rPr>
                        <a:t>Rate at which users stop using the app</a:t>
                      </a:r>
                    </a:p>
                  </a:txBody>
                  <a:tcPr anchor="ctr">
                    <a:lnL>
                      <a:noFill/>
                    </a:lnL>
                    <a:lnR>
                      <a:noFill/>
                    </a:lnR>
                    <a:lnT>
                      <a:noFill/>
                    </a:lnT>
                    <a:lnB>
                      <a:noFill/>
                    </a:lnB>
                    <a:noFill/>
                  </a:tcPr>
                </a:tc>
                <a:extLst>
                  <a:ext uri="{0D108BD9-81ED-4DB2-BD59-A6C34878D82A}">
                    <a16:rowId xmlns:a16="http://schemas.microsoft.com/office/drawing/2014/main" val="3302318638"/>
                  </a:ext>
                </a:extLst>
              </a:tr>
              <a:tr h="0">
                <a:tc>
                  <a:txBody>
                    <a:bodyPr/>
                    <a:lstStyle/>
                    <a:p>
                      <a:r>
                        <a:rPr lang="en-IN" sz="2400" b="1">
                          <a:solidFill>
                            <a:schemeClr val="bg1"/>
                          </a:solidFill>
                        </a:rPr>
                        <a:t>Conversion Rate</a:t>
                      </a:r>
                      <a:endParaRPr lang="en-IN" sz="2400">
                        <a:solidFill>
                          <a:schemeClr val="bg1"/>
                        </a:solidFill>
                      </a:endParaRPr>
                    </a:p>
                  </a:txBody>
                  <a:tcPr anchor="ctr">
                    <a:lnL>
                      <a:noFill/>
                    </a:lnL>
                    <a:lnR>
                      <a:noFill/>
                    </a:lnR>
                    <a:lnT>
                      <a:noFill/>
                    </a:lnT>
                    <a:lnB>
                      <a:noFill/>
                    </a:lnB>
                    <a:noFill/>
                  </a:tcPr>
                </a:tc>
                <a:tc>
                  <a:txBody>
                    <a:bodyPr/>
                    <a:lstStyle/>
                    <a:p>
                      <a:r>
                        <a:rPr lang="en-US" sz="2400">
                          <a:solidFill>
                            <a:schemeClr val="bg1"/>
                          </a:solidFill>
                        </a:rPr>
                        <a:t>% of users who complete desired actions (e.g., purchase)</a:t>
                      </a:r>
                    </a:p>
                  </a:txBody>
                  <a:tcPr anchor="ctr">
                    <a:lnL>
                      <a:noFill/>
                    </a:lnL>
                    <a:lnR>
                      <a:noFill/>
                    </a:lnR>
                    <a:lnT>
                      <a:noFill/>
                    </a:lnT>
                    <a:lnB>
                      <a:noFill/>
                    </a:lnB>
                    <a:noFill/>
                  </a:tcPr>
                </a:tc>
                <a:extLst>
                  <a:ext uri="{0D108BD9-81ED-4DB2-BD59-A6C34878D82A}">
                    <a16:rowId xmlns:a16="http://schemas.microsoft.com/office/drawing/2014/main" val="1711048911"/>
                  </a:ext>
                </a:extLst>
              </a:tr>
              <a:tr h="0">
                <a:tc>
                  <a:txBody>
                    <a:bodyPr/>
                    <a:lstStyle/>
                    <a:p>
                      <a:r>
                        <a:rPr lang="en-IN" sz="2400" b="1">
                          <a:solidFill>
                            <a:schemeClr val="bg1"/>
                          </a:solidFill>
                        </a:rPr>
                        <a:t>Crash Rate</a:t>
                      </a:r>
                      <a:endParaRPr lang="en-IN" sz="2400">
                        <a:solidFill>
                          <a:schemeClr val="bg1"/>
                        </a:solidFill>
                      </a:endParaRPr>
                    </a:p>
                  </a:txBody>
                  <a:tcPr anchor="ctr">
                    <a:lnL>
                      <a:noFill/>
                    </a:lnL>
                    <a:lnR>
                      <a:noFill/>
                    </a:lnR>
                    <a:lnT>
                      <a:noFill/>
                    </a:lnT>
                    <a:lnB>
                      <a:noFill/>
                    </a:lnB>
                    <a:noFill/>
                  </a:tcPr>
                </a:tc>
                <a:tc>
                  <a:txBody>
                    <a:bodyPr/>
                    <a:lstStyle/>
                    <a:p>
                      <a:r>
                        <a:rPr lang="en-IN" sz="2400">
                          <a:solidFill>
                            <a:schemeClr val="bg1"/>
                          </a:solidFill>
                        </a:rPr>
                        <a:t>Frequency of app crashes</a:t>
                      </a:r>
                    </a:p>
                  </a:txBody>
                  <a:tcPr anchor="ctr">
                    <a:lnL>
                      <a:noFill/>
                    </a:lnL>
                    <a:lnR>
                      <a:noFill/>
                    </a:lnR>
                    <a:lnT>
                      <a:noFill/>
                    </a:lnT>
                    <a:lnB>
                      <a:noFill/>
                    </a:lnB>
                    <a:noFill/>
                  </a:tcPr>
                </a:tc>
                <a:extLst>
                  <a:ext uri="{0D108BD9-81ED-4DB2-BD59-A6C34878D82A}">
                    <a16:rowId xmlns:a16="http://schemas.microsoft.com/office/drawing/2014/main" val="2722011740"/>
                  </a:ext>
                </a:extLst>
              </a:tr>
              <a:tr h="0">
                <a:tc>
                  <a:txBody>
                    <a:bodyPr/>
                    <a:lstStyle/>
                    <a:p>
                      <a:r>
                        <a:rPr lang="en-IN" sz="2400" b="1">
                          <a:solidFill>
                            <a:schemeClr val="bg1"/>
                          </a:solidFill>
                        </a:rPr>
                        <a:t>Average Revenue per User (ARPU)</a:t>
                      </a:r>
                      <a:endParaRPr lang="en-IN" sz="2400">
                        <a:solidFill>
                          <a:schemeClr val="bg1"/>
                        </a:solidFill>
                      </a:endParaRPr>
                    </a:p>
                  </a:txBody>
                  <a:tcPr anchor="ctr">
                    <a:lnL>
                      <a:noFill/>
                    </a:lnL>
                    <a:lnR>
                      <a:noFill/>
                    </a:lnR>
                    <a:lnT>
                      <a:noFill/>
                    </a:lnT>
                    <a:lnB>
                      <a:noFill/>
                    </a:lnB>
                    <a:noFill/>
                  </a:tcPr>
                </a:tc>
                <a:tc>
                  <a:txBody>
                    <a:bodyPr/>
                    <a:lstStyle/>
                    <a:p>
                      <a:r>
                        <a:rPr lang="en-IN" sz="2400" dirty="0">
                          <a:solidFill>
                            <a:schemeClr val="bg1"/>
                          </a:solidFill>
                        </a:rPr>
                        <a:t>Revenue earned per user</a:t>
                      </a:r>
                    </a:p>
                  </a:txBody>
                  <a:tcPr anchor="ctr">
                    <a:lnL>
                      <a:noFill/>
                    </a:lnL>
                    <a:lnR>
                      <a:noFill/>
                    </a:lnR>
                    <a:lnT>
                      <a:noFill/>
                    </a:lnT>
                    <a:lnB>
                      <a:noFill/>
                    </a:lnB>
                    <a:noFill/>
                  </a:tcPr>
                </a:tc>
                <a:extLst>
                  <a:ext uri="{0D108BD9-81ED-4DB2-BD59-A6C34878D82A}">
                    <a16:rowId xmlns:a16="http://schemas.microsoft.com/office/drawing/2014/main" val="178796492"/>
                  </a:ext>
                </a:extLst>
              </a:tr>
            </a:tbl>
          </a:graphicData>
        </a:graphic>
      </p:graphicFrame>
    </p:spTree>
    <p:extLst>
      <p:ext uri="{BB962C8B-B14F-4D97-AF65-F5344CB8AC3E}">
        <p14:creationId xmlns:p14="http://schemas.microsoft.com/office/powerpoint/2010/main" val="24436650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6B8D2-FA03-511B-E310-D1F00AFD048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F42381C-505F-EC7A-F4ED-AE71DB9F299F}"/>
              </a:ext>
            </a:extLst>
          </p:cNvPr>
          <p:cNvSpPr/>
          <p:nvPr/>
        </p:nvSpPr>
        <p:spPr>
          <a:xfrm>
            <a:off x="428" y="0"/>
            <a:ext cx="12191144" cy="68576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000000"/>
          </a:solidFill>
        </p:spPr>
        <p:txBody>
          <a:bodyPr wrap="square" lIns="0" tIns="0" rIns="0" bIns="0" rtlCol="0"/>
          <a:lstStyle/>
          <a:p>
            <a:endParaRPr sz="1092" dirty="0"/>
          </a:p>
        </p:txBody>
      </p:sp>
      <p:sp>
        <p:nvSpPr>
          <p:cNvPr id="3" name="object 3">
            <a:extLst>
              <a:ext uri="{FF2B5EF4-FFF2-40B4-BE49-F238E27FC236}">
                <a16:creationId xmlns:a16="http://schemas.microsoft.com/office/drawing/2014/main" id="{DD8CA122-BB03-E92F-520D-0BFA53443513}"/>
              </a:ext>
            </a:extLst>
          </p:cNvPr>
          <p:cNvSpPr txBox="1">
            <a:spLocks noGrp="1"/>
          </p:cNvSpPr>
          <p:nvPr>
            <p:ph type="title"/>
          </p:nvPr>
        </p:nvSpPr>
        <p:spPr>
          <a:prstGeom prst="rect">
            <a:avLst/>
          </a:prstGeom>
        </p:spPr>
        <p:txBody>
          <a:bodyPr vert="horz" wrap="square" lIns="0" tIns="10397" rIns="0" bIns="0" rtlCol="0" anchor="ctr">
            <a:spAutoFit/>
          </a:bodyPr>
          <a:lstStyle/>
          <a:p>
            <a:pPr marL="7701">
              <a:lnSpc>
                <a:spcPct val="100000"/>
              </a:lnSpc>
              <a:spcBef>
                <a:spcPts val="82"/>
              </a:spcBef>
            </a:pPr>
            <a:r>
              <a:rPr sz="5579" dirty="0">
                <a:latin typeface="Verdana"/>
                <a:cs typeface="Verdana"/>
              </a:rPr>
              <a:t>Search</a:t>
            </a:r>
            <a:r>
              <a:rPr sz="5579" spc="-476" dirty="0">
                <a:latin typeface="Verdana"/>
                <a:cs typeface="Verdana"/>
              </a:rPr>
              <a:t> </a:t>
            </a:r>
            <a:r>
              <a:rPr sz="5579" spc="88" dirty="0">
                <a:latin typeface="Verdana"/>
                <a:cs typeface="Verdana"/>
              </a:rPr>
              <a:t>Problems</a:t>
            </a:r>
            <a:endParaRPr sz="5579" dirty="0">
              <a:latin typeface="Verdana"/>
              <a:cs typeface="Verdana"/>
            </a:endParaRPr>
          </a:p>
        </p:txBody>
      </p:sp>
      <p:sp>
        <p:nvSpPr>
          <p:cNvPr id="5" name="Content Placeholder 4">
            <a:extLst>
              <a:ext uri="{FF2B5EF4-FFF2-40B4-BE49-F238E27FC236}">
                <a16:creationId xmlns:a16="http://schemas.microsoft.com/office/drawing/2014/main" id="{41C6380B-5F14-AB89-0759-5BE264CCBE05}"/>
              </a:ext>
            </a:extLst>
          </p:cNvPr>
          <p:cNvSpPr>
            <a:spLocks noGrp="1"/>
          </p:cNvSpPr>
          <p:nvPr>
            <p:ph idx="1"/>
          </p:nvPr>
        </p:nvSpPr>
        <p:spPr>
          <a:xfrm>
            <a:off x="254524" y="365124"/>
            <a:ext cx="11698664" cy="6195931"/>
          </a:xfrm>
        </p:spPr>
        <p:txBody>
          <a:bodyPr>
            <a:normAutofit/>
          </a:bodyPr>
          <a:lstStyle/>
          <a:p>
            <a:pPr marL="0" indent="0" algn="ctr">
              <a:buNone/>
            </a:pPr>
            <a:r>
              <a:rPr lang="en-US" sz="3600" dirty="0">
                <a:solidFill>
                  <a:schemeClr val="bg1"/>
                </a:solidFill>
              </a:rPr>
              <a:t>How do mobile analytics work?</a:t>
            </a:r>
            <a:endParaRPr lang="en-GB" sz="2400" b="1" i="0" dirty="0">
              <a:solidFill>
                <a:schemeClr val="bg1"/>
              </a:solidFill>
              <a:effectLst/>
              <a:latin typeface="inter-bold"/>
            </a:endParaRPr>
          </a:p>
          <a:p>
            <a:pPr marL="0" indent="0" fontAlgn="base">
              <a:buNone/>
            </a:pPr>
            <a:endParaRPr lang="en-US" altLang="en-US" dirty="0">
              <a:solidFill>
                <a:schemeClr val="bg1"/>
              </a:solidFill>
            </a:endParaRPr>
          </a:p>
          <a:p>
            <a:pPr marL="0" indent="0" fontAlgn="base">
              <a:lnSpc>
                <a:spcPct val="100000"/>
              </a:lnSpc>
              <a:buNone/>
            </a:pPr>
            <a:r>
              <a:rPr lang="en-IN" dirty="0">
                <a:solidFill>
                  <a:schemeClr val="bg1"/>
                </a:solidFill>
                <a:latin typeface="+mj-lt"/>
              </a:rPr>
              <a:t>Mobile analytics typically track: </a:t>
            </a:r>
          </a:p>
          <a:p>
            <a:pPr lvl="2" fontAlgn="base">
              <a:lnSpc>
                <a:spcPct val="100000"/>
              </a:lnSpc>
            </a:pPr>
            <a:r>
              <a:rPr lang="en-IN" sz="2400" dirty="0">
                <a:solidFill>
                  <a:schemeClr val="bg1"/>
                </a:solidFill>
                <a:latin typeface="+mj-lt"/>
              </a:rPr>
              <a:t>Page views </a:t>
            </a:r>
          </a:p>
          <a:p>
            <a:pPr lvl="2" fontAlgn="base">
              <a:lnSpc>
                <a:spcPct val="100000"/>
              </a:lnSpc>
            </a:pPr>
            <a:r>
              <a:rPr lang="en-IN" sz="2400" dirty="0">
                <a:solidFill>
                  <a:schemeClr val="bg1"/>
                </a:solidFill>
                <a:latin typeface="+mj-lt"/>
              </a:rPr>
              <a:t>Visits </a:t>
            </a:r>
          </a:p>
          <a:p>
            <a:pPr lvl="2" fontAlgn="base">
              <a:lnSpc>
                <a:spcPct val="100000"/>
              </a:lnSpc>
            </a:pPr>
            <a:r>
              <a:rPr lang="en-IN" sz="2400" dirty="0">
                <a:solidFill>
                  <a:schemeClr val="bg1"/>
                </a:solidFill>
                <a:latin typeface="+mj-lt"/>
              </a:rPr>
              <a:t>Visitors </a:t>
            </a:r>
          </a:p>
          <a:p>
            <a:pPr lvl="2" fontAlgn="base">
              <a:lnSpc>
                <a:spcPct val="100000"/>
              </a:lnSpc>
            </a:pPr>
            <a:r>
              <a:rPr lang="en-IN" sz="2400" dirty="0">
                <a:solidFill>
                  <a:schemeClr val="bg1"/>
                </a:solidFill>
                <a:latin typeface="+mj-lt"/>
              </a:rPr>
              <a:t>Source data</a:t>
            </a:r>
          </a:p>
          <a:p>
            <a:pPr lvl="2" fontAlgn="base">
              <a:lnSpc>
                <a:spcPct val="100000"/>
              </a:lnSpc>
            </a:pPr>
            <a:r>
              <a:rPr lang="en-IN" sz="2400" dirty="0">
                <a:solidFill>
                  <a:schemeClr val="bg1"/>
                </a:solidFill>
                <a:latin typeface="+mj-lt"/>
              </a:rPr>
              <a:t>Strings of actions </a:t>
            </a:r>
          </a:p>
          <a:p>
            <a:pPr lvl="2" fontAlgn="base">
              <a:lnSpc>
                <a:spcPct val="100000"/>
              </a:lnSpc>
            </a:pPr>
            <a:r>
              <a:rPr lang="en-IN" sz="2400" dirty="0">
                <a:solidFill>
                  <a:schemeClr val="bg1"/>
                </a:solidFill>
                <a:latin typeface="+mj-lt"/>
              </a:rPr>
              <a:t>Location</a:t>
            </a:r>
          </a:p>
          <a:p>
            <a:pPr lvl="2" fontAlgn="base">
              <a:lnSpc>
                <a:spcPct val="100000"/>
              </a:lnSpc>
            </a:pPr>
            <a:r>
              <a:rPr lang="en-IN" sz="2400" dirty="0">
                <a:solidFill>
                  <a:schemeClr val="bg1"/>
                </a:solidFill>
                <a:latin typeface="+mj-lt"/>
              </a:rPr>
              <a:t>Device information</a:t>
            </a:r>
          </a:p>
          <a:p>
            <a:pPr lvl="2" fontAlgn="base">
              <a:lnSpc>
                <a:spcPct val="100000"/>
              </a:lnSpc>
            </a:pPr>
            <a:r>
              <a:rPr lang="en-IN" sz="2400" dirty="0">
                <a:solidFill>
                  <a:schemeClr val="bg1"/>
                </a:solidFill>
                <a:latin typeface="+mj-lt"/>
              </a:rPr>
              <a:t>Login / logout</a:t>
            </a:r>
          </a:p>
          <a:p>
            <a:pPr lvl="2" fontAlgn="base">
              <a:lnSpc>
                <a:spcPct val="100000"/>
              </a:lnSpc>
            </a:pPr>
            <a:r>
              <a:rPr lang="en-IN" sz="2400" dirty="0">
                <a:solidFill>
                  <a:schemeClr val="bg1"/>
                </a:solidFill>
                <a:latin typeface="+mj-lt"/>
              </a:rPr>
              <a:t>Custom event data </a:t>
            </a:r>
          </a:p>
          <a:p>
            <a:pPr marL="0" indent="0" fontAlgn="base">
              <a:buNone/>
            </a:pPr>
            <a:endParaRPr lang="en-GB" dirty="0">
              <a:solidFill>
                <a:schemeClr val="bg1"/>
              </a:solidFill>
              <a:latin typeface="inter-regular"/>
            </a:endParaRPr>
          </a:p>
          <a:p>
            <a:pPr algn="l" fontAlgn="base"/>
            <a:endParaRPr lang="en-US" sz="1600" dirty="0">
              <a:solidFill>
                <a:schemeClr val="bg1"/>
              </a:solidFill>
              <a:latin typeface="inter-regular"/>
            </a:endParaRPr>
          </a:p>
          <a:p>
            <a:pPr algn="l" fontAlgn="base"/>
            <a:endParaRPr lang="en-GB" sz="2400" dirty="0">
              <a:solidFill>
                <a:schemeClr val="bg1"/>
              </a:solidFill>
              <a:latin typeface="inter-regular"/>
            </a:endParaRPr>
          </a:p>
          <a:p>
            <a:pPr marL="0" indent="0" algn="ctr">
              <a:buNone/>
            </a:pPr>
            <a:endParaRPr lang="en-GB" sz="2800" b="1" dirty="0">
              <a:solidFill>
                <a:schemeClr val="bg1"/>
              </a:solidFill>
            </a:endParaRPr>
          </a:p>
        </p:txBody>
      </p:sp>
    </p:spTree>
    <p:extLst>
      <p:ext uri="{BB962C8B-B14F-4D97-AF65-F5344CB8AC3E}">
        <p14:creationId xmlns:p14="http://schemas.microsoft.com/office/powerpoint/2010/main" val="12653477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F34BB3-B154-6F25-EA4F-B0CDE6FA445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848E793-14A2-032E-116F-6A9FC8EC6BEF}"/>
              </a:ext>
            </a:extLst>
          </p:cNvPr>
          <p:cNvSpPr/>
          <p:nvPr/>
        </p:nvSpPr>
        <p:spPr>
          <a:xfrm>
            <a:off x="428" y="0"/>
            <a:ext cx="12191144" cy="68576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000000"/>
          </a:solidFill>
        </p:spPr>
        <p:txBody>
          <a:bodyPr wrap="square" lIns="0" tIns="0" rIns="0" bIns="0" rtlCol="0"/>
          <a:lstStyle/>
          <a:p>
            <a:endParaRPr sz="1092" dirty="0"/>
          </a:p>
        </p:txBody>
      </p:sp>
      <p:sp>
        <p:nvSpPr>
          <p:cNvPr id="3" name="object 3">
            <a:extLst>
              <a:ext uri="{FF2B5EF4-FFF2-40B4-BE49-F238E27FC236}">
                <a16:creationId xmlns:a16="http://schemas.microsoft.com/office/drawing/2014/main" id="{8C989900-2BE2-0EC0-08F4-87941C5F0CCF}"/>
              </a:ext>
            </a:extLst>
          </p:cNvPr>
          <p:cNvSpPr txBox="1">
            <a:spLocks noGrp="1"/>
          </p:cNvSpPr>
          <p:nvPr>
            <p:ph type="title"/>
          </p:nvPr>
        </p:nvSpPr>
        <p:spPr>
          <a:prstGeom prst="rect">
            <a:avLst/>
          </a:prstGeom>
        </p:spPr>
        <p:txBody>
          <a:bodyPr vert="horz" wrap="square" lIns="0" tIns="10397" rIns="0" bIns="0" rtlCol="0" anchor="ctr">
            <a:spAutoFit/>
          </a:bodyPr>
          <a:lstStyle/>
          <a:p>
            <a:pPr marL="7701">
              <a:lnSpc>
                <a:spcPct val="100000"/>
              </a:lnSpc>
              <a:spcBef>
                <a:spcPts val="82"/>
              </a:spcBef>
            </a:pPr>
            <a:r>
              <a:rPr sz="5579" dirty="0">
                <a:latin typeface="Verdana"/>
                <a:cs typeface="Verdana"/>
              </a:rPr>
              <a:t>Search</a:t>
            </a:r>
            <a:r>
              <a:rPr sz="5579" spc="-476" dirty="0">
                <a:latin typeface="Verdana"/>
                <a:cs typeface="Verdana"/>
              </a:rPr>
              <a:t> </a:t>
            </a:r>
            <a:r>
              <a:rPr sz="5579" spc="88" dirty="0">
                <a:latin typeface="Verdana"/>
                <a:cs typeface="Verdana"/>
              </a:rPr>
              <a:t>Problems</a:t>
            </a:r>
            <a:endParaRPr sz="5579" dirty="0">
              <a:latin typeface="Verdana"/>
              <a:cs typeface="Verdana"/>
            </a:endParaRPr>
          </a:p>
        </p:txBody>
      </p:sp>
      <p:sp>
        <p:nvSpPr>
          <p:cNvPr id="5" name="Content Placeholder 4">
            <a:extLst>
              <a:ext uri="{FF2B5EF4-FFF2-40B4-BE49-F238E27FC236}">
                <a16:creationId xmlns:a16="http://schemas.microsoft.com/office/drawing/2014/main" id="{587E822A-344E-5851-DEAE-ABFCA4DF64AC}"/>
              </a:ext>
            </a:extLst>
          </p:cNvPr>
          <p:cNvSpPr>
            <a:spLocks noGrp="1"/>
          </p:cNvSpPr>
          <p:nvPr>
            <p:ph idx="1"/>
          </p:nvPr>
        </p:nvSpPr>
        <p:spPr>
          <a:xfrm>
            <a:off x="254524" y="365124"/>
            <a:ext cx="11698664" cy="6195931"/>
          </a:xfrm>
        </p:spPr>
        <p:txBody>
          <a:bodyPr>
            <a:normAutofit fontScale="92500" lnSpcReduction="20000"/>
          </a:bodyPr>
          <a:lstStyle/>
          <a:p>
            <a:pPr marL="0" indent="0" algn="ctr">
              <a:buNone/>
            </a:pPr>
            <a:r>
              <a:rPr lang="en-US" sz="3600" dirty="0">
                <a:solidFill>
                  <a:schemeClr val="bg1"/>
                </a:solidFill>
              </a:rPr>
              <a:t>How do mobile analytics work?</a:t>
            </a:r>
            <a:endParaRPr lang="en-GB" sz="2400" b="1" i="0" dirty="0">
              <a:solidFill>
                <a:schemeClr val="bg1"/>
              </a:solidFill>
              <a:effectLst/>
              <a:latin typeface="inter-bold"/>
            </a:endParaRPr>
          </a:p>
          <a:p>
            <a:pPr marL="0" indent="0" fontAlgn="base">
              <a:buNone/>
            </a:pPr>
            <a:endParaRPr lang="en-US" altLang="en-US" dirty="0">
              <a:solidFill>
                <a:schemeClr val="bg1"/>
              </a:solidFill>
            </a:endParaRPr>
          </a:p>
          <a:p>
            <a:pPr marL="0" indent="0" fontAlgn="base">
              <a:lnSpc>
                <a:spcPct val="100000"/>
              </a:lnSpc>
              <a:buNone/>
            </a:pPr>
            <a:r>
              <a:rPr lang="en-IN" dirty="0">
                <a:solidFill>
                  <a:schemeClr val="bg1"/>
                </a:solidFill>
                <a:latin typeface="+mj-lt"/>
              </a:rPr>
              <a:t>Companies use this data to figure out what users want in order to deliver a more satisfying user experience. </a:t>
            </a:r>
          </a:p>
          <a:p>
            <a:pPr marL="0" indent="0" fontAlgn="base">
              <a:lnSpc>
                <a:spcPct val="100000"/>
              </a:lnSpc>
              <a:buNone/>
            </a:pPr>
            <a:r>
              <a:rPr lang="en-IN" dirty="0">
                <a:solidFill>
                  <a:schemeClr val="bg1"/>
                </a:solidFill>
                <a:latin typeface="+mj-lt"/>
              </a:rPr>
              <a:t>For example, they’re able to see: </a:t>
            </a:r>
          </a:p>
          <a:p>
            <a:pPr lvl="1" fontAlgn="base">
              <a:lnSpc>
                <a:spcPct val="100000"/>
              </a:lnSpc>
            </a:pPr>
            <a:r>
              <a:rPr lang="en-IN" sz="2600" dirty="0">
                <a:solidFill>
                  <a:schemeClr val="bg1"/>
                </a:solidFill>
                <a:latin typeface="+mj-lt"/>
              </a:rPr>
              <a:t>What draws visitors to the mobile site or app </a:t>
            </a:r>
          </a:p>
          <a:p>
            <a:pPr lvl="1" fontAlgn="base">
              <a:lnSpc>
                <a:spcPct val="100000"/>
              </a:lnSpc>
            </a:pPr>
            <a:r>
              <a:rPr lang="en-IN" sz="2600" dirty="0">
                <a:solidFill>
                  <a:schemeClr val="bg1"/>
                </a:solidFill>
                <a:latin typeface="+mj-lt"/>
              </a:rPr>
              <a:t>How long visitors typically stay </a:t>
            </a:r>
          </a:p>
          <a:p>
            <a:pPr lvl="1" fontAlgn="base">
              <a:lnSpc>
                <a:spcPct val="100000"/>
              </a:lnSpc>
            </a:pPr>
            <a:r>
              <a:rPr lang="en-IN" sz="2600" dirty="0">
                <a:solidFill>
                  <a:schemeClr val="bg1"/>
                </a:solidFill>
                <a:latin typeface="+mj-lt"/>
              </a:rPr>
              <a:t>What features visitors interact with</a:t>
            </a:r>
          </a:p>
          <a:p>
            <a:pPr lvl="1" fontAlgn="base">
              <a:lnSpc>
                <a:spcPct val="100000"/>
              </a:lnSpc>
            </a:pPr>
            <a:r>
              <a:rPr lang="en-IN" sz="2600" dirty="0">
                <a:solidFill>
                  <a:schemeClr val="bg1"/>
                </a:solidFill>
                <a:latin typeface="+mj-lt"/>
              </a:rPr>
              <a:t>Where visitors encounter problems </a:t>
            </a:r>
          </a:p>
          <a:p>
            <a:pPr lvl="1" fontAlgn="base">
              <a:lnSpc>
                <a:spcPct val="100000"/>
              </a:lnSpc>
            </a:pPr>
            <a:r>
              <a:rPr lang="en-IN" sz="2600" dirty="0">
                <a:solidFill>
                  <a:schemeClr val="bg1"/>
                </a:solidFill>
                <a:latin typeface="+mj-lt"/>
              </a:rPr>
              <a:t>What factors are correlated with outcomes like </a:t>
            </a:r>
          </a:p>
          <a:p>
            <a:pPr marL="0" indent="0" fontAlgn="base">
              <a:lnSpc>
                <a:spcPct val="100000"/>
              </a:lnSpc>
              <a:buNone/>
            </a:pPr>
            <a:r>
              <a:rPr lang="en-IN" dirty="0">
                <a:solidFill>
                  <a:schemeClr val="bg1"/>
                </a:solidFill>
                <a:latin typeface="+mj-lt"/>
              </a:rPr>
              <a:t>	How different teams use mobile analytics: </a:t>
            </a:r>
          </a:p>
          <a:p>
            <a:pPr lvl="3" fontAlgn="base">
              <a:lnSpc>
                <a:spcPct val="100000"/>
              </a:lnSpc>
            </a:pPr>
            <a:r>
              <a:rPr lang="en-IN" sz="2600" dirty="0">
                <a:solidFill>
                  <a:schemeClr val="bg1"/>
                </a:solidFill>
                <a:latin typeface="+mj-lt"/>
              </a:rPr>
              <a:t>Marketing: Tracks campaign ROI, segments users, automates marketing</a:t>
            </a:r>
          </a:p>
          <a:p>
            <a:pPr lvl="3" fontAlgn="base">
              <a:lnSpc>
                <a:spcPct val="100000"/>
              </a:lnSpc>
            </a:pPr>
            <a:r>
              <a:rPr lang="en-IN" sz="2600" dirty="0">
                <a:solidFill>
                  <a:schemeClr val="bg1"/>
                </a:solidFill>
                <a:latin typeface="+mj-lt"/>
              </a:rPr>
              <a:t>UX/UI: Tracks </a:t>
            </a:r>
            <a:r>
              <a:rPr lang="en-IN" sz="2600" dirty="0" err="1">
                <a:solidFill>
                  <a:schemeClr val="bg1"/>
                </a:solidFill>
                <a:latin typeface="+mj-lt"/>
              </a:rPr>
              <a:t>behaviors</a:t>
            </a:r>
            <a:r>
              <a:rPr lang="en-IN" sz="2600" dirty="0">
                <a:solidFill>
                  <a:schemeClr val="bg1"/>
                </a:solidFill>
                <a:latin typeface="+mj-lt"/>
              </a:rPr>
              <a:t>, tests features, measures user experience</a:t>
            </a:r>
          </a:p>
          <a:p>
            <a:pPr lvl="3" fontAlgn="base">
              <a:lnSpc>
                <a:spcPct val="100000"/>
              </a:lnSpc>
            </a:pPr>
            <a:r>
              <a:rPr lang="en-IN" sz="2600" dirty="0">
                <a:solidFill>
                  <a:schemeClr val="bg1"/>
                </a:solidFill>
                <a:latin typeface="+mj-lt"/>
              </a:rPr>
              <a:t>Product: Tracks usage, A/B test features, debugs, sets alerts </a:t>
            </a:r>
          </a:p>
          <a:p>
            <a:pPr lvl="3" fontAlgn="base">
              <a:lnSpc>
                <a:spcPct val="100000"/>
              </a:lnSpc>
            </a:pPr>
            <a:r>
              <a:rPr lang="en-IN" sz="2600" dirty="0">
                <a:solidFill>
                  <a:schemeClr val="bg1"/>
                </a:solidFill>
                <a:latin typeface="+mj-lt"/>
              </a:rPr>
              <a:t>Technical teams: Track performance metrics such as app crashes</a:t>
            </a:r>
            <a:endParaRPr lang="en-US" altLang="en-US" sz="2600" dirty="0">
              <a:solidFill>
                <a:schemeClr val="bg1"/>
              </a:solidFill>
              <a:latin typeface="+mj-lt"/>
            </a:endParaRPr>
          </a:p>
          <a:p>
            <a:pPr marL="0" indent="0" fontAlgn="base">
              <a:buNone/>
            </a:pPr>
            <a:endParaRPr lang="en-GB" dirty="0">
              <a:solidFill>
                <a:schemeClr val="bg1"/>
              </a:solidFill>
            </a:endParaRPr>
          </a:p>
          <a:p>
            <a:pPr marL="0" indent="0" fontAlgn="base">
              <a:buNone/>
            </a:pPr>
            <a:endParaRPr lang="en-GB" dirty="0">
              <a:solidFill>
                <a:schemeClr val="bg1"/>
              </a:solidFill>
              <a:latin typeface="inter-regular"/>
            </a:endParaRPr>
          </a:p>
          <a:p>
            <a:pPr algn="l" fontAlgn="base"/>
            <a:endParaRPr lang="en-US" sz="1600" dirty="0">
              <a:solidFill>
                <a:schemeClr val="bg1"/>
              </a:solidFill>
              <a:latin typeface="inter-regular"/>
            </a:endParaRPr>
          </a:p>
          <a:p>
            <a:pPr algn="l" fontAlgn="base"/>
            <a:endParaRPr lang="en-GB" sz="2400" dirty="0">
              <a:solidFill>
                <a:schemeClr val="bg1"/>
              </a:solidFill>
              <a:latin typeface="inter-regular"/>
            </a:endParaRPr>
          </a:p>
          <a:p>
            <a:pPr marL="0" indent="0" algn="ctr">
              <a:buNone/>
            </a:pPr>
            <a:endParaRPr lang="en-GB" sz="2800" b="1" dirty="0">
              <a:solidFill>
                <a:schemeClr val="bg1"/>
              </a:solidFill>
            </a:endParaRPr>
          </a:p>
        </p:txBody>
      </p:sp>
    </p:spTree>
    <p:extLst>
      <p:ext uri="{BB962C8B-B14F-4D97-AF65-F5344CB8AC3E}">
        <p14:creationId xmlns:p14="http://schemas.microsoft.com/office/powerpoint/2010/main" val="27903454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3F3B94-63DF-88C6-698A-25A150AE431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69D48B0-7DE9-86AD-38DD-AF24C299EDB7}"/>
              </a:ext>
            </a:extLst>
          </p:cNvPr>
          <p:cNvSpPr/>
          <p:nvPr/>
        </p:nvSpPr>
        <p:spPr>
          <a:xfrm>
            <a:off x="428" y="0"/>
            <a:ext cx="12191144" cy="68576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000000"/>
          </a:solidFill>
        </p:spPr>
        <p:txBody>
          <a:bodyPr wrap="square" lIns="0" tIns="0" rIns="0" bIns="0" rtlCol="0"/>
          <a:lstStyle/>
          <a:p>
            <a:endParaRPr sz="1092" dirty="0"/>
          </a:p>
        </p:txBody>
      </p:sp>
      <p:sp>
        <p:nvSpPr>
          <p:cNvPr id="3" name="object 3">
            <a:extLst>
              <a:ext uri="{FF2B5EF4-FFF2-40B4-BE49-F238E27FC236}">
                <a16:creationId xmlns:a16="http://schemas.microsoft.com/office/drawing/2014/main" id="{8F7C15D9-3260-3274-2BF8-7C10F20F2CCE}"/>
              </a:ext>
            </a:extLst>
          </p:cNvPr>
          <p:cNvSpPr txBox="1">
            <a:spLocks noGrp="1"/>
          </p:cNvSpPr>
          <p:nvPr>
            <p:ph type="title"/>
          </p:nvPr>
        </p:nvSpPr>
        <p:spPr>
          <a:prstGeom prst="rect">
            <a:avLst/>
          </a:prstGeom>
        </p:spPr>
        <p:txBody>
          <a:bodyPr vert="horz" wrap="square" lIns="0" tIns="10397" rIns="0" bIns="0" rtlCol="0" anchor="ctr">
            <a:spAutoFit/>
          </a:bodyPr>
          <a:lstStyle/>
          <a:p>
            <a:pPr marL="7701">
              <a:lnSpc>
                <a:spcPct val="100000"/>
              </a:lnSpc>
              <a:spcBef>
                <a:spcPts val="82"/>
              </a:spcBef>
            </a:pPr>
            <a:r>
              <a:rPr sz="5579" dirty="0">
                <a:latin typeface="Verdana"/>
                <a:cs typeface="Verdana"/>
              </a:rPr>
              <a:t>Search</a:t>
            </a:r>
            <a:r>
              <a:rPr sz="5579" spc="-476" dirty="0">
                <a:latin typeface="Verdana"/>
                <a:cs typeface="Verdana"/>
              </a:rPr>
              <a:t> </a:t>
            </a:r>
            <a:r>
              <a:rPr sz="5579" spc="88" dirty="0">
                <a:latin typeface="Verdana"/>
                <a:cs typeface="Verdana"/>
              </a:rPr>
              <a:t>Problems</a:t>
            </a:r>
            <a:endParaRPr sz="5579" dirty="0">
              <a:latin typeface="Verdana"/>
              <a:cs typeface="Verdana"/>
            </a:endParaRPr>
          </a:p>
        </p:txBody>
      </p:sp>
      <p:sp>
        <p:nvSpPr>
          <p:cNvPr id="5" name="Content Placeholder 4">
            <a:extLst>
              <a:ext uri="{FF2B5EF4-FFF2-40B4-BE49-F238E27FC236}">
                <a16:creationId xmlns:a16="http://schemas.microsoft.com/office/drawing/2014/main" id="{68AC02DE-942B-0F73-C9FC-280BB791E3C8}"/>
              </a:ext>
            </a:extLst>
          </p:cNvPr>
          <p:cNvSpPr>
            <a:spLocks noGrp="1"/>
          </p:cNvSpPr>
          <p:nvPr>
            <p:ph idx="1"/>
          </p:nvPr>
        </p:nvSpPr>
        <p:spPr>
          <a:xfrm>
            <a:off x="254524" y="365124"/>
            <a:ext cx="11698664" cy="6195931"/>
          </a:xfrm>
        </p:spPr>
        <p:txBody>
          <a:bodyPr>
            <a:normAutofit/>
          </a:bodyPr>
          <a:lstStyle/>
          <a:p>
            <a:pPr marL="0" indent="0" algn="ctr">
              <a:buNone/>
            </a:pPr>
            <a:r>
              <a:rPr lang="en-US" sz="3600" dirty="0">
                <a:solidFill>
                  <a:schemeClr val="bg1"/>
                </a:solidFill>
              </a:rPr>
              <a:t>Applications</a:t>
            </a:r>
            <a:endParaRPr lang="en-GB" sz="2400" b="1" i="0" dirty="0">
              <a:solidFill>
                <a:schemeClr val="bg1"/>
              </a:solidFill>
              <a:effectLst/>
              <a:latin typeface="inter-bold"/>
            </a:endParaRPr>
          </a:p>
          <a:p>
            <a:pPr marL="0" indent="0" fontAlgn="base">
              <a:buNone/>
            </a:pPr>
            <a:endParaRPr lang="en-US" altLang="en-US" dirty="0">
              <a:solidFill>
                <a:schemeClr val="bg1"/>
              </a:solidFill>
            </a:endParaRPr>
          </a:p>
          <a:p>
            <a:pPr marL="0" indent="0" fontAlgn="base">
              <a:lnSpc>
                <a:spcPct val="100000"/>
              </a:lnSpc>
              <a:buNone/>
            </a:pPr>
            <a:endParaRPr lang="en-GB" dirty="0">
              <a:solidFill>
                <a:schemeClr val="bg1"/>
              </a:solidFill>
              <a:latin typeface="inter-regular"/>
            </a:endParaRPr>
          </a:p>
          <a:p>
            <a:pPr algn="l" fontAlgn="base"/>
            <a:endParaRPr lang="en-US" sz="1600" dirty="0">
              <a:solidFill>
                <a:schemeClr val="bg1"/>
              </a:solidFill>
              <a:latin typeface="inter-regular"/>
            </a:endParaRPr>
          </a:p>
          <a:p>
            <a:pPr algn="l" fontAlgn="base"/>
            <a:endParaRPr lang="en-GB" sz="2400" dirty="0">
              <a:solidFill>
                <a:schemeClr val="bg1"/>
              </a:solidFill>
              <a:latin typeface="inter-regular"/>
            </a:endParaRPr>
          </a:p>
          <a:p>
            <a:pPr marL="0" indent="0" algn="ctr">
              <a:buNone/>
            </a:pPr>
            <a:endParaRPr lang="en-GB" sz="2800" b="1" dirty="0">
              <a:solidFill>
                <a:schemeClr val="bg1"/>
              </a:solidFill>
            </a:endParaRPr>
          </a:p>
        </p:txBody>
      </p:sp>
      <p:graphicFrame>
        <p:nvGraphicFramePr>
          <p:cNvPr id="4" name="Table 3">
            <a:extLst>
              <a:ext uri="{FF2B5EF4-FFF2-40B4-BE49-F238E27FC236}">
                <a16:creationId xmlns:a16="http://schemas.microsoft.com/office/drawing/2014/main" id="{198B8B81-15C1-F8B5-4DC4-3A4490A8009B}"/>
              </a:ext>
            </a:extLst>
          </p:cNvPr>
          <p:cNvGraphicFramePr>
            <a:graphicFrameLocks noGrp="1"/>
          </p:cNvGraphicFramePr>
          <p:nvPr>
            <p:extLst>
              <p:ext uri="{D42A27DB-BD31-4B8C-83A1-F6EECF244321}">
                <p14:modId xmlns:p14="http://schemas.microsoft.com/office/powerpoint/2010/main" val="1963522613"/>
              </p:ext>
            </p:extLst>
          </p:nvPr>
        </p:nvGraphicFramePr>
        <p:xfrm>
          <a:off x="838200" y="1656991"/>
          <a:ext cx="10515600" cy="4572000"/>
        </p:xfrm>
        <a:graphic>
          <a:graphicData uri="http://schemas.openxmlformats.org/drawingml/2006/table">
            <a:tbl>
              <a:tblPr/>
              <a:tblGrid>
                <a:gridCol w="5257800">
                  <a:extLst>
                    <a:ext uri="{9D8B030D-6E8A-4147-A177-3AD203B41FA5}">
                      <a16:colId xmlns:a16="http://schemas.microsoft.com/office/drawing/2014/main" val="2096665312"/>
                    </a:ext>
                  </a:extLst>
                </a:gridCol>
                <a:gridCol w="5257800">
                  <a:extLst>
                    <a:ext uri="{9D8B030D-6E8A-4147-A177-3AD203B41FA5}">
                      <a16:colId xmlns:a16="http://schemas.microsoft.com/office/drawing/2014/main" val="2156281539"/>
                    </a:ext>
                  </a:extLst>
                </a:gridCol>
              </a:tblGrid>
              <a:tr h="0">
                <a:tc>
                  <a:txBody>
                    <a:bodyPr/>
                    <a:lstStyle/>
                    <a:p>
                      <a:r>
                        <a:rPr lang="en-IN" sz="2400" b="1">
                          <a:solidFill>
                            <a:schemeClr val="bg1"/>
                          </a:solidFill>
                        </a:rPr>
                        <a:t>Industry</a:t>
                      </a:r>
                      <a:endParaRPr lang="en-IN" sz="2400">
                        <a:solidFill>
                          <a:schemeClr val="bg1"/>
                        </a:solidFill>
                      </a:endParaRPr>
                    </a:p>
                  </a:txBody>
                  <a:tcPr anchor="ctr">
                    <a:lnL>
                      <a:noFill/>
                    </a:lnL>
                    <a:lnR>
                      <a:noFill/>
                    </a:lnR>
                    <a:lnT>
                      <a:noFill/>
                    </a:lnT>
                    <a:lnB>
                      <a:noFill/>
                    </a:lnB>
                    <a:noFill/>
                  </a:tcPr>
                </a:tc>
                <a:tc>
                  <a:txBody>
                    <a:bodyPr/>
                    <a:lstStyle/>
                    <a:p>
                      <a:r>
                        <a:rPr lang="en-IN" sz="2400" b="1">
                          <a:solidFill>
                            <a:schemeClr val="bg1"/>
                          </a:solidFill>
                        </a:rPr>
                        <a:t>Use Case</a:t>
                      </a:r>
                      <a:endParaRPr lang="en-IN" sz="2400">
                        <a:solidFill>
                          <a:schemeClr val="bg1"/>
                        </a:solidFill>
                      </a:endParaRPr>
                    </a:p>
                  </a:txBody>
                  <a:tcPr anchor="ctr">
                    <a:lnL>
                      <a:noFill/>
                    </a:lnL>
                    <a:lnR>
                      <a:noFill/>
                    </a:lnR>
                    <a:lnT>
                      <a:noFill/>
                    </a:lnT>
                    <a:lnB>
                      <a:noFill/>
                    </a:lnB>
                    <a:noFill/>
                  </a:tcPr>
                </a:tc>
                <a:extLst>
                  <a:ext uri="{0D108BD9-81ED-4DB2-BD59-A6C34878D82A}">
                    <a16:rowId xmlns:a16="http://schemas.microsoft.com/office/drawing/2014/main" val="3461650805"/>
                  </a:ext>
                </a:extLst>
              </a:tr>
              <a:tr h="0">
                <a:tc>
                  <a:txBody>
                    <a:bodyPr/>
                    <a:lstStyle/>
                    <a:p>
                      <a:r>
                        <a:rPr lang="en-IN" sz="2400" b="1">
                          <a:solidFill>
                            <a:schemeClr val="bg1"/>
                          </a:solidFill>
                        </a:rPr>
                        <a:t>E-commerce</a:t>
                      </a:r>
                      <a:endParaRPr lang="en-IN" sz="2400">
                        <a:solidFill>
                          <a:schemeClr val="bg1"/>
                        </a:solidFill>
                      </a:endParaRPr>
                    </a:p>
                  </a:txBody>
                  <a:tcPr anchor="ctr">
                    <a:lnL>
                      <a:noFill/>
                    </a:lnL>
                    <a:lnR>
                      <a:noFill/>
                    </a:lnR>
                    <a:lnT>
                      <a:noFill/>
                    </a:lnT>
                    <a:lnB>
                      <a:noFill/>
                    </a:lnB>
                    <a:noFill/>
                  </a:tcPr>
                </a:tc>
                <a:tc>
                  <a:txBody>
                    <a:bodyPr/>
                    <a:lstStyle/>
                    <a:p>
                      <a:r>
                        <a:rPr lang="en-US" sz="2400">
                          <a:solidFill>
                            <a:schemeClr val="bg1"/>
                          </a:solidFill>
                        </a:rPr>
                        <a:t>Track product views, purchases, and checkout behavior</a:t>
                      </a:r>
                    </a:p>
                  </a:txBody>
                  <a:tcPr anchor="ctr">
                    <a:lnL>
                      <a:noFill/>
                    </a:lnL>
                    <a:lnR>
                      <a:noFill/>
                    </a:lnR>
                    <a:lnT>
                      <a:noFill/>
                    </a:lnT>
                    <a:lnB>
                      <a:noFill/>
                    </a:lnB>
                    <a:noFill/>
                  </a:tcPr>
                </a:tc>
                <a:extLst>
                  <a:ext uri="{0D108BD9-81ED-4DB2-BD59-A6C34878D82A}">
                    <a16:rowId xmlns:a16="http://schemas.microsoft.com/office/drawing/2014/main" val="2502972408"/>
                  </a:ext>
                </a:extLst>
              </a:tr>
              <a:tr h="0">
                <a:tc>
                  <a:txBody>
                    <a:bodyPr/>
                    <a:lstStyle/>
                    <a:p>
                      <a:r>
                        <a:rPr lang="en-IN" sz="2400" b="1">
                          <a:solidFill>
                            <a:schemeClr val="bg1"/>
                          </a:solidFill>
                        </a:rPr>
                        <a:t>Gaming</a:t>
                      </a:r>
                      <a:endParaRPr lang="en-IN" sz="2400">
                        <a:solidFill>
                          <a:schemeClr val="bg1"/>
                        </a:solidFill>
                      </a:endParaRPr>
                    </a:p>
                  </a:txBody>
                  <a:tcPr anchor="ctr">
                    <a:lnL>
                      <a:noFill/>
                    </a:lnL>
                    <a:lnR>
                      <a:noFill/>
                    </a:lnR>
                    <a:lnT>
                      <a:noFill/>
                    </a:lnT>
                    <a:lnB>
                      <a:noFill/>
                    </a:lnB>
                    <a:noFill/>
                  </a:tcPr>
                </a:tc>
                <a:tc>
                  <a:txBody>
                    <a:bodyPr/>
                    <a:lstStyle/>
                    <a:p>
                      <a:r>
                        <a:rPr lang="en-US" sz="2400" dirty="0">
                          <a:solidFill>
                            <a:schemeClr val="bg1"/>
                          </a:solidFill>
                        </a:rPr>
                        <a:t>Monitor level completions, in-game purchases</a:t>
                      </a:r>
                    </a:p>
                  </a:txBody>
                  <a:tcPr anchor="ctr">
                    <a:lnL>
                      <a:noFill/>
                    </a:lnL>
                    <a:lnR>
                      <a:noFill/>
                    </a:lnR>
                    <a:lnT>
                      <a:noFill/>
                    </a:lnT>
                    <a:lnB>
                      <a:noFill/>
                    </a:lnB>
                    <a:noFill/>
                  </a:tcPr>
                </a:tc>
                <a:extLst>
                  <a:ext uri="{0D108BD9-81ED-4DB2-BD59-A6C34878D82A}">
                    <a16:rowId xmlns:a16="http://schemas.microsoft.com/office/drawing/2014/main" val="3672603647"/>
                  </a:ext>
                </a:extLst>
              </a:tr>
              <a:tr h="0">
                <a:tc>
                  <a:txBody>
                    <a:bodyPr/>
                    <a:lstStyle/>
                    <a:p>
                      <a:r>
                        <a:rPr lang="en-IN" sz="2400" b="1">
                          <a:solidFill>
                            <a:schemeClr val="bg1"/>
                          </a:solidFill>
                        </a:rPr>
                        <a:t>Education</a:t>
                      </a:r>
                      <a:endParaRPr lang="en-IN" sz="2400">
                        <a:solidFill>
                          <a:schemeClr val="bg1"/>
                        </a:solidFill>
                      </a:endParaRPr>
                    </a:p>
                  </a:txBody>
                  <a:tcPr anchor="ctr">
                    <a:lnL>
                      <a:noFill/>
                    </a:lnL>
                    <a:lnR>
                      <a:noFill/>
                    </a:lnR>
                    <a:lnT>
                      <a:noFill/>
                    </a:lnT>
                    <a:lnB>
                      <a:noFill/>
                    </a:lnB>
                    <a:noFill/>
                  </a:tcPr>
                </a:tc>
                <a:tc>
                  <a:txBody>
                    <a:bodyPr/>
                    <a:lstStyle/>
                    <a:p>
                      <a:r>
                        <a:rPr lang="en-IN" sz="2400">
                          <a:solidFill>
                            <a:schemeClr val="bg1"/>
                          </a:solidFill>
                        </a:rPr>
                        <a:t>Analyze course completion and engagement</a:t>
                      </a:r>
                    </a:p>
                  </a:txBody>
                  <a:tcPr anchor="ctr">
                    <a:lnL>
                      <a:noFill/>
                    </a:lnL>
                    <a:lnR>
                      <a:noFill/>
                    </a:lnR>
                    <a:lnT>
                      <a:noFill/>
                    </a:lnT>
                    <a:lnB>
                      <a:noFill/>
                    </a:lnB>
                    <a:noFill/>
                  </a:tcPr>
                </a:tc>
                <a:extLst>
                  <a:ext uri="{0D108BD9-81ED-4DB2-BD59-A6C34878D82A}">
                    <a16:rowId xmlns:a16="http://schemas.microsoft.com/office/drawing/2014/main" val="2760940707"/>
                  </a:ext>
                </a:extLst>
              </a:tr>
              <a:tr h="0">
                <a:tc>
                  <a:txBody>
                    <a:bodyPr/>
                    <a:lstStyle/>
                    <a:p>
                      <a:r>
                        <a:rPr lang="en-IN" sz="2400" b="1">
                          <a:solidFill>
                            <a:schemeClr val="bg1"/>
                          </a:solidFill>
                        </a:rPr>
                        <a:t>Finance</a:t>
                      </a:r>
                      <a:endParaRPr lang="en-IN" sz="2400">
                        <a:solidFill>
                          <a:schemeClr val="bg1"/>
                        </a:solidFill>
                      </a:endParaRPr>
                    </a:p>
                  </a:txBody>
                  <a:tcPr anchor="ctr">
                    <a:lnL>
                      <a:noFill/>
                    </a:lnL>
                    <a:lnR>
                      <a:noFill/>
                    </a:lnR>
                    <a:lnT>
                      <a:noFill/>
                    </a:lnT>
                    <a:lnB>
                      <a:noFill/>
                    </a:lnB>
                    <a:noFill/>
                  </a:tcPr>
                </a:tc>
                <a:tc>
                  <a:txBody>
                    <a:bodyPr/>
                    <a:lstStyle/>
                    <a:p>
                      <a:r>
                        <a:rPr lang="en-IN" sz="2400">
                          <a:solidFill>
                            <a:schemeClr val="bg1"/>
                          </a:solidFill>
                        </a:rPr>
                        <a:t>Monitor login frequency, transaction completion</a:t>
                      </a:r>
                    </a:p>
                  </a:txBody>
                  <a:tcPr anchor="ctr">
                    <a:lnL>
                      <a:noFill/>
                    </a:lnL>
                    <a:lnR>
                      <a:noFill/>
                    </a:lnR>
                    <a:lnT>
                      <a:noFill/>
                    </a:lnT>
                    <a:lnB>
                      <a:noFill/>
                    </a:lnB>
                    <a:noFill/>
                  </a:tcPr>
                </a:tc>
                <a:extLst>
                  <a:ext uri="{0D108BD9-81ED-4DB2-BD59-A6C34878D82A}">
                    <a16:rowId xmlns:a16="http://schemas.microsoft.com/office/drawing/2014/main" val="3167330372"/>
                  </a:ext>
                </a:extLst>
              </a:tr>
              <a:tr h="0">
                <a:tc>
                  <a:txBody>
                    <a:bodyPr/>
                    <a:lstStyle/>
                    <a:p>
                      <a:r>
                        <a:rPr lang="en-IN" sz="2400" b="1">
                          <a:solidFill>
                            <a:schemeClr val="bg1"/>
                          </a:solidFill>
                        </a:rPr>
                        <a:t>Healthcare</a:t>
                      </a:r>
                      <a:endParaRPr lang="en-IN" sz="2400">
                        <a:solidFill>
                          <a:schemeClr val="bg1"/>
                        </a:solidFill>
                      </a:endParaRPr>
                    </a:p>
                  </a:txBody>
                  <a:tcPr anchor="ctr">
                    <a:lnL>
                      <a:noFill/>
                    </a:lnL>
                    <a:lnR>
                      <a:noFill/>
                    </a:lnR>
                    <a:lnT>
                      <a:noFill/>
                    </a:lnT>
                    <a:lnB>
                      <a:noFill/>
                    </a:lnB>
                    <a:noFill/>
                  </a:tcPr>
                </a:tc>
                <a:tc>
                  <a:txBody>
                    <a:bodyPr/>
                    <a:lstStyle/>
                    <a:p>
                      <a:r>
                        <a:rPr lang="en-US" sz="2400" dirty="0">
                          <a:solidFill>
                            <a:schemeClr val="bg1"/>
                          </a:solidFill>
                        </a:rPr>
                        <a:t>Track app usage, reminders, and user retention</a:t>
                      </a:r>
                    </a:p>
                  </a:txBody>
                  <a:tcPr anchor="ctr">
                    <a:lnL>
                      <a:noFill/>
                    </a:lnL>
                    <a:lnR>
                      <a:noFill/>
                    </a:lnR>
                    <a:lnT>
                      <a:noFill/>
                    </a:lnT>
                    <a:lnB>
                      <a:noFill/>
                    </a:lnB>
                    <a:noFill/>
                  </a:tcPr>
                </a:tc>
                <a:extLst>
                  <a:ext uri="{0D108BD9-81ED-4DB2-BD59-A6C34878D82A}">
                    <a16:rowId xmlns:a16="http://schemas.microsoft.com/office/drawing/2014/main" val="1693332623"/>
                  </a:ext>
                </a:extLst>
              </a:tr>
            </a:tbl>
          </a:graphicData>
        </a:graphic>
      </p:graphicFrame>
    </p:spTree>
    <p:extLst>
      <p:ext uri="{BB962C8B-B14F-4D97-AF65-F5344CB8AC3E}">
        <p14:creationId xmlns:p14="http://schemas.microsoft.com/office/powerpoint/2010/main" val="28339052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FEEC2E-2934-8CD0-D873-A3A80D33EDB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FDA582C-6D65-F430-08B5-5166F5A15B56}"/>
              </a:ext>
            </a:extLst>
          </p:cNvPr>
          <p:cNvSpPr/>
          <p:nvPr/>
        </p:nvSpPr>
        <p:spPr>
          <a:xfrm>
            <a:off x="428" y="0"/>
            <a:ext cx="12191144" cy="68576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000000"/>
          </a:solidFill>
        </p:spPr>
        <p:txBody>
          <a:bodyPr wrap="square" lIns="0" tIns="0" rIns="0" bIns="0" rtlCol="0"/>
          <a:lstStyle/>
          <a:p>
            <a:endParaRPr sz="1092" dirty="0"/>
          </a:p>
        </p:txBody>
      </p:sp>
      <p:sp>
        <p:nvSpPr>
          <p:cNvPr id="3" name="object 3">
            <a:extLst>
              <a:ext uri="{FF2B5EF4-FFF2-40B4-BE49-F238E27FC236}">
                <a16:creationId xmlns:a16="http://schemas.microsoft.com/office/drawing/2014/main" id="{84C2952F-8FCE-D8F9-3844-017165EFD22C}"/>
              </a:ext>
            </a:extLst>
          </p:cNvPr>
          <p:cNvSpPr txBox="1">
            <a:spLocks noGrp="1"/>
          </p:cNvSpPr>
          <p:nvPr>
            <p:ph type="title"/>
          </p:nvPr>
        </p:nvSpPr>
        <p:spPr>
          <a:prstGeom prst="rect">
            <a:avLst/>
          </a:prstGeom>
        </p:spPr>
        <p:txBody>
          <a:bodyPr vert="horz" wrap="square" lIns="0" tIns="10397" rIns="0" bIns="0" rtlCol="0" anchor="ctr">
            <a:spAutoFit/>
          </a:bodyPr>
          <a:lstStyle/>
          <a:p>
            <a:pPr marL="7701">
              <a:lnSpc>
                <a:spcPct val="100000"/>
              </a:lnSpc>
              <a:spcBef>
                <a:spcPts val="82"/>
              </a:spcBef>
            </a:pPr>
            <a:r>
              <a:rPr sz="5579" dirty="0">
                <a:latin typeface="Verdana"/>
                <a:cs typeface="Verdana"/>
              </a:rPr>
              <a:t>Search</a:t>
            </a:r>
            <a:r>
              <a:rPr sz="5579" spc="-476" dirty="0">
                <a:latin typeface="Verdana"/>
                <a:cs typeface="Verdana"/>
              </a:rPr>
              <a:t> </a:t>
            </a:r>
            <a:r>
              <a:rPr sz="5579" spc="88" dirty="0">
                <a:latin typeface="Verdana"/>
                <a:cs typeface="Verdana"/>
              </a:rPr>
              <a:t>Problems</a:t>
            </a:r>
            <a:endParaRPr sz="5579" dirty="0">
              <a:latin typeface="Verdana"/>
              <a:cs typeface="Verdana"/>
            </a:endParaRPr>
          </a:p>
        </p:txBody>
      </p:sp>
      <p:sp>
        <p:nvSpPr>
          <p:cNvPr id="5" name="Content Placeholder 4">
            <a:extLst>
              <a:ext uri="{FF2B5EF4-FFF2-40B4-BE49-F238E27FC236}">
                <a16:creationId xmlns:a16="http://schemas.microsoft.com/office/drawing/2014/main" id="{927D2B1E-1EC6-ABCA-3D6C-9F9A161DD80C}"/>
              </a:ext>
            </a:extLst>
          </p:cNvPr>
          <p:cNvSpPr>
            <a:spLocks noGrp="1"/>
          </p:cNvSpPr>
          <p:nvPr>
            <p:ph idx="1"/>
          </p:nvPr>
        </p:nvSpPr>
        <p:spPr>
          <a:xfrm>
            <a:off x="254524" y="365124"/>
            <a:ext cx="11698664" cy="6195931"/>
          </a:xfrm>
        </p:spPr>
        <p:txBody>
          <a:bodyPr>
            <a:normAutofit/>
          </a:bodyPr>
          <a:lstStyle/>
          <a:p>
            <a:pPr marL="0" indent="0" algn="ctr">
              <a:buNone/>
            </a:pPr>
            <a:r>
              <a:rPr lang="en-IN" sz="4000" dirty="0">
                <a:solidFill>
                  <a:schemeClr val="bg1"/>
                </a:solidFill>
              </a:rPr>
              <a:t>Challenges in Mobile Analytics</a:t>
            </a:r>
          </a:p>
          <a:p>
            <a:pPr marL="0" indent="0" algn="ctr">
              <a:buNone/>
            </a:pPr>
            <a:endParaRPr lang="en-US" sz="2000" dirty="0">
              <a:solidFill>
                <a:schemeClr val="bg1"/>
              </a:solidFill>
            </a:endParaRPr>
          </a:p>
          <a:p>
            <a:r>
              <a:rPr lang="en-US" b="1" dirty="0">
                <a:solidFill>
                  <a:schemeClr val="bg1"/>
                </a:solidFill>
                <a:latin typeface="+mj-lt"/>
              </a:rPr>
              <a:t>Cross-Device Tracking</a:t>
            </a:r>
            <a:r>
              <a:rPr lang="en-US" dirty="0">
                <a:solidFill>
                  <a:schemeClr val="bg1"/>
                </a:solidFill>
                <a:latin typeface="+mj-lt"/>
              </a:rPr>
              <a:t>: Users switching between devices, </a:t>
            </a:r>
          </a:p>
          <a:p>
            <a:r>
              <a:rPr lang="en-US" b="1" dirty="0">
                <a:solidFill>
                  <a:schemeClr val="bg1"/>
                </a:solidFill>
                <a:latin typeface="+mj-lt"/>
              </a:rPr>
              <a:t>Data Privacy Compliance: Handling GDPR, CCPA requirement</a:t>
            </a:r>
          </a:p>
          <a:p>
            <a:r>
              <a:rPr lang="en-US" b="1" dirty="0">
                <a:solidFill>
                  <a:schemeClr val="bg1"/>
                </a:solidFill>
                <a:latin typeface="+mj-lt"/>
              </a:rPr>
              <a:t>Offline Data Handling: Tracking actions done without internet</a:t>
            </a:r>
          </a:p>
          <a:p>
            <a:r>
              <a:rPr lang="en-US" b="1" dirty="0">
                <a:solidFill>
                  <a:schemeClr val="bg1"/>
                </a:solidFill>
                <a:latin typeface="+mj-lt"/>
              </a:rPr>
              <a:t>High Data Volume: Real-time processing at scale</a:t>
            </a:r>
          </a:p>
          <a:p>
            <a:pPr marL="0" indent="0" algn="ctr">
              <a:buNone/>
            </a:pPr>
            <a:endParaRPr lang="en-GB" sz="3200" b="1" i="0" dirty="0">
              <a:solidFill>
                <a:schemeClr val="bg1"/>
              </a:solidFill>
              <a:effectLst/>
              <a:latin typeface="+mj-lt"/>
            </a:endParaRPr>
          </a:p>
          <a:p>
            <a:pPr marL="0" indent="0" algn="ctr">
              <a:buNone/>
            </a:pPr>
            <a:endParaRPr lang="en-GB" sz="2400" b="1" i="0" dirty="0">
              <a:solidFill>
                <a:schemeClr val="bg1"/>
              </a:solidFill>
              <a:effectLst/>
              <a:latin typeface="inter-bold"/>
            </a:endParaRPr>
          </a:p>
        </p:txBody>
      </p:sp>
    </p:spTree>
    <p:extLst>
      <p:ext uri="{BB962C8B-B14F-4D97-AF65-F5344CB8AC3E}">
        <p14:creationId xmlns:p14="http://schemas.microsoft.com/office/powerpoint/2010/main" val="38573162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970382-A571-B5EF-E46A-4D3C140517E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11FFC33-CC17-0354-76FB-004C4AACB697}"/>
              </a:ext>
            </a:extLst>
          </p:cNvPr>
          <p:cNvSpPr/>
          <p:nvPr/>
        </p:nvSpPr>
        <p:spPr>
          <a:xfrm>
            <a:off x="428" y="0"/>
            <a:ext cx="12191144" cy="68576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000000"/>
          </a:solidFill>
        </p:spPr>
        <p:txBody>
          <a:bodyPr wrap="square" lIns="0" tIns="0" rIns="0" bIns="0" rtlCol="0"/>
          <a:lstStyle/>
          <a:p>
            <a:endParaRPr sz="1092"/>
          </a:p>
        </p:txBody>
      </p:sp>
      <p:sp>
        <p:nvSpPr>
          <p:cNvPr id="3" name="object 3">
            <a:extLst>
              <a:ext uri="{FF2B5EF4-FFF2-40B4-BE49-F238E27FC236}">
                <a16:creationId xmlns:a16="http://schemas.microsoft.com/office/drawing/2014/main" id="{E32756F7-6704-0B45-C13D-EEBD6D73DAF6}"/>
              </a:ext>
            </a:extLst>
          </p:cNvPr>
          <p:cNvSpPr txBox="1">
            <a:spLocks noGrp="1"/>
          </p:cNvSpPr>
          <p:nvPr>
            <p:ph type="title"/>
          </p:nvPr>
        </p:nvSpPr>
        <p:spPr>
          <a:prstGeom prst="rect">
            <a:avLst/>
          </a:prstGeom>
        </p:spPr>
        <p:txBody>
          <a:bodyPr vert="horz" wrap="square" lIns="0" tIns="10397" rIns="0" bIns="0" rtlCol="0" anchor="ctr">
            <a:spAutoFit/>
          </a:bodyPr>
          <a:lstStyle/>
          <a:p>
            <a:pPr marL="7701">
              <a:lnSpc>
                <a:spcPct val="100000"/>
              </a:lnSpc>
              <a:spcBef>
                <a:spcPts val="82"/>
              </a:spcBef>
            </a:pPr>
            <a:r>
              <a:rPr sz="5579" dirty="0">
                <a:latin typeface="Verdana"/>
                <a:cs typeface="Verdana"/>
              </a:rPr>
              <a:t>Search</a:t>
            </a:r>
            <a:r>
              <a:rPr sz="5579" spc="-476" dirty="0">
                <a:latin typeface="Verdana"/>
                <a:cs typeface="Verdana"/>
              </a:rPr>
              <a:t> </a:t>
            </a:r>
            <a:r>
              <a:rPr sz="5579" spc="88" dirty="0">
                <a:latin typeface="Verdana"/>
                <a:cs typeface="Verdana"/>
              </a:rPr>
              <a:t>Problems</a:t>
            </a:r>
            <a:endParaRPr sz="5579">
              <a:latin typeface="Verdana"/>
              <a:cs typeface="Verdana"/>
            </a:endParaRPr>
          </a:p>
        </p:txBody>
      </p:sp>
      <p:sp>
        <p:nvSpPr>
          <p:cNvPr id="5" name="Content Placeholder 4">
            <a:extLst>
              <a:ext uri="{FF2B5EF4-FFF2-40B4-BE49-F238E27FC236}">
                <a16:creationId xmlns:a16="http://schemas.microsoft.com/office/drawing/2014/main" id="{EAAB3C72-AAD5-26C0-82B3-4CCD473D366B}"/>
              </a:ext>
            </a:extLst>
          </p:cNvPr>
          <p:cNvSpPr>
            <a:spLocks noGrp="1"/>
          </p:cNvSpPr>
          <p:nvPr>
            <p:ph idx="1"/>
          </p:nvPr>
        </p:nvSpPr>
        <p:spPr>
          <a:xfrm>
            <a:off x="254524" y="2498103"/>
            <a:ext cx="11698664" cy="801278"/>
          </a:xfrm>
        </p:spPr>
        <p:txBody>
          <a:bodyPr>
            <a:normAutofit/>
          </a:bodyPr>
          <a:lstStyle/>
          <a:p>
            <a:pPr marL="0" indent="0" algn="ctr">
              <a:buNone/>
            </a:pPr>
            <a:r>
              <a:rPr lang="en-US" sz="4800" b="1" dirty="0">
                <a:solidFill>
                  <a:schemeClr val="bg1"/>
                </a:solidFill>
                <a:latin typeface="inter-regular"/>
              </a:rPr>
              <a:t> Big Data Analytics</a:t>
            </a:r>
          </a:p>
          <a:p>
            <a:pPr marL="0" indent="0" algn="ctr">
              <a:buNone/>
            </a:pPr>
            <a:endParaRPr lang="en-US" sz="2000" b="1" dirty="0">
              <a:solidFill>
                <a:schemeClr val="bg1"/>
              </a:solidFill>
              <a:latin typeface="inter-regular"/>
            </a:endParaRPr>
          </a:p>
        </p:txBody>
      </p:sp>
    </p:spTree>
    <p:extLst>
      <p:ext uri="{BB962C8B-B14F-4D97-AF65-F5344CB8AC3E}">
        <p14:creationId xmlns:p14="http://schemas.microsoft.com/office/powerpoint/2010/main" val="32930844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8C5386-1245-70B8-A28B-0615246B352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5CB73DB-BE3A-0F43-66BE-6C8C661D4E8B}"/>
              </a:ext>
            </a:extLst>
          </p:cNvPr>
          <p:cNvSpPr/>
          <p:nvPr/>
        </p:nvSpPr>
        <p:spPr>
          <a:xfrm>
            <a:off x="428" y="0"/>
            <a:ext cx="12191144" cy="68576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000000"/>
          </a:solidFill>
        </p:spPr>
        <p:txBody>
          <a:bodyPr wrap="square" lIns="0" tIns="0" rIns="0" bIns="0" rtlCol="0"/>
          <a:lstStyle/>
          <a:p>
            <a:endParaRPr sz="1092" dirty="0"/>
          </a:p>
        </p:txBody>
      </p:sp>
      <p:sp>
        <p:nvSpPr>
          <p:cNvPr id="3" name="object 3">
            <a:extLst>
              <a:ext uri="{FF2B5EF4-FFF2-40B4-BE49-F238E27FC236}">
                <a16:creationId xmlns:a16="http://schemas.microsoft.com/office/drawing/2014/main" id="{74410466-1162-40D8-6B63-7E144BCA60E4}"/>
              </a:ext>
            </a:extLst>
          </p:cNvPr>
          <p:cNvSpPr txBox="1">
            <a:spLocks noGrp="1"/>
          </p:cNvSpPr>
          <p:nvPr>
            <p:ph type="title"/>
          </p:nvPr>
        </p:nvSpPr>
        <p:spPr>
          <a:prstGeom prst="rect">
            <a:avLst/>
          </a:prstGeom>
        </p:spPr>
        <p:txBody>
          <a:bodyPr vert="horz" wrap="square" lIns="0" tIns="10397" rIns="0" bIns="0" rtlCol="0" anchor="ctr">
            <a:spAutoFit/>
          </a:bodyPr>
          <a:lstStyle/>
          <a:p>
            <a:pPr marL="7701">
              <a:lnSpc>
                <a:spcPct val="100000"/>
              </a:lnSpc>
              <a:spcBef>
                <a:spcPts val="82"/>
              </a:spcBef>
            </a:pPr>
            <a:r>
              <a:rPr sz="5579" dirty="0">
                <a:latin typeface="Verdana"/>
                <a:cs typeface="Verdana"/>
              </a:rPr>
              <a:t>Search</a:t>
            </a:r>
            <a:r>
              <a:rPr sz="5579" spc="-476" dirty="0">
                <a:latin typeface="Verdana"/>
                <a:cs typeface="Verdana"/>
              </a:rPr>
              <a:t> </a:t>
            </a:r>
            <a:r>
              <a:rPr sz="5579" spc="88" dirty="0">
                <a:latin typeface="Verdana"/>
                <a:cs typeface="Verdana"/>
              </a:rPr>
              <a:t>Problems</a:t>
            </a:r>
            <a:endParaRPr sz="5579" dirty="0">
              <a:latin typeface="Verdana"/>
              <a:cs typeface="Verdana"/>
            </a:endParaRPr>
          </a:p>
        </p:txBody>
      </p:sp>
      <p:sp>
        <p:nvSpPr>
          <p:cNvPr id="5" name="Content Placeholder 4">
            <a:extLst>
              <a:ext uri="{FF2B5EF4-FFF2-40B4-BE49-F238E27FC236}">
                <a16:creationId xmlns:a16="http://schemas.microsoft.com/office/drawing/2014/main" id="{C18C88C7-02A7-693A-E7DC-DF550D40206C}"/>
              </a:ext>
            </a:extLst>
          </p:cNvPr>
          <p:cNvSpPr>
            <a:spLocks noGrp="1"/>
          </p:cNvSpPr>
          <p:nvPr>
            <p:ph idx="1"/>
          </p:nvPr>
        </p:nvSpPr>
        <p:spPr>
          <a:xfrm>
            <a:off x="254524" y="365124"/>
            <a:ext cx="11698664" cy="6195931"/>
          </a:xfrm>
        </p:spPr>
        <p:txBody>
          <a:bodyPr>
            <a:normAutofit/>
          </a:bodyPr>
          <a:lstStyle/>
          <a:p>
            <a:pPr marL="0" indent="0" algn="ctr">
              <a:buNone/>
            </a:pPr>
            <a:r>
              <a:rPr lang="en-IN" sz="4000" dirty="0">
                <a:solidFill>
                  <a:schemeClr val="bg1"/>
                </a:solidFill>
              </a:rPr>
              <a:t>Introduction</a:t>
            </a:r>
          </a:p>
          <a:p>
            <a:pPr marL="0" indent="0" algn="ctr">
              <a:buNone/>
            </a:pPr>
            <a:endParaRPr lang="en-US" sz="2000" dirty="0">
              <a:solidFill>
                <a:schemeClr val="bg1"/>
              </a:solidFill>
            </a:endParaRPr>
          </a:p>
          <a:p>
            <a:pPr marL="0" indent="0">
              <a:lnSpc>
                <a:spcPct val="100000"/>
              </a:lnSpc>
              <a:buNone/>
            </a:pPr>
            <a:r>
              <a:rPr lang="en-GB" b="1" dirty="0">
                <a:solidFill>
                  <a:schemeClr val="bg1"/>
                </a:solidFill>
                <a:latin typeface="+mj-lt"/>
              </a:rPr>
              <a:t>Definition</a:t>
            </a:r>
            <a:r>
              <a:rPr lang="en-GB" sz="3200" b="1" dirty="0">
                <a:solidFill>
                  <a:schemeClr val="bg1"/>
                </a:solidFill>
                <a:latin typeface="+mj-lt"/>
              </a:rPr>
              <a:t>: </a:t>
            </a:r>
            <a:r>
              <a:rPr lang="en-US" sz="2400" b="1" dirty="0">
                <a:solidFill>
                  <a:schemeClr val="bg1"/>
                </a:solidFill>
                <a:latin typeface="+mj-lt"/>
              </a:rPr>
              <a:t>Big Data Analytics</a:t>
            </a:r>
            <a:r>
              <a:rPr lang="en-US" sz="2400" dirty="0">
                <a:solidFill>
                  <a:schemeClr val="bg1"/>
                </a:solidFill>
                <a:latin typeface="+mj-lt"/>
              </a:rPr>
              <a:t> is the process of examining large and varied datasets—called </a:t>
            </a:r>
            <a:r>
              <a:rPr lang="en-US" sz="2400" b="1" dirty="0">
                <a:solidFill>
                  <a:schemeClr val="bg1"/>
                </a:solidFill>
                <a:latin typeface="+mj-lt"/>
              </a:rPr>
              <a:t>Big Data</a:t>
            </a:r>
            <a:r>
              <a:rPr lang="en-US" sz="2400" dirty="0">
                <a:solidFill>
                  <a:schemeClr val="bg1"/>
                </a:solidFill>
                <a:latin typeface="+mj-lt"/>
              </a:rPr>
              <a:t>—to uncover hidden patterns, unknown correlations, market trends, customer preferences, and other useful business information.</a:t>
            </a:r>
            <a:endParaRPr lang="en-GB" sz="2400" b="1" dirty="0">
              <a:solidFill>
                <a:schemeClr val="bg1"/>
              </a:solidFill>
              <a:latin typeface="inter-bold"/>
            </a:endParaRPr>
          </a:p>
          <a:p>
            <a:pPr marL="0" indent="0">
              <a:lnSpc>
                <a:spcPct val="100000"/>
              </a:lnSpc>
              <a:buNone/>
            </a:pPr>
            <a:r>
              <a:rPr lang="en-GB" sz="2400" b="1" i="0" dirty="0">
                <a:solidFill>
                  <a:schemeClr val="bg1"/>
                </a:solidFill>
                <a:effectLst/>
                <a:latin typeface="inter-bold"/>
              </a:rPr>
              <a:t>The techniques includes:</a:t>
            </a:r>
          </a:p>
          <a:p>
            <a:pPr lvl="2">
              <a:lnSpc>
                <a:spcPct val="100000"/>
              </a:lnSpc>
            </a:pPr>
            <a:r>
              <a:rPr lang="en-IN" sz="2400" dirty="0">
                <a:solidFill>
                  <a:schemeClr val="bg1"/>
                </a:solidFill>
              </a:rPr>
              <a:t>Text Analytics</a:t>
            </a:r>
          </a:p>
          <a:p>
            <a:pPr lvl="2">
              <a:lnSpc>
                <a:spcPct val="100000"/>
              </a:lnSpc>
            </a:pPr>
            <a:r>
              <a:rPr lang="en-IN" sz="2400" dirty="0">
                <a:solidFill>
                  <a:schemeClr val="bg1"/>
                </a:solidFill>
              </a:rPr>
              <a:t>Memory Analytics</a:t>
            </a:r>
          </a:p>
          <a:p>
            <a:pPr lvl="2">
              <a:lnSpc>
                <a:spcPct val="100000"/>
              </a:lnSpc>
            </a:pPr>
            <a:r>
              <a:rPr lang="en-IN" sz="2400" dirty="0">
                <a:solidFill>
                  <a:schemeClr val="bg1"/>
                </a:solidFill>
              </a:rPr>
              <a:t>Statistical methods</a:t>
            </a:r>
          </a:p>
          <a:p>
            <a:pPr lvl="2">
              <a:lnSpc>
                <a:spcPct val="100000"/>
              </a:lnSpc>
            </a:pPr>
            <a:r>
              <a:rPr lang="en-IN" sz="2400" dirty="0">
                <a:solidFill>
                  <a:schemeClr val="bg1"/>
                </a:solidFill>
              </a:rPr>
              <a:t>Data Mining</a:t>
            </a:r>
          </a:p>
          <a:p>
            <a:pPr lvl="2">
              <a:lnSpc>
                <a:spcPct val="100000"/>
              </a:lnSpc>
            </a:pPr>
            <a:r>
              <a:rPr lang="en-IN" sz="2400" dirty="0">
                <a:solidFill>
                  <a:schemeClr val="bg1"/>
                </a:solidFill>
              </a:rPr>
              <a:t>Machine Leaning</a:t>
            </a:r>
          </a:p>
          <a:p>
            <a:pPr lvl="2">
              <a:lnSpc>
                <a:spcPct val="100000"/>
              </a:lnSpc>
            </a:pPr>
            <a:r>
              <a:rPr lang="en-IN" sz="2400" dirty="0">
                <a:solidFill>
                  <a:schemeClr val="bg1"/>
                </a:solidFill>
              </a:rPr>
              <a:t>Social Media Analytics</a:t>
            </a:r>
          </a:p>
          <a:p>
            <a:pPr lvl="2">
              <a:lnSpc>
                <a:spcPct val="100000"/>
              </a:lnSpc>
            </a:pPr>
            <a:r>
              <a:rPr lang="en-IN" sz="2400" dirty="0">
                <a:solidFill>
                  <a:schemeClr val="bg1"/>
                </a:solidFill>
              </a:rPr>
              <a:t>Predictive Analytics</a:t>
            </a:r>
            <a:endParaRPr lang="en-GB" sz="4000" b="1" i="0" dirty="0">
              <a:solidFill>
                <a:schemeClr val="bg1"/>
              </a:solidFill>
              <a:effectLst/>
              <a:latin typeface="+mj-lt"/>
            </a:endParaRPr>
          </a:p>
        </p:txBody>
      </p:sp>
    </p:spTree>
    <p:extLst>
      <p:ext uri="{BB962C8B-B14F-4D97-AF65-F5344CB8AC3E}">
        <p14:creationId xmlns:p14="http://schemas.microsoft.com/office/powerpoint/2010/main" val="1245990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71E6FE-664F-8146-F824-F64FA22F73E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C1874FB-51C6-4C2C-269C-F29832F44A1C}"/>
              </a:ext>
            </a:extLst>
          </p:cNvPr>
          <p:cNvSpPr/>
          <p:nvPr/>
        </p:nvSpPr>
        <p:spPr>
          <a:xfrm>
            <a:off x="428" y="0"/>
            <a:ext cx="12191144" cy="68576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000000"/>
          </a:solidFill>
        </p:spPr>
        <p:txBody>
          <a:bodyPr wrap="square" lIns="0" tIns="0" rIns="0" bIns="0" rtlCol="0"/>
          <a:lstStyle/>
          <a:p>
            <a:endParaRPr sz="1092" dirty="0"/>
          </a:p>
        </p:txBody>
      </p:sp>
      <p:sp>
        <p:nvSpPr>
          <p:cNvPr id="3" name="object 3">
            <a:extLst>
              <a:ext uri="{FF2B5EF4-FFF2-40B4-BE49-F238E27FC236}">
                <a16:creationId xmlns:a16="http://schemas.microsoft.com/office/drawing/2014/main" id="{F5A1684D-0A73-7667-B685-DEFB4EA167C7}"/>
              </a:ext>
            </a:extLst>
          </p:cNvPr>
          <p:cNvSpPr txBox="1">
            <a:spLocks noGrp="1"/>
          </p:cNvSpPr>
          <p:nvPr>
            <p:ph type="title"/>
          </p:nvPr>
        </p:nvSpPr>
        <p:spPr>
          <a:prstGeom prst="rect">
            <a:avLst/>
          </a:prstGeom>
        </p:spPr>
        <p:txBody>
          <a:bodyPr vert="horz" wrap="square" lIns="0" tIns="10397" rIns="0" bIns="0" rtlCol="0" anchor="ctr">
            <a:spAutoFit/>
          </a:bodyPr>
          <a:lstStyle/>
          <a:p>
            <a:pPr marL="7701">
              <a:lnSpc>
                <a:spcPct val="100000"/>
              </a:lnSpc>
              <a:spcBef>
                <a:spcPts val="82"/>
              </a:spcBef>
            </a:pPr>
            <a:r>
              <a:rPr sz="5579" dirty="0">
                <a:latin typeface="Verdana"/>
                <a:cs typeface="Verdana"/>
              </a:rPr>
              <a:t>Search</a:t>
            </a:r>
            <a:r>
              <a:rPr sz="5579" spc="-476" dirty="0">
                <a:latin typeface="Verdana"/>
                <a:cs typeface="Verdana"/>
              </a:rPr>
              <a:t> </a:t>
            </a:r>
            <a:r>
              <a:rPr sz="5579" spc="88" dirty="0">
                <a:latin typeface="Verdana"/>
                <a:cs typeface="Verdana"/>
              </a:rPr>
              <a:t>Problems</a:t>
            </a:r>
            <a:endParaRPr sz="5579" dirty="0">
              <a:latin typeface="Verdana"/>
              <a:cs typeface="Verdana"/>
            </a:endParaRPr>
          </a:p>
        </p:txBody>
      </p:sp>
      <p:sp>
        <p:nvSpPr>
          <p:cNvPr id="5" name="Content Placeholder 4">
            <a:extLst>
              <a:ext uri="{FF2B5EF4-FFF2-40B4-BE49-F238E27FC236}">
                <a16:creationId xmlns:a16="http://schemas.microsoft.com/office/drawing/2014/main" id="{6EFE566F-1018-1FD4-5A3E-C8282906F90A}"/>
              </a:ext>
            </a:extLst>
          </p:cNvPr>
          <p:cNvSpPr>
            <a:spLocks noGrp="1"/>
          </p:cNvSpPr>
          <p:nvPr>
            <p:ph idx="1"/>
          </p:nvPr>
        </p:nvSpPr>
        <p:spPr>
          <a:xfrm>
            <a:off x="254524" y="365124"/>
            <a:ext cx="11698664" cy="6195931"/>
          </a:xfrm>
        </p:spPr>
        <p:txBody>
          <a:bodyPr>
            <a:normAutofit/>
          </a:bodyPr>
          <a:lstStyle/>
          <a:p>
            <a:pPr marL="0" indent="0" algn="ctr">
              <a:buNone/>
            </a:pPr>
            <a:r>
              <a:rPr lang="en-IN" sz="4000" dirty="0">
                <a:solidFill>
                  <a:schemeClr val="bg1"/>
                </a:solidFill>
              </a:rPr>
              <a:t>Introduction</a:t>
            </a:r>
          </a:p>
          <a:p>
            <a:pPr marL="0" indent="0" algn="ctr">
              <a:buNone/>
            </a:pPr>
            <a:endParaRPr lang="en-US" sz="2000" dirty="0">
              <a:solidFill>
                <a:schemeClr val="bg1"/>
              </a:solidFill>
            </a:endParaRPr>
          </a:p>
          <a:p>
            <a:pPr marL="0" indent="0">
              <a:lnSpc>
                <a:spcPct val="100000"/>
              </a:lnSpc>
              <a:buNone/>
            </a:pPr>
            <a:r>
              <a:rPr lang="en-GB" b="1" dirty="0">
                <a:solidFill>
                  <a:schemeClr val="bg1"/>
                </a:solidFill>
                <a:latin typeface="+mj-lt"/>
              </a:rPr>
              <a:t>Definition</a:t>
            </a:r>
            <a:r>
              <a:rPr lang="en-GB" sz="3200" b="1" dirty="0">
                <a:solidFill>
                  <a:schemeClr val="bg1"/>
                </a:solidFill>
                <a:latin typeface="+mj-lt"/>
              </a:rPr>
              <a:t>: </a:t>
            </a:r>
            <a:r>
              <a:rPr lang="en-US" sz="2400" b="1" dirty="0">
                <a:solidFill>
                  <a:schemeClr val="bg1"/>
                </a:solidFill>
                <a:latin typeface="+mj-lt"/>
              </a:rPr>
              <a:t>Big Data Analytics</a:t>
            </a:r>
            <a:r>
              <a:rPr lang="en-US" sz="2400" dirty="0">
                <a:solidFill>
                  <a:schemeClr val="bg1"/>
                </a:solidFill>
                <a:latin typeface="+mj-lt"/>
              </a:rPr>
              <a:t> is the process of examining large and varied datasets—called </a:t>
            </a:r>
            <a:r>
              <a:rPr lang="en-US" sz="2400" b="1" dirty="0">
                <a:solidFill>
                  <a:schemeClr val="bg1"/>
                </a:solidFill>
                <a:latin typeface="+mj-lt"/>
              </a:rPr>
              <a:t>Big Data</a:t>
            </a:r>
            <a:r>
              <a:rPr lang="en-US" sz="2400" dirty="0">
                <a:solidFill>
                  <a:schemeClr val="bg1"/>
                </a:solidFill>
                <a:latin typeface="+mj-lt"/>
              </a:rPr>
              <a:t>—to uncover hidden patterns, unknown correlations, market trends, customer preferences, and other useful business information.</a:t>
            </a:r>
            <a:endParaRPr lang="en-GB" sz="2400" b="1" dirty="0">
              <a:solidFill>
                <a:schemeClr val="bg1"/>
              </a:solidFill>
              <a:latin typeface="inter-bold"/>
            </a:endParaRPr>
          </a:p>
          <a:p>
            <a:pPr marL="0" indent="0">
              <a:lnSpc>
                <a:spcPct val="100000"/>
              </a:lnSpc>
              <a:buNone/>
            </a:pPr>
            <a:r>
              <a:rPr lang="en-GB" sz="2400" b="1" i="0" dirty="0">
                <a:solidFill>
                  <a:schemeClr val="bg1"/>
                </a:solidFill>
                <a:effectLst/>
                <a:latin typeface="inter-bold"/>
              </a:rPr>
              <a:t>The techniques includes:</a:t>
            </a:r>
          </a:p>
          <a:p>
            <a:pPr lvl="2">
              <a:lnSpc>
                <a:spcPct val="100000"/>
              </a:lnSpc>
            </a:pPr>
            <a:r>
              <a:rPr lang="en-IN" sz="2400" dirty="0">
                <a:solidFill>
                  <a:schemeClr val="bg1"/>
                </a:solidFill>
              </a:rPr>
              <a:t>Text Analytics</a:t>
            </a:r>
          </a:p>
          <a:p>
            <a:pPr lvl="2">
              <a:lnSpc>
                <a:spcPct val="100000"/>
              </a:lnSpc>
            </a:pPr>
            <a:r>
              <a:rPr lang="en-IN" sz="2400" dirty="0">
                <a:solidFill>
                  <a:schemeClr val="bg1"/>
                </a:solidFill>
              </a:rPr>
              <a:t>Memory Analytics</a:t>
            </a:r>
          </a:p>
          <a:p>
            <a:pPr lvl="2">
              <a:lnSpc>
                <a:spcPct val="100000"/>
              </a:lnSpc>
            </a:pPr>
            <a:r>
              <a:rPr lang="en-IN" sz="2400" dirty="0">
                <a:solidFill>
                  <a:schemeClr val="bg1"/>
                </a:solidFill>
              </a:rPr>
              <a:t>Statistical methods</a:t>
            </a:r>
          </a:p>
          <a:p>
            <a:pPr lvl="2">
              <a:lnSpc>
                <a:spcPct val="100000"/>
              </a:lnSpc>
            </a:pPr>
            <a:r>
              <a:rPr lang="en-IN" sz="2400" dirty="0">
                <a:solidFill>
                  <a:schemeClr val="bg1"/>
                </a:solidFill>
              </a:rPr>
              <a:t>Data Mining</a:t>
            </a:r>
          </a:p>
          <a:p>
            <a:pPr lvl="2">
              <a:lnSpc>
                <a:spcPct val="100000"/>
              </a:lnSpc>
            </a:pPr>
            <a:r>
              <a:rPr lang="en-IN" sz="2400" dirty="0">
                <a:solidFill>
                  <a:schemeClr val="bg1"/>
                </a:solidFill>
              </a:rPr>
              <a:t>Machine Leaning</a:t>
            </a:r>
          </a:p>
          <a:p>
            <a:pPr lvl="2">
              <a:lnSpc>
                <a:spcPct val="100000"/>
              </a:lnSpc>
            </a:pPr>
            <a:r>
              <a:rPr lang="en-IN" sz="2400" dirty="0">
                <a:solidFill>
                  <a:schemeClr val="bg1"/>
                </a:solidFill>
              </a:rPr>
              <a:t>Social Media Analytics</a:t>
            </a:r>
          </a:p>
          <a:p>
            <a:pPr lvl="2">
              <a:lnSpc>
                <a:spcPct val="100000"/>
              </a:lnSpc>
            </a:pPr>
            <a:r>
              <a:rPr lang="en-IN" sz="2400" dirty="0">
                <a:solidFill>
                  <a:schemeClr val="bg1"/>
                </a:solidFill>
              </a:rPr>
              <a:t>Predictive Analytics</a:t>
            </a:r>
            <a:endParaRPr lang="en-GB" sz="4000" b="1" i="0" dirty="0">
              <a:solidFill>
                <a:schemeClr val="bg1"/>
              </a:solidFill>
              <a:effectLst/>
              <a:latin typeface="+mj-lt"/>
            </a:endParaRPr>
          </a:p>
        </p:txBody>
      </p:sp>
    </p:spTree>
    <p:extLst>
      <p:ext uri="{BB962C8B-B14F-4D97-AF65-F5344CB8AC3E}">
        <p14:creationId xmlns:p14="http://schemas.microsoft.com/office/powerpoint/2010/main" val="30110155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5849C1-17A5-54CE-6EAD-91E3C435D40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337E342-C4E2-34F1-8FED-C9399DC4D15D}"/>
              </a:ext>
            </a:extLst>
          </p:cNvPr>
          <p:cNvSpPr/>
          <p:nvPr/>
        </p:nvSpPr>
        <p:spPr>
          <a:xfrm>
            <a:off x="428" y="0"/>
            <a:ext cx="12191144" cy="68576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000000"/>
          </a:solidFill>
        </p:spPr>
        <p:txBody>
          <a:bodyPr wrap="square" lIns="0" tIns="0" rIns="0" bIns="0" rtlCol="0"/>
          <a:lstStyle/>
          <a:p>
            <a:endParaRPr sz="1092" dirty="0"/>
          </a:p>
        </p:txBody>
      </p:sp>
      <p:sp>
        <p:nvSpPr>
          <p:cNvPr id="3" name="object 3">
            <a:extLst>
              <a:ext uri="{FF2B5EF4-FFF2-40B4-BE49-F238E27FC236}">
                <a16:creationId xmlns:a16="http://schemas.microsoft.com/office/drawing/2014/main" id="{F627C6E8-C78F-7BFB-B80E-CA735AE64C5B}"/>
              </a:ext>
            </a:extLst>
          </p:cNvPr>
          <p:cNvSpPr txBox="1">
            <a:spLocks noGrp="1"/>
          </p:cNvSpPr>
          <p:nvPr>
            <p:ph type="title"/>
          </p:nvPr>
        </p:nvSpPr>
        <p:spPr>
          <a:prstGeom prst="rect">
            <a:avLst/>
          </a:prstGeom>
        </p:spPr>
        <p:txBody>
          <a:bodyPr vert="horz" wrap="square" lIns="0" tIns="10397" rIns="0" bIns="0" rtlCol="0" anchor="ctr">
            <a:spAutoFit/>
          </a:bodyPr>
          <a:lstStyle/>
          <a:p>
            <a:pPr marL="7701">
              <a:lnSpc>
                <a:spcPct val="100000"/>
              </a:lnSpc>
              <a:spcBef>
                <a:spcPts val="82"/>
              </a:spcBef>
            </a:pPr>
            <a:r>
              <a:rPr sz="5579" dirty="0">
                <a:latin typeface="Verdana"/>
                <a:cs typeface="Verdana"/>
              </a:rPr>
              <a:t>Search</a:t>
            </a:r>
            <a:r>
              <a:rPr sz="5579" spc="-476" dirty="0">
                <a:latin typeface="Verdana"/>
                <a:cs typeface="Verdana"/>
              </a:rPr>
              <a:t> </a:t>
            </a:r>
            <a:r>
              <a:rPr sz="5579" spc="88" dirty="0">
                <a:latin typeface="Verdana"/>
                <a:cs typeface="Verdana"/>
              </a:rPr>
              <a:t>Problems</a:t>
            </a:r>
            <a:endParaRPr sz="5579" dirty="0">
              <a:latin typeface="Verdana"/>
              <a:cs typeface="Verdana"/>
            </a:endParaRPr>
          </a:p>
        </p:txBody>
      </p:sp>
      <p:sp>
        <p:nvSpPr>
          <p:cNvPr id="5" name="Content Placeholder 4">
            <a:extLst>
              <a:ext uri="{FF2B5EF4-FFF2-40B4-BE49-F238E27FC236}">
                <a16:creationId xmlns:a16="http://schemas.microsoft.com/office/drawing/2014/main" id="{20D4747E-4655-D391-49D5-B65DCD945048}"/>
              </a:ext>
            </a:extLst>
          </p:cNvPr>
          <p:cNvSpPr>
            <a:spLocks noGrp="1"/>
          </p:cNvSpPr>
          <p:nvPr>
            <p:ph idx="1"/>
          </p:nvPr>
        </p:nvSpPr>
        <p:spPr>
          <a:xfrm>
            <a:off x="254524" y="365124"/>
            <a:ext cx="11698664" cy="6195931"/>
          </a:xfrm>
        </p:spPr>
        <p:txBody>
          <a:bodyPr>
            <a:normAutofit/>
          </a:bodyPr>
          <a:lstStyle/>
          <a:p>
            <a:pPr marL="0" indent="0" algn="ctr">
              <a:buNone/>
            </a:pPr>
            <a:r>
              <a:rPr lang="en-IN" sz="4000" dirty="0">
                <a:solidFill>
                  <a:schemeClr val="bg1"/>
                </a:solidFill>
              </a:rPr>
              <a:t>Big Data Analytics Life Cycle</a:t>
            </a:r>
          </a:p>
          <a:p>
            <a:pPr marL="0" indent="0" algn="ctr">
              <a:buNone/>
            </a:pPr>
            <a:endParaRPr lang="en-US" sz="2000" dirty="0">
              <a:solidFill>
                <a:schemeClr val="bg1"/>
              </a:solidFill>
            </a:endParaRPr>
          </a:p>
        </p:txBody>
      </p:sp>
      <p:pic>
        <p:nvPicPr>
          <p:cNvPr id="6" name="Picture 5">
            <a:extLst>
              <a:ext uri="{FF2B5EF4-FFF2-40B4-BE49-F238E27FC236}">
                <a16:creationId xmlns:a16="http://schemas.microsoft.com/office/drawing/2014/main" id="{387D1581-0497-697D-7C42-8C3E02D52832}"/>
              </a:ext>
            </a:extLst>
          </p:cNvPr>
          <p:cNvPicPr>
            <a:picLocks noChangeAspect="1"/>
          </p:cNvPicPr>
          <p:nvPr/>
        </p:nvPicPr>
        <p:blipFill>
          <a:blip r:embed="rId3"/>
          <a:stretch>
            <a:fillRect/>
          </a:stretch>
        </p:blipFill>
        <p:spPr>
          <a:xfrm>
            <a:off x="1787703" y="1212351"/>
            <a:ext cx="8260423" cy="4304871"/>
          </a:xfrm>
          <a:prstGeom prst="rect">
            <a:avLst/>
          </a:prstGeom>
        </p:spPr>
      </p:pic>
    </p:spTree>
    <p:extLst>
      <p:ext uri="{BB962C8B-B14F-4D97-AF65-F5344CB8AC3E}">
        <p14:creationId xmlns:p14="http://schemas.microsoft.com/office/powerpoint/2010/main" val="34116086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B4640D-28BD-4875-B94F-BC656DC34C1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76EDE87-FEAB-5F40-228A-FEB959156D18}"/>
              </a:ext>
            </a:extLst>
          </p:cNvPr>
          <p:cNvSpPr/>
          <p:nvPr/>
        </p:nvSpPr>
        <p:spPr>
          <a:xfrm>
            <a:off x="428" y="0"/>
            <a:ext cx="12191144" cy="68576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000000"/>
          </a:solidFill>
        </p:spPr>
        <p:txBody>
          <a:bodyPr wrap="square" lIns="0" tIns="0" rIns="0" bIns="0" rtlCol="0"/>
          <a:lstStyle/>
          <a:p>
            <a:endParaRPr sz="1092" dirty="0"/>
          </a:p>
        </p:txBody>
      </p:sp>
      <p:sp>
        <p:nvSpPr>
          <p:cNvPr id="3" name="object 3">
            <a:extLst>
              <a:ext uri="{FF2B5EF4-FFF2-40B4-BE49-F238E27FC236}">
                <a16:creationId xmlns:a16="http://schemas.microsoft.com/office/drawing/2014/main" id="{338EF3C1-0D3C-98A7-1FD0-6CE3FDB7E010}"/>
              </a:ext>
            </a:extLst>
          </p:cNvPr>
          <p:cNvSpPr txBox="1">
            <a:spLocks noGrp="1"/>
          </p:cNvSpPr>
          <p:nvPr>
            <p:ph type="title"/>
          </p:nvPr>
        </p:nvSpPr>
        <p:spPr>
          <a:prstGeom prst="rect">
            <a:avLst/>
          </a:prstGeom>
        </p:spPr>
        <p:txBody>
          <a:bodyPr vert="horz" wrap="square" lIns="0" tIns="10397" rIns="0" bIns="0" rtlCol="0" anchor="ctr">
            <a:spAutoFit/>
          </a:bodyPr>
          <a:lstStyle/>
          <a:p>
            <a:pPr marL="7701">
              <a:lnSpc>
                <a:spcPct val="100000"/>
              </a:lnSpc>
              <a:spcBef>
                <a:spcPts val="82"/>
              </a:spcBef>
            </a:pPr>
            <a:r>
              <a:rPr sz="5579" dirty="0">
                <a:latin typeface="Verdana"/>
                <a:cs typeface="Verdana"/>
              </a:rPr>
              <a:t>Search</a:t>
            </a:r>
            <a:r>
              <a:rPr sz="5579" spc="-476" dirty="0">
                <a:latin typeface="Verdana"/>
                <a:cs typeface="Verdana"/>
              </a:rPr>
              <a:t> </a:t>
            </a:r>
            <a:r>
              <a:rPr sz="5579" spc="88" dirty="0">
                <a:latin typeface="Verdana"/>
                <a:cs typeface="Verdana"/>
              </a:rPr>
              <a:t>Problems</a:t>
            </a:r>
            <a:endParaRPr sz="5579" dirty="0">
              <a:latin typeface="Verdana"/>
              <a:cs typeface="Verdana"/>
            </a:endParaRPr>
          </a:p>
        </p:txBody>
      </p:sp>
      <p:sp>
        <p:nvSpPr>
          <p:cNvPr id="5" name="Content Placeholder 4">
            <a:extLst>
              <a:ext uri="{FF2B5EF4-FFF2-40B4-BE49-F238E27FC236}">
                <a16:creationId xmlns:a16="http://schemas.microsoft.com/office/drawing/2014/main" id="{79BFDFDE-E37B-ADBA-DD89-01F4AE8068F0}"/>
              </a:ext>
            </a:extLst>
          </p:cNvPr>
          <p:cNvSpPr>
            <a:spLocks noGrp="1"/>
          </p:cNvSpPr>
          <p:nvPr>
            <p:ph idx="1"/>
          </p:nvPr>
        </p:nvSpPr>
        <p:spPr>
          <a:xfrm>
            <a:off x="254524" y="365124"/>
            <a:ext cx="11698664" cy="6195931"/>
          </a:xfrm>
        </p:spPr>
        <p:txBody>
          <a:bodyPr>
            <a:normAutofit/>
          </a:bodyPr>
          <a:lstStyle/>
          <a:p>
            <a:r>
              <a:rPr lang="en-US" dirty="0">
                <a:solidFill>
                  <a:schemeClr val="bg1"/>
                </a:solidFill>
                <a:latin typeface="+mj-lt"/>
              </a:rPr>
              <a:t>Identifying the Problem: Identifies the key objective or problem to solve using analytics </a:t>
            </a:r>
          </a:p>
          <a:p>
            <a:r>
              <a:rPr lang="en-US" dirty="0">
                <a:solidFill>
                  <a:schemeClr val="bg1"/>
                </a:solidFill>
                <a:latin typeface="+mj-lt"/>
              </a:rPr>
              <a:t>Designing the data requirement/ Data Collection: Gather relevant data from various sources. </a:t>
            </a:r>
          </a:p>
          <a:p>
            <a:pPr marL="0" indent="0">
              <a:buNone/>
            </a:pPr>
            <a:r>
              <a:rPr lang="en-US" dirty="0">
                <a:solidFill>
                  <a:schemeClr val="bg1"/>
                </a:solidFill>
                <a:latin typeface="+mj-lt"/>
              </a:rPr>
              <a:t>	Sources: </a:t>
            </a:r>
            <a:r>
              <a:rPr lang="en-IN" dirty="0">
                <a:solidFill>
                  <a:schemeClr val="bg1"/>
                </a:solidFill>
                <a:latin typeface="+mj-lt"/>
              </a:rPr>
              <a:t>Web logs, social media, sensors, databases, transaction records.</a:t>
            </a:r>
          </a:p>
          <a:p>
            <a:r>
              <a:rPr lang="en-IN" dirty="0">
                <a:solidFill>
                  <a:schemeClr val="bg1"/>
                </a:solidFill>
                <a:latin typeface="+mj-lt"/>
              </a:rPr>
              <a:t>Data Preprocessing/ Data Wrangling: Clean and prepare data for analysis</a:t>
            </a:r>
          </a:p>
          <a:p>
            <a:pPr marL="0" indent="0">
              <a:buNone/>
            </a:pPr>
            <a:r>
              <a:rPr lang="en-IN" dirty="0">
                <a:solidFill>
                  <a:schemeClr val="bg1"/>
                </a:solidFill>
                <a:latin typeface="+mj-lt"/>
              </a:rPr>
              <a:t>	Steps: Removing or Handling missing values, Outliers removal</a:t>
            </a:r>
          </a:p>
          <a:p>
            <a:r>
              <a:rPr lang="en-IN" dirty="0">
                <a:solidFill>
                  <a:schemeClr val="bg1"/>
                </a:solidFill>
                <a:latin typeface="+mj-lt"/>
              </a:rPr>
              <a:t>Performing Analytics over Data/ Data Analysis: </a:t>
            </a:r>
            <a:r>
              <a:rPr lang="en-US" dirty="0">
                <a:solidFill>
                  <a:schemeClr val="bg1"/>
                </a:solidFill>
                <a:latin typeface="+mj-lt"/>
              </a:rPr>
              <a:t>Analyze data using various statistical and machine learning techniques</a:t>
            </a:r>
          </a:p>
          <a:p>
            <a:pPr marL="0" indent="0">
              <a:buNone/>
            </a:pPr>
            <a:r>
              <a:rPr lang="en-US" dirty="0">
                <a:solidFill>
                  <a:schemeClr val="bg1"/>
                </a:solidFill>
                <a:latin typeface="+mj-lt"/>
              </a:rPr>
              <a:t>	Types: </a:t>
            </a:r>
            <a:r>
              <a:rPr lang="en-IN" dirty="0">
                <a:solidFill>
                  <a:schemeClr val="bg1"/>
                </a:solidFill>
                <a:latin typeface="+mj-lt"/>
              </a:rPr>
              <a:t>Descriptive, Diagnostic, Predictive, Prescriptive</a:t>
            </a:r>
          </a:p>
          <a:p>
            <a:r>
              <a:rPr lang="en-IN" dirty="0">
                <a:solidFill>
                  <a:schemeClr val="bg1"/>
                </a:solidFill>
                <a:latin typeface="+mj-lt"/>
              </a:rPr>
              <a:t>Data Visualization: Present data insights in an understandable format.</a:t>
            </a:r>
          </a:p>
          <a:p>
            <a:pPr marL="0" indent="0">
              <a:buNone/>
            </a:pPr>
            <a:r>
              <a:rPr lang="en-IN" dirty="0">
                <a:solidFill>
                  <a:schemeClr val="bg1"/>
                </a:solidFill>
                <a:latin typeface="+mj-lt"/>
              </a:rPr>
              <a:t>	Techniques: Charts, Graphs, Dashboards</a:t>
            </a:r>
          </a:p>
          <a:p>
            <a:pPr marL="0" indent="0">
              <a:buNone/>
            </a:pPr>
            <a:endParaRPr lang="en-US" sz="2000" dirty="0">
              <a:solidFill>
                <a:schemeClr val="bg1"/>
              </a:solidFill>
            </a:endParaRPr>
          </a:p>
        </p:txBody>
      </p:sp>
    </p:spTree>
    <p:extLst>
      <p:ext uri="{BB962C8B-B14F-4D97-AF65-F5344CB8AC3E}">
        <p14:creationId xmlns:p14="http://schemas.microsoft.com/office/powerpoint/2010/main" val="4292817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ADC9E5-B70A-60A3-A267-B43707E59FA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38CC021-1F3B-F048-AE9B-EC22BB235ACA}"/>
              </a:ext>
            </a:extLst>
          </p:cNvPr>
          <p:cNvSpPr/>
          <p:nvPr/>
        </p:nvSpPr>
        <p:spPr>
          <a:xfrm>
            <a:off x="428" y="0"/>
            <a:ext cx="12191144" cy="68576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000000"/>
          </a:solidFill>
        </p:spPr>
        <p:txBody>
          <a:bodyPr wrap="square" lIns="0" tIns="0" rIns="0" bIns="0" rtlCol="0"/>
          <a:lstStyle/>
          <a:p>
            <a:endParaRPr sz="1092"/>
          </a:p>
        </p:txBody>
      </p:sp>
      <p:sp>
        <p:nvSpPr>
          <p:cNvPr id="3" name="object 3">
            <a:extLst>
              <a:ext uri="{FF2B5EF4-FFF2-40B4-BE49-F238E27FC236}">
                <a16:creationId xmlns:a16="http://schemas.microsoft.com/office/drawing/2014/main" id="{89496B63-11CE-621A-F718-C8D0A16279CF}"/>
              </a:ext>
            </a:extLst>
          </p:cNvPr>
          <p:cNvSpPr txBox="1">
            <a:spLocks noGrp="1"/>
          </p:cNvSpPr>
          <p:nvPr>
            <p:ph type="title"/>
          </p:nvPr>
        </p:nvSpPr>
        <p:spPr>
          <a:prstGeom prst="rect">
            <a:avLst/>
          </a:prstGeom>
        </p:spPr>
        <p:txBody>
          <a:bodyPr vert="horz" wrap="square" lIns="0" tIns="10397" rIns="0" bIns="0" rtlCol="0" anchor="ctr">
            <a:spAutoFit/>
          </a:bodyPr>
          <a:lstStyle/>
          <a:p>
            <a:pPr marL="7701">
              <a:lnSpc>
                <a:spcPct val="100000"/>
              </a:lnSpc>
              <a:spcBef>
                <a:spcPts val="82"/>
              </a:spcBef>
            </a:pPr>
            <a:r>
              <a:rPr sz="5579" dirty="0">
                <a:latin typeface="Verdana"/>
                <a:cs typeface="Verdana"/>
              </a:rPr>
              <a:t>Search</a:t>
            </a:r>
            <a:r>
              <a:rPr sz="5579" spc="-476" dirty="0">
                <a:latin typeface="Verdana"/>
                <a:cs typeface="Verdana"/>
              </a:rPr>
              <a:t> </a:t>
            </a:r>
            <a:r>
              <a:rPr sz="5579" spc="88" dirty="0">
                <a:latin typeface="Verdana"/>
                <a:cs typeface="Verdana"/>
              </a:rPr>
              <a:t>Problems</a:t>
            </a:r>
            <a:endParaRPr sz="5579">
              <a:latin typeface="Verdana"/>
              <a:cs typeface="Verdana"/>
            </a:endParaRPr>
          </a:p>
        </p:txBody>
      </p:sp>
      <p:sp>
        <p:nvSpPr>
          <p:cNvPr id="5" name="Content Placeholder 4">
            <a:extLst>
              <a:ext uri="{FF2B5EF4-FFF2-40B4-BE49-F238E27FC236}">
                <a16:creationId xmlns:a16="http://schemas.microsoft.com/office/drawing/2014/main" id="{86A25657-DC97-528A-0349-4A3947F4DB35}"/>
              </a:ext>
            </a:extLst>
          </p:cNvPr>
          <p:cNvSpPr>
            <a:spLocks noGrp="1"/>
          </p:cNvSpPr>
          <p:nvPr>
            <p:ph idx="1"/>
          </p:nvPr>
        </p:nvSpPr>
        <p:spPr>
          <a:xfrm>
            <a:off x="490194" y="365124"/>
            <a:ext cx="11161336" cy="6195931"/>
          </a:xfrm>
        </p:spPr>
        <p:txBody>
          <a:bodyPr>
            <a:normAutofit/>
          </a:bodyPr>
          <a:lstStyle/>
          <a:p>
            <a:pPr marL="0" indent="0" algn="ctr">
              <a:buNone/>
            </a:pPr>
            <a:r>
              <a:rPr lang="en-US" sz="3600" b="1" dirty="0">
                <a:solidFill>
                  <a:schemeClr val="bg1"/>
                </a:solidFill>
              </a:rPr>
              <a:t> Need for ML</a:t>
            </a:r>
          </a:p>
          <a:p>
            <a:pPr marL="0" indent="0" algn="ctr">
              <a:buNone/>
            </a:pPr>
            <a:endParaRPr lang="en-GB" sz="2800" b="1" dirty="0">
              <a:solidFill>
                <a:schemeClr val="bg1"/>
              </a:solidFill>
            </a:endParaRPr>
          </a:p>
        </p:txBody>
      </p:sp>
      <p:graphicFrame>
        <p:nvGraphicFramePr>
          <p:cNvPr id="7" name="Table 6">
            <a:extLst>
              <a:ext uri="{FF2B5EF4-FFF2-40B4-BE49-F238E27FC236}">
                <a16:creationId xmlns:a16="http://schemas.microsoft.com/office/drawing/2014/main" id="{5A671068-8D92-266F-DB22-F68AFAF24DDE}"/>
              </a:ext>
            </a:extLst>
          </p:cNvPr>
          <p:cNvGraphicFramePr>
            <a:graphicFrameLocks noGrp="1"/>
          </p:cNvGraphicFramePr>
          <p:nvPr>
            <p:extLst>
              <p:ext uri="{D42A27DB-BD31-4B8C-83A1-F6EECF244321}">
                <p14:modId xmlns:p14="http://schemas.microsoft.com/office/powerpoint/2010/main" val="2298552187"/>
              </p:ext>
            </p:extLst>
          </p:nvPr>
        </p:nvGraphicFramePr>
        <p:xfrm>
          <a:off x="838200" y="1250902"/>
          <a:ext cx="10515600" cy="4907280"/>
        </p:xfrm>
        <a:graphic>
          <a:graphicData uri="http://schemas.openxmlformats.org/drawingml/2006/table">
            <a:tbl>
              <a:tblPr/>
              <a:tblGrid>
                <a:gridCol w="3505200">
                  <a:extLst>
                    <a:ext uri="{9D8B030D-6E8A-4147-A177-3AD203B41FA5}">
                      <a16:colId xmlns:a16="http://schemas.microsoft.com/office/drawing/2014/main" val="540333367"/>
                    </a:ext>
                  </a:extLst>
                </a:gridCol>
                <a:gridCol w="3505200">
                  <a:extLst>
                    <a:ext uri="{9D8B030D-6E8A-4147-A177-3AD203B41FA5}">
                      <a16:colId xmlns:a16="http://schemas.microsoft.com/office/drawing/2014/main" val="3246942060"/>
                    </a:ext>
                  </a:extLst>
                </a:gridCol>
                <a:gridCol w="3505200">
                  <a:extLst>
                    <a:ext uri="{9D8B030D-6E8A-4147-A177-3AD203B41FA5}">
                      <a16:colId xmlns:a16="http://schemas.microsoft.com/office/drawing/2014/main" val="841655426"/>
                    </a:ext>
                  </a:extLst>
                </a:gridCol>
              </a:tblGrid>
              <a:tr h="0">
                <a:tc>
                  <a:txBody>
                    <a:bodyPr/>
                    <a:lstStyle/>
                    <a:p>
                      <a:r>
                        <a:rPr lang="en-IN" sz="2000" b="1">
                          <a:solidFill>
                            <a:schemeClr val="bg1"/>
                          </a:solidFill>
                        </a:rPr>
                        <a:t>Reason</a:t>
                      </a:r>
                      <a:endParaRPr lang="en-IN" sz="2000">
                        <a:solidFill>
                          <a:schemeClr val="bg1"/>
                        </a:solidFill>
                      </a:endParaRPr>
                    </a:p>
                  </a:txBody>
                  <a:tcPr anchor="ctr">
                    <a:lnL>
                      <a:noFill/>
                    </a:lnL>
                    <a:lnR>
                      <a:noFill/>
                    </a:lnR>
                    <a:lnT>
                      <a:noFill/>
                    </a:lnT>
                    <a:lnB>
                      <a:noFill/>
                    </a:lnB>
                    <a:noFill/>
                  </a:tcPr>
                </a:tc>
                <a:tc>
                  <a:txBody>
                    <a:bodyPr/>
                    <a:lstStyle/>
                    <a:p>
                      <a:r>
                        <a:rPr lang="en-IN" sz="2000" b="1">
                          <a:solidFill>
                            <a:schemeClr val="bg1"/>
                          </a:solidFill>
                        </a:rPr>
                        <a:t>Explanation</a:t>
                      </a:r>
                      <a:endParaRPr lang="en-IN" sz="2000">
                        <a:solidFill>
                          <a:schemeClr val="bg1"/>
                        </a:solidFill>
                      </a:endParaRPr>
                    </a:p>
                  </a:txBody>
                  <a:tcPr anchor="ctr">
                    <a:lnL>
                      <a:noFill/>
                    </a:lnL>
                    <a:lnR>
                      <a:noFill/>
                    </a:lnR>
                    <a:lnT>
                      <a:noFill/>
                    </a:lnT>
                    <a:lnB>
                      <a:noFill/>
                    </a:lnB>
                    <a:noFill/>
                  </a:tcPr>
                </a:tc>
                <a:tc>
                  <a:txBody>
                    <a:bodyPr/>
                    <a:lstStyle/>
                    <a:p>
                      <a:r>
                        <a:rPr lang="en-IN" sz="2000" b="1" dirty="0">
                          <a:solidFill>
                            <a:schemeClr val="bg1"/>
                          </a:solidFill>
                        </a:rPr>
                        <a:t>Example</a:t>
                      </a:r>
                      <a:endParaRPr lang="en-IN" sz="2000" dirty="0">
                        <a:solidFill>
                          <a:schemeClr val="bg1"/>
                        </a:solidFill>
                      </a:endParaRPr>
                    </a:p>
                  </a:txBody>
                  <a:tcPr anchor="ctr">
                    <a:lnL>
                      <a:noFill/>
                    </a:lnL>
                    <a:lnR>
                      <a:noFill/>
                    </a:lnR>
                    <a:lnT>
                      <a:noFill/>
                    </a:lnT>
                    <a:lnB>
                      <a:noFill/>
                    </a:lnB>
                    <a:noFill/>
                  </a:tcPr>
                </a:tc>
                <a:extLst>
                  <a:ext uri="{0D108BD9-81ED-4DB2-BD59-A6C34878D82A}">
                    <a16:rowId xmlns:a16="http://schemas.microsoft.com/office/drawing/2014/main" val="3388102028"/>
                  </a:ext>
                </a:extLst>
              </a:tr>
              <a:tr h="0">
                <a:tc>
                  <a:txBody>
                    <a:bodyPr/>
                    <a:lstStyle/>
                    <a:p>
                      <a:r>
                        <a:rPr lang="en-IN" sz="2000">
                          <a:solidFill>
                            <a:schemeClr val="bg1"/>
                          </a:solidFill>
                        </a:rPr>
                        <a:t>Big Data Processing</a:t>
                      </a:r>
                    </a:p>
                  </a:txBody>
                  <a:tcPr anchor="ctr">
                    <a:lnL>
                      <a:noFill/>
                    </a:lnL>
                    <a:lnR>
                      <a:noFill/>
                    </a:lnR>
                    <a:lnT>
                      <a:noFill/>
                    </a:lnT>
                    <a:lnB>
                      <a:noFill/>
                    </a:lnB>
                    <a:noFill/>
                  </a:tcPr>
                </a:tc>
                <a:tc>
                  <a:txBody>
                    <a:bodyPr/>
                    <a:lstStyle/>
                    <a:p>
                      <a:r>
                        <a:rPr lang="en-US" sz="2000">
                          <a:solidFill>
                            <a:schemeClr val="bg1"/>
                          </a:solidFill>
                        </a:rPr>
                        <a:t>Handles huge volumes of structured and unstructured data.</a:t>
                      </a:r>
                    </a:p>
                  </a:txBody>
                  <a:tcPr anchor="ctr">
                    <a:lnL>
                      <a:noFill/>
                    </a:lnL>
                    <a:lnR>
                      <a:noFill/>
                    </a:lnR>
                    <a:lnT>
                      <a:noFill/>
                    </a:lnT>
                    <a:lnB>
                      <a:noFill/>
                    </a:lnB>
                    <a:noFill/>
                  </a:tcPr>
                </a:tc>
                <a:tc>
                  <a:txBody>
                    <a:bodyPr/>
                    <a:lstStyle/>
                    <a:p>
                      <a:r>
                        <a:rPr lang="en-US" sz="2000">
                          <a:solidFill>
                            <a:schemeClr val="bg1"/>
                          </a:solidFill>
                        </a:rPr>
                        <a:t>Analyzing millions of user reviews.</a:t>
                      </a:r>
                    </a:p>
                  </a:txBody>
                  <a:tcPr anchor="ctr">
                    <a:lnL>
                      <a:noFill/>
                    </a:lnL>
                    <a:lnR>
                      <a:noFill/>
                    </a:lnR>
                    <a:lnT>
                      <a:noFill/>
                    </a:lnT>
                    <a:lnB>
                      <a:noFill/>
                    </a:lnB>
                    <a:noFill/>
                  </a:tcPr>
                </a:tc>
                <a:extLst>
                  <a:ext uri="{0D108BD9-81ED-4DB2-BD59-A6C34878D82A}">
                    <a16:rowId xmlns:a16="http://schemas.microsoft.com/office/drawing/2014/main" val="474139951"/>
                  </a:ext>
                </a:extLst>
              </a:tr>
              <a:tr h="0">
                <a:tc>
                  <a:txBody>
                    <a:bodyPr/>
                    <a:lstStyle/>
                    <a:p>
                      <a:r>
                        <a:rPr lang="en-IN" sz="2000">
                          <a:solidFill>
                            <a:schemeClr val="bg1"/>
                          </a:solidFill>
                        </a:rPr>
                        <a:t>Automation</a:t>
                      </a:r>
                    </a:p>
                  </a:txBody>
                  <a:tcPr anchor="ctr">
                    <a:lnL>
                      <a:noFill/>
                    </a:lnL>
                    <a:lnR>
                      <a:noFill/>
                    </a:lnR>
                    <a:lnT>
                      <a:noFill/>
                    </a:lnT>
                    <a:lnB>
                      <a:noFill/>
                    </a:lnB>
                    <a:noFill/>
                  </a:tcPr>
                </a:tc>
                <a:tc>
                  <a:txBody>
                    <a:bodyPr/>
                    <a:lstStyle/>
                    <a:p>
                      <a:r>
                        <a:rPr lang="en-US" sz="2000">
                          <a:solidFill>
                            <a:schemeClr val="bg1"/>
                          </a:solidFill>
                        </a:rPr>
                        <a:t>Performs tasks without manual programming.</a:t>
                      </a:r>
                    </a:p>
                  </a:txBody>
                  <a:tcPr anchor="ctr">
                    <a:lnL>
                      <a:noFill/>
                    </a:lnL>
                    <a:lnR>
                      <a:noFill/>
                    </a:lnR>
                    <a:lnT>
                      <a:noFill/>
                    </a:lnT>
                    <a:lnB>
                      <a:noFill/>
                    </a:lnB>
                    <a:noFill/>
                  </a:tcPr>
                </a:tc>
                <a:tc>
                  <a:txBody>
                    <a:bodyPr/>
                    <a:lstStyle/>
                    <a:p>
                      <a:r>
                        <a:rPr lang="en-US" sz="2000">
                          <a:solidFill>
                            <a:schemeClr val="bg1"/>
                          </a:solidFill>
                        </a:rPr>
                        <a:t>Email spam filtering, product recommendations.</a:t>
                      </a:r>
                    </a:p>
                  </a:txBody>
                  <a:tcPr anchor="ctr">
                    <a:lnL>
                      <a:noFill/>
                    </a:lnL>
                    <a:lnR>
                      <a:noFill/>
                    </a:lnR>
                    <a:lnT>
                      <a:noFill/>
                    </a:lnT>
                    <a:lnB>
                      <a:noFill/>
                    </a:lnB>
                    <a:noFill/>
                  </a:tcPr>
                </a:tc>
                <a:extLst>
                  <a:ext uri="{0D108BD9-81ED-4DB2-BD59-A6C34878D82A}">
                    <a16:rowId xmlns:a16="http://schemas.microsoft.com/office/drawing/2014/main" val="681111496"/>
                  </a:ext>
                </a:extLst>
              </a:tr>
              <a:tr h="0">
                <a:tc>
                  <a:txBody>
                    <a:bodyPr/>
                    <a:lstStyle/>
                    <a:p>
                      <a:r>
                        <a:rPr lang="en-IN" sz="2000">
                          <a:solidFill>
                            <a:schemeClr val="bg1"/>
                          </a:solidFill>
                        </a:rPr>
                        <a:t>High Accuracy</a:t>
                      </a:r>
                    </a:p>
                  </a:txBody>
                  <a:tcPr anchor="ctr">
                    <a:lnL>
                      <a:noFill/>
                    </a:lnL>
                    <a:lnR>
                      <a:noFill/>
                    </a:lnR>
                    <a:lnT>
                      <a:noFill/>
                    </a:lnT>
                    <a:lnB>
                      <a:noFill/>
                    </a:lnB>
                    <a:noFill/>
                  </a:tcPr>
                </a:tc>
                <a:tc>
                  <a:txBody>
                    <a:bodyPr/>
                    <a:lstStyle/>
                    <a:p>
                      <a:r>
                        <a:rPr lang="en-US" sz="2000" dirty="0">
                          <a:solidFill>
                            <a:schemeClr val="bg1"/>
                          </a:solidFill>
                        </a:rPr>
                        <a:t>Improves over time with more data and better algorithms.</a:t>
                      </a:r>
                    </a:p>
                  </a:txBody>
                  <a:tcPr anchor="ctr">
                    <a:lnL>
                      <a:noFill/>
                    </a:lnL>
                    <a:lnR>
                      <a:noFill/>
                    </a:lnR>
                    <a:lnT>
                      <a:noFill/>
                    </a:lnT>
                    <a:lnB>
                      <a:noFill/>
                    </a:lnB>
                    <a:noFill/>
                  </a:tcPr>
                </a:tc>
                <a:tc>
                  <a:txBody>
                    <a:bodyPr/>
                    <a:lstStyle/>
                    <a:p>
                      <a:r>
                        <a:rPr lang="en-US" sz="2000">
                          <a:solidFill>
                            <a:schemeClr val="bg1"/>
                          </a:solidFill>
                        </a:rPr>
                        <a:t>Disease diagnosis using medical images.</a:t>
                      </a:r>
                    </a:p>
                  </a:txBody>
                  <a:tcPr anchor="ctr">
                    <a:lnL>
                      <a:noFill/>
                    </a:lnL>
                    <a:lnR>
                      <a:noFill/>
                    </a:lnR>
                    <a:lnT>
                      <a:noFill/>
                    </a:lnT>
                    <a:lnB>
                      <a:noFill/>
                    </a:lnB>
                    <a:noFill/>
                  </a:tcPr>
                </a:tc>
                <a:extLst>
                  <a:ext uri="{0D108BD9-81ED-4DB2-BD59-A6C34878D82A}">
                    <a16:rowId xmlns:a16="http://schemas.microsoft.com/office/drawing/2014/main" val="1660696125"/>
                  </a:ext>
                </a:extLst>
              </a:tr>
              <a:tr h="0">
                <a:tc>
                  <a:txBody>
                    <a:bodyPr/>
                    <a:lstStyle/>
                    <a:p>
                      <a:r>
                        <a:rPr lang="en-IN" sz="2000">
                          <a:solidFill>
                            <a:schemeClr val="bg1"/>
                          </a:solidFill>
                        </a:rPr>
                        <a:t>Adaptability</a:t>
                      </a:r>
                    </a:p>
                  </a:txBody>
                  <a:tcPr anchor="ctr">
                    <a:lnL>
                      <a:noFill/>
                    </a:lnL>
                    <a:lnR>
                      <a:noFill/>
                    </a:lnR>
                    <a:lnT>
                      <a:noFill/>
                    </a:lnT>
                    <a:lnB>
                      <a:noFill/>
                    </a:lnB>
                    <a:noFill/>
                  </a:tcPr>
                </a:tc>
                <a:tc>
                  <a:txBody>
                    <a:bodyPr/>
                    <a:lstStyle/>
                    <a:p>
                      <a:r>
                        <a:rPr lang="en-US" sz="2000">
                          <a:solidFill>
                            <a:schemeClr val="bg1"/>
                          </a:solidFill>
                        </a:rPr>
                        <a:t>Adjusts to changing patterns or new inputs.</a:t>
                      </a:r>
                    </a:p>
                  </a:txBody>
                  <a:tcPr anchor="ctr">
                    <a:lnL>
                      <a:noFill/>
                    </a:lnL>
                    <a:lnR>
                      <a:noFill/>
                    </a:lnR>
                    <a:lnT>
                      <a:noFill/>
                    </a:lnT>
                    <a:lnB>
                      <a:noFill/>
                    </a:lnB>
                    <a:noFill/>
                  </a:tcPr>
                </a:tc>
                <a:tc>
                  <a:txBody>
                    <a:bodyPr/>
                    <a:lstStyle/>
                    <a:p>
                      <a:r>
                        <a:rPr lang="en-US" sz="2000">
                          <a:solidFill>
                            <a:schemeClr val="bg1"/>
                          </a:solidFill>
                        </a:rPr>
                        <a:t>Weather forecasting with updated data.</a:t>
                      </a:r>
                    </a:p>
                  </a:txBody>
                  <a:tcPr anchor="ctr">
                    <a:lnL>
                      <a:noFill/>
                    </a:lnL>
                    <a:lnR>
                      <a:noFill/>
                    </a:lnR>
                    <a:lnT>
                      <a:noFill/>
                    </a:lnT>
                    <a:lnB>
                      <a:noFill/>
                    </a:lnB>
                    <a:noFill/>
                  </a:tcPr>
                </a:tc>
                <a:extLst>
                  <a:ext uri="{0D108BD9-81ED-4DB2-BD59-A6C34878D82A}">
                    <a16:rowId xmlns:a16="http://schemas.microsoft.com/office/drawing/2014/main" val="1133204654"/>
                  </a:ext>
                </a:extLst>
              </a:tr>
              <a:tr h="0">
                <a:tc>
                  <a:txBody>
                    <a:bodyPr/>
                    <a:lstStyle/>
                    <a:p>
                      <a:r>
                        <a:rPr lang="en-IN" sz="2000">
                          <a:solidFill>
                            <a:schemeClr val="bg1"/>
                          </a:solidFill>
                        </a:rPr>
                        <a:t>Solving Complex Tasks</a:t>
                      </a:r>
                    </a:p>
                  </a:txBody>
                  <a:tcPr anchor="ctr">
                    <a:lnL>
                      <a:noFill/>
                    </a:lnL>
                    <a:lnR>
                      <a:noFill/>
                    </a:lnR>
                    <a:lnT>
                      <a:noFill/>
                    </a:lnT>
                    <a:lnB>
                      <a:noFill/>
                    </a:lnB>
                    <a:noFill/>
                  </a:tcPr>
                </a:tc>
                <a:tc>
                  <a:txBody>
                    <a:bodyPr/>
                    <a:lstStyle/>
                    <a:p>
                      <a:r>
                        <a:rPr lang="en-US" sz="2000">
                          <a:solidFill>
                            <a:schemeClr val="bg1"/>
                          </a:solidFill>
                        </a:rPr>
                        <a:t>Solves tasks that are hard for rule-based systems.</a:t>
                      </a:r>
                    </a:p>
                  </a:txBody>
                  <a:tcPr anchor="ctr">
                    <a:lnL>
                      <a:noFill/>
                    </a:lnL>
                    <a:lnR>
                      <a:noFill/>
                    </a:lnR>
                    <a:lnT>
                      <a:noFill/>
                    </a:lnT>
                    <a:lnB>
                      <a:noFill/>
                    </a:lnB>
                    <a:noFill/>
                  </a:tcPr>
                </a:tc>
                <a:tc>
                  <a:txBody>
                    <a:bodyPr/>
                    <a:lstStyle/>
                    <a:p>
                      <a:r>
                        <a:rPr lang="en-IN" sz="2000">
                          <a:solidFill>
                            <a:schemeClr val="bg1"/>
                          </a:solidFill>
                        </a:rPr>
                        <a:t>Facial recognition, speech-to-text systems.</a:t>
                      </a:r>
                    </a:p>
                  </a:txBody>
                  <a:tcPr anchor="ctr">
                    <a:lnL>
                      <a:noFill/>
                    </a:lnL>
                    <a:lnR>
                      <a:noFill/>
                    </a:lnR>
                    <a:lnT>
                      <a:noFill/>
                    </a:lnT>
                    <a:lnB>
                      <a:noFill/>
                    </a:lnB>
                    <a:noFill/>
                  </a:tcPr>
                </a:tc>
                <a:extLst>
                  <a:ext uri="{0D108BD9-81ED-4DB2-BD59-A6C34878D82A}">
                    <a16:rowId xmlns:a16="http://schemas.microsoft.com/office/drawing/2014/main" val="678429931"/>
                  </a:ext>
                </a:extLst>
              </a:tr>
              <a:tr h="0">
                <a:tc>
                  <a:txBody>
                    <a:bodyPr/>
                    <a:lstStyle/>
                    <a:p>
                      <a:r>
                        <a:rPr lang="en-IN" sz="2000">
                          <a:solidFill>
                            <a:schemeClr val="bg1"/>
                          </a:solidFill>
                        </a:rPr>
                        <a:t>Real-Time Predictions</a:t>
                      </a:r>
                    </a:p>
                  </a:txBody>
                  <a:tcPr anchor="ctr">
                    <a:lnL>
                      <a:noFill/>
                    </a:lnL>
                    <a:lnR>
                      <a:noFill/>
                    </a:lnR>
                    <a:lnT>
                      <a:noFill/>
                    </a:lnT>
                    <a:lnB>
                      <a:noFill/>
                    </a:lnB>
                    <a:noFill/>
                  </a:tcPr>
                </a:tc>
                <a:tc>
                  <a:txBody>
                    <a:bodyPr/>
                    <a:lstStyle/>
                    <a:p>
                      <a:r>
                        <a:rPr lang="en-US" sz="2000">
                          <a:solidFill>
                            <a:schemeClr val="bg1"/>
                          </a:solidFill>
                        </a:rPr>
                        <a:t>Delivers instant results based on live data.</a:t>
                      </a:r>
                    </a:p>
                  </a:txBody>
                  <a:tcPr anchor="ctr">
                    <a:lnL>
                      <a:noFill/>
                    </a:lnL>
                    <a:lnR>
                      <a:noFill/>
                    </a:lnR>
                    <a:lnT>
                      <a:noFill/>
                    </a:lnT>
                    <a:lnB>
                      <a:noFill/>
                    </a:lnB>
                    <a:noFill/>
                  </a:tcPr>
                </a:tc>
                <a:tc>
                  <a:txBody>
                    <a:bodyPr/>
                    <a:lstStyle/>
                    <a:p>
                      <a:r>
                        <a:rPr lang="en-US" sz="2000" dirty="0">
                          <a:solidFill>
                            <a:schemeClr val="bg1"/>
                          </a:solidFill>
                        </a:rPr>
                        <a:t>Fraud detection in banking transactions.</a:t>
                      </a:r>
                    </a:p>
                  </a:txBody>
                  <a:tcPr anchor="ctr">
                    <a:lnL>
                      <a:noFill/>
                    </a:lnL>
                    <a:lnR>
                      <a:noFill/>
                    </a:lnR>
                    <a:lnT>
                      <a:noFill/>
                    </a:lnT>
                    <a:lnB>
                      <a:noFill/>
                    </a:lnB>
                    <a:noFill/>
                  </a:tcPr>
                </a:tc>
                <a:extLst>
                  <a:ext uri="{0D108BD9-81ED-4DB2-BD59-A6C34878D82A}">
                    <a16:rowId xmlns:a16="http://schemas.microsoft.com/office/drawing/2014/main" val="1141055764"/>
                  </a:ext>
                </a:extLst>
              </a:tr>
            </a:tbl>
          </a:graphicData>
        </a:graphic>
      </p:graphicFrame>
    </p:spTree>
    <p:extLst>
      <p:ext uri="{BB962C8B-B14F-4D97-AF65-F5344CB8AC3E}">
        <p14:creationId xmlns:p14="http://schemas.microsoft.com/office/powerpoint/2010/main" val="21361067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287C15-7568-C5B6-17AB-432CBC7648E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C4A6A24-D26D-5EB4-D251-88AF254E16BE}"/>
              </a:ext>
            </a:extLst>
          </p:cNvPr>
          <p:cNvSpPr/>
          <p:nvPr/>
        </p:nvSpPr>
        <p:spPr>
          <a:xfrm>
            <a:off x="428" y="0"/>
            <a:ext cx="12191144" cy="68576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000000"/>
          </a:solidFill>
        </p:spPr>
        <p:txBody>
          <a:bodyPr wrap="square" lIns="0" tIns="0" rIns="0" bIns="0" rtlCol="0"/>
          <a:lstStyle/>
          <a:p>
            <a:endParaRPr sz="1092" dirty="0"/>
          </a:p>
        </p:txBody>
      </p:sp>
      <p:sp>
        <p:nvSpPr>
          <p:cNvPr id="3" name="object 3">
            <a:extLst>
              <a:ext uri="{FF2B5EF4-FFF2-40B4-BE49-F238E27FC236}">
                <a16:creationId xmlns:a16="http://schemas.microsoft.com/office/drawing/2014/main" id="{DC307287-1CDC-A9DD-A58D-7C57D58049BA}"/>
              </a:ext>
            </a:extLst>
          </p:cNvPr>
          <p:cNvSpPr txBox="1">
            <a:spLocks noGrp="1"/>
          </p:cNvSpPr>
          <p:nvPr>
            <p:ph type="title"/>
          </p:nvPr>
        </p:nvSpPr>
        <p:spPr>
          <a:prstGeom prst="rect">
            <a:avLst/>
          </a:prstGeom>
        </p:spPr>
        <p:txBody>
          <a:bodyPr vert="horz" wrap="square" lIns="0" tIns="10397" rIns="0" bIns="0" rtlCol="0" anchor="ctr">
            <a:spAutoFit/>
          </a:bodyPr>
          <a:lstStyle/>
          <a:p>
            <a:pPr marL="7701">
              <a:lnSpc>
                <a:spcPct val="100000"/>
              </a:lnSpc>
              <a:spcBef>
                <a:spcPts val="82"/>
              </a:spcBef>
            </a:pPr>
            <a:r>
              <a:rPr sz="5579" dirty="0">
                <a:latin typeface="Verdana"/>
                <a:cs typeface="Verdana"/>
              </a:rPr>
              <a:t>Search</a:t>
            </a:r>
            <a:r>
              <a:rPr sz="5579" spc="-476" dirty="0">
                <a:latin typeface="Verdana"/>
                <a:cs typeface="Verdana"/>
              </a:rPr>
              <a:t> </a:t>
            </a:r>
            <a:r>
              <a:rPr sz="5579" spc="88" dirty="0">
                <a:latin typeface="Verdana"/>
                <a:cs typeface="Verdana"/>
              </a:rPr>
              <a:t>Problems</a:t>
            </a:r>
            <a:endParaRPr sz="5579" dirty="0">
              <a:latin typeface="Verdana"/>
              <a:cs typeface="Verdana"/>
            </a:endParaRPr>
          </a:p>
        </p:txBody>
      </p:sp>
      <p:sp>
        <p:nvSpPr>
          <p:cNvPr id="5" name="Content Placeholder 4">
            <a:extLst>
              <a:ext uri="{FF2B5EF4-FFF2-40B4-BE49-F238E27FC236}">
                <a16:creationId xmlns:a16="http://schemas.microsoft.com/office/drawing/2014/main" id="{8B6A639D-EF6B-5708-689B-FB067AC7CDCA}"/>
              </a:ext>
            </a:extLst>
          </p:cNvPr>
          <p:cNvSpPr>
            <a:spLocks noGrp="1"/>
          </p:cNvSpPr>
          <p:nvPr>
            <p:ph idx="1"/>
          </p:nvPr>
        </p:nvSpPr>
        <p:spPr>
          <a:xfrm>
            <a:off x="254524" y="365124"/>
            <a:ext cx="11698664" cy="6195931"/>
          </a:xfrm>
        </p:spPr>
        <p:txBody>
          <a:bodyPr>
            <a:normAutofit/>
          </a:bodyPr>
          <a:lstStyle/>
          <a:p>
            <a:pPr marL="0" indent="0" algn="ctr">
              <a:buNone/>
            </a:pPr>
            <a:r>
              <a:rPr lang="en-IN" sz="4000" dirty="0">
                <a:solidFill>
                  <a:schemeClr val="bg1"/>
                </a:solidFill>
              </a:rPr>
              <a:t>Why Use R for Big Data Analytics</a:t>
            </a:r>
          </a:p>
          <a:p>
            <a:pPr marL="0" indent="0" algn="ctr">
              <a:buNone/>
            </a:pPr>
            <a:endParaRPr lang="en-US" sz="2000" dirty="0">
              <a:solidFill>
                <a:schemeClr val="bg1"/>
              </a:solidFill>
            </a:endParaRPr>
          </a:p>
        </p:txBody>
      </p:sp>
      <p:graphicFrame>
        <p:nvGraphicFramePr>
          <p:cNvPr id="4" name="Table 3">
            <a:extLst>
              <a:ext uri="{FF2B5EF4-FFF2-40B4-BE49-F238E27FC236}">
                <a16:creationId xmlns:a16="http://schemas.microsoft.com/office/drawing/2014/main" id="{99180528-9B44-6BA7-DD90-9D46BC37CDE1}"/>
              </a:ext>
            </a:extLst>
          </p:cNvPr>
          <p:cNvGraphicFramePr>
            <a:graphicFrameLocks noGrp="1"/>
          </p:cNvGraphicFramePr>
          <p:nvPr>
            <p:extLst>
              <p:ext uri="{D42A27DB-BD31-4B8C-83A1-F6EECF244321}">
                <p14:modId xmlns:p14="http://schemas.microsoft.com/office/powerpoint/2010/main" val="4252320315"/>
              </p:ext>
            </p:extLst>
          </p:nvPr>
        </p:nvGraphicFramePr>
        <p:xfrm>
          <a:off x="846056" y="1516489"/>
          <a:ext cx="10515600" cy="4632960"/>
        </p:xfrm>
        <a:graphic>
          <a:graphicData uri="http://schemas.openxmlformats.org/drawingml/2006/table">
            <a:tbl>
              <a:tblPr/>
              <a:tblGrid>
                <a:gridCol w="5257800">
                  <a:extLst>
                    <a:ext uri="{9D8B030D-6E8A-4147-A177-3AD203B41FA5}">
                      <a16:colId xmlns:a16="http://schemas.microsoft.com/office/drawing/2014/main" val="3582410503"/>
                    </a:ext>
                  </a:extLst>
                </a:gridCol>
                <a:gridCol w="5257800">
                  <a:extLst>
                    <a:ext uri="{9D8B030D-6E8A-4147-A177-3AD203B41FA5}">
                      <a16:colId xmlns:a16="http://schemas.microsoft.com/office/drawing/2014/main" val="4120626113"/>
                    </a:ext>
                  </a:extLst>
                </a:gridCol>
              </a:tblGrid>
              <a:tr h="0">
                <a:tc>
                  <a:txBody>
                    <a:bodyPr/>
                    <a:lstStyle/>
                    <a:p>
                      <a:r>
                        <a:rPr lang="en-IN" sz="2800" b="1">
                          <a:solidFill>
                            <a:schemeClr val="bg1"/>
                          </a:solidFill>
                        </a:rPr>
                        <a:t>Advantage</a:t>
                      </a:r>
                      <a:endParaRPr lang="en-IN" sz="2800">
                        <a:solidFill>
                          <a:schemeClr val="bg1"/>
                        </a:solidFill>
                      </a:endParaRPr>
                    </a:p>
                  </a:txBody>
                  <a:tcPr anchor="ctr">
                    <a:lnL>
                      <a:noFill/>
                    </a:lnL>
                    <a:lnR>
                      <a:noFill/>
                    </a:lnR>
                    <a:lnT>
                      <a:noFill/>
                    </a:lnT>
                    <a:lnB>
                      <a:noFill/>
                    </a:lnB>
                    <a:noFill/>
                  </a:tcPr>
                </a:tc>
                <a:tc>
                  <a:txBody>
                    <a:bodyPr/>
                    <a:lstStyle/>
                    <a:p>
                      <a:r>
                        <a:rPr lang="en-IN" sz="2800" b="1" dirty="0">
                          <a:solidFill>
                            <a:schemeClr val="bg1"/>
                          </a:solidFill>
                        </a:rPr>
                        <a:t>Explanation</a:t>
                      </a:r>
                      <a:endParaRPr lang="en-IN" sz="2800" dirty="0">
                        <a:solidFill>
                          <a:schemeClr val="bg1"/>
                        </a:solidFill>
                      </a:endParaRPr>
                    </a:p>
                  </a:txBody>
                  <a:tcPr anchor="ctr">
                    <a:lnL>
                      <a:noFill/>
                    </a:lnL>
                    <a:lnR>
                      <a:noFill/>
                    </a:lnR>
                    <a:lnT>
                      <a:noFill/>
                    </a:lnT>
                    <a:lnB>
                      <a:noFill/>
                    </a:lnB>
                    <a:noFill/>
                  </a:tcPr>
                </a:tc>
                <a:extLst>
                  <a:ext uri="{0D108BD9-81ED-4DB2-BD59-A6C34878D82A}">
                    <a16:rowId xmlns:a16="http://schemas.microsoft.com/office/drawing/2014/main" val="1458689776"/>
                  </a:ext>
                </a:extLst>
              </a:tr>
              <a:tr h="0">
                <a:tc>
                  <a:txBody>
                    <a:bodyPr/>
                    <a:lstStyle/>
                    <a:p>
                      <a:r>
                        <a:rPr lang="en-IN" sz="2400" b="1">
                          <a:solidFill>
                            <a:schemeClr val="bg1"/>
                          </a:solidFill>
                        </a:rPr>
                        <a:t>Rich Statistical Capabilities</a:t>
                      </a:r>
                      <a:endParaRPr lang="en-IN" sz="2400">
                        <a:solidFill>
                          <a:schemeClr val="bg1"/>
                        </a:solidFill>
                      </a:endParaRPr>
                    </a:p>
                  </a:txBody>
                  <a:tcPr anchor="ctr">
                    <a:lnL>
                      <a:noFill/>
                    </a:lnL>
                    <a:lnR>
                      <a:noFill/>
                    </a:lnR>
                    <a:lnT>
                      <a:noFill/>
                    </a:lnT>
                    <a:lnB>
                      <a:noFill/>
                    </a:lnB>
                    <a:noFill/>
                  </a:tcPr>
                </a:tc>
                <a:tc>
                  <a:txBody>
                    <a:bodyPr/>
                    <a:lstStyle/>
                    <a:p>
                      <a:r>
                        <a:rPr lang="en-US" sz="2400" dirty="0">
                          <a:solidFill>
                            <a:schemeClr val="bg1"/>
                          </a:solidFill>
                        </a:rPr>
                        <a:t>Built-in support for statistical modeling and machine learning</a:t>
                      </a:r>
                    </a:p>
                  </a:txBody>
                  <a:tcPr anchor="ctr">
                    <a:lnL>
                      <a:noFill/>
                    </a:lnL>
                    <a:lnR>
                      <a:noFill/>
                    </a:lnR>
                    <a:lnT>
                      <a:noFill/>
                    </a:lnT>
                    <a:lnB>
                      <a:noFill/>
                    </a:lnB>
                    <a:noFill/>
                  </a:tcPr>
                </a:tc>
                <a:extLst>
                  <a:ext uri="{0D108BD9-81ED-4DB2-BD59-A6C34878D82A}">
                    <a16:rowId xmlns:a16="http://schemas.microsoft.com/office/drawing/2014/main" val="1076263476"/>
                  </a:ext>
                </a:extLst>
              </a:tr>
              <a:tr h="0">
                <a:tc>
                  <a:txBody>
                    <a:bodyPr/>
                    <a:lstStyle/>
                    <a:p>
                      <a:r>
                        <a:rPr lang="en-IN" sz="2400" b="1">
                          <a:solidFill>
                            <a:schemeClr val="bg1"/>
                          </a:solidFill>
                        </a:rPr>
                        <a:t>Data Visualization</a:t>
                      </a:r>
                      <a:endParaRPr lang="en-IN" sz="2400">
                        <a:solidFill>
                          <a:schemeClr val="bg1"/>
                        </a:solidFill>
                      </a:endParaRPr>
                    </a:p>
                  </a:txBody>
                  <a:tcPr anchor="ctr">
                    <a:lnL>
                      <a:noFill/>
                    </a:lnL>
                    <a:lnR>
                      <a:noFill/>
                    </a:lnR>
                    <a:lnT>
                      <a:noFill/>
                    </a:lnT>
                    <a:lnB>
                      <a:noFill/>
                    </a:lnB>
                    <a:noFill/>
                  </a:tcPr>
                </a:tc>
                <a:tc>
                  <a:txBody>
                    <a:bodyPr/>
                    <a:lstStyle/>
                    <a:p>
                      <a:r>
                        <a:rPr lang="en-US" sz="2400">
                          <a:solidFill>
                            <a:schemeClr val="bg1"/>
                          </a:solidFill>
                        </a:rPr>
                        <a:t>Excellent plotting libraries like ggplot2, plotly</a:t>
                      </a:r>
                    </a:p>
                  </a:txBody>
                  <a:tcPr anchor="ctr">
                    <a:lnL>
                      <a:noFill/>
                    </a:lnL>
                    <a:lnR>
                      <a:noFill/>
                    </a:lnR>
                    <a:lnT>
                      <a:noFill/>
                    </a:lnT>
                    <a:lnB>
                      <a:noFill/>
                    </a:lnB>
                    <a:noFill/>
                  </a:tcPr>
                </a:tc>
                <a:extLst>
                  <a:ext uri="{0D108BD9-81ED-4DB2-BD59-A6C34878D82A}">
                    <a16:rowId xmlns:a16="http://schemas.microsoft.com/office/drawing/2014/main" val="3180192249"/>
                  </a:ext>
                </a:extLst>
              </a:tr>
              <a:tr h="0">
                <a:tc>
                  <a:txBody>
                    <a:bodyPr/>
                    <a:lstStyle/>
                    <a:p>
                      <a:r>
                        <a:rPr lang="en-IN" sz="2400" b="1">
                          <a:solidFill>
                            <a:schemeClr val="bg1"/>
                          </a:solidFill>
                        </a:rPr>
                        <a:t>Open Source &amp; Extensible</a:t>
                      </a:r>
                      <a:endParaRPr lang="en-IN" sz="2400">
                        <a:solidFill>
                          <a:schemeClr val="bg1"/>
                        </a:solidFill>
                      </a:endParaRPr>
                    </a:p>
                  </a:txBody>
                  <a:tcPr anchor="ctr">
                    <a:lnL>
                      <a:noFill/>
                    </a:lnL>
                    <a:lnR>
                      <a:noFill/>
                    </a:lnR>
                    <a:lnT>
                      <a:noFill/>
                    </a:lnT>
                    <a:lnB>
                      <a:noFill/>
                    </a:lnB>
                    <a:noFill/>
                  </a:tcPr>
                </a:tc>
                <a:tc>
                  <a:txBody>
                    <a:bodyPr/>
                    <a:lstStyle/>
                    <a:p>
                      <a:r>
                        <a:rPr lang="en-US" sz="2400">
                          <a:solidFill>
                            <a:schemeClr val="bg1"/>
                          </a:solidFill>
                        </a:rPr>
                        <a:t>A large ecosystem of packages for data handling, modeling, and visualization</a:t>
                      </a:r>
                    </a:p>
                  </a:txBody>
                  <a:tcPr anchor="ctr">
                    <a:lnL>
                      <a:noFill/>
                    </a:lnL>
                    <a:lnR>
                      <a:noFill/>
                    </a:lnR>
                    <a:lnT>
                      <a:noFill/>
                    </a:lnT>
                    <a:lnB>
                      <a:noFill/>
                    </a:lnB>
                    <a:noFill/>
                  </a:tcPr>
                </a:tc>
                <a:extLst>
                  <a:ext uri="{0D108BD9-81ED-4DB2-BD59-A6C34878D82A}">
                    <a16:rowId xmlns:a16="http://schemas.microsoft.com/office/drawing/2014/main" val="513918532"/>
                  </a:ext>
                </a:extLst>
              </a:tr>
              <a:tr h="0">
                <a:tc>
                  <a:txBody>
                    <a:bodyPr/>
                    <a:lstStyle/>
                    <a:p>
                      <a:r>
                        <a:rPr lang="en-IN" sz="2400" b="1">
                          <a:solidFill>
                            <a:schemeClr val="bg1"/>
                          </a:solidFill>
                        </a:rPr>
                        <a:t>Interoperability</a:t>
                      </a:r>
                      <a:endParaRPr lang="en-IN" sz="2400">
                        <a:solidFill>
                          <a:schemeClr val="bg1"/>
                        </a:solidFill>
                      </a:endParaRPr>
                    </a:p>
                  </a:txBody>
                  <a:tcPr anchor="ctr">
                    <a:lnL>
                      <a:noFill/>
                    </a:lnL>
                    <a:lnR>
                      <a:noFill/>
                    </a:lnR>
                    <a:lnT>
                      <a:noFill/>
                    </a:lnT>
                    <a:lnB>
                      <a:noFill/>
                    </a:lnB>
                    <a:noFill/>
                  </a:tcPr>
                </a:tc>
                <a:tc>
                  <a:txBody>
                    <a:bodyPr/>
                    <a:lstStyle/>
                    <a:p>
                      <a:r>
                        <a:rPr lang="en-US" sz="2400">
                          <a:solidFill>
                            <a:schemeClr val="bg1"/>
                          </a:solidFill>
                        </a:rPr>
                        <a:t>Interfaces with Hadoop, Spark, and databases (SQL, NoSQL)</a:t>
                      </a:r>
                    </a:p>
                  </a:txBody>
                  <a:tcPr anchor="ctr">
                    <a:lnL>
                      <a:noFill/>
                    </a:lnL>
                    <a:lnR>
                      <a:noFill/>
                    </a:lnR>
                    <a:lnT>
                      <a:noFill/>
                    </a:lnT>
                    <a:lnB>
                      <a:noFill/>
                    </a:lnB>
                    <a:noFill/>
                  </a:tcPr>
                </a:tc>
                <a:extLst>
                  <a:ext uri="{0D108BD9-81ED-4DB2-BD59-A6C34878D82A}">
                    <a16:rowId xmlns:a16="http://schemas.microsoft.com/office/drawing/2014/main" val="3525801640"/>
                  </a:ext>
                </a:extLst>
              </a:tr>
              <a:tr h="0">
                <a:tc>
                  <a:txBody>
                    <a:bodyPr/>
                    <a:lstStyle/>
                    <a:p>
                      <a:r>
                        <a:rPr lang="en-IN" sz="2400" b="1">
                          <a:solidFill>
                            <a:schemeClr val="bg1"/>
                          </a:solidFill>
                        </a:rPr>
                        <a:t>Parallel &amp; Distributed Computing</a:t>
                      </a:r>
                      <a:endParaRPr lang="en-IN" sz="2400">
                        <a:solidFill>
                          <a:schemeClr val="bg1"/>
                        </a:solidFill>
                      </a:endParaRPr>
                    </a:p>
                  </a:txBody>
                  <a:tcPr anchor="ctr">
                    <a:lnL>
                      <a:noFill/>
                    </a:lnL>
                    <a:lnR>
                      <a:noFill/>
                    </a:lnR>
                    <a:lnT>
                      <a:noFill/>
                    </a:lnT>
                    <a:lnB>
                      <a:noFill/>
                    </a:lnB>
                    <a:noFill/>
                  </a:tcPr>
                </a:tc>
                <a:tc>
                  <a:txBody>
                    <a:bodyPr/>
                    <a:lstStyle/>
                    <a:p>
                      <a:r>
                        <a:rPr lang="en-US" sz="2400" dirty="0">
                          <a:solidFill>
                            <a:schemeClr val="bg1"/>
                          </a:solidFill>
                        </a:rPr>
                        <a:t>Supports parallel computing for big data processing</a:t>
                      </a:r>
                    </a:p>
                  </a:txBody>
                  <a:tcPr anchor="ctr">
                    <a:lnL>
                      <a:noFill/>
                    </a:lnL>
                    <a:lnR>
                      <a:noFill/>
                    </a:lnR>
                    <a:lnT>
                      <a:noFill/>
                    </a:lnT>
                    <a:lnB>
                      <a:noFill/>
                    </a:lnB>
                    <a:noFill/>
                  </a:tcPr>
                </a:tc>
                <a:extLst>
                  <a:ext uri="{0D108BD9-81ED-4DB2-BD59-A6C34878D82A}">
                    <a16:rowId xmlns:a16="http://schemas.microsoft.com/office/drawing/2014/main" val="1862644478"/>
                  </a:ext>
                </a:extLst>
              </a:tr>
            </a:tbl>
          </a:graphicData>
        </a:graphic>
      </p:graphicFrame>
    </p:spTree>
    <p:extLst>
      <p:ext uri="{BB962C8B-B14F-4D97-AF65-F5344CB8AC3E}">
        <p14:creationId xmlns:p14="http://schemas.microsoft.com/office/powerpoint/2010/main" val="3440866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0A7A26-DC15-A3C5-E855-313DDF7C6BF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94379B1-4320-8CD4-BDF6-1EF895F51B09}"/>
              </a:ext>
            </a:extLst>
          </p:cNvPr>
          <p:cNvSpPr/>
          <p:nvPr/>
        </p:nvSpPr>
        <p:spPr>
          <a:xfrm>
            <a:off x="428" y="0"/>
            <a:ext cx="12191144" cy="68576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000000"/>
          </a:solidFill>
        </p:spPr>
        <p:txBody>
          <a:bodyPr wrap="square" lIns="0" tIns="0" rIns="0" bIns="0" rtlCol="0"/>
          <a:lstStyle/>
          <a:p>
            <a:endParaRPr sz="1092" dirty="0"/>
          </a:p>
        </p:txBody>
      </p:sp>
      <p:sp>
        <p:nvSpPr>
          <p:cNvPr id="3" name="object 3">
            <a:extLst>
              <a:ext uri="{FF2B5EF4-FFF2-40B4-BE49-F238E27FC236}">
                <a16:creationId xmlns:a16="http://schemas.microsoft.com/office/drawing/2014/main" id="{F4EEA117-59DE-260F-4CBD-2A026B290B58}"/>
              </a:ext>
            </a:extLst>
          </p:cNvPr>
          <p:cNvSpPr txBox="1">
            <a:spLocks noGrp="1"/>
          </p:cNvSpPr>
          <p:nvPr>
            <p:ph type="title"/>
          </p:nvPr>
        </p:nvSpPr>
        <p:spPr>
          <a:prstGeom prst="rect">
            <a:avLst/>
          </a:prstGeom>
        </p:spPr>
        <p:txBody>
          <a:bodyPr vert="horz" wrap="square" lIns="0" tIns="10397" rIns="0" bIns="0" rtlCol="0" anchor="ctr">
            <a:spAutoFit/>
          </a:bodyPr>
          <a:lstStyle/>
          <a:p>
            <a:pPr marL="7701">
              <a:lnSpc>
                <a:spcPct val="100000"/>
              </a:lnSpc>
              <a:spcBef>
                <a:spcPts val="82"/>
              </a:spcBef>
            </a:pPr>
            <a:r>
              <a:rPr sz="5579" dirty="0">
                <a:latin typeface="Verdana"/>
                <a:cs typeface="Verdana"/>
              </a:rPr>
              <a:t>Search</a:t>
            </a:r>
            <a:r>
              <a:rPr sz="5579" spc="-476" dirty="0">
                <a:latin typeface="Verdana"/>
                <a:cs typeface="Verdana"/>
              </a:rPr>
              <a:t> </a:t>
            </a:r>
            <a:r>
              <a:rPr sz="5579" spc="88" dirty="0">
                <a:latin typeface="Verdana"/>
                <a:cs typeface="Verdana"/>
              </a:rPr>
              <a:t>Problems</a:t>
            </a:r>
            <a:endParaRPr sz="5579" dirty="0">
              <a:latin typeface="Verdana"/>
              <a:cs typeface="Verdana"/>
            </a:endParaRPr>
          </a:p>
        </p:txBody>
      </p:sp>
      <p:sp>
        <p:nvSpPr>
          <p:cNvPr id="5" name="Content Placeholder 4">
            <a:extLst>
              <a:ext uri="{FF2B5EF4-FFF2-40B4-BE49-F238E27FC236}">
                <a16:creationId xmlns:a16="http://schemas.microsoft.com/office/drawing/2014/main" id="{5CA3029F-1E3D-8084-9F7E-D3D5D85911B5}"/>
              </a:ext>
            </a:extLst>
          </p:cNvPr>
          <p:cNvSpPr>
            <a:spLocks noGrp="1"/>
          </p:cNvSpPr>
          <p:nvPr>
            <p:ph idx="1"/>
          </p:nvPr>
        </p:nvSpPr>
        <p:spPr>
          <a:xfrm>
            <a:off x="254524" y="365124"/>
            <a:ext cx="11698664" cy="6195931"/>
          </a:xfrm>
        </p:spPr>
        <p:txBody>
          <a:bodyPr>
            <a:normAutofit lnSpcReduction="10000"/>
          </a:bodyPr>
          <a:lstStyle/>
          <a:p>
            <a:pPr marL="0" indent="0" algn="ctr">
              <a:buNone/>
            </a:pPr>
            <a:r>
              <a:rPr lang="en-US" b="1" dirty="0">
                <a:solidFill>
                  <a:schemeClr val="bg1"/>
                </a:solidFill>
              </a:rPr>
              <a:t>Key Tools and Packages for Big Data Analytics with R</a:t>
            </a:r>
          </a:p>
          <a:p>
            <a:pPr marL="514350" indent="-514350">
              <a:buAutoNum type="arabicPeriod"/>
            </a:pPr>
            <a:r>
              <a:rPr lang="en-IN" sz="2800" dirty="0">
                <a:solidFill>
                  <a:schemeClr val="bg1"/>
                </a:solidFill>
              </a:rPr>
              <a:t>Integration with Distributed Systems:</a:t>
            </a:r>
          </a:p>
          <a:p>
            <a:pPr marL="0" indent="0">
              <a:buNone/>
            </a:pPr>
            <a:r>
              <a:rPr lang="en-IN" dirty="0">
                <a:solidFill>
                  <a:schemeClr val="bg1"/>
                </a:solidFill>
              </a:rPr>
              <a:t>    </a:t>
            </a:r>
            <a:r>
              <a:rPr lang="en-IN" sz="2800" dirty="0" err="1">
                <a:solidFill>
                  <a:schemeClr val="bg1"/>
                </a:solidFill>
              </a:rPr>
              <a:t>sparklyr</a:t>
            </a:r>
            <a:r>
              <a:rPr lang="en-IN" sz="2800" dirty="0">
                <a:solidFill>
                  <a:schemeClr val="bg1"/>
                </a:solidFill>
              </a:rPr>
              <a:t>: </a:t>
            </a:r>
          </a:p>
          <a:p>
            <a:pPr marL="0" indent="0">
              <a:buNone/>
            </a:pPr>
            <a:r>
              <a:rPr lang="en-IN" dirty="0">
                <a:solidFill>
                  <a:schemeClr val="bg1"/>
                </a:solidFill>
              </a:rPr>
              <a:t>	  </a:t>
            </a:r>
            <a:r>
              <a:rPr lang="en-IN" sz="2800" dirty="0">
                <a:solidFill>
                  <a:schemeClr val="bg1"/>
                </a:solidFill>
              </a:rPr>
              <a:t>Interface between R and Apache Spark. </a:t>
            </a:r>
          </a:p>
          <a:p>
            <a:pPr marL="0" indent="0" algn="ctr">
              <a:buNone/>
            </a:pPr>
            <a:r>
              <a:rPr lang="en-IN" dirty="0">
                <a:solidFill>
                  <a:schemeClr val="bg1"/>
                </a:solidFill>
              </a:rPr>
              <a:t>	</a:t>
            </a:r>
            <a:r>
              <a:rPr lang="en-IN" sz="2800" dirty="0">
                <a:solidFill>
                  <a:schemeClr val="bg1"/>
                </a:solidFill>
              </a:rPr>
              <a:t>Enables large-scale data processing and machine learning on distributed data. </a:t>
            </a:r>
          </a:p>
          <a:p>
            <a:pPr marL="0" indent="0">
              <a:buNone/>
            </a:pPr>
            <a:r>
              <a:rPr lang="en-IN" dirty="0">
                <a:solidFill>
                  <a:schemeClr val="bg1"/>
                </a:solidFill>
              </a:rPr>
              <a:t>    </a:t>
            </a:r>
            <a:r>
              <a:rPr lang="en-IN" sz="2800" dirty="0" err="1">
                <a:solidFill>
                  <a:schemeClr val="bg1"/>
                </a:solidFill>
              </a:rPr>
              <a:t>Rhadoop</a:t>
            </a:r>
            <a:r>
              <a:rPr lang="en-IN" dirty="0">
                <a:solidFill>
                  <a:schemeClr val="bg1"/>
                </a:solidFill>
              </a:rPr>
              <a:t>:</a:t>
            </a:r>
          </a:p>
          <a:p>
            <a:pPr marL="0" indent="0">
              <a:buNone/>
            </a:pPr>
            <a:r>
              <a:rPr lang="en-IN" sz="2800" dirty="0">
                <a:solidFill>
                  <a:schemeClr val="bg1"/>
                </a:solidFill>
              </a:rPr>
              <a:t>             Integrates R with Hadoop.</a:t>
            </a:r>
          </a:p>
          <a:p>
            <a:pPr marL="0" indent="0">
              <a:buNone/>
            </a:pPr>
            <a:r>
              <a:rPr lang="en-IN" dirty="0">
                <a:solidFill>
                  <a:schemeClr val="bg1"/>
                </a:solidFill>
              </a:rPr>
              <a:t>	  </a:t>
            </a:r>
            <a:r>
              <a:rPr lang="en-IN" sz="2800" dirty="0">
                <a:solidFill>
                  <a:schemeClr val="bg1"/>
                </a:solidFill>
              </a:rPr>
              <a:t>Includes packages like: </a:t>
            </a:r>
          </a:p>
          <a:p>
            <a:pPr marL="0" indent="0" algn="ctr">
              <a:buNone/>
            </a:pPr>
            <a:r>
              <a:rPr lang="en-IN" dirty="0">
                <a:solidFill>
                  <a:schemeClr val="bg1"/>
                </a:solidFill>
              </a:rPr>
              <a:t>		          </a:t>
            </a:r>
            <a:r>
              <a:rPr lang="en-IN" sz="2800" dirty="0" err="1">
                <a:solidFill>
                  <a:schemeClr val="bg1"/>
                </a:solidFill>
              </a:rPr>
              <a:t>rhdfs</a:t>
            </a:r>
            <a:r>
              <a:rPr lang="en-IN" sz="2800" dirty="0">
                <a:solidFill>
                  <a:schemeClr val="bg1"/>
                </a:solidFill>
              </a:rPr>
              <a:t>: For interacting with Hadoop Distributed File System (HDFS)</a:t>
            </a:r>
          </a:p>
          <a:p>
            <a:pPr marL="0" indent="0" algn="ctr">
              <a:buNone/>
            </a:pPr>
            <a:r>
              <a:rPr lang="en-US" sz="2800" dirty="0">
                <a:solidFill>
                  <a:schemeClr val="bg1"/>
                </a:solidFill>
              </a:rPr>
              <a:t>rmr2: For writing MapReduce jobs in R. </a:t>
            </a:r>
          </a:p>
          <a:p>
            <a:pPr marL="0" indent="0" algn="ctr">
              <a:buNone/>
            </a:pPr>
            <a:r>
              <a:rPr lang="en-US" sz="2800" dirty="0">
                <a:solidFill>
                  <a:schemeClr val="bg1"/>
                </a:solidFill>
              </a:rPr>
              <a:t>                         </a:t>
            </a:r>
            <a:r>
              <a:rPr lang="en-US" sz="2800" dirty="0" err="1">
                <a:solidFill>
                  <a:schemeClr val="bg1"/>
                </a:solidFill>
              </a:rPr>
              <a:t>plyrmr</a:t>
            </a:r>
            <a:r>
              <a:rPr lang="en-US" sz="2800" dirty="0">
                <a:solidFill>
                  <a:schemeClr val="bg1"/>
                </a:solidFill>
              </a:rPr>
              <a:t>: For manipulating structured data on Hadoop.</a:t>
            </a:r>
            <a:endParaRPr lang="en-US" sz="4000" b="1" dirty="0">
              <a:solidFill>
                <a:schemeClr val="bg1"/>
              </a:solidFill>
            </a:endParaRPr>
          </a:p>
        </p:txBody>
      </p:sp>
    </p:spTree>
    <p:extLst>
      <p:ext uri="{BB962C8B-B14F-4D97-AF65-F5344CB8AC3E}">
        <p14:creationId xmlns:p14="http://schemas.microsoft.com/office/powerpoint/2010/main" val="326681471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1BA7FD-5E1A-834B-24B6-605F2E4328E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496694B-BCD6-C683-093B-061205B8596B}"/>
              </a:ext>
            </a:extLst>
          </p:cNvPr>
          <p:cNvSpPr/>
          <p:nvPr/>
        </p:nvSpPr>
        <p:spPr>
          <a:xfrm>
            <a:off x="428" y="0"/>
            <a:ext cx="12191144" cy="68576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000000"/>
          </a:solidFill>
        </p:spPr>
        <p:txBody>
          <a:bodyPr wrap="square" lIns="0" tIns="0" rIns="0" bIns="0" rtlCol="0"/>
          <a:lstStyle/>
          <a:p>
            <a:endParaRPr sz="1092" dirty="0"/>
          </a:p>
        </p:txBody>
      </p:sp>
      <p:sp>
        <p:nvSpPr>
          <p:cNvPr id="3" name="object 3">
            <a:extLst>
              <a:ext uri="{FF2B5EF4-FFF2-40B4-BE49-F238E27FC236}">
                <a16:creationId xmlns:a16="http://schemas.microsoft.com/office/drawing/2014/main" id="{16D7A2B3-7600-71F1-CFBB-D8283B464ED8}"/>
              </a:ext>
            </a:extLst>
          </p:cNvPr>
          <p:cNvSpPr txBox="1">
            <a:spLocks noGrp="1"/>
          </p:cNvSpPr>
          <p:nvPr>
            <p:ph type="title"/>
          </p:nvPr>
        </p:nvSpPr>
        <p:spPr>
          <a:prstGeom prst="rect">
            <a:avLst/>
          </a:prstGeom>
        </p:spPr>
        <p:txBody>
          <a:bodyPr vert="horz" wrap="square" lIns="0" tIns="10397" rIns="0" bIns="0" rtlCol="0" anchor="ctr">
            <a:spAutoFit/>
          </a:bodyPr>
          <a:lstStyle/>
          <a:p>
            <a:pPr marL="7701">
              <a:lnSpc>
                <a:spcPct val="100000"/>
              </a:lnSpc>
              <a:spcBef>
                <a:spcPts val="82"/>
              </a:spcBef>
            </a:pPr>
            <a:r>
              <a:rPr sz="5579" dirty="0">
                <a:latin typeface="Verdana"/>
                <a:cs typeface="Verdana"/>
              </a:rPr>
              <a:t>Search</a:t>
            </a:r>
            <a:r>
              <a:rPr sz="5579" spc="-476" dirty="0">
                <a:latin typeface="Verdana"/>
                <a:cs typeface="Verdana"/>
              </a:rPr>
              <a:t> </a:t>
            </a:r>
            <a:r>
              <a:rPr sz="5579" spc="88" dirty="0">
                <a:latin typeface="Verdana"/>
                <a:cs typeface="Verdana"/>
              </a:rPr>
              <a:t>Problems</a:t>
            </a:r>
            <a:endParaRPr sz="5579" dirty="0">
              <a:latin typeface="Verdana"/>
              <a:cs typeface="Verdana"/>
            </a:endParaRPr>
          </a:p>
        </p:txBody>
      </p:sp>
      <p:sp>
        <p:nvSpPr>
          <p:cNvPr id="5" name="Content Placeholder 4">
            <a:extLst>
              <a:ext uri="{FF2B5EF4-FFF2-40B4-BE49-F238E27FC236}">
                <a16:creationId xmlns:a16="http://schemas.microsoft.com/office/drawing/2014/main" id="{AC3E0616-2945-2159-131F-FD32B2B7DD11}"/>
              </a:ext>
            </a:extLst>
          </p:cNvPr>
          <p:cNvSpPr>
            <a:spLocks noGrp="1"/>
          </p:cNvSpPr>
          <p:nvPr>
            <p:ph idx="1"/>
          </p:nvPr>
        </p:nvSpPr>
        <p:spPr>
          <a:xfrm>
            <a:off x="254524" y="365124"/>
            <a:ext cx="11698664" cy="6195931"/>
          </a:xfrm>
        </p:spPr>
        <p:txBody>
          <a:bodyPr>
            <a:normAutofit/>
          </a:bodyPr>
          <a:lstStyle/>
          <a:p>
            <a:pPr marL="0" indent="0">
              <a:buNone/>
            </a:pPr>
            <a:r>
              <a:rPr lang="en-IN" dirty="0">
                <a:solidFill>
                  <a:schemeClr val="bg1"/>
                </a:solidFill>
              </a:rPr>
              <a:t>2. Big Memory Management</a:t>
            </a:r>
          </a:p>
          <a:p>
            <a:pPr marL="0" indent="0" algn="ctr">
              <a:buNone/>
            </a:pPr>
            <a:r>
              <a:rPr lang="en-IN" dirty="0">
                <a:solidFill>
                  <a:schemeClr val="bg1"/>
                </a:solidFill>
              </a:rPr>
              <a:t>         </a:t>
            </a:r>
            <a:r>
              <a:rPr lang="en-IN" dirty="0" err="1">
                <a:solidFill>
                  <a:schemeClr val="bg1"/>
                </a:solidFill>
              </a:rPr>
              <a:t>bigmemory</a:t>
            </a:r>
            <a:r>
              <a:rPr lang="en-IN" dirty="0">
                <a:solidFill>
                  <a:schemeClr val="bg1"/>
                </a:solidFill>
              </a:rPr>
              <a:t>: Handles datasets larger than RAM by storing them in shared memory. </a:t>
            </a:r>
          </a:p>
          <a:p>
            <a:pPr marL="0" indent="0" algn="ctr">
              <a:buNone/>
            </a:pPr>
            <a:r>
              <a:rPr lang="en-IN" dirty="0">
                <a:solidFill>
                  <a:schemeClr val="bg1"/>
                </a:solidFill>
              </a:rPr>
              <a:t>ff: Manages datasets too large for memory by storing them on disk.</a:t>
            </a:r>
          </a:p>
          <a:p>
            <a:pPr marL="0" indent="0">
              <a:buNone/>
            </a:pPr>
            <a:r>
              <a:rPr lang="en-IN" dirty="0">
                <a:solidFill>
                  <a:schemeClr val="bg1"/>
                </a:solidFill>
              </a:rPr>
              <a:t> 3. Data Manipulation and Analysis</a:t>
            </a:r>
          </a:p>
          <a:p>
            <a:pPr marL="0" indent="0">
              <a:buNone/>
            </a:pPr>
            <a:r>
              <a:rPr lang="en-IN" dirty="0">
                <a:solidFill>
                  <a:schemeClr val="bg1"/>
                </a:solidFill>
              </a:rPr>
              <a:t>	</a:t>
            </a:r>
            <a:r>
              <a:rPr lang="en-IN" dirty="0" err="1">
                <a:solidFill>
                  <a:schemeClr val="bg1"/>
                </a:solidFill>
              </a:rPr>
              <a:t>data.table</a:t>
            </a:r>
            <a:r>
              <a:rPr lang="en-IN" dirty="0">
                <a:solidFill>
                  <a:schemeClr val="bg1"/>
                </a:solidFill>
              </a:rPr>
              <a:t>:  Optimized for fast manipulation of large datasets in R. </a:t>
            </a:r>
          </a:p>
          <a:p>
            <a:pPr marL="0" indent="0">
              <a:buNone/>
            </a:pPr>
            <a:r>
              <a:rPr lang="en-IN" dirty="0">
                <a:solidFill>
                  <a:schemeClr val="bg1"/>
                </a:solidFill>
              </a:rPr>
              <a:t>	</a:t>
            </a:r>
            <a:r>
              <a:rPr lang="en-IN" dirty="0" err="1">
                <a:solidFill>
                  <a:schemeClr val="bg1"/>
                </a:solidFill>
              </a:rPr>
              <a:t>dplyr</a:t>
            </a:r>
            <a:r>
              <a:rPr lang="en-IN" dirty="0">
                <a:solidFill>
                  <a:schemeClr val="bg1"/>
                </a:solidFill>
              </a:rPr>
              <a:t> with Databases:  Can work with SQL databases for large data. </a:t>
            </a:r>
          </a:p>
          <a:p>
            <a:pPr marL="0" indent="0">
              <a:buNone/>
            </a:pPr>
            <a:r>
              <a:rPr lang="en-IN" dirty="0">
                <a:solidFill>
                  <a:schemeClr val="bg1"/>
                </a:solidFill>
              </a:rPr>
              <a:t>4. Machine Learning </a:t>
            </a:r>
          </a:p>
          <a:p>
            <a:pPr marL="0" indent="0">
              <a:buNone/>
            </a:pPr>
            <a:r>
              <a:rPr lang="en-IN" dirty="0">
                <a:solidFill>
                  <a:schemeClr val="bg1"/>
                </a:solidFill>
              </a:rPr>
              <a:t>	MLlib via Spark: Scalable machine learning using </a:t>
            </a:r>
            <a:r>
              <a:rPr lang="en-IN" dirty="0" err="1">
                <a:solidFill>
                  <a:schemeClr val="bg1"/>
                </a:solidFill>
              </a:rPr>
              <a:t>sparklyr</a:t>
            </a:r>
            <a:r>
              <a:rPr lang="en-IN" dirty="0">
                <a:solidFill>
                  <a:schemeClr val="bg1"/>
                </a:solidFill>
              </a:rPr>
              <a:t>.</a:t>
            </a:r>
            <a:endParaRPr lang="en-US" sz="4000" b="1" dirty="0">
              <a:solidFill>
                <a:schemeClr val="bg1"/>
              </a:solidFill>
            </a:endParaRPr>
          </a:p>
        </p:txBody>
      </p:sp>
    </p:spTree>
    <p:extLst>
      <p:ext uri="{BB962C8B-B14F-4D97-AF65-F5344CB8AC3E}">
        <p14:creationId xmlns:p14="http://schemas.microsoft.com/office/powerpoint/2010/main" val="196061679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F59C8B-BD6D-417C-EDF0-74DE6444380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CF0D112-8BA2-CC4D-6536-49D1805DFB44}"/>
              </a:ext>
            </a:extLst>
          </p:cNvPr>
          <p:cNvSpPr/>
          <p:nvPr/>
        </p:nvSpPr>
        <p:spPr>
          <a:xfrm>
            <a:off x="428" y="0"/>
            <a:ext cx="12191144" cy="68576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000000"/>
          </a:solidFill>
        </p:spPr>
        <p:txBody>
          <a:bodyPr wrap="square" lIns="0" tIns="0" rIns="0" bIns="0" rtlCol="0"/>
          <a:lstStyle/>
          <a:p>
            <a:endParaRPr sz="1092" dirty="0"/>
          </a:p>
        </p:txBody>
      </p:sp>
      <p:sp>
        <p:nvSpPr>
          <p:cNvPr id="3" name="object 3">
            <a:extLst>
              <a:ext uri="{FF2B5EF4-FFF2-40B4-BE49-F238E27FC236}">
                <a16:creationId xmlns:a16="http://schemas.microsoft.com/office/drawing/2014/main" id="{C0B5613D-D4B4-6D81-345B-FAE6AB099B43}"/>
              </a:ext>
            </a:extLst>
          </p:cNvPr>
          <p:cNvSpPr txBox="1">
            <a:spLocks noGrp="1"/>
          </p:cNvSpPr>
          <p:nvPr>
            <p:ph type="title"/>
          </p:nvPr>
        </p:nvSpPr>
        <p:spPr>
          <a:prstGeom prst="rect">
            <a:avLst/>
          </a:prstGeom>
        </p:spPr>
        <p:txBody>
          <a:bodyPr vert="horz" wrap="square" lIns="0" tIns="10397" rIns="0" bIns="0" rtlCol="0" anchor="ctr">
            <a:spAutoFit/>
          </a:bodyPr>
          <a:lstStyle/>
          <a:p>
            <a:pPr marL="7701">
              <a:lnSpc>
                <a:spcPct val="100000"/>
              </a:lnSpc>
              <a:spcBef>
                <a:spcPts val="82"/>
              </a:spcBef>
            </a:pPr>
            <a:r>
              <a:rPr sz="5579" dirty="0">
                <a:latin typeface="Verdana"/>
                <a:cs typeface="Verdana"/>
              </a:rPr>
              <a:t>Search</a:t>
            </a:r>
            <a:r>
              <a:rPr sz="5579" spc="-476" dirty="0">
                <a:latin typeface="Verdana"/>
                <a:cs typeface="Verdana"/>
              </a:rPr>
              <a:t> </a:t>
            </a:r>
            <a:r>
              <a:rPr sz="5579" spc="88" dirty="0">
                <a:latin typeface="Verdana"/>
                <a:cs typeface="Verdana"/>
              </a:rPr>
              <a:t>Problems</a:t>
            </a:r>
            <a:endParaRPr sz="5579" dirty="0">
              <a:latin typeface="Verdana"/>
              <a:cs typeface="Verdana"/>
            </a:endParaRPr>
          </a:p>
        </p:txBody>
      </p:sp>
      <p:sp>
        <p:nvSpPr>
          <p:cNvPr id="5" name="Content Placeholder 4">
            <a:extLst>
              <a:ext uri="{FF2B5EF4-FFF2-40B4-BE49-F238E27FC236}">
                <a16:creationId xmlns:a16="http://schemas.microsoft.com/office/drawing/2014/main" id="{A353C830-662C-59C6-141D-3A31BCBA4C79}"/>
              </a:ext>
            </a:extLst>
          </p:cNvPr>
          <p:cNvSpPr>
            <a:spLocks noGrp="1"/>
          </p:cNvSpPr>
          <p:nvPr>
            <p:ph idx="1"/>
          </p:nvPr>
        </p:nvSpPr>
        <p:spPr>
          <a:xfrm>
            <a:off x="254524" y="365124"/>
            <a:ext cx="11698664" cy="6195931"/>
          </a:xfrm>
        </p:spPr>
        <p:txBody>
          <a:bodyPr>
            <a:normAutofit/>
          </a:bodyPr>
          <a:lstStyle/>
          <a:p>
            <a:pPr marL="0" indent="0" algn="ctr">
              <a:buNone/>
            </a:pPr>
            <a:r>
              <a:rPr lang="en-IN" sz="3600" dirty="0">
                <a:solidFill>
                  <a:schemeClr val="bg1"/>
                </a:solidFill>
              </a:rPr>
              <a:t>Steps to Perform Big Data Analytics with Big R </a:t>
            </a:r>
          </a:p>
          <a:p>
            <a:pPr marL="0" indent="0">
              <a:buNone/>
            </a:pPr>
            <a:endParaRPr lang="en-IN" dirty="0">
              <a:solidFill>
                <a:schemeClr val="bg1"/>
              </a:solidFill>
            </a:endParaRPr>
          </a:p>
          <a:p>
            <a:pPr marL="0" indent="0">
              <a:buNone/>
            </a:pPr>
            <a:r>
              <a:rPr lang="en-IN" dirty="0">
                <a:solidFill>
                  <a:schemeClr val="bg1"/>
                </a:solidFill>
              </a:rPr>
              <a:t>1. Data Loading:</a:t>
            </a:r>
          </a:p>
          <a:p>
            <a:pPr lvl="2"/>
            <a:r>
              <a:rPr lang="en-IN" sz="3000" dirty="0">
                <a:solidFill>
                  <a:schemeClr val="bg1"/>
                </a:solidFill>
              </a:rPr>
              <a:t>Use tools like </a:t>
            </a:r>
            <a:r>
              <a:rPr lang="en-IN" sz="3000" dirty="0" err="1">
                <a:solidFill>
                  <a:schemeClr val="bg1"/>
                </a:solidFill>
              </a:rPr>
              <a:t>rhdfs</a:t>
            </a:r>
            <a:r>
              <a:rPr lang="en-IN" sz="3000" dirty="0">
                <a:solidFill>
                  <a:schemeClr val="bg1"/>
                </a:solidFill>
              </a:rPr>
              <a:t> to load data from HDFS or connect to cloud data sources (e.g., AWS S3). </a:t>
            </a:r>
          </a:p>
          <a:p>
            <a:pPr lvl="2"/>
            <a:r>
              <a:rPr lang="en-IN" sz="3000" dirty="0">
                <a:solidFill>
                  <a:schemeClr val="bg1"/>
                </a:solidFill>
              </a:rPr>
              <a:t>Load data into distributed memory frameworks like Spark using </a:t>
            </a:r>
            <a:r>
              <a:rPr lang="en-IN" sz="3000" dirty="0" err="1">
                <a:solidFill>
                  <a:schemeClr val="bg1"/>
                </a:solidFill>
              </a:rPr>
              <a:t>sparklyr</a:t>
            </a:r>
            <a:r>
              <a:rPr lang="en-IN" sz="3000" dirty="0">
                <a:solidFill>
                  <a:schemeClr val="bg1"/>
                </a:solidFill>
              </a:rPr>
              <a:t>. </a:t>
            </a:r>
          </a:p>
          <a:p>
            <a:pPr marL="0" indent="0">
              <a:buNone/>
            </a:pPr>
            <a:r>
              <a:rPr lang="en-IN" dirty="0">
                <a:solidFill>
                  <a:schemeClr val="bg1"/>
                </a:solidFill>
              </a:rPr>
              <a:t>2. Data Preprocessing:</a:t>
            </a:r>
          </a:p>
          <a:p>
            <a:pPr lvl="2"/>
            <a:r>
              <a:rPr lang="en-IN" sz="2800" dirty="0">
                <a:solidFill>
                  <a:schemeClr val="bg1"/>
                </a:solidFill>
              </a:rPr>
              <a:t>Use </a:t>
            </a:r>
            <a:r>
              <a:rPr lang="en-IN" sz="2800" dirty="0" err="1">
                <a:solidFill>
                  <a:schemeClr val="bg1"/>
                </a:solidFill>
              </a:rPr>
              <a:t>dplyr</a:t>
            </a:r>
            <a:r>
              <a:rPr lang="en-IN" sz="2800" dirty="0">
                <a:solidFill>
                  <a:schemeClr val="bg1"/>
                </a:solidFill>
              </a:rPr>
              <a:t> or </a:t>
            </a:r>
            <a:r>
              <a:rPr lang="en-IN" sz="2800" dirty="0" err="1">
                <a:solidFill>
                  <a:schemeClr val="bg1"/>
                </a:solidFill>
              </a:rPr>
              <a:t>data.table</a:t>
            </a:r>
            <a:r>
              <a:rPr lang="en-IN" sz="2800" dirty="0">
                <a:solidFill>
                  <a:schemeClr val="bg1"/>
                </a:solidFill>
              </a:rPr>
              <a:t> for summarization. cleaning, transformation, </a:t>
            </a:r>
          </a:p>
          <a:p>
            <a:pPr lvl="2"/>
            <a:r>
              <a:rPr lang="en-IN" sz="2800" dirty="0">
                <a:solidFill>
                  <a:schemeClr val="bg1"/>
                </a:solidFill>
              </a:rPr>
              <a:t>For distributed data, leverage Spark's in-built capabilities.</a:t>
            </a:r>
          </a:p>
          <a:p>
            <a:pPr marL="0" indent="0">
              <a:buNone/>
            </a:pPr>
            <a:r>
              <a:rPr lang="en-IN" dirty="0">
                <a:solidFill>
                  <a:schemeClr val="bg1"/>
                </a:solidFill>
              </a:rPr>
              <a:t>3. Exploratory Data Analysis (EDA): </a:t>
            </a:r>
          </a:p>
          <a:p>
            <a:pPr lvl="2"/>
            <a:r>
              <a:rPr lang="en-IN" sz="2400" dirty="0">
                <a:solidFill>
                  <a:schemeClr val="bg1"/>
                </a:solidFill>
              </a:rPr>
              <a:t>Perform summary statistics and visualize and data using ggplot2 or </a:t>
            </a:r>
            <a:r>
              <a:rPr lang="en-IN" sz="2400" dirty="0" err="1">
                <a:solidFill>
                  <a:schemeClr val="bg1"/>
                </a:solidFill>
              </a:rPr>
              <a:t>plotly</a:t>
            </a:r>
            <a:r>
              <a:rPr lang="en-IN" sz="2400" dirty="0">
                <a:solidFill>
                  <a:schemeClr val="bg1"/>
                </a:solidFill>
              </a:rPr>
              <a:t>.</a:t>
            </a:r>
          </a:p>
          <a:p>
            <a:pPr lvl="2"/>
            <a:r>
              <a:rPr lang="en-IN" sz="2400" dirty="0">
                <a:solidFill>
                  <a:schemeClr val="bg1"/>
                </a:solidFill>
              </a:rPr>
              <a:t>Use scalable methods to handle subsets or aggregated data. </a:t>
            </a:r>
          </a:p>
        </p:txBody>
      </p:sp>
    </p:spTree>
    <p:extLst>
      <p:ext uri="{BB962C8B-B14F-4D97-AF65-F5344CB8AC3E}">
        <p14:creationId xmlns:p14="http://schemas.microsoft.com/office/powerpoint/2010/main" val="2233365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379142-BF92-5718-0906-E03C4B8F09A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03C606E-3DDB-C88B-8483-39AEC8D9F8AC}"/>
              </a:ext>
            </a:extLst>
          </p:cNvPr>
          <p:cNvSpPr/>
          <p:nvPr/>
        </p:nvSpPr>
        <p:spPr>
          <a:xfrm>
            <a:off x="428" y="0"/>
            <a:ext cx="12191144" cy="68576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000000"/>
          </a:solidFill>
        </p:spPr>
        <p:txBody>
          <a:bodyPr wrap="square" lIns="0" tIns="0" rIns="0" bIns="0" rtlCol="0"/>
          <a:lstStyle/>
          <a:p>
            <a:endParaRPr sz="1092" dirty="0"/>
          </a:p>
        </p:txBody>
      </p:sp>
      <p:sp>
        <p:nvSpPr>
          <p:cNvPr id="3" name="object 3">
            <a:extLst>
              <a:ext uri="{FF2B5EF4-FFF2-40B4-BE49-F238E27FC236}">
                <a16:creationId xmlns:a16="http://schemas.microsoft.com/office/drawing/2014/main" id="{F876DD2F-6607-DC31-746A-7338ECF29200}"/>
              </a:ext>
            </a:extLst>
          </p:cNvPr>
          <p:cNvSpPr txBox="1">
            <a:spLocks noGrp="1"/>
          </p:cNvSpPr>
          <p:nvPr>
            <p:ph type="title"/>
          </p:nvPr>
        </p:nvSpPr>
        <p:spPr>
          <a:prstGeom prst="rect">
            <a:avLst/>
          </a:prstGeom>
        </p:spPr>
        <p:txBody>
          <a:bodyPr vert="horz" wrap="square" lIns="0" tIns="10397" rIns="0" bIns="0" rtlCol="0" anchor="ctr">
            <a:spAutoFit/>
          </a:bodyPr>
          <a:lstStyle/>
          <a:p>
            <a:pPr marL="7701">
              <a:lnSpc>
                <a:spcPct val="100000"/>
              </a:lnSpc>
              <a:spcBef>
                <a:spcPts val="82"/>
              </a:spcBef>
            </a:pPr>
            <a:r>
              <a:rPr sz="5579" dirty="0">
                <a:latin typeface="Verdana"/>
                <a:cs typeface="Verdana"/>
              </a:rPr>
              <a:t>Search</a:t>
            </a:r>
            <a:r>
              <a:rPr sz="5579" spc="-476" dirty="0">
                <a:latin typeface="Verdana"/>
                <a:cs typeface="Verdana"/>
              </a:rPr>
              <a:t> </a:t>
            </a:r>
            <a:r>
              <a:rPr sz="5579" spc="88" dirty="0">
                <a:latin typeface="Verdana"/>
                <a:cs typeface="Verdana"/>
              </a:rPr>
              <a:t>Problems</a:t>
            </a:r>
            <a:endParaRPr sz="5579" dirty="0">
              <a:latin typeface="Verdana"/>
              <a:cs typeface="Verdana"/>
            </a:endParaRPr>
          </a:p>
        </p:txBody>
      </p:sp>
      <p:sp>
        <p:nvSpPr>
          <p:cNvPr id="5" name="Content Placeholder 4">
            <a:extLst>
              <a:ext uri="{FF2B5EF4-FFF2-40B4-BE49-F238E27FC236}">
                <a16:creationId xmlns:a16="http://schemas.microsoft.com/office/drawing/2014/main" id="{727FB2EA-5C41-4DA7-9367-2ED8C8518145}"/>
              </a:ext>
            </a:extLst>
          </p:cNvPr>
          <p:cNvSpPr>
            <a:spLocks noGrp="1"/>
          </p:cNvSpPr>
          <p:nvPr>
            <p:ph idx="1"/>
          </p:nvPr>
        </p:nvSpPr>
        <p:spPr>
          <a:xfrm>
            <a:off x="254524" y="365124"/>
            <a:ext cx="11698664" cy="6195931"/>
          </a:xfrm>
        </p:spPr>
        <p:txBody>
          <a:bodyPr>
            <a:normAutofit lnSpcReduction="10000"/>
          </a:bodyPr>
          <a:lstStyle/>
          <a:p>
            <a:pPr marL="0" indent="0" algn="ctr">
              <a:buNone/>
            </a:pPr>
            <a:r>
              <a:rPr lang="en-IN" sz="3600" dirty="0">
                <a:solidFill>
                  <a:schemeClr val="bg1"/>
                </a:solidFill>
              </a:rPr>
              <a:t>Steps to Perform Big Data Analytics with Big R </a:t>
            </a:r>
          </a:p>
          <a:p>
            <a:pPr marL="0" indent="0">
              <a:buNone/>
            </a:pPr>
            <a:endParaRPr lang="en-IN" dirty="0">
              <a:solidFill>
                <a:schemeClr val="bg1"/>
              </a:solidFill>
            </a:endParaRPr>
          </a:p>
          <a:p>
            <a:pPr marL="0" indent="0">
              <a:buNone/>
            </a:pPr>
            <a:r>
              <a:rPr lang="en-IN" dirty="0">
                <a:solidFill>
                  <a:schemeClr val="bg1"/>
                </a:solidFill>
              </a:rPr>
              <a:t>4. Model Building: </a:t>
            </a:r>
          </a:p>
          <a:p>
            <a:pPr lvl="1"/>
            <a:r>
              <a:rPr lang="en-IN" sz="2800" dirty="0">
                <a:solidFill>
                  <a:schemeClr val="bg1"/>
                </a:solidFill>
              </a:rPr>
              <a:t>For distributed machine learning:</a:t>
            </a:r>
          </a:p>
          <a:p>
            <a:pPr marL="0" indent="0">
              <a:buNone/>
            </a:pPr>
            <a:r>
              <a:rPr lang="en-IN" dirty="0">
                <a:solidFill>
                  <a:schemeClr val="bg1"/>
                </a:solidFill>
              </a:rPr>
              <a:t>		Use Spark MLlib via </a:t>
            </a:r>
            <a:r>
              <a:rPr lang="en-IN" dirty="0" err="1">
                <a:solidFill>
                  <a:schemeClr val="bg1"/>
                </a:solidFill>
              </a:rPr>
              <a:t>sparklyr</a:t>
            </a:r>
            <a:r>
              <a:rPr lang="en-IN" dirty="0">
                <a:solidFill>
                  <a:schemeClr val="bg1"/>
                </a:solidFill>
              </a:rPr>
              <a:t> for linear regression, decision trees, clustering, etc. </a:t>
            </a:r>
          </a:p>
          <a:p>
            <a:pPr lvl="1"/>
            <a:r>
              <a:rPr lang="en-IN" sz="2800" dirty="0">
                <a:solidFill>
                  <a:schemeClr val="bg1"/>
                </a:solidFill>
              </a:rPr>
              <a:t>For large local datasets: Use packages like </a:t>
            </a:r>
            <a:r>
              <a:rPr lang="en-IN" sz="2800" dirty="0" err="1">
                <a:solidFill>
                  <a:schemeClr val="bg1"/>
                </a:solidFill>
              </a:rPr>
              <a:t>biglm</a:t>
            </a:r>
            <a:r>
              <a:rPr lang="en-IN" sz="2800" dirty="0">
                <a:solidFill>
                  <a:schemeClr val="bg1"/>
                </a:solidFill>
              </a:rPr>
              <a:t> for linear models</a:t>
            </a:r>
            <a:r>
              <a:rPr lang="en-IN" dirty="0">
                <a:solidFill>
                  <a:schemeClr val="bg1"/>
                </a:solidFill>
              </a:rPr>
              <a:t>. </a:t>
            </a:r>
          </a:p>
          <a:p>
            <a:pPr marL="0" indent="0">
              <a:buNone/>
            </a:pPr>
            <a:r>
              <a:rPr lang="en-IN" dirty="0">
                <a:solidFill>
                  <a:schemeClr val="bg1"/>
                </a:solidFill>
              </a:rPr>
              <a:t>5. Result Visualization:</a:t>
            </a:r>
          </a:p>
          <a:p>
            <a:pPr marL="0" indent="0">
              <a:buNone/>
            </a:pPr>
            <a:r>
              <a:rPr lang="en-IN" dirty="0">
                <a:solidFill>
                  <a:schemeClr val="bg1"/>
                </a:solidFill>
              </a:rPr>
              <a:t>	 Use visualization libraries like ggplot2, shiny, or </a:t>
            </a:r>
            <a:r>
              <a:rPr lang="en-IN" dirty="0" err="1">
                <a:solidFill>
                  <a:schemeClr val="bg1"/>
                </a:solidFill>
              </a:rPr>
              <a:t>plotly</a:t>
            </a:r>
            <a:r>
              <a:rPr lang="en-IN" dirty="0">
                <a:solidFill>
                  <a:schemeClr val="bg1"/>
                </a:solidFill>
              </a:rPr>
              <a:t> to present findings. </a:t>
            </a:r>
          </a:p>
          <a:p>
            <a:pPr marL="0" indent="0">
              <a:buNone/>
            </a:pPr>
            <a:r>
              <a:rPr lang="en-IN" dirty="0">
                <a:solidFill>
                  <a:schemeClr val="bg1"/>
                </a:solidFill>
              </a:rPr>
              <a:t>6. Export and Deployment: </a:t>
            </a:r>
          </a:p>
          <a:p>
            <a:pPr lvl="2"/>
            <a:r>
              <a:rPr lang="en-IN" sz="2800" dirty="0">
                <a:solidFill>
                  <a:schemeClr val="bg1"/>
                </a:solidFill>
              </a:rPr>
              <a:t>Save results to HDFS or a database for further use. </a:t>
            </a:r>
          </a:p>
          <a:p>
            <a:pPr lvl="2"/>
            <a:r>
              <a:rPr lang="en-IN" sz="2800" dirty="0">
                <a:solidFill>
                  <a:schemeClr val="bg1"/>
                </a:solidFill>
              </a:rPr>
              <a:t>Deploy models using APIs or tools like R Shiny</a:t>
            </a:r>
            <a:endParaRPr lang="en-US" sz="4000" b="1" dirty="0">
              <a:solidFill>
                <a:schemeClr val="bg1"/>
              </a:solidFill>
            </a:endParaRPr>
          </a:p>
        </p:txBody>
      </p:sp>
    </p:spTree>
    <p:extLst>
      <p:ext uri="{BB962C8B-B14F-4D97-AF65-F5344CB8AC3E}">
        <p14:creationId xmlns:p14="http://schemas.microsoft.com/office/powerpoint/2010/main" val="2263060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35E852-E664-23D8-AACE-E6D1BB5B0C2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04FB384-AA06-1272-C6B8-AE963F71A610}"/>
              </a:ext>
            </a:extLst>
          </p:cNvPr>
          <p:cNvSpPr/>
          <p:nvPr/>
        </p:nvSpPr>
        <p:spPr>
          <a:xfrm>
            <a:off x="428" y="0"/>
            <a:ext cx="12191144" cy="68576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000000"/>
          </a:solidFill>
        </p:spPr>
        <p:txBody>
          <a:bodyPr wrap="square" lIns="0" tIns="0" rIns="0" bIns="0" rtlCol="0"/>
          <a:lstStyle/>
          <a:p>
            <a:endParaRPr sz="1092" dirty="0"/>
          </a:p>
        </p:txBody>
      </p:sp>
      <p:sp>
        <p:nvSpPr>
          <p:cNvPr id="3" name="object 3">
            <a:extLst>
              <a:ext uri="{FF2B5EF4-FFF2-40B4-BE49-F238E27FC236}">
                <a16:creationId xmlns:a16="http://schemas.microsoft.com/office/drawing/2014/main" id="{CBE48491-32BE-EE94-6E6F-268ABACDF815}"/>
              </a:ext>
            </a:extLst>
          </p:cNvPr>
          <p:cNvSpPr txBox="1">
            <a:spLocks noGrp="1"/>
          </p:cNvSpPr>
          <p:nvPr>
            <p:ph type="title"/>
          </p:nvPr>
        </p:nvSpPr>
        <p:spPr>
          <a:prstGeom prst="rect">
            <a:avLst/>
          </a:prstGeom>
        </p:spPr>
        <p:txBody>
          <a:bodyPr vert="horz" wrap="square" lIns="0" tIns="10397" rIns="0" bIns="0" rtlCol="0" anchor="ctr">
            <a:spAutoFit/>
          </a:bodyPr>
          <a:lstStyle/>
          <a:p>
            <a:pPr marL="7701">
              <a:lnSpc>
                <a:spcPct val="100000"/>
              </a:lnSpc>
              <a:spcBef>
                <a:spcPts val="82"/>
              </a:spcBef>
            </a:pPr>
            <a:r>
              <a:rPr sz="5579" dirty="0">
                <a:latin typeface="Verdana"/>
                <a:cs typeface="Verdana"/>
              </a:rPr>
              <a:t>Search</a:t>
            </a:r>
            <a:r>
              <a:rPr sz="5579" spc="-476" dirty="0">
                <a:latin typeface="Verdana"/>
                <a:cs typeface="Verdana"/>
              </a:rPr>
              <a:t> </a:t>
            </a:r>
            <a:r>
              <a:rPr sz="5579" spc="88" dirty="0">
                <a:latin typeface="Verdana"/>
                <a:cs typeface="Verdana"/>
              </a:rPr>
              <a:t>Problems</a:t>
            </a:r>
            <a:endParaRPr sz="5579">
              <a:latin typeface="Verdana"/>
              <a:cs typeface="Verdana"/>
            </a:endParaRPr>
          </a:p>
        </p:txBody>
      </p:sp>
      <p:sp>
        <p:nvSpPr>
          <p:cNvPr id="5" name="Content Placeholder 4">
            <a:extLst>
              <a:ext uri="{FF2B5EF4-FFF2-40B4-BE49-F238E27FC236}">
                <a16:creationId xmlns:a16="http://schemas.microsoft.com/office/drawing/2014/main" id="{FAF788F2-D780-B5C7-4B14-4CC58D3E8BB7}"/>
              </a:ext>
            </a:extLst>
          </p:cNvPr>
          <p:cNvSpPr>
            <a:spLocks noGrp="1"/>
          </p:cNvSpPr>
          <p:nvPr>
            <p:ph idx="1"/>
          </p:nvPr>
        </p:nvSpPr>
        <p:spPr>
          <a:xfrm>
            <a:off x="490194" y="365124"/>
            <a:ext cx="11161336" cy="6195931"/>
          </a:xfrm>
        </p:spPr>
        <p:txBody>
          <a:bodyPr>
            <a:normAutofit/>
          </a:bodyPr>
          <a:lstStyle/>
          <a:p>
            <a:pPr marL="0" indent="0" algn="ctr">
              <a:buNone/>
            </a:pPr>
            <a:r>
              <a:rPr lang="en-US" sz="4800" b="1" dirty="0">
                <a:solidFill>
                  <a:schemeClr val="bg1"/>
                </a:solidFill>
              </a:rPr>
              <a:t>Types of ML </a:t>
            </a:r>
          </a:p>
          <a:p>
            <a:pPr marL="0" indent="0" algn="ctr">
              <a:buNone/>
            </a:pPr>
            <a:endParaRPr lang="en-GB" sz="2800" b="1" dirty="0">
              <a:solidFill>
                <a:schemeClr val="bg1"/>
              </a:solidFill>
            </a:endParaRPr>
          </a:p>
        </p:txBody>
      </p:sp>
      <p:pic>
        <p:nvPicPr>
          <p:cNvPr id="6" name="Picture 5">
            <a:extLst>
              <a:ext uri="{FF2B5EF4-FFF2-40B4-BE49-F238E27FC236}">
                <a16:creationId xmlns:a16="http://schemas.microsoft.com/office/drawing/2014/main" id="{69A8513D-9103-14A8-D2CE-5C1776982606}"/>
              </a:ext>
            </a:extLst>
          </p:cNvPr>
          <p:cNvPicPr>
            <a:picLocks noChangeAspect="1"/>
          </p:cNvPicPr>
          <p:nvPr/>
        </p:nvPicPr>
        <p:blipFill>
          <a:blip r:embed="rId3"/>
          <a:stretch>
            <a:fillRect/>
          </a:stretch>
        </p:blipFill>
        <p:spPr>
          <a:xfrm>
            <a:off x="1806539" y="1222625"/>
            <a:ext cx="8578921" cy="4880224"/>
          </a:xfrm>
          <a:prstGeom prst="rect">
            <a:avLst/>
          </a:prstGeom>
        </p:spPr>
      </p:pic>
      <p:sp>
        <p:nvSpPr>
          <p:cNvPr id="7" name="TextBox 6">
            <a:extLst>
              <a:ext uri="{FF2B5EF4-FFF2-40B4-BE49-F238E27FC236}">
                <a16:creationId xmlns:a16="http://schemas.microsoft.com/office/drawing/2014/main" id="{F024CA61-E0B5-4625-5F58-C6F1B054F9DF}"/>
              </a:ext>
            </a:extLst>
          </p:cNvPr>
          <p:cNvSpPr txBox="1"/>
          <p:nvPr/>
        </p:nvSpPr>
        <p:spPr>
          <a:xfrm>
            <a:off x="241600" y="6376389"/>
            <a:ext cx="6357381" cy="369332"/>
          </a:xfrm>
          <a:prstGeom prst="rect">
            <a:avLst/>
          </a:prstGeom>
          <a:noFill/>
        </p:spPr>
        <p:txBody>
          <a:bodyPr wrap="none" rtlCol="0">
            <a:spAutoFit/>
          </a:bodyPr>
          <a:lstStyle/>
          <a:p>
            <a:r>
              <a:rPr lang="en-IN" dirty="0">
                <a:solidFill>
                  <a:schemeClr val="bg1"/>
                </a:solidFill>
              </a:rPr>
              <a:t>https://www.projectpro.io/article/types-of-machine-learning/623</a:t>
            </a:r>
          </a:p>
        </p:txBody>
      </p:sp>
    </p:spTree>
    <p:extLst>
      <p:ext uri="{BB962C8B-B14F-4D97-AF65-F5344CB8AC3E}">
        <p14:creationId xmlns:p14="http://schemas.microsoft.com/office/powerpoint/2010/main" val="32115307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FA074D-E933-6930-53B3-0FA2C387413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2646240-C7D7-EF08-4582-A6D80074587F}"/>
              </a:ext>
            </a:extLst>
          </p:cNvPr>
          <p:cNvSpPr/>
          <p:nvPr/>
        </p:nvSpPr>
        <p:spPr>
          <a:xfrm>
            <a:off x="428" y="0"/>
            <a:ext cx="12191144" cy="68576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000000"/>
          </a:solidFill>
        </p:spPr>
        <p:txBody>
          <a:bodyPr wrap="square" lIns="0" tIns="0" rIns="0" bIns="0" rtlCol="0"/>
          <a:lstStyle/>
          <a:p>
            <a:endParaRPr sz="1092" dirty="0"/>
          </a:p>
        </p:txBody>
      </p:sp>
      <p:sp>
        <p:nvSpPr>
          <p:cNvPr id="3" name="object 3">
            <a:extLst>
              <a:ext uri="{FF2B5EF4-FFF2-40B4-BE49-F238E27FC236}">
                <a16:creationId xmlns:a16="http://schemas.microsoft.com/office/drawing/2014/main" id="{369AB634-2780-E272-48ED-9BF77FD5D25B}"/>
              </a:ext>
            </a:extLst>
          </p:cNvPr>
          <p:cNvSpPr txBox="1">
            <a:spLocks noGrp="1"/>
          </p:cNvSpPr>
          <p:nvPr>
            <p:ph type="title"/>
          </p:nvPr>
        </p:nvSpPr>
        <p:spPr>
          <a:prstGeom prst="rect">
            <a:avLst/>
          </a:prstGeom>
        </p:spPr>
        <p:txBody>
          <a:bodyPr vert="horz" wrap="square" lIns="0" tIns="10397" rIns="0" bIns="0" rtlCol="0" anchor="ctr">
            <a:spAutoFit/>
          </a:bodyPr>
          <a:lstStyle/>
          <a:p>
            <a:pPr marL="7701">
              <a:lnSpc>
                <a:spcPct val="100000"/>
              </a:lnSpc>
              <a:spcBef>
                <a:spcPts val="82"/>
              </a:spcBef>
            </a:pPr>
            <a:r>
              <a:rPr sz="5579" dirty="0">
                <a:latin typeface="Verdana"/>
                <a:cs typeface="Verdana"/>
              </a:rPr>
              <a:t>Search</a:t>
            </a:r>
            <a:r>
              <a:rPr sz="5579" spc="-476" dirty="0">
                <a:latin typeface="Verdana"/>
                <a:cs typeface="Verdana"/>
              </a:rPr>
              <a:t> </a:t>
            </a:r>
            <a:r>
              <a:rPr sz="5579" spc="88" dirty="0">
                <a:latin typeface="Verdana"/>
                <a:cs typeface="Verdana"/>
              </a:rPr>
              <a:t>Problems</a:t>
            </a:r>
            <a:endParaRPr sz="5579">
              <a:latin typeface="Verdana"/>
              <a:cs typeface="Verdana"/>
            </a:endParaRPr>
          </a:p>
        </p:txBody>
      </p:sp>
      <p:sp>
        <p:nvSpPr>
          <p:cNvPr id="5" name="Content Placeholder 4">
            <a:extLst>
              <a:ext uri="{FF2B5EF4-FFF2-40B4-BE49-F238E27FC236}">
                <a16:creationId xmlns:a16="http://schemas.microsoft.com/office/drawing/2014/main" id="{9D7D20F6-1341-1FA2-822D-E9FFB55100CD}"/>
              </a:ext>
            </a:extLst>
          </p:cNvPr>
          <p:cNvSpPr>
            <a:spLocks noGrp="1"/>
          </p:cNvSpPr>
          <p:nvPr>
            <p:ph idx="1"/>
          </p:nvPr>
        </p:nvSpPr>
        <p:spPr>
          <a:xfrm>
            <a:off x="490194" y="365124"/>
            <a:ext cx="11161336" cy="6195931"/>
          </a:xfrm>
        </p:spPr>
        <p:txBody>
          <a:bodyPr>
            <a:normAutofit/>
          </a:bodyPr>
          <a:lstStyle/>
          <a:p>
            <a:pPr marL="0" indent="0" algn="ctr">
              <a:buNone/>
            </a:pPr>
            <a:r>
              <a:rPr lang="en-US" sz="4800" b="1" dirty="0">
                <a:solidFill>
                  <a:schemeClr val="bg1"/>
                </a:solidFill>
              </a:rPr>
              <a:t>Supervised Learning </a:t>
            </a:r>
          </a:p>
          <a:p>
            <a:pPr marL="0" indent="0" algn="ctr">
              <a:buNone/>
            </a:pPr>
            <a:endParaRPr lang="en-GB" sz="2800" b="1" dirty="0">
              <a:solidFill>
                <a:schemeClr val="bg1"/>
              </a:solidFill>
            </a:endParaRPr>
          </a:p>
        </p:txBody>
      </p:sp>
      <p:sp>
        <p:nvSpPr>
          <p:cNvPr id="7" name="TextBox 6">
            <a:extLst>
              <a:ext uri="{FF2B5EF4-FFF2-40B4-BE49-F238E27FC236}">
                <a16:creationId xmlns:a16="http://schemas.microsoft.com/office/drawing/2014/main" id="{8CDE65A6-FA60-F357-524C-B2ACCBCC3BE8}"/>
              </a:ext>
            </a:extLst>
          </p:cNvPr>
          <p:cNvSpPr txBox="1"/>
          <p:nvPr/>
        </p:nvSpPr>
        <p:spPr>
          <a:xfrm>
            <a:off x="241600" y="6376389"/>
            <a:ext cx="6357381" cy="369332"/>
          </a:xfrm>
          <a:prstGeom prst="rect">
            <a:avLst/>
          </a:prstGeom>
          <a:noFill/>
        </p:spPr>
        <p:txBody>
          <a:bodyPr wrap="none" rtlCol="0">
            <a:spAutoFit/>
          </a:bodyPr>
          <a:lstStyle/>
          <a:p>
            <a:r>
              <a:rPr lang="en-IN" dirty="0">
                <a:solidFill>
                  <a:schemeClr val="bg1"/>
                </a:solidFill>
              </a:rPr>
              <a:t>https://www.projectpro.io/article/types-of-machine-learning/623</a:t>
            </a:r>
          </a:p>
        </p:txBody>
      </p:sp>
      <p:pic>
        <p:nvPicPr>
          <p:cNvPr id="8" name="Picture 7">
            <a:extLst>
              <a:ext uri="{FF2B5EF4-FFF2-40B4-BE49-F238E27FC236}">
                <a16:creationId xmlns:a16="http://schemas.microsoft.com/office/drawing/2014/main" id="{F966F11F-AEEC-1095-8EDF-02725C8B63A9}"/>
              </a:ext>
            </a:extLst>
          </p:cNvPr>
          <p:cNvPicPr>
            <a:picLocks noChangeAspect="1"/>
          </p:cNvPicPr>
          <p:nvPr/>
        </p:nvPicPr>
        <p:blipFill>
          <a:blip r:embed="rId3"/>
          <a:stretch>
            <a:fillRect/>
          </a:stretch>
        </p:blipFill>
        <p:spPr>
          <a:xfrm>
            <a:off x="1119882" y="1315092"/>
            <a:ext cx="10233917" cy="4764737"/>
          </a:xfrm>
          <a:prstGeom prst="rect">
            <a:avLst/>
          </a:prstGeom>
        </p:spPr>
      </p:pic>
    </p:spTree>
    <p:extLst>
      <p:ext uri="{BB962C8B-B14F-4D97-AF65-F5344CB8AC3E}">
        <p14:creationId xmlns:p14="http://schemas.microsoft.com/office/powerpoint/2010/main" val="880264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B86D0D-272A-5897-7E67-32D503CB7D7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D14425A-845B-9DAA-FC65-AAC546C7D26B}"/>
              </a:ext>
            </a:extLst>
          </p:cNvPr>
          <p:cNvSpPr/>
          <p:nvPr/>
        </p:nvSpPr>
        <p:spPr>
          <a:xfrm>
            <a:off x="428" y="0"/>
            <a:ext cx="12191144" cy="68576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000000"/>
          </a:solidFill>
        </p:spPr>
        <p:txBody>
          <a:bodyPr wrap="square" lIns="0" tIns="0" rIns="0" bIns="0" rtlCol="0"/>
          <a:lstStyle/>
          <a:p>
            <a:endParaRPr sz="1092" dirty="0"/>
          </a:p>
        </p:txBody>
      </p:sp>
      <p:sp>
        <p:nvSpPr>
          <p:cNvPr id="3" name="object 3">
            <a:extLst>
              <a:ext uri="{FF2B5EF4-FFF2-40B4-BE49-F238E27FC236}">
                <a16:creationId xmlns:a16="http://schemas.microsoft.com/office/drawing/2014/main" id="{9B72E437-BBEB-887E-A613-5834D2B8A980}"/>
              </a:ext>
            </a:extLst>
          </p:cNvPr>
          <p:cNvSpPr txBox="1">
            <a:spLocks noGrp="1"/>
          </p:cNvSpPr>
          <p:nvPr>
            <p:ph type="title"/>
          </p:nvPr>
        </p:nvSpPr>
        <p:spPr>
          <a:prstGeom prst="rect">
            <a:avLst/>
          </a:prstGeom>
        </p:spPr>
        <p:txBody>
          <a:bodyPr vert="horz" wrap="square" lIns="0" tIns="10397" rIns="0" bIns="0" rtlCol="0" anchor="ctr">
            <a:spAutoFit/>
          </a:bodyPr>
          <a:lstStyle/>
          <a:p>
            <a:pPr marL="7701">
              <a:lnSpc>
                <a:spcPct val="100000"/>
              </a:lnSpc>
              <a:spcBef>
                <a:spcPts val="82"/>
              </a:spcBef>
            </a:pPr>
            <a:r>
              <a:rPr sz="5579" dirty="0">
                <a:latin typeface="Verdana"/>
                <a:cs typeface="Verdana"/>
              </a:rPr>
              <a:t>Search</a:t>
            </a:r>
            <a:r>
              <a:rPr sz="5579" spc="-476" dirty="0">
                <a:latin typeface="Verdana"/>
                <a:cs typeface="Verdana"/>
              </a:rPr>
              <a:t> </a:t>
            </a:r>
            <a:r>
              <a:rPr sz="5579" spc="88" dirty="0">
                <a:latin typeface="Verdana"/>
                <a:cs typeface="Verdana"/>
              </a:rPr>
              <a:t>Problems</a:t>
            </a:r>
            <a:endParaRPr sz="5579">
              <a:latin typeface="Verdana"/>
              <a:cs typeface="Verdana"/>
            </a:endParaRPr>
          </a:p>
        </p:txBody>
      </p:sp>
      <p:sp>
        <p:nvSpPr>
          <p:cNvPr id="5" name="Content Placeholder 4">
            <a:extLst>
              <a:ext uri="{FF2B5EF4-FFF2-40B4-BE49-F238E27FC236}">
                <a16:creationId xmlns:a16="http://schemas.microsoft.com/office/drawing/2014/main" id="{DBB6A6B3-928C-2B56-690E-FFFFEED0CFB9}"/>
              </a:ext>
            </a:extLst>
          </p:cNvPr>
          <p:cNvSpPr>
            <a:spLocks noGrp="1"/>
          </p:cNvSpPr>
          <p:nvPr>
            <p:ph idx="1"/>
          </p:nvPr>
        </p:nvSpPr>
        <p:spPr>
          <a:xfrm>
            <a:off x="490194" y="365124"/>
            <a:ext cx="11161336" cy="6195931"/>
          </a:xfrm>
        </p:spPr>
        <p:txBody>
          <a:bodyPr>
            <a:normAutofit/>
          </a:bodyPr>
          <a:lstStyle/>
          <a:p>
            <a:pPr marL="0" indent="0" algn="ctr">
              <a:buNone/>
            </a:pPr>
            <a:r>
              <a:rPr lang="en-US" sz="4800" b="1" dirty="0">
                <a:solidFill>
                  <a:schemeClr val="bg1"/>
                </a:solidFill>
                <a:latin typeface="+mj-lt"/>
              </a:rPr>
              <a:t>Categories of Supervised Learning</a:t>
            </a:r>
          </a:p>
          <a:p>
            <a:pPr algn="l">
              <a:buNone/>
            </a:pPr>
            <a:r>
              <a:rPr lang="en-IN" sz="3600" b="1" i="0" dirty="0">
                <a:solidFill>
                  <a:schemeClr val="bg1"/>
                </a:solidFill>
                <a:effectLst/>
                <a:latin typeface="+mj-lt"/>
              </a:rPr>
              <a:t>Classification</a:t>
            </a:r>
          </a:p>
          <a:p>
            <a:pPr lvl="2">
              <a:lnSpc>
                <a:spcPct val="100000"/>
              </a:lnSpc>
            </a:pPr>
            <a:r>
              <a:rPr lang="en-IN" sz="2800" b="0" i="0" dirty="0">
                <a:solidFill>
                  <a:schemeClr val="bg1"/>
                </a:solidFill>
                <a:effectLst/>
                <a:latin typeface="+mj-lt"/>
              </a:rPr>
              <a:t>Predicts the label of a class</a:t>
            </a:r>
          </a:p>
          <a:p>
            <a:pPr lvl="2">
              <a:lnSpc>
                <a:spcPct val="100000"/>
              </a:lnSpc>
            </a:pPr>
            <a:r>
              <a:rPr lang="en-IN" sz="2800" b="0" i="0" dirty="0">
                <a:solidFill>
                  <a:schemeClr val="bg1"/>
                </a:solidFill>
                <a:effectLst/>
                <a:latin typeface="+mj-lt"/>
              </a:rPr>
              <a:t>Predict the dataset's categories</a:t>
            </a:r>
          </a:p>
          <a:p>
            <a:pPr lvl="2">
              <a:lnSpc>
                <a:spcPct val="100000"/>
              </a:lnSpc>
            </a:pPr>
            <a:r>
              <a:rPr lang="en-IN" sz="2800" b="0" i="0" dirty="0">
                <a:solidFill>
                  <a:schemeClr val="bg1"/>
                </a:solidFill>
                <a:effectLst/>
                <a:latin typeface="+mj-lt"/>
              </a:rPr>
              <a:t>Example: "Yes" or "No"</a:t>
            </a:r>
          </a:p>
          <a:p>
            <a:pPr lvl="2">
              <a:lnSpc>
                <a:spcPct val="100000"/>
              </a:lnSpc>
            </a:pPr>
            <a:r>
              <a:rPr lang="en-IN" sz="2800" b="0" i="0" dirty="0">
                <a:solidFill>
                  <a:schemeClr val="bg1"/>
                </a:solidFill>
                <a:effectLst/>
                <a:latin typeface="+mj-lt"/>
              </a:rPr>
              <a:t>Commonly Used Algorithms:</a:t>
            </a:r>
          </a:p>
          <a:p>
            <a:pPr marL="1657350" lvl="3" indent="-285750">
              <a:lnSpc>
                <a:spcPct val="100000"/>
              </a:lnSpc>
            </a:pPr>
            <a:r>
              <a:rPr lang="en-IN" sz="2400" b="0" i="0" dirty="0">
                <a:solidFill>
                  <a:schemeClr val="bg1"/>
                </a:solidFill>
                <a:effectLst/>
                <a:latin typeface="+mj-lt"/>
              </a:rPr>
              <a:t>Decision Tree Algorithm</a:t>
            </a:r>
          </a:p>
          <a:p>
            <a:pPr marL="1657350" lvl="3" indent="-285750">
              <a:lnSpc>
                <a:spcPct val="100000"/>
              </a:lnSpc>
            </a:pPr>
            <a:r>
              <a:rPr lang="en-IN" sz="2400" b="0" i="0" dirty="0">
                <a:solidFill>
                  <a:schemeClr val="bg1"/>
                </a:solidFill>
                <a:effectLst/>
                <a:latin typeface="+mj-lt"/>
              </a:rPr>
              <a:t>Logistic Regression</a:t>
            </a:r>
          </a:p>
          <a:p>
            <a:pPr marL="1657350" lvl="3" indent="-285750">
              <a:lnSpc>
                <a:spcPct val="100000"/>
              </a:lnSpc>
            </a:pPr>
            <a:r>
              <a:rPr lang="en-IN" sz="2400" b="0" i="0" dirty="0">
                <a:solidFill>
                  <a:schemeClr val="bg1"/>
                </a:solidFill>
                <a:effectLst/>
                <a:latin typeface="+mj-lt"/>
              </a:rPr>
              <a:t>Random Forest Algorithm</a:t>
            </a:r>
          </a:p>
          <a:p>
            <a:pPr marL="1657350" lvl="3" indent="-285750">
              <a:lnSpc>
                <a:spcPct val="100000"/>
              </a:lnSpc>
            </a:pPr>
            <a:r>
              <a:rPr lang="en-IN" sz="2400" b="0" i="0" dirty="0">
                <a:solidFill>
                  <a:schemeClr val="bg1"/>
                </a:solidFill>
                <a:effectLst/>
                <a:latin typeface="+mj-lt"/>
              </a:rPr>
              <a:t>Support Vector Machine Algorithm</a:t>
            </a:r>
          </a:p>
          <a:p>
            <a:pPr marL="0" indent="0" algn="ctr">
              <a:buNone/>
            </a:pPr>
            <a:r>
              <a:rPr lang="en-US" sz="4800" b="1" dirty="0">
                <a:solidFill>
                  <a:schemeClr val="bg1"/>
                </a:solidFill>
              </a:rPr>
              <a:t> </a:t>
            </a:r>
          </a:p>
          <a:p>
            <a:pPr marL="0" indent="0" algn="ctr">
              <a:buNone/>
            </a:pPr>
            <a:endParaRPr lang="en-GB" sz="2800" b="1" dirty="0">
              <a:solidFill>
                <a:schemeClr val="bg1"/>
              </a:solidFill>
            </a:endParaRPr>
          </a:p>
        </p:txBody>
      </p:sp>
    </p:spTree>
    <p:extLst>
      <p:ext uri="{BB962C8B-B14F-4D97-AF65-F5344CB8AC3E}">
        <p14:creationId xmlns:p14="http://schemas.microsoft.com/office/powerpoint/2010/main" val="137593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007C37-BA79-76AB-C5F6-86430988E18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C698FC8-02A6-3BD5-A83E-233AFD90821F}"/>
              </a:ext>
            </a:extLst>
          </p:cNvPr>
          <p:cNvSpPr/>
          <p:nvPr/>
        </p:nvSpPr>
        <p:spPr>
          <a:xfrm>
            <a:off x="428" y="0"/>
            <a:ext cx="12191144" cy="6857615"/>
          </a:xfrm>
          <a:custGeom>
            <a:avLst/>
            <a:gdLst/>
            <a:ahLst/>
            <a:cxnLst/>
            <a:rect l="l" t="t" r="r" b="b"/>
            <a:pathLst>
              <a:path w="20104100" h="11308715">
                <a:moveTo>
                  <a:pt x="20104099" y="0"/>
                </a:moveTo>
                <a:lnTo>
                  <a:pt x="0" y="0"/>
                </a:lnTo>
                <a:lnTo>
                  <a:pt x="0" y="11308556"/>
                </a:lnTo>
                <a:lnTo>
                  <a:pt x="20104099" y="11308556"/>
                </a:lnTo>
                <a:lnTo>
                  <a:pt x="20104099" y="0"/>
                </a:lnTo>
                <a:close/>
              </a:path>
            </a:pathLst>
          </a:custGeom>
          <a:solidFill>
            <a:srgbClr val="000000"/>
          </a:solidFill>
        </p:spPr>
        <p:txBody>
          <a:bodyPr wrap="square" lIns="0" tIns="0" rIns="0" bIns="0" rtlCol="0"/>
          <a:lstStyle/>
          <a:p>
            <a:endParaRPr sz="1092" dirty="0"/>
          </a:p>
        </p:txBody>
      </p:sp>
      <p:sp>
        <p:nvSpPr>
          <p:cNvPr id="3" name="object 3">
            <a:extLst>
              <a:ext uri="{FF2B5EF4-FFF2-40B4-BE49-F238E27FC236}">
                <a16:creationId xmlns:a16="http://schemas.microsoft.com/office/drawing/2014/main" id="{4F4A4817-6740-499C-005E-75A35E8F71ED}"/>
              </a:ext>
            </a:extLst>
          </p:cNvPr>
          <p:cNvSpPr txBox="1">
            <a:spLocks noGrp="1"/>
          </p:cNvSpPr>
          <p:nvPr>
            <p:ph type="title"/>
          </p:nvPr>
        </p:nvSpPr>
        <p:spPr>
          <a:prstGeom prst="rect">
            <a:avLst/>
          </a:prstGeom>
        </p:spPr>
        <p:txBody>
          <a:bodyPr vert="horz" wrap="square" lIns="0" tIns="10397" rIns="0" bIns="0" rtlCol="0" anchor="ctr">
            <a:spAutoFit/>
          </a:bodyPr>
          <a:lstStyle/>
          <a:p>
            <a:pPr marL="7701">
              <a:lnSpc>
                <a:spcPct val="100000"/>
              </a:lnSpc>
              <a:spcBef>
                <a:spcPts val="82"/>
              </a:spcBef>
            </a:pPr>
            <a:r>
              <a:rPr sz="5579" dirty="0">
                <a:latin typeface="Verdana"/>
                <a:cs typeface="Verdana"/>
              </a:rPr>
              <a:t>Search</a:t>
            </a:r>
            <a:r>
              <a:rPr sz="5579" spc="-476" dirty="0">
                <a:latin typeface="Verdana"/>
                <a:cs typeface="Verdana"/>
              </a:rPr>
              <a:t> </a:t>
            </a:r>
            <a:r>
              <a:rPr sz="5579" spc="88" dirty="0">
                <a:latin typeface="Verdana"/>
                <a:cs typeface="Verdana"/>
              </a:rPr>
              <a:t>Problems</a:t>
            </a:r>
            <a:endParaRPr sz="5579">
              <a:latin typeface="Verdana"/>
              <a:cs typeface="Verdana"/>
            </a:endParaRPr>
          </a:p>
        </p:txBody>
      </p:sp>
      <p:sp>
        <p:nvSpPr>
          <p:cNvPr id="5" name="Content Placeholder 4">
            <a:extLst>
              <a:ext uri="{FF2B5EF4-FFF2-40B4-BE49-F238E27FC236}">
                <a16:creationId xmlns:a16="http://schemas.microsoft.com/office/drawing/2014/main" id="{F8236956-2BA9-A1BD-440D-2D3B9C793C52}"/>
              </a:ext>
            </a:extLst>
          </p:cNvPr>
          <p:cNvSpPr>
            <a:spLocks noGrp="1"/>
          </p:cNvSpPr>
          <p:nvPr>
            <p:ph idx="1"/>
          </p:nvPr>
        </p:nvSpPr>
        <p:spPr>
          <a:xfrm>
            <a:off x="490194" y="365124"/>
            <a:ext cx="11161336" cy="6195931"/>
          </a:xfrm>
        </p:spPr>
        <p:txBody>
          <a:bodyPr>
            <a:normAutofit/>
          </a:bodyPr>
          <a:lstStyle/>
          <a:p>
            <a:pPr marL="0" indent="0" algn="ctr">
              <a:buNone/>
            </a:pPr>
            <a:r>
              <a:rPr lang="en-US" sz="4800" b="1" dirty="0">
                <a:solidFill>
                  <a:schemeClr val="bg1"/>
                </a:solidFill>
                <a:latin typeface="+mj-lt"/>
              </a:rPr>
              <a:t>Categories of Supervised Learning</a:t>
            </a:r>
          </a:p>
          <a:p>
            <a:pPr algn="l">
              <a:lnSpc>
                <a:spcPct val="100000"/>
              </a:lnSpc>
              <a:buNone/>
            </a:pPr>
            <a:r>
              <a:rPr lang="en-IN" sz="3600" b="1" i="0" dirty="0">
                <a:solidFill>
                  <a:schemeClr val="bg1"/>
                </a:solidFill>
                <a:effectLst/>
                <a:latin typeface="+mj-lt"/>
              </a:rPr>
              <a:t>Regression:</a:t>
            </a:r>
          </a:p>
          <a:p>
            <a:pPr lvl="2">
              <a:lnSpc>
                <a:spcPct val="100000"/>
              </a:lnSpc>
            </a:pPr>
            <a:r>
              <a:rPr lang="en-IN" sz="2800" b="0" i="0" dirty="0">
                <a:solidFill>
                  <a:schemeClr val="bg1"/>
                </a:solidFill>
                <a:effectLst/>
                <a:latin typeface="+mj-lt"/>
              </a:rPr>
              <a:t>Predicts the numerical label/continuous variables</a:t>
            </a:r>
          </a:p>
          <a:p>
            <a:pPr lvl="2">
              <a:lnSpc>
                <a:spcPct val="100000"/>
              </a:lnSpc>
            </a:pPr>
            <a:r>
              <a:rPr lang="en-IN" sz="2800" b="0" i="0" dirty="0">
                <a:solidFill>
                  <a:schemeClr val="bg1"/>
                </a:solidFill>
                <a:effectLst/>
                <a:latin typeface="+mj-lt"/>
              </a:rPr>
              <a:t>Example: weather prediction</a:t>
            </a:r>
          </a:p>
          <a:p>
            <a:pPr lvl="2">
              <a:lnSpc>
                <a:spcPct val="100000"/>
              </a:lnSpc>
            </a:pPr>
            <a:r>
              <a:rPr lang="en-IN" sz="2800" b="0" i="0" dirty="0">
                <a:solidFill>
                  <a:schemeClr val="bg1"/>
                </a:solidFill>
                <a:effectLst/>
                <a:latin typeface="+mj-lt"/>
              </a:rPr>
              <a:t>Commonly used algorithms:</a:t>
            </a:r>
          </a:p>
          <a:p>
            <a:pPr marL="1657350" lvl="3" indent="-285750">
              <a:lnSpc>
                <a:spcPct val="100000"/>
              </a:lnSpc>
            </a:pPr>
            <a:r>
              <a:rPr lang="en-IN" sz="2400" b="0" i="0" dirty="0">
                <a:solidFill>
                  <a:schemeClr val="bg1"/>
                </a:solidFill>
                <a:effectLst/>
                <a:latin typeface="+mj-lt"/>
              </a:rPr>
              <a:t>Simple Linear Regression Algorithm</a:t>
            </a:r>
          </a:p>
          <a:p>
            <a:pPr marL="1657350" lvl="3" indent="-285750">
              <a:lnSpc>
                <a:spcPct val="100000"/>
              </a:lnSpc>
            </a:pPr>
            <a:r>
              <a:rPr lang="en-IN" sz="2400" dirty="0">
                <a:solidFill>
                  <a:schemeClr val="bg1"/>
                </a:solidFill>
                <a:latin typeface="+mj-lt"/>
              </a:rPr>
              <a:t>Logistic Regression</a:t>
            </a:r>
            <a:endParaRPr lang="en-IN" sz="2400" b="0" i="0" dirty="0">
              <a:solidFill>
                <a:schemeClr val="bg1"/>
              </a:solidFill>
              <a:effectLst/>
              <a:latin typeface="+mj-lt"/>
            </a:endParaRPr>
          </a:p>
          <a:p>
            <a:pPr algn="l">
              <a:buNone/>
            </a:pPr>
            <a:endParaRPr lang="en-US" sz="4800" b="1" dirty="0">
              <a:solidFill>
                <a:schemeClr val="bg1"/>
              </a:solidFill>
            </a:endParaRPr>
          </a:p>
          <a:p>
            <a:pPr marL="0" indent="0" algn="ctr">
              <a:buNone/>
            </a:pPr>
            <a:endParaRPr lang="en-GB" sz="2800" b="1" dirty="0">
              <a:solidFill>
                <a:schemeClr val="bg1"/>
              </a:solidFill>
            </a:endParaRPr>
          </a:p>
        </p:txBody>
      </p:sp>
    </p:spTree>
    <p:extLst>
      <p:ext uri="{BB962C8B-B14F-4D97-AF65-F5344CB8AC3E}">
        <p14:creationId xmlns:p14="http://schemas.microsoft.com/office/powerpoint/2010/main" val="5324919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2570</TotalTime>
  <Words>3284</Words>
  <Application>Microsoft Office PowerPoint</Application>
  <PresentationFormat>Widescreen</PresentationFormat>
  <Paragraphs>615</Paragraphs>
  <Slides>54</Slides>
  <Notes>54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Arial</vt:lpstr>
      <vt:lpstr>Calibri</vt:lpstr>
      <vt:lpstr>Calibri Light</vt:lpstr>
      <vt:lpstr>inter-bold</vt:lpstr>
      <vt:lpstr>inter-regular</vt:lpstr>
      <vt:lpstr>Verdana</vt:lpstr>
      <vt:lpstr>Office Theme</vt:lpstr>
      <vt:lpstr>Search Problems</vt:lpstr>
      <vt:lpstr>Search Problems</vt:lpstr>
      <vt:lpstr>Search Problems</vt:lpstr>
      <vt:lpstr>Search Problems</vt:lpstr>
      <vt:lpstr>Search Problems</vt:lpstr>
      <vt:lpstr>Search Problems</vt:lpstr>
      <vt:lpstr>Search Problems</vt:lpstr>
      <vt:lpstr>Search Problems</vt:lpstr>
      <vt:lpstr>Search Problems</vt:lpstr>
      <vt:lpstr>Search Problems</vt:lpstr>
      <vt:lpstr>Search Problems</vt:lpstr>
      <vt:lpstr>Search Problems</vt:lpstr>
      <vt:lpstr>Search Problems</vt:lpstr>
      <vt:lpstr>Search Problems</vt:lpstr>
      <vt:lpstr>Search Problems</vt:lpstr>
      <vt:lpstr>Search Problems</vt:lpstr>
      <vt:lpstr>Search Problems</vt:lpstr>
      <vt:lpstr>Search Problems</vt:lpstr>
      <vt:lpstr>Search Problems</vt:lpstr>
      <vt:lpstr>Search Problems</vt:lpstr>
      <vt:lpstr>Search Problems</vt:lpstr>
      <vt:lpstr>Search Problems</vt:lpstr>
      <vt:lpstr>Search Problems</vt:lpstr>
      <vt:lpstr>Search Problems</vt:lpstr>
      <vt:lpstr>Search Problems</vt:lpstr>
      <vt:lpstr>Search Problems</vt:lpstr>
      <vt:lpstr>Search Problems</vt:lpstr>
      <vt:lpstr>Search Problems</vt:lpstr>
      <vt:lpstr>Search Problems</vt:lpstr>
      <vt:lpstr>Search Problems</vt:lpstr>
      <vt:lpstr>Search Problems</vt:lpstr>
      <vt:lpstr>Search Problems</vt:lpstr>
      <vt:lpstr>Search Problems</vt:lpstr>
      <vt:lpstr>Search Problems</vt:lpstr>
      <vt:lpstr>Search Problems</vt:lpstr>
      <vt:lpstr>Search Problems</vt:lpstr>
      <vt:lpstr>Search Problems</vt:lpstr>
      <vt:lpstr>Search Problems</vt:lpstr>
      <vt:lpstr>Search Problems</vt:lpstr>
      <vt:lpstr>Search Problems</vt:lpstr>
      <vt:lpstr>Search Problems</vt:lpstr>
      <vt:lpstr>Search Problems</vt:lpstr>
      <vt:lpstr>Search Problems</vt:lpstr>
      <vt:lpstr>Search Problems</vt:lpstr>
      <vt:lpstr>Search Problems</vt:lpstr>
      <vt:lpstr>Search Problems</vt:lpstr>
      <vt:lpstr>Search Problems</vt:lpstr>
      <vt:lpstr>Search Problems</vt:lpstr>
      <vt:lpstr>Search Problems</vt:lpstr>
      <vt:lpstr>Search Problems</vt:lpstr>
      <vt:lpstr>Search Problems</vt:lpstr>
      <vt:lpstr>Search Problems</vt:lpstr>
      <vt:lpstr>Search Problems</vt:lpstr>
      <vt:lpstr>Search Problems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Ms. CHUNDURI MADHURYA</dc:creator>
  <cp:lastModifiedBy>Pavan Sai</cp:lastModifiedBy>
  <cp:revision>192</cp:revision>
  <dcterms:created xsi:type="dcterms:W3CDTF">2025-02-10T03:38:08Z</dcterms:created>
  <dcterms:modified xsi:type="dcterms:W3CDTF">2025-05-15T07:10:45Z</dcterms:modified>
</cp:coreProperties>
</file>