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6" r:id="rId9"/>
    <p:sldId id="262"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4/11/2025</a:t>
            </a:fld>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C50F5-833C-884B-A98B-A44FA3D00C65}" type="datetimeFigureOut">
              <a:rPr lang="en-US" smtClean="0"/>
              <a:t>4/11/2025</a:t>
            </a:fld>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3FA1D-0614-F565-C464-2CD2D36A2537}"/>
              </a:ext>
            </a:extLst>
          </p:cNvPr>
          <p:cNvSpPr txBox="1"/>
          <p:nvPr/>
        </p:nvSpPr>
        <p:spPr>
          <a:xfrm>
            <a:off x="1814513" y="3557588"/>
            <a:ext cx="4614862"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EmojAI</a:t>
            </a:r>
            <a:endParaRPr lang="en-IN" sz="8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A1639F-B4DF-26DF-83E7-8CB04BCBC71A}"/>
              </a:ext>
            </a:extLst>
          </p:cNvPr>
          <p:cNvSpPr txBox="1"/>
          <p:nvPr/>
        </p:nvSpPr>
        <p:spPr>
          <a:xfrm>
            <a:off x="5243513" y="4909602"/>
            <a:ext cx="2657475"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Batch-01</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071FF-1ACF-9EE1-1BE6-A5C41B8469E1}"/>
              </a:ext>
            </a:extLst>
          </p:cNvPr>
          <p:cNvSpPr txBox="1"/>
          <p:nvPr/>
        </p:nvSpPr>
        <p:spPr>
          <a:xfrm>
            <a:off x="463484" y="1443841"/>
            <a:ext cx="11265031" cy="3970318"/>
          </a:xfrm>
          <a:prstGeom prst="rect">
            <a:avLst/>
          </a:prstGeom>
          <a:noFill/>
        </p:spPr>
        <p:txBody>
          <a:bodyPr wrap="square">
            <a:spAutoFit/>
          </a:bodyPr>
          <a:lstStyle/>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Validation of AI Output</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EmojAI includes a check to ensure that the AI response contains proper and relevant emoji suggestions, reducing irrelevant or empty outputs.</a:t>
            </a:r>
          </a:p>
          <a:p>
            <a:pPr marL="358775" lvl="1"/>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Enhanced User Experience</a:t>
            </a:r>
          </a:p>
          <a:p>
            <a:pPr marL="644525" lvl="1" indent="-285750">
              <a:buFontTx/>
              <a:buChar char="-"/>
            </a:pPr>
            <a:r>
              <a:rPr lang="en-US" dirty="0">
                <a:latin typeface="Times New Roman" panose="02020603050405020304" pitchFamily="18" charset="0"/>
                <a:cs typeface="Times New Roman" panose="02020603050405020304" pitchFamily="18" charset="0"/>
              </a:rPr>
              <a:t>By automating emoji suggestions, EmojAI reduces the effort users need to express themselves better in digital conversations.</a:t>
            </a:r>
          </a:p>
          <a:p>
            <a:pPr marL="701675"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Scalable for Future Integrations</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Though it starts with CLI, EmojAI is designed to be extended easily into messaging apps, chatbots, or even browser extensions in the future.</a:t>
            </a:r>
          </a:p>
          <a:p>
            <a:pPr marL="800100"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Language Flexibility (Future Scope)</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The design allows future upgrades to support multiple languages for a broader, global user base.</a:t>
            </a:r>
          </a:p>
        </p:txBody>
      </p:sp>
      <p:sp>
        <p:nvSpPr>
          <p:cNvPr id="4" name="TextBox 3">
            <a:extLst>
              <a:ext uri="{FF2B5EF4-FFF2-40B4-BE49-F238E27FC236}">
                <a16:creationId xmlns:a16="http://schemas.microsoft.com/office/drawing/2014/main" id="{0FA58EED-019B-0360-ED98-6D8381564FF3}"/>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5" name="TextBox 4">
            <a:extLst>
              <a:ext uri="{FF2B5EF4-FFF2-40B4-BE49-F238E27FC236}">
                <a16:creationId xmlns:a16="http://schemas.microsoft.com/office/drawing/2014/main" id="{2FF219F4-A04B-FCB3-B6A1-605009793EB2}"/>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215345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87170-3313-32FA-C507-AB37AFB5E54F}"/>
              </a:ext>
            </a:extLst>
          </p:cNvPr>
          <p:cNvSpPr txBox="1"/>
          <p:nvPr/>
        </p:nvSpPr>
        <p:spPr>
          <a:xfrm>
            <a:off x="2700337" y="2885092"/>
            <a:ext cx="7729538" cy="1569660"/>
          </a:xfrm>
          <a:prstGeom prst="rect">
            <a:avLst/>
          </a:prstGeom>
          <a:noFill/>
        </p:spPr>
        <p:txBody>
          <a:bodyPr wrap="square" rtlCol="0">
            <a:spAutoFit/>
          </a:bodyPr>
          <a:lstStyle/>
          <a:p>
            <a:r>
              <a:rPr lang="en-US" sz="9600" b="1" i="1" dirty="0">
                <a:solidFill>
                  <a:schemeClr val="accent4">
                    <a:lumMod val="75000"/>
                  </a:schemeClr>
                </a:solidFill>
                <a:latin typeface="Times New Roman" panose="02020603050405020304" pitchFamily="18" charset="0"/>
                <a:cs typeface="Times New Roman" panose="02020603050405020304" pitchFamily="18" charset="0"/>
              </a:rPr>
              <a:t>Thank You!</a:t>
            </a:r>
            <a:endParaRPr lang="en-IN" sz="9600" b="1" i="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38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1B3EAF-E4DC-7C50-F714-2BD38B70122C}"/>
              </a:ext>
            </a:extLst>
          </p:cNvPr>
          <p:cNvGraphicFramePr>
            <a:graphicFrameLocks noGrp="1"/>
          </p:cNvGraphicFramePr>
          <p:nvPr>
            <p:extLst>
              <p:ext uri="{D42A27DB-BD31-4B8C-83A1-F6EECF244321}">
                <p14:modId xmlns:p14="http://schemas.microsoft.com/office/powerpoint/2010/main" val="1038986277"/>
              </p:ext>
            </p:extLst>
          </p:nvPr>
        </p:nvGraphicFramePr>
        <p:xfrm>
          <a:off x="1483360" y="1332314"/>
          <a:ext cx="8127999" cy="4846320"/>
        </p:xfrm>
        <a:graphic>
          <a:graphicData uri="http://schemas.openxmlformats.org/drawingml/2006/table">
            <a:tbl>
              <a:tblPr firstRow="1" bandRow="1">
                <a:tableStyleId>{5940675A-B579-460E-94D1-54222C63F5DA}</a:tableStyleId>
              </a:tblPr>
              <a:tblGrid>
                <a:gridCol w="1024170">
                  <a:extLst>
                    <a:ext uri="{9D8B030D-6E8A-4147-A177-3AD203B41FA5}">
                      <a16:colId xmlns:a16="http://schemas.microsoft.com/office/drawing/2014/main" val="163516267"/>
                    </a:ext>
                  </a:extLst>
                </a:gridCol>
                <a:gridCol w="5184742">
                  <a:extLst>
                    <a:ext uri="{9D8B030D-6E8A-4147-A177-3AD203B41FA5}">
                      <a16:colId xmlns:a16="http://schemas.microsoft.com/office/drawing/2014/main" val="4133598110"/>
                    </a:ext>
                  </a:extLst>
                </a:gridCol>
                <a:gridCol w="1919087">
                  <a:extLst>
                    <a:ext uri="{9D8B030D-6E8A-4147-A177-3AD203B41FA5}">
                      <a16:colId xmlns:a16="http://schemas.microsoft.com/office/drawing/2014/main" val="2025305995"/>
                    </a:ext>
                  </a:extLst>
                </a:gridCol>
              </a:tblGrid>
              <a:tr h="370840">
                <a:tc>
                  <a:txBody>
                    <a:bodyPr/>
                    <a:lstStyle/>
                    <a:p>
                      <a:pPr algn="ctr"/>
                      <a:r>
                        <a:rPr lang="en-IN" sz="2000" b="1" dirty="0">
                          <a:latin typeface="Times New Roman" panose="02020603050405020304" pitchFamily="18" charset="0"/>
                          <a:cs typeface="Times New Roman" panose="02020603050405020304" pitchFamily="18" charset="0"/>
                        </a:rPr>
                        <a:t>S.No.</a:t>
                      </a:r>
                    </a:p>
                  </a:txBody>
                  <a:tcPr/>
                </a:tc>
                <a:tc>
                  <a:txBody>
                    <a:bodyPr/>
                    <a:lstStyle/>
                    <a:p>
                      <a:pPr algn="ctr"/>
                      <a:r>
                        <a:rPr lang="en-IN" sz="2000" b="1" dirty="0">
                          <a:latin typeface="Times New Roman" panose="02020603050405020304" pitchFamily="18" charset="0"/>
                          <a:cs typeface="Times New Roman" panose="02020603050405020304" pitchFamily="18" charset="0"/>
                        </a:rPr>
                        <a:t>Topic</a:t>
                      </a:r>
                    </a:p>
                  </a:txBody>
                  <a:tcPr/>
                </a:tc>
                <a:tc>
                  <a:txBody>
                    <a:bodyPr/>
                    <a:lstStyle/>
                    <a:p>
                      <a:pPr algn="ctr"/>
                      <a:r>
                        <a:rPr lang="en-IN" sz="2000" b="1" kern="1200" dirty="0">
                          <a:solidFill>
                            <a:schemeClr val="tx1"/>
                          </a:solidFill>
                          <a:latin typeface="Times New Roman" panose="02020603050405020304" pitchFamily="18" charset="0"/>
                          <a:ea typeface="+mn-ea"/>
                          <a:cs typeface="Times New Roman" panose="02020603050405020304" pitchFamily="18" charset="0"/>
                        </a:rPr>
                        <a:t>Pg No.</a:t>
                      </a:r>
                    </a:p>
                  </a:txBody>
                  <a:tcPr/>
                </a:tc>
                <a:extLst>
                  <a:ext uri="{0D108BD9-81ED-4DB2-BD59-A6C34878D82A}">
                    <a16:rowId xmlns:a16="http://schemas.microsoft.com/office/drawing/2014/main" val="313593746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Team Information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extLst>
                  <a:ext uri="{0D108BD9-81ED-4DB2-BD59-A6C34878D82A}">
                    <a16:rowId xmlns:a16="http://schemas.microsoft.com/office/drawing/2014/main" val="2854419538"/>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Problem statement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extLst>
                  <a:ext uri="{0D108BD9-81ED-4DB2-BD59-A6C34878D82A}">
                    <a16:rowId xmlns:a16="http://schemas.microsoft.com/office/drawing/2014/main" val="187654427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Abstract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extLst>
                  <a:ext uri="{0D108BD9-81ED-4DB2-BD59-A6C34878D82A}">
                    <a16:rowId xmlns:a16="http://schemas.microsoft.com/office/drawing/2014/main" val="227641110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Introduction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extLst>
                  <a:ext uri="{0D108BD9-81ED-4DB2-BD59-A6C34878D82A}">
                    <a16:rowId xmlns:a16="http://schemas.microsoft.com/office/drawing/2014/main" val="163832441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tc>
                  <a:txBody>
                    <a:bodyPr/>
                    <a:lstStyle/>
                    <a:p>
                      <a:pPr marL="0" indent="0" algn="ctr">
                        <a:buNone/>
                      </a:pPr>
                      <a:r>
                        <a:rPr lang="en-US" sz="1800" b="0" dirty="0">
                          <a:solidFill>
                            <a:srgbClr val="000000"/>
                          </a:solidFill>
                          <a:latin typeface="Times New Roman" panose="02020603050405020304" pitchFamily="18" charset="0"/>
                          <a:ea typeface="Crimson Text Bold" pitchFamily="34" charset="-122"/>
                          <a:cs typeface="Times New Roman" panose="02020603050405020304" pitchFamily="18" charset="0"/>
                        </a:rPr>
                        <a:t>Project Objectives</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extLst>
                  <a:ext uri="{0D108BD9-81ED-4DB2-BD59-A6C34878D82A}">
                    <a16:rowId xmlns:a16="http://schemas.microsoft.com/office/drawing/2014/main" val="3056646953"/>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tc>
                  <a:txBody>
                    <a:bodyPr/>
                    <a:lstStyle/>
                    <a:p>
                      <a:pPr marL="0" indent="0" algn="ctr">
                        <a:buNone/>
                      </a:pPr>
                      <a:r>
                        <a:rPr lang="en-US" sz="1800" b="0" dirty="0">
                          <a:latin typeface="Times New Roman" panose="02020603050405020304" pitchFamily="18" charset="0"/>
                          <a:cs typeface="Times New Roman" panose="02020603050405020304" pitchFamily="18" charset="0"/>
                        </a:rPr>
                        <a:t>Technology Stack</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extLst>
                  <a:ext uri="{0D108BD9-81ED-4DB2-BD59-A6C34878D82A}">
                    <a16:rowId xmlns:a16="http://schemas.microsoft.com/office/drawing/2014/main" val="326118177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Supported Languages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extLst>
                  <a:ext uri="{0D108BD9-81ED-4DB2-BD59-A6C34878D82A}">
                    <a16:rowId xmlns:a16="http://schemas.microsoft.com/office/drawing/2014/main" val="282238453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User Interface Overview</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a:t>
                      </a:r>
                    </a:p>
                  </a:txBody>
                  <a:tcPr/>
                </a:tc>
                <a:extLst>
                  <a:ext uri="{0D108BD9-81ED-4DB2-BD59-A6C34878D82A}">
                    <a16:rowId xmlns:a16="http://schemas.microsoft.com/office/drawing/2014/main" val="405386100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10</a:t>
                      </a:r>
                    </a:p>
                  </a:txBody>
                  <a:tcPr/>
                </a:tc>
                <a:extLst>
                  <a:ext uri="{0D108BD9-81ED-4DB2-BD59-A6C34878D82A}">
                    <a16:rowId xmlns:a16="http://schemas.microsoft.com/office/drawing/2014/main" val="289700638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How ‘Xara’ is different from 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11</a:t>
                      </a:r>
                    </a:p>
                  </a:txBody>
                  <a:tcPr/>
                </a:tc>
                <a:extLst>
                  <a:ext uri="{0D108BD9-81ED-4DB2-BD59-A6C34878D82A}">
                    <a16:rowId xmlns:a16="http://schemas.microsoft.com/office/drawing/2014/main" val="320928956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Output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12</a:t>
                      </a:r>
                    </a:p>
                  </a:txBody>
                  <a:tcPr/>
                </a:tc>
                <a:extLst>
                  <a:ext uri="{0D108BD9-81ED-4DB2-BD59-A6C34878D82A}">
                    <a16:rowId xmlns:a16="http://schemas.microsoft.com/office/drawing/2014/main" val="4067496937"/>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10</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Conclusion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13</a:t>
                      </a:r>
                    </a:p>
                  </a:txBody>
                  <a:tcPr/>
                </a:tc>
                <a:extLst>
                  <a:ext uri="{0D108BD9-81ED-4DB2-BD59-A6C34878D82A}">
                    <a16:rowId xmlns:a16="http://schemas.microsoft.com/office/drawing/2014/main" val="2733404631"/>
                  </a:ext>
                </a:extLst>
              </a:tr>
            </a:tbl>
          </a:graphicData>
        </a:graphic>
      </p:graphicFrame>
      <p:sp>
        <p:nvSpPr>
          <p:cNvPr id="5" name="TextBox 4">
            <a:extLst>
              <a:ext uri="{FF2B5EF4-FFF2-40B4-BE49-F238E27FC236}">
                <a16:creationId xmlns:a16="http://schemas.microsoft.com/office/drawing/2014/main" id="{6D5773A9-9C4D-AC77-8B0C-6BAD58E7CC52}"/>
              </a:ext>
            </a:extLst>
          </p:cNvPr>
          <p:cNvSpPr txBox="1"/>
          <p:nvPr/>
        </p:nvSpPr>
        <p:spPr>
          <a:xfrm>
            <a:off x="1024128" y="566928"/>
            <a:ext cx="566928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of content</a:t>
            </a:r>
          </a:p>
        </p:txBody>
      </p:sp>
      <p:sp>
        <p:nvSpPr>
          <p:cNvPr id="6" name="TextBox 5">
            <a:extLst>
              <a:ext uri="{FF2B5EF4-FFF2-40B4-BE49-F238E27FC236}">
                <a16:creationId xmlns:a16="http://schemas.microsoft.com/office/drawing/2014/main" id="{6DB4CB8F-0C3E-495B-8D53-D9BB870B6BD0}"/>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8999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2" name="TextBox 1">
            <a:extLst>
              <a:ext uri="{FF2B5EF4-FFF2-40B4-BE49-F238E27FC236}">
                <a16:creationId xmlns:a16="http://schemas.microsoft.com/office/drawing/2014/main" id="{8AAA6EF9-D573-53E3-41FC-C83BA836EE5C}"/>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4" name="TextBox 3">
            <a:extLst>
              <a:ext uri="{FF2B5EF4-FFF2-40B4-BE49-F238E27FC236}">
                <a16:creationId xmlns:a16="http://schemas.microsoft.com/office/drawing/2014/main" id="{7A1B1BD4-DF34-3DCE-D0B7-EB397D607EF7}"/>
              </a:ext>
            </a:extLst>
          </p:cNvPr>
          <p:cNvSpPr txBox="1"/>
          <p:nvPr/>
        </p:nvSpPr>
        <p:spPr>
          <a:xfrm>
            <a:off x="1027522" y="631598"/>
            <a:ext cx="5693789"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TEAM INFORMATION</a:t>
            </a:r>
          </a:p>
        </p:txBody>
      </p:sp>
      <p:sp>
        <p:nvSpPr>
          <p:cNvPr id="5" name="TextBox 4">
            <a:extLst>
              <a:ext uri="{FF2B5EF4-FFF2-40B4-BE49-F238E27FC236}">
                <a16:creationId xmlns:a16="http://schemas.microsoft.com/office/drawing/2014/main" id="{3948773A-AA06-E36A-D449-FBC6054577BC}"/>
              </a:ext>
            </a:extLst>
          </p:cNvPr>
          <p:cNvSpPr txBox="1"/>
          <p:nvPr/>
        </p:nvSpPr>
        <p:spPr>
          <a:xfrm>
            <a:off x="1508289" y="1348033"/>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Name: </a:t>
            </a:r>
            <a:r>
              <a:rPr lang="en-IN" sz="2000" dirty="0">
                <a:latin typeface="Times New Roman" panose="02020603050405020304" pitchFamily="18" charset="0"/>
                <a:cs typeface="Times New Roman" panose="02020603050405020304" pitchFamily="18" charset="0"/>
              </a:rPr>
              <a:t>Tech T-Rex</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280AC05-486A-682C-C5F5-B76E505480F7}"/>
              </a:ext>
            </a:extLst>
          </p:cNvPr>
          <p:cNvSpPr txBox="1"/>
          <p:nvPr/>
        </p:nvSpPr>
        <p:spPr>
          <a:xfrm>
            <a:off x="1508288" y="2338435"/>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a:t>
            </a:r>
          </a:p>
        </p:txBody>
      </p:sp>
      <p:sp>
        <p:nvSpPr>
          <p:cNvPr id="8" name="TextBox 7">
            <a:extLst>
              <a:ext uri="{FF2B5EF4-FFF2-40B4-BE49-F238E27FC236}">
                <a16:creationId xmlns:a16="http://schemas.microsoft.com/office/drawing/2014/main" id="{3DAB2840-C821-8498-88B4-499211690244}"/>
              </a:ext>
            </a:extLst>
          </p:cNvPr>
          <p:cNvSpPr txBox="1"/>
          <p:nvPr/>
        </p:nvSpPr>
        <p:spPr>
          <a:xfrm>
            <a:off x="1508288" y="1864413"/>
            <a:ext cx="3846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 </a:t>
            </a:r>
            <a:r>
              <a:rPr lang="en-IN" sz="2000" dirty="0">
                <a:latin typeface="Times New Roman" panose="02020603050405020304" pitchFamily="18" charset="0"/>
                <a:cs typeface="Times New Roman" panose="02020603050405020304" pitchFamily="18" charset="0"/>
              </a:rPr>
              <a:t>Mrs. Afiya Parveen</a:t>
            </a:r>
          </a:p>
        </p:txBody>
      </p:sp>
      <p:graphicFrame>
        <p:nvGraphicFramePr>
          <p:cNvPr id="9" name="Table 8">
            <a:extLst>
              <a:ext uri="{FF2B5EF4-FFF2-40B4-BE49-F238E27FC236}">
                <a16:creationId xmlns:a16="http://schemas.microsoft.com/office/drawing/2014/main" id="{550CF430-AC62-65B4-E966-1D39551C9066}"/>
              </a:ext>
            </a:extLst>
          </p:cNvPr>
          <p:cNvGraphicFramePr>
            <a:graphicFrameLocks noGrp="1"/>
          </p:cNvGraphicFramePr>
          <p:nvPr>
            <p:extLst>
              <p:ext uri="{D42A27DB-BD31-4B8C-83A1-F6EECF244321}">
                <p14:modId xmlns:p14="http://schemas.microsoft.com/office/powerpoint/2010/main" val="2225105925"/>
              </p:ext>
            </p:extLst>
          </p:nvPr>
        </p:nvGraphicFramePr>
        <p:xfrm>
          <a:off x="1508289" y="2850884"/>
          <a:ext cx="8128000" cy="2120237"/>
        </p:xfrm>
        <a:graphic>
          <a:graphicData uri="http://schemas.openxmlformats.org/drawingml/2006/table">
            <a:tbl>
              <a:tblPr firstRow="1" bandRow="1">
                <a:tableStyleId>{5C22544A-7EE6-4342-B048-85BDC9FD1C3A}</a:tableStyleId>
              </a:tblPr>
              <a:tblGrid>
                <a:gridCol w="3649221">
                  <a:extLst>
                    <a:ext uri="{9D8B030D-6E8A-4147-A177-3AD203B41FA5}">
                      <a16:colId xmlns:a16="http://schemas.microsoft.com/office/drawing/2014/main" val="1892282562"/>
                    </a:ext>
                  </a:extLst>
                </a:gridCol>
                <a:gridCol w="4478779">
                  <a:extLst>
                    <a:ext uri="{9D8B030D-6E8A-4147-A177-3AD203B41FA5}">
                      <a16:colId xmlns:a16="http://schemas.microsoft.com/office/drawing/2014/main" val="4166800826"/>
                    </a:ext>
                  </a:extLst>
                </a:gridCol>
              </a:tblGrid>
              <a:tr h="370840">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Roll No.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0760535"/>
                  </a:ext>
                </a:extLst>
              </a:tr>
              <a:tr h="438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anose="02020603050405020304" pitchFamily="18" charset="0"/>
                          <a:ea typeface="+mn-ea"/>
                          <a:cs typeface="Times New Roman" panose="02020603050405020304" pitchFamily="18" charset="0"/>
                        </a:rPr>
                        <a:t>WAGMARE SANJANA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22QM1A6760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7405800"/>
                  </a:ext>
                </a:extLst>
              </a:tr>
              <a:tr h="433633">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RANGDAL PAVANSAI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1582773"/>
                  </a:ext>
                </a:extLst>
              </a:tr>
              <a:tr h="480767">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U. SAI HRUTHVIN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21N81A67C5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254518"/>
                  </a:ext>
                </a:extLst>
              </a:tr>
              <a:tr h="370840">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POLUDASU NAGA PRABHAS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6760835"/>
                  </a:ext>
                </a:extLst>
              </a:tr>
            </a:tbl>
          </a:graphicData>
        </a:graphic>
      </p:graphicFrame>
    </p:spTree>
    <p:extLst>
      <p:ext uri="{BB962C8B-B14F-4D97-AF65-F5344CB8AC3E}">
        <p14:creationId xmlns:p14="http://schemas.microsoft.com/office/powerpoint/2010/main" val="77045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EBDFE-9DD5-D94D-06F2-5DC58D49EF8C}"/>
              </a:ext>
            </a:extLst>
          </p:cNvPr>
          <p:cNvSpPr txBox="1"/>
          <p:nvPr/>
        </p:nvSpPr>
        <p:spPr>
          <a:xfrm>
            <a:off x="1499451" y="1502517"/>
            <a:ext cx="8732121"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digital communication, text messages often lack emotional expression, leading to misunderstandings or flat conversations. Emojis can help convey emotions and enhance engagement, but users may not always know which emojis best suit their messages. There is a need for a system that can automatically suggest relevant emojis based on the content and sentiment of user messages to make digital conversations more expressive and relatable.</a:t>
            </a:r>
          </a:p>
        </p:txBody>
      </p:sp>
      <p:sp>
        <p:nvSpPr>
          <p:cNvPr id="4" name="TextBox 3">
            <a:extLst>
              <a:ext uri="{FF2B5EF4-FFF2-40B4-BE49-F238E27FC236}">
                <a16:creationId xmlns:a16="http://schemas.microsoft.com/office/drawing/2014/main" id="{7E4322A4-A458-942B-9F5B-EC62DA8F97F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2FF54E6B-4E85-AFEA-3ED8-D19540C4E9FD}"/>
              </a:ext>
            </a:extLst>
          </p:cNvPr>
          <p:cNvSpPr txBox="1"/>
          <p:nvPr/>
        </p:nvSpPr>
        <p:spPr>
          <a:xfrm>
            <a:off x="1036948" y="622167"/>
            <a:ext cx="569379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0350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7E9D-CC95-5626-A778-D3D33F1B218F}"/>
              </a:ext>
            </a:extLst>
          </p:cNvPr>
          <p:cNvSpPr txBox="1"/>
          <p:nvPr/>
        </p:nvSpPr>
        <p:spPr>
          <a:xfrm>
            <a:off x="1207077" y="1733955"/>
            <a:ext cx="9017256"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EmojAI is a sentiment-sensitive emoji suggestion system that analyzes user messages and suggests proper emojis. Rules-based sentiment analysis combined with state-of-the-art generative AI (Gemini API) for rich emoji suggestions. Offers both AI-created and fallback emoji alternatives for redundancy. Engineered for enjoyment, expressiveness, and enhanced readability in online conversations. The system ensures robustness by implementing validation mechanisms for AI responses and offers fallback emoji suggestions in case of API failures, maintaining continuous user experience. Starting with an interactive command-line interface, EmojAI is designed to evolve into a full-fledged web application, providing an intuitive interface where users can input messages and instantly receive emoji recommendations.</a:t>
            </a:r>
          </a:p>
        </p:txBody>
      </p:sp>
      <p:sp>
        <p:nvSpPr>
          <p:cNvPr id="3" name="TextBox 2">
            <a:extLst>
              <a:ext uri="{FF2B5EF4-FFF2-40B4-BE49-F238E27FC236}">
                <a16:creationId xmlns:a16="http://schemas.microsoft.com/office/drawing/2014/main" id="{B8095CAF-D7E5-3A00-7D0E-ACB6917BB802}"/>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
        <p:nvSpPr>
          <p:cNvPr id="5" name="TextBox 4">
            <a:extLst>
              <a:ext uri="{FF2B5EF4-FFF2-40B4-BE49-F238E27FC236}">
                <a16:creationId xmlns:a16="http://schemas.microsoft.com/office/drawing/2014/main" id="{B7002D89-4A85-2859-9D93-007462F23624}"/>
              </a:ext>
            </a:extLst>
          </p:cNvPr>
          <p:cNvSpPr txBox="1"/>
          <p:nvPr/>
        </p:nvSpPr>
        <p:spPr>
          <a:xfrm>
            <a:off x="1027522" y="622169"/>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2277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BC520-0CF6-0B76-FDE5-AEAAE20CAD5B}"/>
              </a:ext>
            </a:extLst>
          </p:cNvPr>
          <p:cNvSpPr txBox="1"/>
          <p:nvPr/>
        </p:nvSpPr>
        <p:spPr>
          <a:xfrm>
            <a:off x="1096160" y="1311954"/>
            <a:ext cx="9292178" cy="4093428"/>
          </a:xfrm>
          <a:prstGeom prst="rect">
            <a:avLst/>
          </a:prstGeom>
          <a:noFill/>
        </p:spPr>
        <p:txBody>
          <a:bodyPr wrap="square" rtlCol="0">
            <a:spAutoFit/>
          </a:bodyPr>
          <a:lstStyle/>
          <a:p>
            <a:pPr marL="179388" indent="-17938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Emojis are integral to internet communication, adding emotional context to messages.</a:t>
            </a:r>
          </a:p>
          <a:p>
            <a:pPr algn="just"/>
            <a:endParaRPr lang="en-US" sz="2000" dirty="0">
              <a:latin typeface="Times New Roman" panose="02020603050405020304" pitchFamily="18" charset="0"/>
              <a:cs typeface="Times New Roman" panose="02020603050405020304" pitchFamily="18" charset="0"/>
            </a:endParaRPr>
          </a:p>
          <a:p>
            <a:pPr marL="179388" indent="-17938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AI tools on the rise, there is scope for intelligently associating text with appropriate emojis.</a:t>
            </a:r>
          </a:p>
          <a:p>
            <a:pPr algn="just"/>
            <a:endParaRPr lang="en-US" sz="2000" dirty="0">
              <a:latin typeface="Times New Roman" panose="02020603050405020304" pitchFamily="18" charset="0"/>
              <a:cs typeface="Times New Roman" panose="02020603050405020304" pitchFamily="18" charset="0"/>
            </a:endParaRPr>
          </a:p>
          <a:p>
            <a:pPr marL="179388" indent="-179388"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EmojiAI utilizes:</a:t>
            </a:r>
          </a:p>
          <a:p>
            <a:pPr marL="179388" indent="-179388" algn="just"/>
            <a:r>
              <a:rPr lang="en-US" sz="2000" dirty="0">
                <a:latin typeface="Times New Roman" panose="02020603050405020304" pitchFamily="18" charset="0"/>
                <a:cs typeface="Times New Roman" panose="02020603050405020304" pitchFamily="18" charset="0"/>
              </a:rPr>
              <a:t> 	- Pydantic for validation of data.</a:t>
            </a:r>
          </a:p>
          <a:p>
            <a:pPr marL="179388" indent="-179388" algn="just"/>
            <a:r>
              <a:rPr lang="en-US" sz="2000" dirty="0">
                <a:latin typeface="Times New Roman" panose="02020603050405020304" pitchFamily="18" charset="0"/>
                <a:cs typeface="Times New Roman" panose="02020603050405020304" pitchFamily="18" charset="0"/>
              </a:rPr>
              <a:t>  	- Gemini API (Google) for generative suggestions.</a:t>
            </a:r>
          </a:p>
          <a:p>
            <a:pPr marL="179388" indent="-179388" algn="just"/>
            <a:r>
              <a:rPr lang="en-US" sz="2000" dirty="0">
                <a:latin typeface="Times New Roman" panose="02020603050405020304" pitchFamily="18" charset="0"/>
                <a:cs typeface="Times New Roman" panose="02020603050405020304" pitchFamily="18" charset="0"/>
              </a:rPr>
              <a:t>  	- Rule-based sentiment analysis as fallback support.</a:t>
            </a:r>
          </a:p>
          <a:p>
            <a:pPr marL="179388" indent="-179388" algn="just"/>
            <a:endParaRPr lang="en-US" sz="2000" dirty="0">
              <a:latin typeface="Times New Roman" panose="02020603050405020304" pitchFamily="18" charset="0"/>
              <a:cs typeface="Times New Roman" panose="02020603050405020304" pitchFamily="18" charset="0"/>
            </a:endParaRPr>
          </a:p>
          <a:p>
            <a:pPr marL="179388" indent="-179388"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implemented as a minimal CLI application enabling users to interactively test the system.</a:t>
            </a:r>
          </a:p>
          <a:p>
            <a:pPr marL="457200" indent="-4572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C305D1-713A-CCDD-2EB0-C444B2D2A541}"/>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5" name="TextBox 4">
            <a:extLst>
              <a:ext uri="{FF2B5EF4-FFF2-40B4-BE49-F238E27FC236}">
                <a16:creationId xmlns:a16="http://schemas.microsoft.com/office/drawing/2014/main" id="{FE79E133-E97A-183A-EA6F-B2BC10CBD252}"/>
              </a:ext>
            </a:extLst>
          </p:cNvPr>
          <p:cNvSpPr txBox="1"/>
          <p:nvPr/>
        </p:nvSpPr>
        <p:spPr>
          <a:xfrm>
            <a:off x="1018095" y="625481"/>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81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5CC32-282F-6185-954F-8471B516CA49}"/>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5" name="Rectangle 1">
            <a:extLst>
              <a:ext uri="{FF2B5EF4-FFF2-40B4-BE49-F238E27FC236}">
                <a16:creationId xmlns:a16="http://schemas.microsoft.com/office/drawing/2014/main" id="{49094688-81C2-DCC8-6625-96AA0D1CA9DB}"/>
              </a:ext>
            </a:extLst>
          </p:cNvPr>
          <p:cNvSpPr>
            <a:spLocks noChangeArrowheads="1"/>
          </p:cNvSpPr>
          <p:nvPr/>
        </p:nvSpPr>
        <p:spPr bwMode="auto">
          <a:xfrm>
            <a:off x="1282046" y="1657524"/>
            <a:ext cx="85595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Keyboard apps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Gboard, SwiftKey) suggest emojis based on text input.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Social media platforms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auto-suggest emojis or emoji reactions.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Chat 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Slack, Discord) suggest emojis based on keywords.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web tools and APIs offer emoji suggestions based on mood/sentiment.</a:t>
            </a:r>
          </a:p>
        </p:txBody>
      </p:sp>
      <p:sp>
        <p:nvSpPr>
          <p:cNvPr id="6" name="TextBox 5">
            <a:extLst>
              <a:ext uri="{FF2B5EF4-FFF2-40B4-BE49-F238E27FC236}">
                <a16:creationId xmlns:a16="http://schemas.microsoft.com/office/drawing/2014/main" id="{C65A3E93-382C-57B1-887C-0AEEFD56FA04}"/>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Tree>
    <p:extLst>
      <p:ext uri="{BB962C8B-B14F-4D97-AF65-F5344CB8AC3E}">
        <p14:creationId xmlns:p14="http://schemas.microsoft.com/office/powerpoint/2010/main" val="53838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49044-F7D9-644C-8927-2162BCC615E6}"/>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DRAWBACKS OF EXISTING SOLUTIONS</a:t>
            </a:r>
          </a:p>
        </p:txBody>
      </p:sp>
      <p:sp>
        <p:nvSpPr>
          <p:cNvPr id="5" name="Rectangle 1">
            <a:extLst>
              <a:ext uri="{FF2B5EF4-FFF2-40B4-BE49-F238E27FC236}">
                <a16:creationId xmlns:a16="http://schemas.microsoft.com/office/drawing/2014/main" id="{E1CF04C8-2733-3208-63D9-F2621B1648B1}"/>
              </a:ext>
            </a:extLst>
          </p:cNvPr>
          <p:cNvSpPr>
            <a:spLocks noChangeArrowheads="1"/>
          </p:cNvSpPr>
          <p:nvPr/>
        </p:nvSpPr>
        <p:spPr bwMode="auto">
          <a:xfrm>
            <a:off x="923827" y="1297297"/>
            <a:ext cx="1079683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to Keyword Matching: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58775" marR="0" lvl="0" indent="-179388"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keyboard or chat apps suggest emojis based on simple keyword triggers (e.g., "happy" → 😊) they lack deeper sentiment or contextual understanding.</a:t>
            </a:r>
            <a:endParaRPr lang="en-US" altLang="en-US" dirty="0">
              <a:latin typeface="Times New Roman" panose="02020603050405020304" pitchFamily="18" charset="0"/>
              <a:cs typeface="Times New Roman" panose="02020603050405020304" pitchFamily="18" charset="0"/>
            </a:endParaRPr>
          </a:p>
          <a:p>
            <a:pPr marL="358775" marR="0" lvl="0" indent="-179388"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Advanced Sentiment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58775"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Existing solutions usually don’t analyze the full tone, sentiment, or emotion of the message. They miss out on subtle emotional cues.</a:t>
            </a:r>
          </a:p>
          <a:p>
            <a:pPr marL="358775" algn="just"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Personalization: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58775" marR="0" lvl="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Static suggestions; they don’t truly learn from user behavior, conversation history, or style.</a:t>
            </a:r>
          </a:p>
          <a:p>
            <a:pPr marL="358775" marR="0" lvl="0" algn="just"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Dependency: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58775"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are primarily optimized for English; multilingual support is often poor or non-existent.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AI-Driven Creativity: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58775"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solutions don't creatively generate emojis for complex or nuanced sentences — they stick to basic, predictable outputs.</a:t>
            </a:r>
          </a:p>
        </p:txBody>
      </p:sp>
    </p:spTree>
    <p:extLst>
      <p:ext uri="{BB962C8B-B14F-4D97-AF65-F5344CB8AC3E}">
        <p14:creationId xmlns:p14="http://schemas.microsoft.com/office/powerpoint/2010/main" val="403578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FB58D-3226-9461-0FCC-AEA0D541F08D}"/>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4" name="TextBox 3">
            <a:extLst>
              <a:ext uri="{FF2B5EF4-FFF2-40B4-BE49-F238E27FC236}">
                <a16:creationId xmlns:a16="http://schemas.microsoft.com/office/drawing/2014/main" id="{75C5035A-8FED-9AAE-E0A8-B5ECE3618F23}"/>
              </a:ext>
            </a:extLst>
          </p:cNvPr>
          <p:cNvSpPr txBox="1"/>
          <p:nvPr/>
        </p:nvSpPr>
        <p:spPr>
          <a:xfrm>
            <a:off x="444631" y="1443841"/>
            <a:ext cx="11302738" cy="3970318"/>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 AI-Powered Emoji Suggestions</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EmojAI uses advanced AI (Gemini API) to understand the context, tone, and sentiment of the user’s message to suggest highly relevant emojis.</a:t>
            </a:r>
          </a:p>
          <a:p>
            <a:pPr marL="800100"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 Sentiment Analysis Integration</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Before suggesting emojis, the system analyzes the emotional weight of the text (positive, negative, neutral, etc.) for more accurate emoji matching.</a:t>
            </a:r>
          </a:p>
          <a:p>
            <a:pPr marL="800100"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 Fallback Mechanism</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In case the AI fails or encounters issues (like no response, network problems), EmojAI provides a predefined set of fallback emojis to ensure the user always receives suggestions.</a:t>
            </a:r>
          </a:p>
          <a:p>
            <a:pPr marL="800100"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 Interactive Command-Line Interface (CLI)</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EmojAI offers a simple, real-time CLI where users can input their messages and instantly see suggested emojis.</a:t>
            </a:r>
          </a:p>
        </p:txBody>
      </p:sp>
      <p:sp>
        <p:nvSpPr>
          <p:cNvPr id="3" name="TextBox 2">
            <a:extLst>
              <a:ext uri="{FF2B5EF4-FFF2-40B4-BE49-F238E27FC236}">
                <a16:creationId xmlns:a16="http://schemas.microsoft.com/office/drawing/2014/main" id="{0E65F133-D5E4-E6C9-22D6-5EC650093C33}"/>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400862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815</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Pavan Sai</cp:lastModifiedBy>
  <cp:revision>13</cp:revision>
  <dcterms:created xsi:type="dcterms:W3CDTF">2023-02-20T05:43:18Z</dcterms:created>
  <dcterms:modified xsi:type="dcterms:W3CDTF">2025-04-11T06:34:21Z</dcterms:modified>
</cp:coreProperties>
</file>