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5" r:id="rId8"/>
    <p:sldId id="260" r:id="rId9"/>
    <p:sldId id="267" r:id="rId10"/>
    <p:sldId id="266" r:id="rId11"/>
    <p:sldId id="269" r:id="rId12"/>
    <p:sldId id="262" r:id="rId13"/>
    <p:sldId id="263" r:id="rId14"/>
    <p:sldId id="264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1344B-AF67-4B06-B67D-A51487E1E12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9C709-A956-4956-800D-111726514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8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9C709-A956-4956-800D-111726514B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1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4813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520" y="782573"/>
            <a:ext cx="1123695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6803" y="2009901"/>
            <a:ext cx="10718393" cy="275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34343" y="6452870"/>
            <a:ext cx="16700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8381"/>
            <a:chOff x="0" y="0"/>
            <a:chExt cx="12191999" cy="685838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" y="0"/>
              <a:ext cx="12166092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451610" cy="1869439"/>
            </a:xfrm>
            <a:custGeom>
              <a:avLst/>
              <a:gdLst/>
              <a:ahLst/>
              <a:cxnLst/>
              <a:rect l="l" t="t" r="r" b="b"/>
              <a:pathLst>
                <a:path w="1451610" h="1869439">
                  <a:moveTo>
                    <a:pt x="1451356" y="541909"/>
                  </a:moveTo>
                  <a:lnTo>
                    <a:pt x="909447" y="0"/>
                  </a:lnTo>
                  <a:lnTo>
                    <a:pt x="0" y="0"/>
                  </a:lnTo>
                  <a:lnTo>
                    <a:pt x="0" y="1744599"/>
                  </a:lnTo>
                  <a:lnTo>
                    <a:pt x="124383" y="1868932"/>
                  </a:lnTo>
                  <a:lnTo>
                    <a:pt x="334238" y="1659077"/>
                  </a:lnTo>
                  <a:lnTo>
                    <a:pt x="544068" y="1868932"/>
                  </a:lnTo>
                  <a:lnTo>
                    <a:pt x="887425" y="1525524"/>
                  </a:lnTo>
                  <a:lnTo>
                    <a:pt x="677570" y="1315720"/>
                  </a:lnTo>
                  <a:lnTo>
                    <a:pt x="1451356" y="541909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02980" y="5721096"/>
              <a:ext cx="2263140" cy="1137285"/>
            </a:xfrm>
            <a:custGeom>
              <a:avLst/>
              <a:gdLst/>
              <a:ahLst/>
              <a:cxnLst/>
              <a:rect l="l" t="t" r="r" b="b"/>
              <a:pathLst>
                <a:path w="2263140" h="1137284">
                  <a:moveTo>
                    <a:pt x="2263140" y="1136904"/>
                  </a:moveTo>
                  <a:lnTo>
                    <a:pt x="1131570" y="0"/>
                  </a:lnTo>
                  <a:lnTo>
                    <a:pt x="741807" y="391604"/>
                  </a:lnTo>
                  <a:lnTo>
                    <a:pt x="529082" y="178904"/>
                  </a:lnTo>
                  <a:lnTo>
                    <a:pt x="72771" y="635254"/>
                  </a:lnTo>
                  <a:lnTo>
                    <a:pt x="286524" y="849033"/>
                  </a:lnTo>
                  <a:lnTo>
                    <a:pt x="0" y="1136904"/>
                  </a:lnTo>
                  <a:lnTo>
                    <a:pt x="2263140" y="1136904"/>
                  </a:lnTo>
                  <a:close/>
                </a:path>
              </a:pathLst>
            </a:custGeom>
            <a:solidFill>
              <a:srgbClr val="FFC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4680" y="2473451"/>
              <a:ext cx="4861560" cy="3825240"/>
            </a:xfrm>
            <a:custGeom>
              <a:avLst/>
              <a:gdLst/>
              <a:ahLst/>
              <a:cxnLst/>
              <a:rect l="l" t="t" r="r" b="b"/>
              <a:pathLst>
                <a:path w="4861559" h="3825240">
                  <a:moveTo>
                    <a:pt x="4861560" y="0"/>
                  </a:moveTo>
                  <a:lnTo>
                    <a:pt x="0" y="0"/>
                  </a:lnTo>
                  <a:lnTo>
                    <a:pt x="0" y="3825240"/>
                  </a:lnTo>
                  <a:lnTo>
                    <a:pt x="4861560" y="3825240"/>
                  </a:lnTo>
                  <a:lnTo>
                    <a:pt x="4861560" y="0"/>
                  </a:lnTo>
                  <a:close/>
                </a:path>
              </a:pathLst>
            </a:custGeom>
            <a:solidFill>
              <a:srgbClr val="FFFFFF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210423" y="2910966"/>
              <a:ext cx="2369820" cy="1922145"/>
            </a:xfrm>
            <a:custGeom>
              <a:avLst/>
              <a:gdLst/>
              <a:ahLst/>
              <a:cxnLst/>
              <a:rect l="l" t="t" r="r" b="b"/>
              <a:pathLst>
                <a:path w="2369820" h="1922145">
                  <a:moveTo>
                    <a:pt x="2113788" y="0"/>
                  </a:moveTo>
                  <a:lnTo>
                    <a:pt x="257556" y="0"/>
                  </a:lnTo>
                  <a:lnTo>
                    <a:pt x="257556" y="16764"/>
                  </a:lnTo>
                  <a:lnTo>
                    <a:pt x="2113788" y="16764"/>
                  </a:lnTo>
                  <a:lnTo>
                    <a:pt x="2113788" y="0"/>
                  </a:lnTo>
                  <a:close/>
                </a:path>
                <a:path w="2369820" h="1922145">
                  <a:moveTo>
                    <a:pt x="2179320" y="952500"/>
                  </a:moveTo>
                  <a:lnTo>
                    <a:pt x="190500" y="952500"/>
                  </a:lnTo>
                  <a:lnTo>
                    <a:pt x="190500" y="969264"/>
                  </a:lnTo>
                  <a:lnTo>
                    <a:pt x="2179320" y="969264"/>
                  </a:lnTo>
                  <a:lnTo>
                    <a:pt x="2179320" y="952500"/>
                  </a:lnTo>
                  <a:close/>
                </a:path>
                <a:path w="2369820" h="1922145">
                  <a:moveTo>
                    <a:pt x="2369820" y="1905000"/>
                  </a:moveTo>
                  <a:lnTo>
                    <a:pt x="0" y="1905000"/>
                  </a:lnTo>
                  <a:lnTo>
                    <a:pt x="0" y="1921764"/>
                  </a:lnTo>
                  <a:lnTo>
                    <a:pt x="2369820" y="1921764"/>
                  </a:lnTo>
                  <a:lnTo>
                    <a:pt x="2369820" y="1905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98866" y="2624455"/>
            <a:ext cx="2667254" cy="9680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4200"/>
              </a:lnSpc>
            </a:pPr>
            <a:endParaRPr lang="en-US" sz="2100" dirty="0">
              <a:latin typeface="Cambria"/>
              <a:cs typeface="Cambria"/>
            </a:endParaRPr>
          </a:p>
          <a:p>
            <a:pPr marL="12065" marR="5080" algn="ctr">
              <a:lnSpc>
                <a:spcPct val="104200"/>
              </a:lnSpc>
            </a:pPr>
            <a:r>
              <a:rPr lang="en-US" sz="2000" b="1" spc="185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lang="en-US" sz="2000" b="1" spc="4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000" b="1" spc="195" dirty="0">
                <a:solidFill>
                  <a:srgbClr val="FFFFFF"/>
                </a:solidFill>
                <a:latin typeface="Cambria"/>
                <a:cs typeface="Cambria"/>
              </a:rPr>
              <a:t>MEMBER: </a:t>
            </a:r>
            <a:r>
              <a:rPr lang="en-US" sz="2000" spc="20" dirty="0">
                <a:solidFill>
                  <a:srgbClr val="FFFFFF"/>
                </a:solidFill>
                <a:latin typeface="Cambria"/>
                <a:cs typeface="Cambria"/>
              </a:rPr>
              <a:t>PAVITHRA</a:t>
            </a:r>
            <a:r>
              <a:rPr lang="en-US" sz="20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000" spc="12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</a:p>
        </p:txBody>
      </p:sp>
      <p:sp>
        <p:nvSpPr>
          <p:cNvPr id="9" name="object 9"/>
          <p:cNvSpPr/>
          <p:nvPr/>
        </p:nvSpPr>
        <p:spPr>
          <a:xfrm>
            <a:off x="6964680" y="420623"/>
            <a:ext cx="4861560" cy="2056130"/>
          </a:xfrm>
          <a:custGeom>
            <a:avLst/>
            <a:gdLst/>
            <a:ahLst/>
            <a:cxnLst/>
            <a:rect l="l" t="t" r="r" b="b"/>
            <a:pathLst>
              <a:path w="4861559" h="2056130">
                <a:moveTo>
                  <a:pt x="4861560" y="0"/>
                </a:moveTo>
                <a:lnTo>
                  <a:pt x="0" y="0"/>
                </a:lnTo>
                <a:lnTo>
                  <a:pt x="0" y="2055876"/>
                </a:lnTo>
                <a:lnTo>
                  <a:pt x="4861560" y="2055876"/>
                </a:lnTo>
                <a:lnTo>
                  <a:pt x="4861560" y="0"/>
                </a:lnTo>
                <a:close/>
              </a:path>
            </a:pathLst>
          </a:custGeom>
          <a:solidFill>
            <a:srgbClr val="FFFFFF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7520" y="782573"/>
            <a:ext cx="1123695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95590" marR="5080">
              <a:lnSpc>
                <a:spcPct val="100000"/>
              </a:lnSpc>
              <a:spcBef>
                <a:spcPts val="100"/>
              </a:spcBef>
            </a:pPr>
            <a:r>
              <a:rPr lang="en-IN" spc="170" dirty="0"/>
              <a:t>CERTIFICATE VERIFICATION</a:t>
            </a:r>
            <a:endParaRPr spc="254" dirty="0"/>
          </a:p>
        </p:txBody>
      </p:sp>
      <p:sp>
        <p:nvSpPr>
          <p:cNvPr id="12" name="object 12"/>
          <p:cNvSpPr txBox="1"/>
          <p:nvPr/>
        </p:nvSpPr>
        <p:spPr>
          <a:xfrm>
            <a:off x="8347964" y="455803"/>
            <a:ext cx="2288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Problem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lang="en-IN" spc="-3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1134343" y="6452870"/>
            <a:ext cx="167004" cy="182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endParaRPr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77353F70-F676-B556-F6A2-7700700D0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16" y="455803"/>
            <a:ext cx="2305758" cy="1046381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B0F216C-2AAC-5C31-A204-267243122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833111"/>
            <a:ext cx="2122489" cy="14230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9246"/>
            <a:ext cx="3867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ADVANTAGES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4EA10-8F9A-2C8A-66CB-E84A13845425}"/>
              </a:ext>
            </a:extLst>
          </p:cNvPr>
          <p:cNvSpPr txBox="1"/>
          <p:nvPr/>
        </p:nvSpPr>
        <p:spPr>
          <a:xfrm>
            <a:off x="533400" y="1692652"/>
            <a:ext cx="11125200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ircular"/>
              </a:rPr>
              <a:t>Manual work can be reduced or eliminated 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ircular"/>
              </a:rPr>
              <a:t>It reduces the paper work and more efficient compared to the traditional way.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ircular"/>
              </a:rPr>
              <a:t>Even small changes in the certificate can be detected easily.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ircular"/>
              </a:rPr>
              <a:t>Provides better security.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ircular"/>
              </a:rPr>
              <a:t>It reduces the cost and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Circ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033" y="2836926"/>
            <a:ext cx="45180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dirty="0">
                <a:latin typeface="Tahoma"/>
                <a:cs typeface="Tahoma"/>
              </a:rPr>
              <a:t>THANK</a:t>
            </a:r>
            <a:r>
              <a:rPr sz="6600" b="0" spc="-95" dirty="0">
                <a:latin typeface="Tahoma"/>
                <a:cs typeface="Tahoma"/>
              </a:rPr>
              <a:t> </a:t>
            </a:r>
            <a:r>
              <a:rPr sz="6600" b="0" spc="-20" dirty="0">
                <a:latin typeface="Tahoma"/>
                <a:cs typeface="Tahoma"/>
              </a:rPr>
              <a:t>YOU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9246"/>
            <a:ext cx="2408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AGENDA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780" y="1971878"/>
            <a:ext cx="6995795" cy="3384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sz="2200" spc="-10" dirty="0">
                <a:latin typeface="Cambria"/>
                <a:cs typeface="Cambria"/>
              </a:rPr>
              <a:t>Introduction</a:t>
            </a:r>
            <a:endParaRPr sz="22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89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sz="2200" spc="-10" dirty="0">
                <a:latin typeface="Cambria"/>
                <a:cs typeface="Cambria"/>
              </a:rPr>
              <a:t>Development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pipeline</a:t>
            </a:r>
            <a:endParaRPr sz="22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800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sz="2200" spc="-20" dirty="0">
                <a:latin typeface="Cambria"/>
                <a:cs typeface="Cambria"/>
              </a:rPr>
              <a:t>Technologies</a:t>
            </a:r>
            <a:r>
              <a:rPr sz="2200" spc="-5" dirty="0">
                <a:latin typeface="Cambria"/>
                <a:cs typeface="Cambria"/>
              </a:rPr>
              <a:t> stack</a:t>
            </a:r>
            <a:endParaRPr sz="2200" dirty="0">
              <a:latin typeface="Cambria"/>
              <a:cs typeface="Cambria"/>
            </a:endParaRPr>
          </a:p>
          <a:p>
            <a:pPr marL="697865" lvl="1" indent="-229235">
              <a:lnSpc>
                <a:spcPct val="100000"/>
              </a:lnSpc>
              <a:spcBef>
                <a:spcPts val="1240"/>
              </a:spcBef>
              <a:buFont typeface="Wingdings"/>
              <a:buChar char=""/>
              <a:tabLst>
                <a:tab pos="698500" algn="l"/>
              </a:tabLst>
            </a:pPr>
            <a:r>
              <a:rPr sz="1900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Front-end:</a:t>
            </a:r>
            <a:r>
              <a:rPr sz="1900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lang="en-IN" sz="1900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HTML, CSS, Bootstrap</a:t>
            </a:r>
            <a:endParaRPr sz="1900" dirty="0">
              <a:latin typeface="Cambria"/>
              <a:cs typeface="Cambria"/>
            </a:endParaRPr>
          </a:p>
          <a:p>
            <a:pPr marL="697865" lvl="1" indent="-229235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698500" algn="l"/>
              </a:tabLst>
            </a:pPr>
            <a:r>
              <a:rPr sz="1900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Back-end: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Block-chain(</a:t>
            </a:r>
            <a:r>
              <a:rPr lang="en-IN" sz="1900" spc="-10" dirty="0" err="1">
                <a:latin typeface="Cambria"/>
                <a:cs typeface="Cambria"/>
              </a:rPr>
              <a:t>Xinfin</a:t>
            </a:r>
            <a:r>
              <a:rPr lang="en-IN" sz="1900" spc="-10" dirty="0">
                <a:latin typeface="Cambria"/>
                <a:cs typeface="Cambria"/>
              </a:rPr>
              <a:t> network), Solidity</a:t>
            </a:r>
            <a:endParaRPr sz="1900" dirty="0">
              <a:latin typeface="Cambria"/>
              <a:cs typeface="Cambria"/>
            </a:endParaRPr>
          </a:p>
          <a:p>
            <a:pPr marL="697865" lvl="1" indent="-229235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698500" algn="l"/>
              </a:tabLst>
            </a:pPr>
            <a:r>
              <a:rPr lang="en-IN" sz="1900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File Storage System: IPFS</a:t>
            </a:r>
            <a:endParaRPr sz="19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39"/>
              </a:spcBef>
              <a:buSzPct val="95454"/>
              <a:buFont typeface="Wingdings"/>
              <a:buChar char=""/>
              <a:tabLst>
                <a:tab pos="241300" algn="l"/>
              </a:tabLst>
            </a:pPr>
            <a:r>
              <a:rPr sz="2200" spc="-20" dirty="0">
                <a:latin typeface="Cambria"/>
                <a:cs typeface="Cambria"/>
              </a:rPr>
              <a:t>Advantages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6DAB7-7CF2-18B2-279D-2E0CA891A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9"/>
          <a:stretch/>
        </p:blipFill>
        <p:spPr>
          <a:xfrm>
            <a:off x="7315200" y="2295194"/>
            <a:ext cx="4586222" cy="32859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9246"/>
            <a:ext cx="4591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Tahoma"/>
                <a:cs typeface="Tahoma"/>
              </a:rPr>
              <a:t>INTRODUCTION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6803" y="1656486"/>
            <a:ext cx="10568305" cy="3856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187325" indent="-342900">
              <a:lnSpc>
                <a:spcPct val="1501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33136"/>
                </a:solidFill>
                <a:effectLst/>
                <a:latin typeface="Circular"/>
              </a:rPr>
              <a:t>The inspiration for this project came upon mainly to resolve the manual work of verifying marksheets and to check the </a:t>
            </a:r>
            <a:r>
              <a:rPr lang="en-US" sz="2400" b="0" i="0" dirty="0" err="1">
                <a:solidFill>
                  <a:srgbClr val="233136"/>
                </a:solidFill>
                <a:effectLst/>
                <a:latin typeface="Circular"/>
              </a:rPr>
              <a:t>genuinity</a:t>
            </a:r>
            <a:r>
              <a:rPr lang="en-US" sz="2400" b="0" i="0" dirty="0">
                <a:solidFill>
                  <a:srgbClr val="233136"/>
                </a:solidFill>
                <a:effectLst/>
                <a:latin typeface="Circular"/>
              </a:rPr>
              <a:t> of the marksheets provided by the institution .</a:t>
            </a:r>
          </a:p>
          <a:p>
            <a:pPr marL="584200" marR="187325" indent="-342900">
              <a:lnSpc>
                <a:spcPct val="1501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33136"/>
                </a:solidFill>
                <a:effectLst/>
                <a:latin typeface="Circular"/>
              </a:rPr>
              <a:t>The purpose of this project is to reduce the time taken for the certificate verification process.</a:t>
            </a:r>
            <a:endParaRPr lang="en-US" sz="2400" dirty="0">
              <a:solidFill>
                <a:srgbClr val="233136"/>
              </a:solidFill>
              <a:latin typeface="Circular"/>
            </a:endParaRPr>
          </a:p>
          <a:p>
            <a:pPr marL="584200" marR="187325" indent="-342900">
              <a:lnSpc>
                <a:spcPct val="1501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33136"/>
                </a:solidFill>
                <a:effectLst/>
                <a:latin typeface="Circular"/>
              </a:rPr>
              <a:t> To keep the records safely in the Block Chain without any third-party involvement in a decentralized environment safely.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9246"/>
            <a:ext cx="299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>
                <a:latin typeface="Tahoma"/>
                <a:cs typeface="Tahoma"/>
              </a:rPr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17207" y="1860550"/>
            <a:ext cx="11157585" cy="4156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IN" sz="24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The core purpose of this project is to reduce the time taken for the certificate verification process that takes place in an </a:t>
            </a:r>
            <a:r>
              <a:rPr lang="en-IN" sz="2400" dirty="0"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IN" sz="24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nstitute/</a:t>
            </a:r>
            <a:r>
              <a:rPr lang="en-IN" sz="2400" dirty="0"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U</a:t>
            </a:r>
            <a:r>
              <a:rPr lang="en-IN" sz="24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niversities and to keep the records of all present and passed out batches and their respective mark sheets/ certificates permanently in the blockchain.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IN" sz="24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Once the mark sheet image is uploaded via IPFS to the blockchain , it is immutable . </a:t>
            </a:r>
            <a:r>
              <a:rPr lang="en-IN" sz="2400" dirty="0"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N</a:t>
            </a:r>
            <a:r>
              <a:rPr lang="en-IN" sz="24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o records/data of the mark sheet can be deleted. 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4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It reduces the fraudulent activities i.e.,</a:t>
            </a:r>
            <a:r>
              <a:rPr lang="en-US" sz="2400" dirty="0"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 submission of</a:t>
            </a:r>
            <a:r>
              <a:rPr lang="en-US" sz="24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 fake </a:t>
            </a:r>
            <a:r>
              <a:rPr lang="en-US" sz="2400" dirty="0"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m</a:t>
            </a:r>
            <a:r>
              <a:rPr lang="en-US" sz="24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arksheets.</a:t>
            </a:r>
          </a:p>
          <a:p>
            <a:pPr marL="241300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100" dirty="0">
              <a:latin typeface="Circular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2317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579246"/>
            <a:ext cx="5864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ABSTRACT</a:t>
            </a:r>
            <a:r>
              <a:rPr lang="en-IN" sz="4400" dirty="0">
                <a:latin typeface="Tahoma"/>
                <a:cs typeface="Tahoma"/>
              </a:rPr>
              <a:t> (</a:t>
            </a:r>
            <a:r>
              <a:rPr lang="en-IN" sz="4400" dirty="0" err="1">
                <a:latin typeface="Tahoma"/>
                <a:cs typeface="Tahoma"/>
              </a:rPr>
              <a:t>contd</a:t>
            </a:r>
            <a:r>
              <a:rPr lang="en-IN" sz="4400" dirty="0">
                <a:latin typeface="Tahoma"/>
                <a:cs typeface="Tahoma"/>
              </a:rPr>
              <a:t>)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2006682"/>
            <a:ext cx="11157585" cy="47905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6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The time taken to verify the mark sheet is minimal compared to manual verification of the mark sheet.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6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The data is safe and secure in blockchain. Only those people who have user access can login &amp; can verify their hash code. 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0665" algn="l"/>
                <a:tab pos="241300" algn="l"/>
              </a:tabLst>
            </a:pPr>
            <a:r>
              <a:rPr lang="en-US" sz="26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It is a </a:t>
            </a:r>
            <a:r>
              <a:rPr lang="en-US" sz="2600" dirty="0" err="1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Dapp</a:t>
            </a:r>
            <a:r>
              <a:rPr lang="en-US" sz="2600" dirty="0">
                <a:effectLst/>
                <a:latin typeface="Circular"/>
                <a:ea typeface="Calibri" panose="020F0502020204030204" pitchFamily="34" charset="0"/>
                <a:cs typeface="Latha" panose="020B0604020202020204" pitchFamily="34" charset="0"/>
              </a:rPr>
              <a:t> (Decentralized application) that runs on a peer - to - peer blockchain network. A single user cannot control the whole network as this is decentralized.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240665" algn="l"/>
                <a:tab pos="241300" algn="l"/>
              </a:tabLst>
            </a:pPr>
            <a:endParaRPr lang="en-US" sz="2600" dirty="0">
              <a:effectLst/>
              <a:latin typeface="Circular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77520" y="782573"/>
            <a:ext cx="11236959" cy="553998"/>
          </a:xfrm>
        </p:spPr>
        <p:txBody>
          <a:bodyPr/>
          <a:lstStyle/>
          <a:p>
            <a:r>
              <a:rPr lang="en-US" sz="3600" dirty="0"/>
              <a:t>DEVELOPMENT PIPELINE (Certificate Authority)</a:t>
            </a:r>
            <a:endParaRPr lang="en-IN" sz="3600" dirty="0"/>
          </a:p>
        </p:txBody>
      </p:sp>
      <p:sp>
        <p:nvSpPr>
          <p:cNvPr id="21" name="Rounded Rectangle 20"/>
          <p:cNvSpPr/>
          <p:nvPr/>
        </p:nvSpPr>
        <p:spPr>
          <a:xfrm>
            <a:off x="838200" y="3264310"/>
            <a:ext cx="1619865" cy="1536290"/>
          </a:xfrm>
          <a:prstGeom prst="roundRect">
            <a:avLst>
              <a:gd name="adj" fmla="val 12255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91500"/>
              </a:lnSpc>
              <a:spcBef>
                <a:spcPts val="245"/>
              </a:spcBef>
              <a:tabLst>
                <a:tab pos="127000" algn="l"/>
              </a:tabLst>
            </a:pPr>
            <a:r>
              <a:rPr lang="en-US" dirty="0">
                <a:solidFill>
                  <a:schemeClr val="tx1"/>
                </a:solidFill>
                <a:latin typeface="Circular"/>
                <a:ea typeface="Tahoma" panose="020B0604030504040204" pitchFamily="34" charset="0"/>
                <a:cs typeface="Tahoma" panose="020B0604030504040204" pitchFamily="34" charset="0"/>
              </a:rPr>
              <a:t>Uploading student details</a:t>
            </a:r>
            <a:endParaRPr lang="en-IN" dirty="0">
              <a:solidFill>
                <a:schemeClr val="tx1"/>
              </a:solidFill>
              <a:latin typeface="Circular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466850" y="4543425"/>
            <a:ext cx="1676400" cy="5143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Curved Up Arrow 47"/>
          <p:cNvSpPr/>
          <p:nvPr/>
        </p:nvSpPr>
        <p:spPr>
          <a:xfrm>
            <a:off x="2047875" y="5057775"/>
            <a:ext cx="2190750" cy="8096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362325" y="3276600"/>
            <a:ext cx="17526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Uploading </a:t>
            </a:r>
            <a:r>
              <a:rPr lang="en-US" dirty="0" err="1">
                <a:solidFill>
                  <a:schemeClr val="tx1"/>
                </a:solidFill>
              </a:rPr>
              <a:t>Marksheet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238625" y="3019425"/>
            <a:ext cx="1676400" cy="5143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Uploading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096000" y="3276600"/>
            <a:ext cx="18288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 Hash through IPFS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010400" y="4543425"/>
            <a:ext cx="1562100" cy="523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Generation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144000" y="3271838"/>
            <a:ext cx="1981200" cy="1528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generated hash is stored in </a:t>
            </a:r>
            <a:r>
              <a:rPr lang="en-US" dirty="0" err="1">
                <a:solidFill>
                  <a:schemeClr val="tx1"/>
                </a:solidFill>
              </a:rPr>
              <a:t>blockchain</a:t>
            </a:r>
            <a:r>
              <a:rPr lang="en-US" dirty="0">
                <a:solidFill>
                  <a:schemeClr val="tx1"/>
                </a:solidFill>
              </a:rPr>
              <a:t> network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i.e.Xinfin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0134600" y="2838450"/>
            <a:ext cx="1600200" cy="523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Storing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Curved Up Arrow 67"/>
          <p:cNvSpPr/>
          <p:nvPr/>
        </p:nvSpPr>
        <p:spPr>
          <a:xfrm>
            <a:off x="8153400" y="5067300"/>
            <a:ext cx="1981200" cy="6477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CF413513-63BD-9FCC-296B-156AED2BEBA1}"/>
              </a:ext>
            </a:extLst>
          </p:cNvPr>
          <p:cNvSpPr/>
          <p:nvPr/>
        </p:nvSpPr>
        <p:spPr>
          <a:xfrm>
            <a:off x="5638800" y="2465427"/>
            <a:ext cx="1524000" cy="553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5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77520" y="782573"/>
            <a:ext cx="11236959" cy="553998"/>
          </a:xfrm>
        </p:spPr>
        <p:txBody>
          <a:bodyPr/>
          <a:lstStyle/>
          <a:p>
            <a:r>
              <a:rPr lang="en-US" sz="3600" dirty="0"/>
              <a:t>DEVELOPMENT PIPELINE(User Side)</a:t>
            </a:r>
            <a:endParaRPr lang="en-IN" sz="3600" dirty="0"/>
          </a:p>
        </p:txBody>
      </p:sp>
      <p:sp>
        <p:nvSpPr>
          <p:cNvPr id="21" name="Rounded Rectangle 20"/>
          <p:cNvSpPr/>
          <p:nvPr/>
        </p:nvSpPr>
        <p:spPr>
          <a:xfrm>
            <a:off x="838200" y="3276600"/>
            <a:ext cx="1676400" cy="1524000"/>
          </a:xfrm>
          <a:prstGeom prst="roundRect">
            <a:avLst>
              <a:gd name="adj" fmla="val 12255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91500"/>
              </a:lnSpc>
              <a:spcBef>
                <a:spcPts val="245"/>
              </a:spcBef>
              <a:tabLst>
                <a:tab pos="127000" algn="l"/>
              </a:tabLst>
            </a:pPr>
            <a:r>
              <a:rPr lang="en-US" dirty="0">
                <a:solidFill>
                  <a:schemeClr val="tx1"/>
                </a:solidFill>
                <a:latin typeface="Circular"/>
                <a:ea typeface="Tahoma" panose="020B0604030504040204" pitchFamily="34" charset="0"/>
                <a:cs typeface="Tahoma" panose="020B0604030504040204" pitchFamily="34" charset="0"/>
              </a:rPr>
              <a:t>Request  the login  credentials from the certificate authority</a:t>
            </a:r>
            <a:endParaRPr lang="en-IN" dirty="0">
              <a:solidFill>
                <a:schemeClr val="tx1"/>
              </a:solidFill>
              <a:latin typeface="Circular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466850" y="4719637"/>
            <a:ext cx="1676400" cy="5143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 Credentials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Curved Up Arrow 47"/>
          <p:cNvSpPr/>
          <p:nvPr/>
        </p:nvSpPr>
        <p:spPr>
          <a:xfrm>
            <a:off x="2209800" y="5233987"/>
            <a:ext cx="2190750" cy="8096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362325" y="3276600"/>
            <a:ext cx="1752600" cy="1700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receiving the login credentials they can upload the certificate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276725" y="2743200"/>
            <a:ext cx="1676400" cy="5095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Uploading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096000" y="3276600"/>
            <a:ext cx="1828800" cy="1604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checks the equality of both the hashes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010400" y="4719638"/>
            <a:ext cx="1562100" cy="514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Checking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820150" y="3276599"/>
            <a:ext cx="1981200" cy="1604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both the hash are equal  then certificate is genuine , else it is not genuine.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9886950" y="2876550"/>
            <a:ext cx="1600200" cy="523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 Verification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Curved Up Arrow 67"/>
          <p:cNvSpPr/>
          <p:nvPr/>
        </p:nvSpPr>
        <p:spPr>
          <a:xfrm>
            <a:off x="8039100" y="5233987"/>
            <a:ext cx="1981200" cy="6477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5715000" y="2057400"/>
            <a:ext cx="17526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8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9CCD-0649-1A04-C60F-28A853C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782573"/>
            <a:ext cx="11236959" cy="369332"/>
          </a:xfrm>
        </p:spPr>
        <p:txBody>
          <a:bodyPr/>
          <a:lstStyle/>
          <a:p>
            <a:r>
              <a:rPr lang="en-IN" dirty="0"/>
              <a:t>USE CASE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6334C-C626-EE1E-480B-1EE5037C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883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9246"/>
            <a:ext cx="5919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TECHNOLOGY</a:t>
            </a:r>
            <a:r>
              <a:rPr sz="4400" spc="-110" dirty="0">
                <a:latin typeface="Tahoma"/>
                <a:cs typeface="Tahoma"/>
              </a:rPr>
              <a:t> </a:t>
            </a:r>
            <a:r>
              <a:rPr sz="4400" spc="-5" dirty="0">
                <a:latin typeface="Tahoma"/>
                <a:cs typeface="Tahoma"/>
              </a:rPr>
              <a:t>STACK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803" y="2009901"/>
            <a:ext cx="7337425" cy="386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mbria"/>
                <a:cs typeface="Cambria"/>
              </a:rPr>
              <a:t>Block-chain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(</a:t>
            </a:r>
            <a:r>
              <a:rPr lang="en-IN" sz="2800" spc="-10" dirty="0" err="1">
                <a:latin typeface="Cambria"/>
                <a:cs typeface="Cambria"/>
              </a:rPr>
              <a:t>Xinfin</a:t>
            </a:r>
            <a:r>
              <a:rPr sz="2800" spc="-10" dirty="0">
                <a:latin typeface="Cambria"/>
                <a:cs typeface="Cambria"/>
              </a:rPr>
              <a:t>)</a:t>
            </a:r>
            <a:endParaRPr sz="28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67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800" spc="-5" dirty="0">
                <a:latin typeface="Cambria"/>
                <a:cs typeface="Cambria"/>
              </a:rPr>
              <a:t>IPFS-</a:t>
            </a:r>
            <a:r>
              <a:rPr sz="2800" spc="-25" dirty="0">
                <a:latin typeface="Cambria"/>
                <a:cs typeface="Cambria"/>
              </a:rPr>
              <a:t>(</a:t>
            </a:r>
            <a:r>
              <a:rPr lang="en-IN" sz="2800" spc="-25" dirty="0">
                <a:latin typeface="Cambria"/>
                <a:cs typeface="Cambria"/>
              </a:rPr>
              <a:t>Data Storing And Retrieving)</a:t>
            </a:r>
            <a:endParaRPr sz="28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0" dirty="0">
                <a:latin typeface="Cambria"/>
                <a:cs typeface="Cambria"/>
              </a:rPr>
              <a:t>Web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application: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20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mbria"/>
                <a:cs typeface="Cambria"/>
              </a:rPr>
              <a:t>Front-end: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lang="en-IN" sz="2400" spc="-10" dirty="0">
                <a:latin typeface="Cambria"/>
                <a:cs typeface="Cambria"/>
              </a:rPr>
              <a:t>HTML, CSS, bootstrap ,React JS </a:t>
            </a:r>
            <a:endParaRPr sz="24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IN" sz="2400" spc="-5" dirty="0">
                <a:latin typeface="Cambria"/>
                <a:cs typeface="Cambria"/>
              </a:rPr>
              <a:t>Smart contract storage</a:t>
            </a:r>
            <a:r>
              <a:rPr sz="2400" spc="-5" dirty="0">
                <a:latin typeface="Cambria"/>
                <a:cs typeface="Cambria"/>
              </a:rPr>
              <a:t>: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lang="en-IN" sz="2400" dirty="0">
                <a:latin typeface="Cambria"/>
                <a:cs typeface="Cambria"/>
              </a:rPr>
              <a:t>Solidity</a:t>
            </a:r>
            <a:endParaRPr sz="24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950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IN" sz="2400" spc="-5" dirty="0">
                <a:latin typeface="Cambria"/>
                <a:cs typeface="Cambria"/>
              </a:rPr>
              <a:t>File Storage system</a:t>
            </a:r>
            <a:r>
              <a:rPr sz="2400" spc="-5" dirty="0">
                <a:latin typeface="Cambria"/>
                <a:cs typeface="Cambria"/>
              </a:rPr>
              <a:t>: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lang="en-IN" sz="2400" spc="-5" dirty="0">
                <a:latin typeface="Cambria"/>
                <a:cs typeface="Cambria"/>
              </a:rPr>
              <a:t>IPFS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13" name="Picture 12" descr="A picture containing text, night sky, nature&#10;&#10;Description automatically generated">
            <a:extLst>
              <a:ext uri="{FF2B5EF4-FFF2-40B4-BE49-F238E27FC236}">
                <a16:creationId xmlns:a16="http://schemas.microsoft.com/office/drawing/2014/main" id="{D5B0B5E3-9489-672D-0E17-CD607797C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26" y="4859655"/>
            <a:ext cx="2686050" cy="1695450"/>
          </a:xfrm>
          <a:prstGeom prst="rect">
            <a:avLst/>
          </a:prstGeom>
        </p:spPr>
      </p:pic>
      <p:pic>
        <p:nvPicPr>
          <p:cNvPr id="17" name="Picture 1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942801-9C20-A059-54F4-DDF9BB823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24279"/>
            <a:ext cx="2143125" cy="2143125"/>
          </a:xfrm>
          <a:prstGeom prst="rect">
            <a:avLst/>
          </a:prstGeom>
        </p:spPr>
      </p:pic>
      <p:pic>
        <p:nvPicPr>
          <p:cNvPr id="19" name="Picture 1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316F715-6678-6327-CAA6-32D9E358F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28" y="1980628"/>
            <a:ext cx="1606313" cy="21527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C24046B6EB1E41BA12DE1E8D1E783B" ma:contentTypeVersion="7" ma:contentTypeDescription="Create a new document." ma:contentTypeScope="" ma:versionID="578fcae8b4c23afe1ad1a04c11355a20">
  <xsd:schema xmlns:xsd="http://www.w3.org/2001/XMLSchema" xmlns:xs="http://www.w3.org/2001/XMLSchema" xmlns:p="http://schemas.microsoft.com/office/2006/metadata/properties" xmlns:ns3="66728f4f-7d78-49f5-960d-4587ca18b134" xmlns:ns4="5cec3a48-1627-41ab-829e-8cc865d79196" targetNamespace="http://schemas.microsoft.com/office/2006/metadata/properties" ma:root="true" ma:fieldsID="f3d3e2bf6e2c39656ac86adc153eeb8d" ns3:_="" ns4:_="">
    <xsd:import namespace="66728f4f-7d78-49f5-960d-4587ca18b134"/>
    <xsd:import namespace="5cec3a48-1627-41ab-829e-8cc865d7919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28f4f-7d78-49f5-960d-4587ca18b1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3a48-1627-41ab-829e-8cc865d79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135ECE-5874-4C8C-825E-5346D141857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6728f4f-7d78-49f5-960d-4587ca18b134"/>
    <ds:schemaRef ds:uri="5cec3a48-1627-41ab-829e-8cc865d79196"/>
  </ds:schemaRefs>
</ds:datastoreItem>
</file>

<file path=customXml/itemProps2.xml><?xml version="1.0" encoding="utf-8"?>
<ds:datastoreItem xmlns:ds="http://schemas.openxmlformats.org/officeDocument/2006/customXml" ds:itemID="{51198D6D-1397-43D5-9D5B-147B194D07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60E916-4971-49B9-97AC-E7E5F6493DA0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482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CERTIFICATE VERIFICATION</vt:lpstr>
      <vt:lpstr>AGENDA</vt:lpstr>
      <vt:lpstr>INTRODUCTION</vt:lpstr>
      <vt:lpstr>ABSTRACT</vt:lpstr>
      <vt:lpstr>ABSTRACT (contd)</vt:lpstr>
      <vt:lpstr>DEVELOPMENT PIPELINE (Certificate Authority)</vt:lpstr>
      <vt:lpstr>DEVELOPMENT PIPELINE(User Side)</vt:lpstr>
      <vt:lpstr>USE CASE DIAGRAM:</vt:lpstr>
      <vt:lpstr>TECHNOLOGY STACK</vt:lpstr>
      <vt:lpstr>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EXIT/ENTRY  PASS USING  BLOCKCHAIN</dc:title>
  <dc:creator>ELCOT</dc:creator>
  <cp:lastModifiedBy>PAVITHRA M</cp:lastModifiedBy>
  <cp:revision>32</cp:revision>
  <dcterms:created xsi:type="dcterms:W3CDTF">2022-09-18T06:44:51Z</dcterms:created>
  <dcterms:modified xsi:type="dcterms:W3CDTF">2023-10-27T17:24:29Z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2022-09-18T00:00:00Z</vt:filetime>
  </property>
  <property fmtid="{D5CDD505-2E9C-101B-9397-08002B2CF9AE}" pid="5" name="ContentTypeId">
    <vt:lpwstr>0x010100E8C24046B6EB1E41BA12DE1E8D1E783B</vt:lpwstr>
  </property>
</Properties>
</file>