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81" r:id="rId3"/>
    <p:sldId id="263" r:id="rId4"/>
    <p:sldId id="265" r:id="rId5"/>
    <p:sldId id="267" r:id="rId6"/>
    <p:sldId id="272" r:id="rId7"/>
    <p:sldId id="273" r:id="rId8"/>
    <p:sldId id="274" r:id="rId9"/>
    <p:sldId id="258" r:id="rId10"/>
    <p:sldId id="275" r:id="rId11"/>
    <p:sldId id="259" r:id="rId12"/>
    <p:sldId id="260" r:id="rId13"/>
    <p:sldId id="276" r:id="rId14"/>
    <p:sldId id="282" r:id="rId15"/>
    <p:sldId id="279" r:id="rId16"/>
    <p:sldId id="277" r:id="rId1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5pPr>
    <a:lvl6pPr marL="2286000" algn="l" defTabSz="914400" rtl="0" eaLnBrk="1" latinLnBrk="0" hangingPunct="1">
      <a:defRPr kern="1200">
        <a:solidFill>
          <a:schemeClr val="tx1"/>
        </a:solidFill>
        <a:latin typeface="Aptos" panose="020B0004020202020204" pitchFamily="34" charset="0"/>
        <a:ea typeface="+mn-ea"/>
        <a:cs typeface="+mn-cs"/>
      </a:defRPr>
    </a:lvl6pPr>
    <a:lvl7pPr marL="2743200" algn="l" defTabSz="914400" rtl="0" eaLnBrk="1" latinLnBrk="0" hangingPunct="1">
      <a:defRPr kern="1200">
        <a:solidFill>
          <a:schemeClr val="tx1"/>
        </a:solidFill>
        <a:latin typeface="Aptos" panose="020B0004020202020204" pitchFamily="34" charset="0"/>
        <a:ea typeface="+mn-ea"/>
        <a:cs typeface="+mn-cs"/>
      </a:defRPr>
    </a:lvl7pPr>
    <a:lvl8pPr marL="3200400" algn="l" defTabSz="914400" rtl="0" eaLnBrk="1" latinLnBrk="0" hangingPunct="1">
      <a:defRPr kern="1200">
        <a:solidFill>
          <a:schemeClr val="tx1"/>
        </a:solidFill>
        <a:latin typeface="Aptos" panose="020B0004020202020204" pitchFamily="34" charset="0"/>
        <a:ea typeface="+mn-ea"/>
        <a:cs typeface="+mn-cs"/>
      </a:defRPr>
    </a:lvl8pPr>
    <a:lvl9pPr marL="3657600" algn="l" defTabSz="914400" rtl="0" eaLnBrk="1" latinLnBrk="0" hangingPunct="1">
      <a:defRPr kern="1200">
        <a:solidFill>
          <a:schemeClr val="tx1"/>
        </a:solidFill>
        <a:latin typeface="Aptos" panose="020B00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autoAdjust="0"/>
  </p:normalViewPr>
  <p:slideViewPr>
    <p:cSldViewPr snapToGrid="0">
      <p:cViewPr varScale="1">
        <p:scale>
          <a:sx n="78" d="100"/>
          <a:sy n="78" d="100"/>
        </p:scale>
        <p:origin x="878"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021"/>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ithendra%20reddy\Desktop\Project%20Excelr\Projext%201\EXCEL\dashboard\Dashboar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ithendra%20reddy\Desktop\Project%20Excelr\Projext%201\EXCEL\dashboard\Dashboar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ithendra%20reddy\Desktop\Project%20Excelr\Projext%201\EXCEL\dashboard\Dashboar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ithendra%20reddy\Desktop\Project%20Excelr\Projext%201\EXCEL\dashboard\Dashboar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Jithendra%20reddy\Desktop\Project%20Excelr\Projext%201\EXCEL\dashboard\Dashboard.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[Dashboard.xlsx]KPI'S!PivotTable1</c:name>
    <c:fmtId val="30"/>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sz="2000" dirty="0"/>
              <a:t>Weekday vs Weekend</a:t>
            </a:r>
          </a:p>
        </c:rich>
      </c:tx>
      <c:layout>
        <c:manualLayout>
          <c:xMode val="edge"/>
          <c:yMode val="edge"/>
          <c:x val="0.33159948549477664"/>
          <c:y val="6.1475409836065573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pivotFmt>
      <c:pivotFmt>
        <c:idx val="2"/>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pivotFmt>
      <c:pivotFmt>
        <c:idx val="5"/>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pivotFmt>
      <c:pivotFmt>
        <c:idx val="8"/>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pivotFmt>
      <c:pivotFmt>
        <c:idx val="11"/>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pivotFmt>
      <c:pivotFmt>
        <c:idx val="14"/>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15045832639500129"/>
              <c:y val="-0.19734693620028265"/>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8E824A8B-C795-444B-9524-D1A952C6C058}" type="VALUE">
                  <a:rPr lang="en-US"/>
                  <a:pPr>
                    <a:defRPr sz="900" b="0" i="0" u="none" strike="noStrike" kern="1200" baseline="0">
                      <a:solidFill>
                        <a:schemeClr val="tx1">
                          <a:lumMod val="75000"/>
                          <a:lumOff val="25000"/>
                        </a:schemeClr>
                      </a:solidFill>
                      <a:latin typeface="+mn-lt"/>
                      <a:ea typeface="+mn-ea"/>
                      <a:cs typeface="+mn-cs"/>
                    </a:defRPr>
                  </a:pPr>
                  <a:t>[VALUE]</a:t>
                </a:fld>
                <a:endParaRPr lang="en-IN"/>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13535258621373233"/>
              <c:y val="0.17330910559257015"/>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FAE3B66B-FDEA-4319-B6BC-D8921211AF81}" type="VALUE">
                  <a:rPr lang="en-US"/>
                  <a:pPr>
                    <a:defRPr sz="900" b="0" i="0" u="none" strike="noStrike" kern="1200" baseline="0">
                      <a:solidFill>
                        <a:schemeClr val="tx1">
                          <a:lumMod val="75000"/>
                          <a:lumOff val="25000"/>
                        </a:schemeClr>
                      </a:solidFill>
                      <a:latin typeface="+mn-lt"/>
                      <a:ea typeface="+mn-ea"/>
                      <a:cs typeface="+mn-cs"/>
                    </a:defRPr>
                  </a:pPr>
                  <a:t>[VALUE]</a:t>
                </a:fld>
                <a:endParaRPr lang="en-IN"/>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15045832639500129"/>
              <c:y val="-0.19734693620028265"/>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8E824A8B-C795-444B-9524-D1A952C6C058}" type="VALUE">
                  <a:rPr lang="en-US"/>
                  <a:pPr>
                    <a:defRPr sz="900" b="0" i="0" u="none" strike="noStrike" kern="1200" baseline="0">
                      <a:solidFill>
                        <a:schemeClr val="tx1">
                          <a:lumMod val="75000"/>
                          <a:lumOff val="25000"/>
                        </a:schemeClr>
                      </a:solidFill>
                      <a:latin typeface="+mn-lt"/>
                      <a:ea typeface="+mn-ea"/>
                      <a:cs typeface="+mn-cs"/>
                    </a:defRPr>
                  </a:pPr>
                  <a:t>[VALUE]</a:t>
                </a:fld>
                <a:endParaRPr lang="en-IN"/>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13535258621373233"/>
              <c:y val="0.17330910559257015"/>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FAE3B66B-FDEA-4319-B6BC-D8921211AF81}" type="VALUE">
                  <a:rPr lang="en-US"/>
                  <a:pPr>
                    <a:defRPr sz="900" b="0" i="0" u="none" strike="noStrike" kern="1200" baseline="0">
                      <a:solidFill>
                        <a:schemeClr val="tx1">
                          <a:lumMod val="75000"/>
                          <a:lumOff val="25000"/>
                        </a:schemeClr>
                      </a:solidFill>
                      <a:latin typeface="+mn-lt"/>
                      <a:ea typeface="+mn-ea"/>
                      <a:cs typeface="+mn-cs"/>
                    </a:defRPr>
                  </a:pPr>
                  <a:t>[VALUE]</a:t>
                </a:fld>
                <a:endParaRPr lang="en-IN"/>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15045832639500129"/>
              <c:y val="-0.19734693620028265"/>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8E824A8B-C795-444B-9524-D1A952C6C058}" type="VALUE">
                  <a:rPr lang="en-US"/>
                  <a:pPr>
                    <a:defRPr sz="900" b="0" i="0" u="none" strike="noStrike" kern="1200" baseline="0">
                      <a:solidFill>
                        <a:schemeClr val="tx1">
                          <a:lumMod val="75000"/>
                          <a:lumOff val="25000"/>
                        </a:schemeClr>
                      </a:solidFill>
                      <a:latin typeface="+mn-lt"/>
                      <a:ea typeface="+mn-ea"/>
                      <a:cs typeface="+mn-cs"/>
                    </a:defRPr>
                  </a:pPr>
                  <a:t>[VALUE]</a:t>
                </a:fld>
                <a:endParaRPr lang="en-IN"/>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13535258621373233"/>
              <c:y val="0.17330910559257015"/>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FAE3B66B-FDEA-4319-B6BC-D8921211AF81}" type="VALUE">
                  <a:rPr lang="en-US"/>
                  <a:pPr>
                    <a:defRPr sz="900" b="0" i="0" u="none" strike="noStrike" kern="1200" baseline="0">
                      <a:solidFill>
                        <a:schemeClr val="tx1">
                          <a:lumMod val="75000"/>
                          <a:lumOff val="25000"/>
                        </a:schemeClr>
                      </a:solidFill>
                      <a:latin typeface="+mn-lt"/>
                      <a:ea typeface="+mn-ea"/>
                      <a:cs typeface="+mn-cs"/>
                    </a:defRPr>
                  </a:pPr>
                  <a:t>[VALUE]</a:t>
                </a:fld>
                <a:endParaRPr lang="en-IN"/>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s>
    <c:plotArea>
      <c:layout>
        <c:manualLayout>
          <c:layoutTarget val="inner"/>
          <c:xMode val="edge"/>
          <c:yMode val="edge"/>
          <c:x val="0.16366692834090601"/>
          <c:y val="0.20905448717948719"/>
          <c:w val="0.44667673716012074"/>
          <c:h val="0.71081730769230755"/>
        </c:manualLayout>
      </c:layout>
      <c:pieChart>
        <c:varyColors val="1"/>
        <c:ser>
          <c:idx val="0"/>
          <c:order val="0"/>
          <c:tx>
            <c:strRef>
              <c:f>'KPI''S'!$B$1</c:f>
              <c:strCache>
                <c:ptCount val="1"/>
                <c:pt idx="0">
                  <c:v>Total</c:v>
                </c:pt>
              </c:strCache>
            </c:strRef>
          </c:tx>
          <c:explosion val="1"/>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49C2-4654-A3BB-CEEDCD7FE099}"/>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49C2-4654-A3BB-CEEDCD7FE099}"/>
              </c:ext>
            </c:extLst>
          </c:dPt>
          <c:dLbls>
            <c:dLbl>
              <c:idx val="0"/>
              <c:layout>
                <c:manualLayout>
                  <c:x val="-0.12838327120736331"/>
                  <c:y val="-0.16547079776676715"/>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8E824A8B-C795-444B-9524-D1A952C6C058}" type="VALUE">
                      <a:rPr lang="en-US" sz="1400" b="1">
                        <a:solidFill>
                          <a:schemeClr val="bg1"/>
                        </a:solidFill>
                      </a:rPr>
                      <a:pPr>
                        <a:defRPr/>
                      </a:pPr>
                      <a:t>[VALUE]</a:t>
                    </a:fld>
                    <a:endParaRPr lang="en-IN"/>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10898631462457921"/>
                      <c:h val="9.5594351935516256E-2"/>
                    </c:manualLayout>
                  </c15:layout>
                  <c15:dlblFieldTable/>
                  <c15:showDataLabelsRange val="0"/>
                </c:ext>
                <c:ext xmlns:c16="http://schemas.microsoft.com/office/drawing/2014/chart" uri="{C3380CC4-5D6E-409C-BE32-E72D297353CC}">
                  <c16:uniqueId val="{00000001-49C2-4654-A3BB-CEEDCD7FE099}"/>
                </c:ext>
              </c:extLst>
            </c:dLbl>
            <c:dLbl>
              <c:idx val="1"/>
              <c:layout>
                <c:manualLayout>
                  <c:x val="0.13811191647401688"/>
                  <c:y val="0.13346384980565953"/>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bg1"/>
                        </a:solidFill>
                        <a:latin typeface="+mn-lt"/>
                        <a:ea typeface="+mn-ea"/>
                        <a:cs typeface="+mn-cs"/>
                      </a:defRPr>
                    </a:pPr>
                    <a:fld id="{FAE3B66B-FDEA-4319-B6BC-D8921211AF81}" type="VALUE">
                      <a:rPr lang="en-US" sz="1400" b="1">
                        <a:solidFill>
                          <a:schemeClr val="bg1"/>
                        </a:solidFill>
                      </a:rPr>
                      <a:pPr>
                        <a:defRPr sz="1400" b="1">
                          <a:solidFill>
                            <a:schemeClr val="bg1"/>
                          </a:solidFill>
                        </a:defRPr>
                      </a:pPr>
                      <a:t>[VALUE]</a:t>
                    </a:fld>
                    <a:endParaRPr lang="en-IN"/>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11818425428609501"/>
                      <c:h val="6.1441346471035385E-2"/>
                    </c:manualLayout>
                  </c15:layout>
                  <c15:dlblFieldTable/>
                  <c15:showDataLabelsRange val="0"/>
                </c:ext>
                <c:ext xmlns:c16="http://schemas.microsoft.com/office/drawing/2014/chart" uri="{C3380CC4-5D6E-409C-BE32-E72D297353CC}">
                  <c16:uniqueId val="{00000003-49C2-4654-A3BB-CEEDCD7FE09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'KPI''S'!$A$2:$A$4</c:f>
              <c:strCache>
                <c:ptCount val="2"/>
                <c:pt idx="0">
                  <c:v>Weekday</c:v>
                </c:pt>
                <c:pt idx="1">
                  <c:v>Weekend</c:v>
                </c:pt>
              </c:strCache>
            </c:strRef>
          </c:cat>
          <c:val>
            <c:numRef>
              <c:f>'KPI''S'!$B$2:$B$4</c:f>
              <c:numCache>
                <c:formatCode>0.00%</c:formatCode>
                <c:ptCount val="2"/>
                <c:pt idx="0">
                  <c:v>0.76606472300746808</c:v>
                </c:pt>
                <c:pt idx="1">
                  <c:v>0.23393527699253197</c:v>
                </c:pt>
              </c:numCache>
            </c:numRef>
          </c:val>
          <c:extLst>
            <c:ext xmlns:c16="http://schemas.microsoft.com/office/drawing/2014/chart" uri="{C3380CC4-5D6E-409C-BE32-E72D297353CC}">
              <c16:uniqueId val="{00000004-49C2-4654-A3BB-CEEDCD7FE099}"/>
            </c:ext>
          </c:extLst>
        </c:ser>
        <c:dLbls>
          <c:dLblPos val="inEnd"/>
          <c:showLegendKey val="0"/>
          <c:showVal val="1"/>
          <c:showCatName val="0"/>
          <c:showSerName val="0"/>
          <c:showPercent val="0"/>
          <c:showBubbleSize val="0"/>
          <c:showLeaderLines val="1"/>
        </c:dLbls>
        <c:firstSliceAng val="0"/>
      </c:pieChart>
      <c:spPr>
        <a:noFill/>
        <a:ln>
          <a:noFill/>
        </a:ln>
        <a:effectLst>
          <a:glow rad="63500">
            <a:schemeClr val="accent1">
              <a:satMod val="175000"/>
              <a:alpha val="40000"/>
            </a:schemeClr>
          </a:glow>
        </a:effectLst>
      </c:spPr>
    </c:plotArea>
    <c:legend>
      <c:legendPos val="r"/>
      <c:legendEntry>
        <c:idx val="0"/>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73730249778380352"/>
          <c:y val="0.46622436084378344"/>
          <c:w val="0.14474312399691761"/>
          <c:h val="0.2042695738852315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3175" cap="flat" cmpd="sng" algn="ctr">
      <a:noFill/>
      <a:round/>
    </a:ln>
    <a:effectLst>
      <a:glow rad="63500">
        <a:schemeClr val="accent1">
          <a:satMod val="175000"/>
          <a:alpha val="40000"/>
        </a:schemeClr>
      </a:glow>
      <a:softEdge rad="12700"/>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[Dashboard.xlsx]KPI'S!PivotTable4</c:name>
    <c:fmtId val="28"/>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No of Credit Card Payments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00B050"/>
          </a:solidFill>
          <a:ln>
            <a:noFill/>
          </a:ln>
          <a:effectLst>
            <a:outerShdw blurRad="57150" dist="19050" dir="5400000" algn="ctr" rotWithShape="0">
              <a:srgbClr val="000000">
                <a:alpha val="63000"/>
              </a:srgbClr>
            </a:outerShdw>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82424D54-E2DC-4990-B7F1-C9D5210152AC}" type="VALUE">
                  <a:rPr lang="en-US"/>
                  <a:pPr>
                    <a:defRPr sz="900" b="0" i="0" u="none" strike="noStrike" kern="1200" baseline="0">
                      <a:solidFill>
                        <a:schemeClr val="tx1">
                          <a:lumMod val="75000"/>
                          <a:lumOff val="25000"/>
                        </a:schemeClr>
                      </a:solidFill>
                      <a:latin typeface="+mn-lt"/>
                      <a:ea typeface="+mn-ea"/>
                      <a:cs typeface="+mn-cs"/>
                    </a:defRPr>
                  </a:pPr>
                  <a:t>[VALUE]</a:t>
                </a:fld>
                <a:endParaRPr lang="en-IN"/>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00B050"/>
          </a:solidFill>
          <a:ln>
            <a:noFill/>
          </a:ln>
          <a:effectLst>
            <a:outerShdw blurRad="57150" dist="19050" dir="5400000" algn="ctr" rotWithShape="0">
              <a:srgbClr val="000000">
                <a:alpha val="63000"/>
              </a:srgbClr>
            </a:outerShdw>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82424D54-E2DC-4990-B7F1-C9D5210152AC}" type="VALUE">
                  <a:rPr lang="en-US"/>
                  <a:pPr>
                    <a:defRPr sz="900" b="0" i="0" u="none" strike="noStrike" kern="1200" baseline="0">
                      <a:solidFill>
                        <a:schemeClr val="tx1">
                          <a:lumMod val="75000"/>
                          <a:lumOff val="25000"/>
                        </a:schemeClr>
                      </a:solidFill>
                      <a:latin typeface="+mn-lt"/>
                      <a:ea typeface="+mn-ea"/>
                      <a:cs typeface="+mn-cs"/>
                    </a:defRPr>
                  </a:pPr>
                  <a:t>[VALUE]</a:t>
                </a:fld>
                <a:endParaRPr lang="en-IN"/>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00B050"/>
          </a:solidFill>
          <a:ln>
            <a:noFill/>
          </a:ln>
          <a:effectLst>
            <a:outerShdw blurRad="57150" dist="19050" dir="5400000" algn="ctr" rotWithShape="0">
              <a:srgbClr val="000000">
                <a:alpha val="63000"/>
              </a:srgbClr>
            </a:outerShdw>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82424D54-E2DC-4990-B7F1-C9D5210152AC}" type="VALUE">
                  <a:rPr lang="en-US"/>
                  <a:pPr>
                    <a:defRPr sz="900" b="0" i="0" u="none" strike="noStrike" kern="1200" baseline="0">
                      <a:solidFill>
                        <a:schemeClr val="tx1">
                          <a:lumMod val="75000"/>
                          <a:lumOff val="25000"/>
                        </a:schemeClr>
                      </a:solidFill>
                      <a:latin typeface="+mn-lt"/>
                      <a:ea typeface="+mn-ea"/>
                      <a:cs typeface="+mn-cs"/>
                    </a:defRPr>
                  </a:pPr>
                  <a:t>[VALUE]</a:t>
                </a:fld>
                <a:endParaRPr lang="en-IN"/>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s>
    <c:plotArea>
      <c:layout/>
      <c:barChart>
        <c:barDir val="col"/>
        <c:grouping val="clustered"/>
        <c:varyColors val="0"/>
        <c:ser>
          <c:idx val="0"/>
          <c:order val="0"/>
          <c:tx>
            <c:strRef>
              <c:f>'KPI''S'!$B$25</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3"/>
            <c:invertIfNegative val="0"/>
            <c:bubble3D val="0"/>
            <c:extLst>
              <c:ext xmlns:c16="http://schemas.microsoft.com/office/drawing/2014/chart" uri="{C3380CC4-5D6E-409C-BE32-E72D297353CC}">
                <c16:uniqueId val="{00000000-4EB1-491D-A156-26FDEE14F386}"/>
              </c:ext>
            </c:extLst>
          </c:dPt>
          <c:dPt>
            <c:idx val="4"/>
            <c:invertIfNegative val="0"/>
            <c:bubble3D val="0"/>
            <c:spPr>
              <a:solidFill>
                <a:srgbClr val="00B050"/>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2-4EB1-491D-A156-26FDEE14F386}"/>
              </c:ext>
            </c:extLst>
          </c:dPt>
          <c:dLbls>
            <c:dLbl>
              <c:idx val="4"/>
              <c:tx>
                <c:rich>
                  <a:bodyPr/>
                  <a:lstStyle/>
                  <a:p>
                    <a:fld id="{82424D54-E2DC-4990-B7F1-C9D5210152AC}" type="VALUE">
                      <a:rPr lang="en-US"/>
                      <a:pPr/>
                      <a:t>[VALUE]</a:t>
                    </a:fld>
                    <a:endParaRPr lang="en-IN"/>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4EB1-491D-A156-26FDEE14F38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'KPI''S'!$A$26:$A$31</c:f>
              <c:strCache>
                <c:ptCount val="5"/>
                <c:pt idx="0">
                  <c:v>1</c:v>
                </c:pt>
                <c:pt idx="1">
                  <c:v>2</c:v>
                </c:pt>
                <c:pt idx="2">
                  <c:v>3</c:v>
                </c:pt>
                <c:pt idx="3">
                  <c:v>4</c:v>
                </c:pt>
                <c:pt idx="4">
                  <c:v>5</c:v>
                </c:pt>
              </c:strCache>
            </c:strRef>
          </c:cat>
          <c:val>
            <c:numRef>
              <c:f>'KPI''S'!$B$26:$B$31</c:f>
              <c:numCache>
                <c:formatCode>General</c:formatCode>
                <c:ptCount val="5"/>
                <c:pt idx="0">
                  <c:v>93242</c:v>
                </c:pt>
                <c:pt idx="1">
                  <c:v>25430</c:v>
                </c:pt>
                <c:pt idx="2">
                  <c:v>57833</c:v>
                </c:pt>
                <c:pt idx="3">
                  <c:v>121521</c:v>
                </c:pt>
                <c:pt idx="4">
                  <c:v>314348</c:v>
                </c:pt>
              </c:numCache>
            </c:numRef>
          </c:val>
          <c:extLst>
            <c:ext xmlns:c16="http://schemas.microsoft.com/office/drawing/2014/chart" uri="{C3380CC4-5D6E-409C-BE32-E72D297353CC}">
              <c16:uniqueId val="{00000003-4EB1-491D-A156-26FDEE14F386}"/>
            </c:ext>
          </c:extLst>
        </c:ser>
        <c:dLbls>
          <c:dLblPos val="outEnd"/>
          <c:showLegendKey val="0"/>
          <c:showVal val="1"/>
          <c:showCatName val="0"/>
          <c:showSerName val="0"/>
          <c:showPercent val="0"/>
          <c:showBubbleSize val="0"/>
        </c:dLbls>
        <c:gapWidth val="100"/>
        <c:overlap val="-24"/>
        <c:axId val="15655152"/>
        <c:axId val="679969487"/>
      </c:barChart>
      <c:catAx>
        <c:axId val="1565515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9969487"/>
        <c:crosses val="autoZero"/>
        <c:auto val="1"/>
        <c:lblAlgn val="ctr"/>
        <c:lblOffset val="100"/>
        <c:noMultiLvlLbl val="0"/>
      </c:catAx>
      <c:valAx>
        <c:axId val="6799694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551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a:glow rad="63500">
        <a:schemeClr val="accent1">
          <a:satMod val="175000"/>
          <a:alpha val="40000"/>
        </a:schemeClr>
      </a:glo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[Dashboard.xlsx]KPI'S!PivotTable13</c:name>
    <c:fmtId val="22"/>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Shipping days Vs Review Score</a:t>
            </a:r>
          </a:p>
        </c:rich>
      </c:tx>
      <c:layout>
        <c:manualLayout>
          <c:xMode val="edge"/>
          <c:yMode val="edge"/>
          <c:x val="0.27252735847329629"/>
          <c:y val="2.6531305288644027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pivotFmt>
      <c:pivotFmt>
        <c:idx val="1"/>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'KPI''S'!$B$111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'KPI''S'!$A$112:$A$141</c:f>
              <c:strCache>
                <c:ptCount val="2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strCache>
            </c:strRef>
          </c:cat>
          <c:val>
            <c:numRef>
              <c:f>'KPI''S'!$B$112:$B$141</c:f>
              <c:numCache>
                <c:formatCode>General</c:formatCode>
                <c:ptCount val="29"/>
                <c:pt idx="0">
                  <c:v>168</c:v>
                </c:pt>
                <c:pt idx="1">
                  <c:v>904</c:v>
                </c:pt>
                <c:pt idx="2">
                  <c:v>1279</c:v>
                </c:pt>
                <c:pt idx="3">
                  <c:v>1737</c:v>
                </c:pt>
                <c:pt idx="4">
                  <c:v>2094</c:v>
                </c:pt>
                <c:pt idx="5">
                  <c:v>2763</c:v>
                </c:pt>
                <c:pt idx="6">
                  <c:v>3411</c:v>
                </c:pt>
                <c:pt idx="7">
                  <c:v>3551</c:v>
                </c:pt>
                <c:pt idx="8">
                  <c:v>3233</c:v>
                </c:pt>
                <c:pt idx="9">
                  <c:v>3137</c:v>
                </c:pt>
                <c:pt idx="10">
                  <c:v>3012</c:v>
                </c:pt>
                <c:pt idx="11">
                  <c:v>2886</c:v>
                </c:pt>
                <c:pt idx="12">
                  <c:v>2589</c:v>
                </c:pt>
                <c:pt idx="13">
                  <c:v>2345</c:v>
                </c:pt>
                <c:pt idx="14">
                  <c:v>1818</c:v>
                </c:pt>
                <c:pt idx="15">
                  <c:v>1640</c:v>
                </c:pt>
                <c:pt idx="16">
                  <c:v>1354</c:v>
                </c:pt>
                <c:pt idx="17">
                  <c:v>1297</c:v>
                </c:pt>
                <c:pt idx="18">
                  <c:v>1035</c:v>
                </c:pt>
                <c:pt idx="19">
                  <c:v>877</c:v>
                </c:pt>
                <c:pt idx="20">
                  <c:v>771</c:v>
                </c:pt>
                <c:pt idx="21">
                  <c:v>724</c:v>
                </c:pt>
                <c:pt idx="22">
                  <c:v>539</c:v>
                </c:pt>
                <c:pt idx="23">
                  <c:v>489</c:v>
                </c:pt>
                <c:pt idx="24">
                  <c:v>473</c:v>
                </c:pt>
                <c:pt idx="25">
                  <c:v>372</c:v>
                </c:pt>
                <c:pt idx="26">
                  <c:v>312</c:v>
                </c:pt>
                <c:pt idx="27">
                  <c:v>286</c:v>
                </c:pt>
                <c:pt idx="28">
                  <c:v>246</c:v>
                </c:pt>
              </c:numCache>
            </c:numRef>
          </c:val>
          <c:extLst>
            <c:ext xmlns:c16="http://schemas.microsoft.com/office/drawing/2014/chart" uri="{C3380CC4-5D6E-409C-BE32-E72D297353CC}">
              <c16:uniqueId val="{00000000-A457-4B5B-80F2-F89B978DD170}"/>
            </c:ext>
          </c:extLst>
        </c:ser>
        <c:dLbls>
          <c:showLegendKey val="0"/>
          <c:showVal val="0"/>
          <c:showCatName val="0"/>
          <c:showSerName val="0"/>
          <c:showPercent val="0"/>
          <c:showBubbleSize val="0"/>
        </c:dLbls>
        <c:gapWidth val="100"/>
        <c:overlap val="-24"/>
        <c:axId val="1472445520"/>
        <c:axId val="1430312992"/>
      </c:barChart>
      <c:catAx>
        <c:axId val="147244552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0312992"/>
        <c:crosses val="autoZero"/>
        <c:auto val="1"/>
        <c:lblAlgn val="ctr"/>
        <c:lblOffset val="100"/>
        <c:noMultiLvlLbl val="0"/>
      </c:catAx>
      <c:valAx>
        <c:axId val="1430312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24455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a:glow rad="63500">
        <a:schemeClr val="accent1">
          <a:satMod val="175000"/>
          <a:alpha val="40000"/>
        </a:schemeClr>
      </a:glo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[Dashboard.xlsx]KPI'S!PivotTable9</c:name>
    <c:fmtId val="18"/>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sz="1400" dirty="0"/>
              <a:t>Average   Payment and Price value of Sao Paulo </a:t>
            </a:r>
          </a:p>
        </c:rich>
      </c:tx>
      <c:layout>
        <c:manualLayout>
          <c:xMode val="edge"/>
          <c:yMode val="edge"/>
          <c:x val="0.13561292861918706"/>
          <c:y val="1.6566795067308591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B43220BD-6D3A-48F0-9A37-EDC53F80688A}" type="VALUE">
                  <a:rPr lang="en-US"/>
                  <a:pPr>
                    <a:defRPr sz="900" b="0" i="0" u="none" strike="noStrike" kern="1200" baseline="0">
                      <a:solidFill>
                        <a:schemeClr val="tx1">
                          <a:lumMod val="75000"/>
                          <a:lumOff val="25000"/>
                        </a:schemeClr>
                      </a:solidFill>
                      <a:latin typeface="+mn-lt"/>
                      <a:ea typeface="+mn-ea"/>
                      <a:cs typeface="+mn-cs"/>
                    </a:defRPr>
                  </a:pPr>
                  <a:t>[VALUE]</a:t>
                </a:fld>
                <a:endParaRPr lang="en-IN"/>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CCF68EC9-4E32-4899-A245-181A992C64BD}" type="VALUE">
                  <a:rPr lang="en-US"/>
                  <a:pPr>
                    <a:defRPr sz="900" b="0" i="0" u="none" strike="noStrike" kern="1200" baseline="0">
                      <a:solidFill>
                        <a:schemeClr val="tx1">
                          <a:lumMod val="75000"/>
                          <a:lumOff val="25000"/>
                        </a:schemeClr>
                      </a:solidFill>
                      <a:latin typeface="+mn-lt"/>
                      <a:ea typeface="+mn-ea"/>
                      <a:cs typeface="+mn-cs"/>
                    </a:defRPr>
                  </a:pPr>
                  <a:t>[VALUE]</a:t>
                </a:fld>
                <a:endParaRPr lang="en-IN"/>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CCF68EC9-4E32-4899-A245-181A992C64BD}" type="VALUE">
                  <a:rPr lang="en-US"/>
                  <a:pPr>
                    <a:defRPr sz="900" b="0" i="0" u="none" strike="noStrike" kern="1200" baseline="0">
                      <a:solidFill>
                        <a:schemeClr val="tx1">
                          <a:lumMod val="75000"/>
                          <a:lumOff val="25000"/>
                        </a:schemeClr>
                      </a:solidFill>
                      <a:latin typeface="+mn-lt"/>
                      <a:ea typeface="+mn-ea"/>
                      <a:cs typeface="+mn-cs"/>
                    </a:defRPr>
                  </a:pPr>
                  <a:t>[VALUE]</a:t>
                </a:fld>
                <a:endParaRPr lang="en-IN"/>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B43220BD-6D3A-48F0-9A37-EDC53F80688A}" type="VALUE">
                  <a:rPr lang="en-US"/>
                  <a:pPr>
                    <a:defRPr sz="900" b="0" i="0" u="none" strike="noStrike" kern="1200" baseline="0">
                      <a:solidFill>
                        <a:schemeClr val="tx1">
                          <a:lumMod val="75000"/>
                          <a:lumOff val="25000"/>
                        </a:schemeClr>
                      </a:solidFill>
                      <a:latin typeface="+mn-lt"/>
                      <a:ea typeface="+mn-ea"/>
                      <a:cs typeface="+mn-cs"/>
                    </a:defRPr>
                  </a:pPr>
                  <a:t>[VALUE]</a:t>
                </a:fld>
                <a:endParaRPr lang="en-IN"/>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CCF68EC9-4E32-4899-A245-181A992C64BD}" type="VALUE">
                  <a:rPr lang="en-US"/>
                  <a:pPr>
                    <a:defRPr sz="900" b="0" i="0" u="none" strike="noStrike" kern="1200" baseline="0">
                      <a:solidFill>
                        <a:schemeClr val="tx1">
                          <a:lumMod val="75000"/>
                          <a:lumOff val="25000"/>
                        </a:schemeClr>
                      </a:solidFill>
                      <a:latin typeface="+mn-lt"/>
                      <a:ea typeface="+mn-ea"/>
                      <a:cs typeface="+mn-cs"/>
                    </a:defRPr>
                  </a:pPr>
                  <a:t>[VALUE]</a:t>
                </a:fld>
                <a:endParaRPr lang="en-IN"/>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B43220BD-6D3A-48F0-9A37-EDC53F80688A}" type="VALUE">
                  <a:rPr lang="en-US"/>
                  <a:pPr>
                    <a:defRPr sz="900" b="0" i="0" u="none" strike="noStrike" kern="1200" baseline="0">
                      <a:solidFill>
                        <a:schemeClr val="tx1">
                          <a:lumMod val="75000"/>
                          <a:lumOff val="25000"/>
                        </a:schemeClr>
                      </a:solidFill>
                      <a:latin typeface="+mn-lt"/>
                      <a:ea typeface="+mn-ea"/>
                      <a:cs typeface="+mn-cs"/>
                    </a:defRPr>
                  </a:pPr>
                  <a:t>[VALUE]</a:t>
                </a:fld>
                <a:endParaRPr lang="en-IN"/>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s>
    <c:plotArea>
      <c:layout/>
      <c:barChart>
        <c:barDir val="col"/>
        <c:grouping val="clustered"/>
        <c:varyColors val="0"/>
        <c:ser>
          <c:idx val="0"/>
          <c:order val="0"/>
          <c:tx>
            <c:strRef>
              <c:f>'KPI''S'!$B$71</c:f>
              <c:strCache>
                <c:ptCount val="1"/>
                <c:pt idx="0">
                  <c:v>Avg Price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1904-4CCB-BE56-7DC3103EB506}"/>
              </c:ext>
            </c:extLst>
          </c:dPt>
          <c:dLbls>
            <c:dLbl>
              <c:idx val="0"/>
              <c:layout>
                <c:manualLayout>
                  <c:x val="1.7692852087756545E-3"/>
                  <c:y val="9.4055680963130179E-3"/>
                </c:manualLayout>
              </c:layout>
              <c:tx>
                <c:rich>
                  <a:bodyPr/>
                  <a:lstStyle/>
                  <a:p>
                    <a:fld id="{CCF68EC9-4E32-4899-A245-181A992C64BD}" type="VALUE">
                      <a:rPr lang="en-US" sz="1200" b="1"/>
                      <a:pPr/>
                      <a:t>[VALUE]</a:t>
                    </a:fld>
                    <a:endParaRPr lang="en-IN"/>
                  </a:p>
                </c:rich>
              </c:tx>
              <c:dLblPos val="outEnd"/>
              <c:showLegendKey val="0"/>
              <c:showVal val="1"/>
              <c:showCatName val="0"/>
              <c:showSerName val="0"/>
              <c:showPercent val="0"/>
              <c:showBubbleSize val="0"/>
              <c:extLst>
                <c:ext xmlns:c15="http://schemas.microsoft.com/office/drawing/2012/chart" uri="{CE6537A1-D6FC-4f65-9D91-7224C49458BB}">
                  <c15:layout>
                    <c:manualLayout>
                      <c:w val="0.23658881811748053"/>
                      <c:h val="7.8285678454978677E-2"/>
                    </c:manualLayout>
                  </c15:layout>
                  <c15:dlblFieldTable/>
                  <c15:showDataLabelsRange val="0"/>
                </c:ext>
                <c:ext xmlns:c16="http://schemas.microsoft.com/office/drawing/2014/chart" uri="{C3380CC4-5D6E-409C-BE32-E72D297353CC}">
                  <c16:uniqueId val="{00000001-1904-4CCB-BE56-7DC3103EB50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'KPI''S'!$A$72:$A$73</c:f>
              <c:strCache>
                <c:ptCount val="1"/>
                <c:pt idx="0">
                  <c:v>sao paulo</c:v>
                </c:pt>
              </c:strCache>
            </c:strRef>
          </c:cat>
          <c:val>
            <c:numRef>
              <c:f>'KPI''S'!$B$72:$B$73</c:f>
              <c:numCache>
                <c:formatCode>General</c:formatCode>
                <c:ptCount val="1"/>
                <c:pt idx="0">
                  <c:v>109.63079116286386</c:v>
                </c:pt>
              </c:numCache>
            </c:numRef>
          </c:val>
          <c:extLst>
            <c:ext xmlns:c16="http://schemas.microsoft.com/office/drawing/2014/chart" uri="{C3380CC4-5D6E-409C-BE32-E72D297353CC}">
              <c16:uniqueId val="{00000002-1904-4CCB-BE56-7DC3103EB506}"/>
            </c:ext>
          </c:extLst>
        </c:ser>
        <c:ser>
          <c:idx val="1"/>
          <c:order val="1"/>
          <c:tx>
            <c:strRef>
              <c:f>'KPI''S'!$C$71</c:f>
              <c:strCache>
                <c:ptCount val="1"/>
                <c:pt idx="0">
                  <c:v>Avg Value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4-1904-4CCB-BE56-7DC3103EB506}"/>
              </c:ext>
            </c:extLst>
          </c:dPt>
          <c:dLbls>
            <c:dLbl>
              <c:idx val="0"/>
              <c:layout>
                <c:manualLayout>
                  <c:x val="1.4154281670205236E-2"/>
                  <c:y val="-2.8738903855575603E-17"/>
                </c:manualLayout>
              </c:layout>
              <c:tx>
                <c:rich>
                  <a:bodyPr/>
                  <a:lstStyle/>
                  <a:p>
                    <a:fld id="{B43220BD-6D3A-48F0-9A37-EDC53F80688A}" type="VALUE">
                      <a:rPr lang="en-US" sz="1200" b="1"/>
                      <a:pPr/>
                      <a:t>[VALUE]</a:t>
                    </a:fld>
                    <a:endParaRPr lang="en-IN"/>
                  </a:p>
                </c:rich>
              </c:tx>
              <c:dLblPos val="outEnd"/>
              <c:showLegendKey val="0"/>
              <c:showVal val="1"/>
              <c:showCatName val="0"/>
              <c:showSerName val="0"/>
              <c:showPercent val="0"/>
              <c:showBubbleSize val="0"/>
              <c:extLst>
                <c:ext xmlns:c15="http://schemas.microsoft.com/office/drawing/2012/chart" uri="{CE6537A1-D6FC-4f65-9D91-7224C49458BB}">
                  <c15:layout>
                    <c:manualLayout>
                      <c:w val="0.22951167728237792"/>
                      <c:h val="7.8285678454978677E-2"/>
                    </c:manualLayout>
                  </c15:layout>
                  <c15:dlblFieldTable/>
                  <c15:showDataLabelsRange val="0"/>
                </c:ext>
                <c:ext xmlns:c16="http://schemas.microsoft.com/office/drawing/2014/chart" uri="{C3380CC4-5D6E-409C-BE32-E72D297353CC}">
                  <c16:uniqueId val="{00000004-1904-4CCB-BE56-7DC3103EB50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'KPI''S'!$A$72:$A$73</c:f>
              <c:strCache>
                <c:ptCount val="1"/>
                <c:pt idx="0">
                  <c:v>sao paulo</c:v>
                </c:pt>
              </c:strCache>
            </c:strRef>
          </c:cat>
          <c:val>
            <c:numRef>
              <c:f>'KPI''S'!$C$72:$C$73</c:f>
              <c:numCache>
                <c:formatCode>General</c:formatCode>
                <c:ptCount val="1"/>
                <c:pt idx="0">
                  <c:v>135.79417674279711</c:v>
                </c:pt>
              </c:numCache>
            </c:numRef>
          </c:val>
          <c:extLst>
            <c:ext xmlns:c16="http://schemas.microsoft.com/office/drawing/2014/chart" uri="{C3380CC4-5D6E-409C-BE32-E72D297353CC}">
              <c16:uniqueId val="{00000005-1904-4CCB-BE56-7DC3103EB506}"/>
            </c:ext>
          </c:extLst>
        </c:ser>
        <c:dLbls>
          <c:dLblPos val="outEnd"/>
          <c:showLegendKey val="0"/>
          <c:showVal val="1"/>
          <c:showCatName val="0"/>
          <c:showSerName val="0"/>
          <c:showPercent val="0"/>
          <c:showBubbleSize val="0"/>
        </c:dLbls>
        <c:gapWidth val="100"/>
        <c:overlap val="-24"/>
        <c:axId val="823385072"/>
        <c:axId val="595285632"/>
      </c:barChart>
      <c:catAx>
        <c:axId val="82338507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5285632"/>
        <c:crosses val="autoZero"/>
        <c:auto val="1"/>
        <c:lblAlgn val="ctr"/>
        <c:lblOffset val="100"/>
        <c:noMultiLvlLbl val="0"/>
      </c:catAx>
      <c:valAx>
        <c:axId val="5952856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3385072"/>
        <c:crosses val="autoZero"/>
        <c:crossBetween val="between"/>
      </c:valAx>
      <c:spPr>
        <a:noFill/>
        <a:ln>
          <a:noFill/>
        </a:ln>
        <a:effectLst/>
      </c:spPr>
    </c:plotArea>
    <c:legend>
      <c:legendPos val="r"/>
      <c:layout>
        <c:manualLayout>
          <c:xMode val="edge"/>
          <c:yMode val="edge"/>
          <c:x val="0.76056338028169024"/>
          <c:y val="0.39617161825360064"/>
          <c:w val="0.23272971160295108"/>
          <c:h val="0.4033403912746200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a:glow rad="63500">
        <a:schemeClr val="accent1">
          <a:satMod val="175000"/>
          <a:alpha val="40000"/>
        </a:schemeClr>
      </a:glo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[Dashboard.xlsx]KPI'S!PivotTable4</c:name>
    <c:fmtId val="25"/>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sz="1800" dirty="0"/>
              <a:t>No of Credit Card Payments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00B050"/>
          </a:solidFill>
          <a:ln>
            <a:noFill/>
          </a:ln>
          <a:effectLst>
            <a:outerShdw blurRad="57150" dist="19050" dir="5400000" algn="ctr" rotWithShape="0">
              <a:srgbClr val="000000">
                <a:alpha val="63000"/>
              </a:srgbClr>
            </a:outerShdw>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82424D54-E2DC-4990-B7F1-C9D5210152AC}" type="VALUE">
                  <a:rPr lang="en-US"/>
                  <a:pPr>
                    <a:defRPr sz="900" b="0" i="0" u="none" strike="noStrike" kern="1200" baseline="0">
                      <a:solidFill>
                        <a:schemeClr val="tx1">
                          <a:lumMod val="75000"/>
                          <a:lumOff val="25000"/>
                        </a:schemeClr>
                      </a:solidFill>
                      <a:latin typeface="+mn-lt"/>
                      <a:ea typeface="+mn-ea"/>
                      <a:cs typeface="+mn-cs"/>
                    </a:defRPr>
                  </a:pPr>
                  <a:t>[VALUE]</a:t>
                </a:fld>
                <a:endParaRPr lang="en-IN"/>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00B050"/>
          </a:solidFill>
          <a:ln>
            <a:noFill/>
          </a:ln>
          <a:effectLst>
            <a:outerShdw blurRad="57150" dist="19050" dir="5400000" algn="ctr" rotWithShape="0">
              <a:srgbClr val="000000">
                <a:alpha val="63000"/>
              </a:srgbClr>
            </a:outerShdw>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82424D54-E2DC-4990-B7F1-C9D5210152AC}" type="VALUE">
                  <a:rPr lang="en-US"/>
                  <a:pPr>
                    <a:defRPr sz="900" b="0" i="0" u="none" strike="noStrike" kern="1200" baseline="0">
                      <a:solidFill>
                        <a:schemeClr val="tx1">
                          <a:lumMod val="75000"/>
                          <a:lumOff val="25000"/>
                        </a:schemeClr>
                      </a:solidFill>
                      <a:latin typeface="+mn-lt"/>
                      <a:ea typeface="+mn-ea"/>
                      <a:cs typeface="+mn-cs"/>
                    </a:defRPr>
                  </a:pPr>
                  <a:t>[VALUE]</a:t>
                </a:fld>
                <a:endParaRPr lang="en-IN"/>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00B050"/>
          </a:solidFill>
          <a:ln>
            <a:noFill/>
          </a:ln>
          <a:effectLst>
            <a:outerShdw blurRad="57150" dist="19050" dir="5400000" algn="ctr" rotWithShape="0">
              <a:srgbClr val="000000">
                <a:alpha val="63000"/>
              </a:srgbClr>
            </a:outerShdw>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82424D54-E2DC-4990-B7F1-C9D5210152AC}" type="VALUE">
                  <a:rPr lang="en-US"/>
                  <a:pPr>
                    <a:defRPr sz="900" b="0" i="0" u="none" strike="noStrike" kern="1200" baseline="0">
                      <a:solidFill>
                        <a:schemeClr val="tx1">
                          <a:lumMod val="75000"/>
                          <a:lumOff val="25000"/>
                        </a:schemeClr>
                      </a:solidFill>
                      <a:latin typeface="+mn-lt"/>
                      <a:ea typeface="+mn-ea"/>
                      <a:cs typeface="+mn-cs"/>
                    </a:defRPr>
                  </a:pPr>
                  <a:t>[VALUE]</a:t>
                </a:fld>
                <a:endParaRPr lang="en-IN"/>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s>
    <c:plotArea>
      <c:layout/>
      <c:barChart>
        <c:barDir val="col"/>
        <c:grouping val="clustered"/>
        <c:varyColors val="0"/>
        <c:ser>
          <c:idx val="0"/>
          <c:order val="0"/>
          <c:tx>
            <c:strRef>
              <c:f>'KPI''S'!$B$25</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3"/>
            <c:invertIfNegative val="0"/>
            <c:bubble3D val="0"/>
            <c:extLst>
              <c:ext xmlns:c16="http://schemas.microsoft.com/office/drawing/2014/chart" uri="{C3380CC4-5D6E-409C-BE32-E72D297353CC}">
                <c16:uniqueId val="{00000000-F221-4A6F-A93D-48970748B765}"/>
              </c:ext>
            </c:extLst>
          </c:dPt>
          <c:dPt>
            <c:idx val="4"/>
            <c:invertIfNegative val="0"/>
            <c:bubble3D val="0"/>
            <c:spPr>
              <a:solidFill>
                <a:srgbClr val="00B050"/>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2-F221-4A6F-A93D-48970748B765}"/>
              </c:ext>
            </c:extLst>
          </c:dPt>
          <c:dLbls>
            <c:dLbl>
              <c:idx val="4"/>
              <c:tx>
                <c:rich>
                  <a:bodyPr/>
                  <a:lstStyle/>
                  <a:p>
                    <a:fld id="{82424D54-E2DC-4990-B7F1-C9D5210152AC}" type="VALUE">
                      <a:rPr lang="en-US"/>
                      <a:pPr/>
                      <a:t>[VALUE]</a:t>
                    </a:fld>
                    <a:endParaRPr lang="en-IN"/>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F221-4A6F-A93D-48970748B76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'KPI''S'!$A$26:$A$31</c:f>
              <c:strCache>
                <c:ptCount val="5"/>
                <c:pt idx="0">
                  <c:v>1</c:v>
                </c:pt>
                <c:pt idx="1">
                  <c:v>2</c:v>
                </c:pt>
                <c:pt idx="2">
                  <c:v>3</c:v>
                </c:pt>
                <c:pt idx="3">
                  <c:v>4</c:v>
                </c:pt>
                <c:pt idx="4">
                  <c:v>5</c:v>
                </c:pt>
              </c:strCache>
            </c:strRef>
          </c:cat>
          <c:val>
            <c:numRef>
              <c:f>'KPI''S'!$B$26:$B$31</c:f>
              <c:numCache>
                <c:formatCode>General</c:formatCode>
                <c:ptCount val="5"/>
                <c:pt idx="0">
                  <c:v>93242</c:v>
                </c:pt>
                <c:pt idx="1">
                  <c:v>25430</c:v>
                </c:pt>
                <c:pt idx="2">
                  <c:v>57833</c:v>
                </c:pt>
                <c:pt idx="3">
                  <c:v>121521</c:v>
                </c:pt>
                <c:pt idx="4">
                  <c:v>314348</c:v>
                </c:pt>
              </c:numCache>
            </c:numRef>
          </c:val>
          <c:extLst>
            <c:ext xmlns:c16="http://schemas.microsoft.com/office/drawing/2014/chart" uri="{C3380CC4-5D6E-409C-BE32-E72D297353CC}">
              <c16:uniqueId val="{00000003-F221-4A6F-A93D-48970748B765}"/>
            </c:ext>
          </c:extLst>
        </c:ser>
        <c:dLbls>
          <c:dLblPos val="outEnd"/>
          <c:showLegendKey val="0"/>
          <c:showVal val="1"/>
          <c:showCatName val="0"/>
          <c:showSerName val="0"/>
          <c:showPercent val="0"/>
          <c:showBubbleSize val="0"/>
        </c:dLbls>
        <c:gapWidth val="100"/>
        <c:overlap val="-24"/>
        <c:axId val="15655152"/>
        <c:axId val="679969487"/>
      </c:barChart>
      <c:catAx>
        <c:axId val="1565515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9969487"/>
        <c:crosses val="autoZero"/>
        <c:auto val="1"/>
        <c:lblAlgn val="ctr"/>
        <c:lblOffset val="100"/>
        <c:noMultiLvlLbl val="0"/>
      </c:catAx>
      <c:valAx>
        <c:axId val="6799694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551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a:glow rad="63500">
        <a:schemeClr val="accent1">
          <a:satMod val="175000"/>
          <a:alpha val="40000"/>
        </a:schemeClr>
      </a:glo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01E6F7-43E2-4292-B3AE-1630906C098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2B0D426-29FE-4C83-8AF8-4C633D7E9A63}">
      <dgm:prSet custT="1"/>
      <dgm:spPr/>
      <dgm:t>
        <a:bodyPr/>
        <a:lstStyle/>
        <a:p>
          <a:pPr algn="ctr"/>
          <a:r>
            <a:rPr lang="en-US" sz="1200" b="1" i="0" dirty="0"/>
            <a:t>In our efforts to address key performance indicators (KPIs), we have acquired expertise in analyzing regional spending patterns, refining delivery operations, and elevating customer satisfaction levels. This knowledge equips us to assist Olist in maximizing growth prospects within their e-commerce framework</a:t>
          </a:r>
          <a:r>
            <a:rPr lang="en-US" sz="1200" b="0" i="0" dirty="0"/>
            <a:t>.</a:t>
          </a:r>
          <a:endParaRPr lang="en-US" sz="1200" b="0" dirty="0"/>
        </a:p>
      </dgm:t>
    </dgm:pt>
    <dgm:pt modelId="{21FBD5F0-1863-48C0-9D27-A94EC1965726}" type="parTrans" cxnId="{F2614B7E-A78D-48CB-B0E6-4635A6DC0054}">
      <dgm:prSet/>
      <dgm:spPr/>
      <dgm:t>
        <a:bodyPr/>
        <a:lstStyle/>
        <a:p>
          <a:endParaRPr lang="en-US"/>
        </a:p>
      </dgm:t>
    </dgm:pt>
    <dgm:pt modelId="{B2EF2AA2-366B-4D25-B13C-DE521A991534}" type="sibTrans" cxnId="{F2614B7E-A78D-48CB-B0E6-4635A6DC0054}">
      <dgm:prSet/>
      <dgm:spPr/>
      <dgm:t>
        <a:bodyPr/>
        <a:lstStyle/>
        <a:p>
          <a:endParaRPr lang="en-US"/>
        </a:p>
      </dgm:t>
    </dgm:pt>
    <dgm:pt modelId="{19D909D6-1ADC-45B2-980B-F4D8090CF068}">
      <dgm:prSet custT="1"/>
      <dgm:spPr/>
      <dgm:t>
        <a:bodyPr/>
        <a:lstStyle/>
        <a:p>
          <a:pPr algn="ctr"/>
          <a:r>
            <a:rPr lang="en-US" sz="1200" b="1" i="0" dirty="0"/>
            <a:t>Engaging with the dataset has bolstered our proficiency in e-commerce metrics, Power BI DAX, and data modeling techniques.</a:t>
          </a:r>
          <a:endParaRPr lang="en-US" sz="1200" b="1" dirty="0"/>
        </a:p>
      </dgm:t>
    </dgm:pt>
    <dgm:pt modelId="{3CD3C120-6D3B-4013-9D4D-8485D8B81ED6}" type="parTrans" cxnId="{86DA6D1C-FAF0-48EC-BCFA-2FA0A937315A}">
      <dgm:prSet/>
      <dgm:spPr/>
      <dgm:t>
        <a:bodyPr/>
        <a:lstStyle/>
        <a:p>
          <a:endParaRPr lang="en-US"/>
        </a:p>
      </dgm:t>
    </dgm:pt>
    <dgm:pt modelId="{82CE1CB4-2797-4E3C-8698-8DD036D88A38}" type="sibTrans" cxnId="{86DA6D1C-FAF0-48EC-BCFA-2FA0A937315A}">
      <dgm:prSet/>
      <dgm:spPr/>
      <dgm:t>
        <a:bodyPr/>
        <a:lstStyle/>
        <a:p>
          <a:endParaRPr lang="en-US"/>
        </a:p>
      </dgm:t>
    </dgm:pt>
    <dgm:pt modelId="{79D86459-7AC3-4152-8515-045F5BA294CF}">
      <dgm:prSet custT="1"/>
      <dgm:spPr/>
      <dgm:t>
        <a:bodyPr/>
        <a:lstStyle/>
        <a:p>
          <a:pPr algn="ctr"/>
          <a:r>
            <a:rPr lang="en-US" sz="1200" b="1" i="0" dirty="0"/>
            <a:t>To tackle KPI challenges, we implemented data cleaning protocols and utilized statistical methodologies</a:t>
          </a:r>
          <a:r>
            <a:rPr lang="en-US" sz="1800" b="1" i="0" dirty="0"/>
            <a:t>.</a:t>
          </a:r>
          <a:endParaRPr lang="en-US" sz="1800" b="1" dirty="0"/>
        </a:p>
      </dgm:t>
    </dgm:pt>
    <dgm:pt modelId="{6222B653-996C-4190-A166-2441CCC678B0}" type="parTrans" cxnId="{7505CFCD-6E51-405E-881D-83385799DAA7}">
      <dgm:prSet/>
      <dgm:spPr/>
      <dgm:t>
        <a:bodyPr/>
        <a:lstStyle/>
        <a:p>
          <a:endParaRPr lang="en-US"/>
        </a:p>
      </dgm:t>
    </dgm:pt>
    <dgm:pt modelId="{D3E38484-FF72-42E9-BFD7-925C4322B4D4}" type="sibTrans" cxnId="{7505CFCD-6E51-405E-881D-83385799DAA7}">
      <dgm:prSet/>
      <dgm:spPr/>
      <dgm:t>
        <a:bodyPr/>
        <a:lstStyle/>
        <a:p>
          <a:endParaRPr lang="en-US"/>
        </a:p>
      </dgm:t>
    </dgm:pt>
    <dgm:pt modelId="{4D7AA6DC-F8B6-4579-897B-820D6003A171}" type="pres">
      <dgm:prSet presAssocID="{FA01E6F7-43E2-4292-B3AE-1630906C0987}" presName="root" presStyleCnt="0">
        <dgm:presLayoutVars>
          <dgm:dir/>
          <dgm:resizeHandles val="exact"/>
        </dgm:presLayoutVars>
      </dgm:prSet>
      <dgm:spPr/>
    </dgm:pt>
    <dgm:pt modelId="{6E72A4FB-F468-433A-8BE7-53FAC9F6056C}" type="pres">
      <dgm:prSet presAssocID="{A2B0D426-29FE-4C83-8AF8-4C633D7E9A63}" presName="compNode" presStyleCnt="0"/>
      <dgm:spPr/>
    </dgm:pt>
    <dgm:pt modelId="{1F7BA999-9FEE-4AE4-BD33-7B52E086BCD9}" type="pres">
      <dgm:prSet presAssocID="{A2B0D426-29FE-4C83-8AF8-4C633D7E9A6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Statistics"/>
        </a:ext>
      </dgm:extLst>
    </dgm:pt>
    <dgm:pt modelId="{473904D6-47E4-4E85-82BC-83364CAEC9A1}" type="pres">
      <dgm:prSet presAssocID="{A2B0D426-29FE-4C83-8AF8-4C633D7E9A63}" presName="spaceRect" presStyleCnt="0"/>
      <dgm:spPr/>
    </dgm:pt>
    <dgm:pt modelId="{B7222B63-6746-4DE9-A6AC-5B1D3D829D48}" type="pres">
      <dgm:prSet presAssocID="{A2B0D426-29FE-4C83-8AF8-4C633D7E9A63}" presName="textRect" presStyleLbl="revTx" presStyleIdx="0" presStyleCnt="3" custScaleX="129265" custScaleY="175208" custLinFactNeighborX="-4778" custLinFactNeighborY="21485">
        <dgm:presLayoutVars>
          <dgm:chMax val="1"/>
          <dgm:chPref val="1"/>
        </dgm:presLayoutVars>
      </dgm:prSet>
      <dgm:spPr/>
    </dgm:pt>
    <dgm:pt modelId="{B60BEF00-CD8A-4238-B264-AFAAE62DA626}" type="pres">
      <dgm:prSet presAssocID="{B2EF2AA2-366B-4D25-B13C-DE521A991534}" presName="sibTrans" presStyleCnt="0"/>
      <dgm:spPr/>
    </dgm:pt>
    <dgm:pt modelId="{0E803AF4-4769-4DEB-8C95-134A205521FE}" type="pres">
      <dgm:prSet presAssocID="{19D909D6-1ADC-45B2-980B-F4D8090CF068}" presName="compNode" presStyleCnt="0"/>
      <dgm:spPr/>
    </dgm:pt>
    <dgm:pt modelId="{0674D4F1-6AD3-4A38-BFBF-799796958CDC}" type="pres">
      <dgm:prSet presAssocID="{19D909D6-1ADC-45B2-980B-F4D8090CF068}" presName="iconRect" presStyleLbl="node1" presStyleIdx="1" presStyleCnt="3" custLinFactNeighborX="-661" custLinFactNeighborY="0"/>
      <dgm:spPr>
        <a:blipFill>
          <a:blip xmlns:r="http://schemas.openxmlformats.org/officeDocument/2006/relationships" r:embed="rId2">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Research"/>
        </a:ext>
      </dgm:extLst>
    </dgm:pt>
    <dgm:pt modelId="{D1B40FDD-012F-48BF-AC6C-C8E0C99073AE}" type="pres">
      <dgm:prSet presAssocID="{19D909D6-1ADC-45B2-980B-F4D8090CF068}" presName="spaceRect" presStyleCnt="0"/>
      <dgm:spPr/>
    </dgm:pt>
    <dgm:pt modelId="{E5533531-30BD-4C8B-B96C-DE2CE4A0ED41}" type="pres">
      <dgm:prSet presAssocID="{19D909D6-1ADC-45B2-980B-F4D8090CF068}" presName="textRect" presStyleLbl="revTx" presStyleIdx="1" presStyleCnt="3" custScaleY="152405" custLinFactNeighborX="777" custLinFactNeighborY="0">
        <dgm:presLayoutVars>
          <dgm:chMax val="1"/>
          <dgm:chPref val="1"/>
        </dgm:presLayoutVars>
      </dgm:prSet>
      <dgm:spPr/>
    </dgm:pt>
    <dgm:pt modelId="{EDF524B9-AF65-4A47-ACF7-42833CA52068}" type="pres">
      <dgm:prSet presAssocID="{82CE1CB4-2797-4E3C-8698-8DD036D88A38}" presName="sibTrans" presStyleCnt="0"/>
      <dgm:spPr/>
    </dgm:pt>
    <dgm:pt modelId="{D918932E-6380-4885-A577-F49AB58A8E29}" type="pres">
      <dgm:prSet presAssocID="{79D86459-7AC3-4152-8515-045F5BA294CF}" presName="compNode" presStyleCnt="0"/>
      <dgm:spPr/>
    </dgm:pt>
    <dgm:pt modelId="{269D51CC-AF8E-4547-B955-AFAA4FA8624A}" type="pres">
      <dgm:prSet presAssocID="{79D86459-7AC3-4152-8515-045F5BA294CF}" presName="iconRect" presStyleLbl="node1" presStyleIdx="2" presStyleCnt="3" custLinFactNeighborX="7965" custLinFactNeighborY="8761"/>
      <dgm:spPr>
        <a:blipFill>
          <a:blip xmlns:r="http://schemas.openxmlformats.org/officeDocument/2006/relationships" r:embed="rId3">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Bar chart"/>
        </a:ext>
      </dgm:extLst>
    </dgm:pt>
    <dgm:pt modelId="{87602528-5127-4277-B972-EA32A5448292}" type="pres">
      <dgm:prSet presAssocID="{79D86459-7AC3-4152-8515-045F5BA294CF}" presName="spaceRect" presStyleCnt="0"/>
      <dgm:spPr/>
    </dgm:pt>
    <dgm:pt modelId="{526EAA34-AB8B-4CD4-ABAE-5DA664BADE17}" type="pres">
      <dgm:prSet presAssocID="{79D86459-7AC3-4152-8515-045F5BA294CF}" presName="textRect" presStyleLbl="revTx" presStyleIdx="2" presStyleCnt="3" custScaleY="186098" custLinFactNeighborX="-717" custLinFactNeighborY="26016">
        <dgm:presLayoutVars>
          <dgm:chMax val="1"/>
          <dgm:chPref val="1"/>
        </dgm:presLayoutVars>
      </dgm:prSet>
      <dgm:spPr/>
    </dgm:pt>
  </dgm:ptLst>
  <dgm:cxnLst>
    <dgm:cxn modelId="{86DA6D1C-FAF0-48EC-BCFA-2FA0A937315A}" srcId="{FA01E6F7-43E2-4292-B3AE-1630906C0987}" destId="{19D909D6-1ADC-45B2-980B-F4D8090CF068}" srcOrd="1" destOrd="0" parTransId="{3CD3C120-6D3B-4013-9D4D-8485D8B81ED6}" sibTransId="{82CE1CB4-2797-4E3C-8698-8DD036D88A38}"/>
    <dgm:cxn modelId="{12C86C38-54FE-4D8D-A61A-227EB3486A83}" type="presOf" srcId="{A2B0D426-29FE-4C83-8AF8-4C633D7E9A63}" destId="{B7222B63-6746-4DE9-A6AC-5B1D3D829D48}" srcOrd="0" destOrd="0" presId="urn:microsoft.com/office/officeart/2018/2/layout/IconLabelList"/>
    <dgm:cxn modelId="{5EE28971-65D9-46C1-9EF7-FF9B3383FEAA}" type="presOf" srcId="{19D909D6-1ADC-45B2-980B-F4D8090CF068}" destId="{E5533531-30BD-4C8B-B96C-DE2CE4A0ED41}" srcOrd="0" destOrd="0" presId="urn:microsoft.com/office/officeart/2018/2/layout/IconLabelList"/>
    <dgm:cxn modelId="{43CC8159-63CE-419A-8573-1BC8BAB77398}" type="presOf" srcId="{FA01E6F7-43E2-4292-B3AE-1630906C0987}" destId="{4D7AA6DC-F8B6-4579-897B-820D6003A171}" srcOrd="0" destOrd="0" presId="urn:microsoft.com/office/officeart/2018/2/layout/IconLabelList"/>
    <dgm:cxn modelId="{F2614B7E-A78D-48CB-B0E6-4635A6DC0054}" srcId="{FA01E6F7-43E2-4292-B3AE-1630906C0987}" destId="{A2B0D426-29FE-4C83-8AF8-4C633D7E9A63}" srcOrd="0" destOrd="0" parTransId="{21FBD5F0-1863-48C0-9D27-A94EC1965726}" sibTransId="{B2EF2AA2-366B-4D25-B13C-DE521A991534}"/>
    <dgm:cxn modelId="{7505CFCD-6E51-405E-881D-83385799DAA7}" srcId="{FA01E6F7-43E2-4292-B3AE-1630906C0987}" destId="{79D86459-7AC3-4152-8515-045F5BA294CF}" srcOrd="2" destOrd="0" parTransId="{6222B653-996C-4190-A166-2441CCC678B0}" sibTransId="{D3E38484-FF72-42E9-BFD7-925C4322B4D4}"/>
    <dgm:cxn modelId="{6EE052DD-D4A5-41C5-8C9A-B4884F1EE531}" type="presOf" srcId="{79D86459-7AC3-4152-8515-045F5BA294CF}" destId="{526EAA34-AB8B-4CD4-ABAE-5DA664BADE17}" srcOrd="0" destOrd="0" presId="urn:microsoft.com/office/officeart/2018/2/layout/IconLabelList"/>
    <dgm:cxn modelId="{A7A1CD61-E9D8-49BA-B059-E3EDA856BEF1}" type="presParOf" srcId="{4D7AA6DC-F8B6-4579-897B-820D6003A171}" destId="{6E72A4FB-F468-433A-8BE7-53FAC9F6056C}" srcOrd="0" destOrd="0" presId="urn:microsoft.com/office/officeart/2018/2/layout/IconLabelList"/>
    <dgm:cxn modelId="{F00908AC-4A08-4654-A8CB-266535B88E7F}" type="presParOf" srcId="{6E72A4FB-F468-433A-8BE7-53FAC9F6056C}" destId="{1F7BA999-9FEE-4AE4-BD33-7B52E086BCD9}" srcOrd="0" destOrd="0" presId="urn:microsoft.com/office/officeart/2018/2/layout/IconLabelList"/>
    <dgm:cxn modelId="{8795091B-2A83-4E95-9795-F92B800B959B}" type="presParOf" srcId="{6E72A4FB-F468-433A-8BE7-53FAC9F6056C}" destId="{473904D6-47E4-4E85-82BC-83364CAEC9A1}" srcOrd="1" destOrd="0" presId="urn:microsoft.com/office/officeart/2018/2/layout/IconLabelList"/>
    <dgm:cxn modelId="{58AEB9E5-9F0B-458B-A1CE-8DF0B029D7BC}" type="presParOf" srcId="{6E72A4FB-F468-433A-8BE7-53FAC9F6056C}" destId="{B7222B63-6746-4DE9-A6AC-5B1D3D829D48}" srcOrd="2" destOrd="0" presId="urn:microsoft.com/office/officeart/2018/2/layout/IconLabelList"/>
    <dgm:cxn modelId="{F2C4D99F-1164-41C5-A22A-C38FB21C3F12}" type="presParOf" srcId="{4D7AA6DC-F8B6-4579-897B-820D6003A171}" destId="{B60BEF00-CD8A-4238-B264-AFAAE62DA626}" srcOrd="1" destOrd="0" presId="urn:microsoft.com/office/officeart/2018/2/layout/IconLabelList"/>
    <dgm:cxn modelId="{254529D3-1E74-44C1-B8CF-FAB1AF0FF166}" type="presParOf" srcId="{4D7AA6DC-F8B6-4579-897B-820D6003A171}" destId="{0E803AF4-4769-4DEB-8C95-134A205521FE}" srcOrd="2" destOrd="0" presId="urn:microsoft.com/office/officeart/2018/2/layout/IconLabelList"/>
    <dgm:cxn modelId="{95E7FEE0-0D84-4248-8B10-F94A77470835}" type="presParOf" srcId="{0E803AF4-4769-4DEB-8C95-134A205521FE}" destId="{0674D4F1-6AD3-4A38-BFBF-799796958CDC}" srcOrd="0" destOrd="0" presId="urn:microsoft.com/office/officeart/2018/2/layout/IconLabelList"/>
    <dgm:cxn modelId="{EDEDE9F0-1B00-4A55-8411-50EF72019C6A}" type="presParOf" srcId="{0E803AF4-4769-4DEB-8C95-134A205521FE}" destId="{D1B40FDD-012F-48BF-AC6C-C8E0C99073AE}" srcOrd="1" destOrd="0" presId="urn:microsoft.com/office/officeart/2018/2/layout/IconLabelList"/>
    <dgm:cxn modelId="{F0EFABC4-ABC8-43F5-9C4A-1DCCDE47BEF3}" type="presParOf" srcId="{0E803AF4-4769-4DEB-8C95-134A205521FE}" destId="{E5533531-30BD-4C8B-B96C-DE2CE4A0ED41}" srcOrd="2" destOrd="0" presId="urn:microsoft.com/office/officeart/2018/2/layout/IconLabelList"/>
    <dgm:cxn modelId="{4D43B9B9-3657-4771-8939-36D2E3443D70}" type="presParOf" srcId="{4D7AA6DC-F8B6-4579-897B-820D6003A171}" destId="{EDF524B9-AF65-4A47-ACF7-42833CA52068}" srcOrd="3" destOrd="0" presId="urn:microsoft.com/office/officeart/2018/2/layout/IconLabelList"/>
    <dgm:cxn modelId="{97A626D6-94C1-43B5-90BF-E45FD457B203}" type="presParOf" srcId="{4D7AA6DC-F8B6-4579-897B-820D6003A171}" destId="{D918932E-6380-4885-A577-F49AB58A8E29}" srcOrd="4" destOrd="0" presId="urn:microsoft.com/office/officeart/2018/2/layout/IconLabelList"/>
    <dgm:cxn modelId="{F58EA63E-2762-4E39-9002-C9FBB90D3460}" type="presParOf" srcId="{D918932E-6380-4885-A577-F49AB58A8E29}" destId="{269D51CC-AF8E-4547-B955-AFAA4FA8624A}" srcOrd="0" destOrd="0" presId="urn:microsoft.com/office/officeart/2018/2/layout/IconLabelList"/>
    <dgm:cxn modelId="{20A88D77-C3D9-4669-9D78-189FB62AAA7F}" type="presParOf" srcId="{D918932E-6380-4885-A577-F49AB58A8E29}" destId="{87602528-5127-4277-B972-EA32A5448292}" srcOrd="1" destOrd="0" presId="urn:microsoft.com/office/officeart/2018/2/layout/IconLabelList"/>
    <dgm:cxn modelId="{7C42664F-2299-4064-8D84-A7A7FC2BFADE}" type="presParOf" srcId="{D918932E-6380-4885-A577-F49AB58A8E29}" destId="{526EAA34-AB8B-4CD4-ABAE-5DA664BADE1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7BA999-9FEE-4AE4-BD33-7B52E086BCD9}">
      <dsp:nvSpPr>
        <dsp:cNvPr id="0" name=""/>
        <dsp:cNvSpPr/>
      </dsp:nvSpPr>
      <dsp:spPr>
        <a:xfrm>
          <a:off x="1539929" y="690439"/>
          <a:ext cx="1171517" cy="117151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222B63-6746-4DE9-A6AC-5B1D3D829D48}">
      <dsp:nvSpPr>
        <dsp:cNvPr id="0" name=""/>
        <dsp:cNvSpPr/>
      </dsp:nvSpPr>
      <dsp:spPr>
        <a:xfrm>
          <a:off x="318674" y="2087133"/>
          <a:ext cx="3365248" cy="2089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1" i="0" kern="1200" dirty="0"/>
            <a:t>In our efforts to address key performance indicators (KPIs), we have acquired expertise in analyzing regional spending patterns, refining delivery operations, and elevating customer satisfaction levels. This knowledge equips us to assist Olist in maximizing growth prospects within their e-commerce framework</a:t>
          </a:r>
          <a:r>
            <a:rPr lang="en-US" sz="1200" b="0" i="0" kern="1200" dirty="0"/>
            <a:t>.</a:t>
          </a:r>
          <a:endParaRPr lang="en-US" sz="1200" b="0" kern="1200" dirty="0"/>
        </a:p>
      </dsp:txBody>
      <dsp:txXfrm>
        <a:off x="318674" y="2087133"/>
        <a:ext cx="3365248" cy="2089355"/>
      </dsp:txXfrm>
    </dsp:sp>
    <dsp:sp modelId="{0674D4F1-6AD3-4A38-BFBF-799796958CDC}">
      <dsp:nvSpPr>
        <dsp:cNvPr id="0" name=""/>
        <dsp:cNvSpPr/>
      </dsp:nvSpPr>
      <dsp:spPr>
        <a:xfrm>
          <a:off x="4972085" y="758420"/>
          <a:ext cx="1171517" cy="117151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533531-30BD-4C8B-B96C-DE2CE4A0ED41}">
      <dsp:nvSpPr>
        <dsp:cNvPr id="0" name=""/>
        <dsp:cNvSpPr/>
      </dsp:nvSpPr>
      <dsp:spPr>
        <a:xfrm>
          <a:off x="4284130" y="2034869"/>
          <a:ext cx="2603371" cy="1817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1" i="0" kern="1200" dirty="0"/>
            <a:t>Engaging with the dataset has bolstered our proficiency in e-commerce metrics, Power BI DAX, and data modeling techniques.</a:t>
          </a:r>
          <a:endParaRPr lang="en-US" sz="1200" b="1" kern="1200" dirty="0"/>
        </a:p>
      </dsp:txBody>
      <dsp:txXfrm>
        <a:off x="4284130" y="2034869"/>
        <a:ext cx="2603371" cy="1817429"/>
      </dsp:txXfrm>
    </dsp:sp>
    <dsp:sp modelId="{269D51CC-AF8E-4547-B955-AFAA4FA8624A}">
      <dsp:nvSpPr>
        <dsp:cNvPr id="0" name=""/>
        <dsp:cNvSpPr/>
      </dsp:nvSpPr>
      <dsp:spPr>
        <a:xfrm>
          <a:off x="8132102" y="760610"/>
          <a:ext cx="1171517" cy="117151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6EAA34-AB8B-4CD4-ABAE-5DA664BADE17}">
      <dsp:nvSpPr>
        <dsp:cNvPr id="0" name=""/>
        <dsp:cNvSpPr/>
      </dsp:nvSpPr>
      <dsp:spPr>
        <a:xfrm>
          <a:off x="7304197" y="2043768"/>
          <a:ext cx="2603371" cy="221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1" i="0" kern="1200" dirty="0"/>
            <a:t>To tackle KPI challenges, we implemented data cleaning protocols and utilized statistical methodologies</a:t>
          </a:r>
          <a:r>
            <a:rPr lang="en-US" sz="1800" b="1" i="0" kern="1200" dirty="0"/>
            <a:t>.</a:t>
          </a:r>
          <a:endParaRPr lang="en-US" sz="1800" b="1" kern="1200" dirty="0"/>
        </a:p>
      </dsp:txBody>
      <dsp:txXfrm>
        <a:off x="7304197" y="2043768"/>
        <a:ext cx="2603371" cy="221921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13:39:54.414"/>
    </inkml:context>
    <inkml:brush xml:id="br0">
      <inkml:brushProperty name="width" value="0.035" units="cm"/>
      <inkml:brushProperty name="height" value="0.035" units="cm"/>
    </inkml:brush>
  </inkml:definitions>
  <inkml:trace contextRef="#ctx0" brushRef="#br0">0 239 24575,'14'6'0,"0"-1"0,0 0 0,1 0 0,0-2 0,23 4 0,76 1 0,-74-7 0,551 11 0,-545-11 0,438 7 0,-380-11 0,-1-6 0,171-36 0,-229 35 0,52-13 0,113-13 0,162 15 0,-314 18 0,83-6 0,41-2 0,-79 6 0,151-28 0,-102 11 0,-45-1 0,-80 16 0,2 1 0,-2 0 0,37 0 0,43-5 0,-67 6 0,41 0 0,-4 4 0,97 4 0,-107 7 0,-45-6 0,38 3 0,-45-6 0,0 1 0,22 6 0,25 3 0,-25-7-1365,-23 1-5461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13:40:07.854"/>
    </inkml:context>
    <inkml:brush xml:id="br0">
      <inkml:brushProperty name="width" value="0.035" units="cm"/>
      <inkml:brushProperty name="height" value="0.035" units="cm"/>
    </inkml:brush>
  </inkml:definitions>
  <inkml:trace contextRef="#ctx0" brushRef="#br0">1 149 24575,'199'-10'0,"-37"2"0,311 21 0,-450-11 0,-1 1 0,1 1 0,-2 1 0,1 2 0,-1 0 0,41 18 0,-31-9 0,2-2 0,0 0 0,0-3 0,48 11 0,-46-15 0,-21-3 0,0-1 0,18 2 0,112 16 0,-101-12 0,0-3 0,46 2 0,-36-5 0,72 14 0,28 1 0,-14-14 0,2-7 0,214-31 0,-274 17 0,150-53 0,-226 69 0,144-64 0,-54 20 0,-70 37 0,1 0 0,41-7 0,23-7 0,202-51 0,-233 64 0,0 3 0,0 3 0,78 5 0,-28 1 0,-46-5 0,69 4 0,-107 2 0,0 1 0,41 14 0,-35-10 0,-6 0-32,-15-5-301,1-1-1,0 0 1,12 2 0,-7-5-6493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13:40:14.249"/>
    </inkml:context>
    <inkml:brush xml:id="br0">
      <inkml:brushProperty name="width" value="0.035" units="cm"/>
      <inkml:brushProperty name="height" value="0.035" units="cm"/>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13:40:14.249"/>
    </inkml:context>
    <inkml:brush xml:id="br0">
      <inkml:brushProperty name="width" value="0.035" units="cm"/>
      <inkml:brushProperty name="height" value="0.035" units="cm"/>
    </inkml:brush>
  </inkml:definitions>
  <inkml:trace contextRef="#ctx0" brushRef="#br0">0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15:12:53.248"/>
    </inkml:context>
    <inkml:brush xml:id="br0">
      <inkml:brushProperty name="width" value="0.035" units="cm"/>
      <inkml:brushProperty name="height" value="0.035" units="cm"/>
    </inkml:brush>
  </inkml:definitions>
  <inkml:trace contextRef="#ctx0" brushRef="#br0">1 354 24575,'86'-38'0,"2"4"0,110-28 0,-119 39 0,157-42 0,-210 59 0,-1 2 0,1 0 0,34-1 0,-30 3 0,-12 0 0,-1-1 0,29-9 0,9-1 0,101-22 0,-50 10 0,-60 17 0,0 2 0,1 1 0,66 4 0,137 20 0,-127-7 0,-98-10 0,34 3 0,74 15 0,222 32 0,-153-27 0,272 63 0,-450-80 0,-1 1 0,1 0 0,-1 2 0,0 1 0,37 26 0,-57-36 0,7 3 0,1-1 0,0 1 0,0-1 0,0-1 0,1 0 0,-1-1 0,1-1 0,17 1 0,18 4 0,24 6 0,131 1 0,-167-12 0,376-14 0,-386 11 0,12-2 0,40-9 0,-10 0 0,25-6 0,-80 16 0,-1-1 0,0 0 0,0-1 0,1 0 0,14-11 0,-16 8-1365,-3 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3T15:13:18.563"/>
    </inkml:context>
    <inkml:brush xml:id="br0">
      <inkml:brushProperty name="width" value="0.035" units="cm"/>
      <inkml:brushProperty name="height" value="0.035" units="cm"/>
    </inkml:brush>
  </inkml:definitions>
  <inkml:trace contextRef="#ctx0" brushRef="#br0">1 350 24575,'85'-38'0,"2"5"0,109-28 0,-118 38 0,156-41 0,-209 58 0,0 1 0,1 2 0,33-2 0,-29 3 0,-13 0 0,0-1 0,29-9 0,8-1 0,100-22 0,-49 11 0,-59 16 0,0 2 0,0 1 0,65 4 0,137 20 0,-126-7 0,-97-10 0,33 3 0,73 14 0,220 33 0,-151-28 0,269 64 0,-446-81 0,1 2 0,-1 1 0,0 0 0,-1 2 0,38 25 0,-57-35 0,7 3 0,0 0 0,1-1 0,0 0 0,0-1 0,1 0 0,-1-1 0,1 0 0,17 0 0,17 4 0,25 5 0,128 2 0,-164-12 0,372-14 0,-383 11 0,13-2 0,38-9 0,-8 1 0,24-8 0,-79 17 0,-1 0 0,0-2 0,0 1 0,0-1 0,15-11 0,-16 8-1365,-3 0-5461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9186D5A-CB6E-A18E-7B96-3EB1C83A870E}"/>
              </a:ext>
            </a:extLst>
          </p:cNvPr>
          <p:cNvSpPr>
            <a:spLocks noGrp="1"/>
          </p:cNvSpPr>
          <p:nvPr>
            <p:ph type="dt" sz="half" idx="10"/>
          </p:nvPr>
        </p:nvSpPr>
        <p:spPr/>
        <p:txBody>
          <a:bodyPr/>
          <a:lstStyle>
            <a:lvl1pPr>
              <a:defRPr/>
            </a:lvl1pPr>
          </a:lstStyle>
          <a:p>
            <a:pPr>
              <a:defRPr/>
            </a:pPr>
            <a:fld id="{37EEBBCB-D500-4FBB-83F1-91FC78B8B448}" type="datetimeFigureOut">
              <a:rPr lang="en-IN"/>
              <a:pPr>
                <a:defRPr/>
              </a:pPr>
              <a:t>16-03-2024</a:t>
            </a:fld>
            <a:endParaRPr lang="en-IN"/>
          </a:p>
        </p:txBody>
      </p:sp>
      <p:sp>
        <p:nvSpPr>
          <p:cNvPr id="5" name="Footer Placeholder 4">
            <a:extLst>
              <a:ext uri="{FF2B5EF4-FFF2-40B4-BE49-F238E27FC236}">
                <a16:creationId xmlns:a16="http://schemas.microsoft.com/office/drawing/2014/main" id="{30E46F48-8F96-65DB-8293-47D9455B2872}"/>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8898EADD-74F9-8254-89B0-AD3F79358DF4}"/>
              </a:ext>
            </a:extLst>
          </p:cNvPr>
          <p:cNvSpPr>
            <a:spLocks noGrp="1"/>
          </p:cNvSpPr>
          <p:nvPr>
            <p:ph type="sldNum" sz="quarter" idx="12"/>
          </p:nvPr>
        </p:nvSpPr>
        <p:spPr/>
        <p:txBody>
          <a:bodyPr/>
          <a:lstStyle>
            <a:lvl1pPr>
              <a:defRPr/>
            </a:lvl1pPr>
          </a:lstStyle>
          <a:p>
            <a:pPr>
              <a:defRPr/>
            </a:pPr>
            <a:fld id="{1687B9A9-DEBE-42B2-B3B5-442F2DFA7C0D}" type="slidenum">
              <a:rPr lang="en-IN"/>
              <a:pPr>
                <a:defRPr/>
              </a:pPr>
              <a:t>‹#›</a:t>
            </a:fld>
            <a:endParaRPr lang="en-IN"/>
          </a:p>
        </p:txBody>
      </p:sp>
    </p:spTree>
    <p:extLst>
      <p:ext uri="{BB962C8B-B14F-4D97-AF65-F5344CB8AC3E}">
        <p14:creationId xmlns:p14="http://schemas.microsoft.com/office/powerpoint/2010/main" val="2466732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289FA-80D1-7216-99BC-587DBB7C22BF}"/>
              </a:ext>
            </a:extLst>
          </p:cNvPr>
          <p:cNvSpPr>
            <a:spLocks noGrp="1"/>
          </p:cNvSpPr>
          <p:nvPr>
            <p:ph type="dt" sz="half" idx="10"/>
          </p:nvPr>
        </p:nvSpPr>
        <p:spPr/>
        <p:txBody>
          <a:bodyPr/>
          <a:lstStyle>
            <a:lvl1pPr>
              <a:defRPr/>
            </a:lvl1pPr>
          </a:lstStyle>
          <a:p>
            <a:pPr>
              <a:defRPr/>
            </a:pPr>
            <a:fld id="{6D8666CD-98EB-471C-AF05-4AC11A37DB1A}" type="datetimeFigureOut">
              <a:rPr lang="en-IN"/>
              <a:pPr>
                <a:defRPr/>
              </a:pPr>
              <a:t>16-03-2024</a:t>
            </a:fld>
            <a:endParaRPr lang="en-IN"/>
          </a:p>
        </p:txBody>
      </p:sp>
      <p:sp>
        <p:nvSpPr>
          <p:cNvPr id="5" name="Footer Placeholder 4">
            <a:extLst>
              <a:ext uri="{FF2B5EF4-FFF2-40B4-BE49-F238E27FC236}">
                <a16:creationId xmlns:a16="http://schemas.microsoft.com/office/drawing/2014/main" id="{E61F8072-2A4C-5D02-5441-D9CABC9E71C8}"/>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7C96EA5B-1491-D992-3544-3F779464E841}"/>
              </a:ext>
            </a:extLst>
          </p:cNvPr>
          <p:cNvSpPr>
            <a:spLocks noGrp="1"/>
          </p:cNvSpPr>
          <p:nvPr>
            <p:ph type="sldNum" sz="quarter" idx="12"/>
          </p:nvPr>
        </p:nvSpPr>
        <p:spPr/>
        <p:txBody>
          <a:bodyPr/>
          <a:lstStyle>
            <a:lvl1pPr>
              <a:defRPr/>
            </a:lvl1pPr>
          </a:lstStyle>
          <a:p>
            <a:pPr>
              <a:defRPr/>
            </a:pPr>
            <a:fld id="{E42476DB-67D1-4803-96CD-144909880C6E}" type="slidenum">
              <a:rPr lang="en-IN"/>
              <a:pPr>
                <a:defRPr/>
              </a:pPr>
              <a:t>‹#›</a:t>
            </a:fld>
            <a:endParaRPr lang="en-IN"/>
          </a:p>
        </p:txBody>
      </p:sp>
    </p:spTree>
    <p:extLst>
      <p:ext uri="{BB962C8B-B14F-4D97-AF65-F5344CB8AC3E}">
        <p14:creationId xmlns:p14="http://schemas.microsoft.com/office/powerpoint/2010/main" val="2996402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DF80D0-0921-C9A7-1E80-D911F8564814}"/>
              </a:ext>
            </a:extLst>
          </p:cNvPr>
          <p:cNvSpPr>
            <a:spLocks noGrp="1"/>
          </p:cNvSpPr>
          <p:nvPr>
            <p:ph type="dt" sz="half" idx="10"/>
          </p:nvPr>
        </p:nvSpPr>
        <p:spPr/>
        <p:txBody>
          <a:bodyPr/>
          <a:lstStyle>
            <a:lvl1pPr>
              <a:defRPr/>
            </a:lvl1pPr>
          </a:lstStyle>
          <a:p>
            <a:pPr>
              <a:defRPr/>
            </a:pPr>
            <a:fld id="{FA867717-5746-4491-84DA-64468593CA16}" type="datetimeFigureOut">
              <a:rPr lang="en-IN"/>
              <a:pPr>
                <a:defRPr/>
              </a:pPr>
              <a:t>16-03-2024</a:t>
            </a:fld>
            <a:endParaRPr lang="en-IN"/>
          </a:p>
        </p:txBody>
      </p:sp>
      <p:sp>
        <p:nvSpPr>
          <p:cNvPr id="5" name="Footer Placeholder 4">
            <a:extLst>
              <a:ext uri="{FF2B5EF4-FFF2-40B4-BE49-F238E27FC236}">
                <a16:creationId xmlns:a16="http://schemas.microsoft.com/office/drawing/2014/main" id="{94369ECD-3702-464D-11F1-139C36A9B8D0}"/>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AD682468-A306-52C6-89D1-BA1F2748E03C}"/>
              </a:ext>
            </a:extLst>
          </p:cNvPr>
          <p:cNvSpPr>
            <a:spLocks noGrp="1"/>
          </p:cNvSpPr>
          <p:nvPr>
            <p:ph type="sldNum" sz="quarter" idx="12"/>
          </p:nvPr>
        </p:nvSpPr>
        <p:spPr/>
        <p:txBody>
          <a:bodyPr/>
          <a:lstStyle>
            <a:lvl1pPr>
              <a:defRPr/>
            </a:lvl1pPr>
          </a:lstStyle>
          <a:p>
            <a:pPr>
              <a:defRPr/>
            </a:pPr>
            <a:fld id="{310603BB-B5A4-4BE5-BE8A-A26589EC6A38}" type="slidenum">
              <a:rPr lang="en-IN"/>
              <a:pPr>
                <a:defRPr/>
              </a:pPr>
              <a:t>‹#›</a:t>
            </a:fld>
            <a:endParaRPr lang="en-IN"/>
          </a:p>
        </p:txBody>
      </p:sp>
    </p:spTree>
    <p:extLst>
      <p:ext uri="{BB962C8B-B14F-4D97-AF65-F5344CB8AC3E}">
        <p14:creationId xmlns:p14="http://schemas.microsoft.com/office/powerpoint/2010/main" val="1024421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324315-B661-3C64-305C-D72E0B6B3797}"/>
              </a:ext>
            </a:extLst>
          </p:cNvPr>
          <p:cNvSpPr>
            <a:spLocks noGrp="1"/>
          </p:cNvSpPr>
          <p:nvPr>
            <p:ph type="dt" sz="half" idx="10"/>
          </p:nvPr>
        </p:nvSpPr>
        <p:spPr/>
        <p:txBody>
          <a:bodyPr/>
          <a:lstStyle>
            <a:lvl1pPr>
              <a:defRPr/>
            </a:lvl1pPr>
          </a:lstStyle>
          <a:p>
            <a:pPr>
              <a:defRPr/>
            </a:pPr>
            <a:fld id="{B72FDCF2-1581-4E0F-A72E-BD7FB612A633}" type="datetimeFigureOut">
              <a:rPr lang="en-IN"/>
              <a:pPr>
                <a:defRPr/>
              </a:pPr>
              <a:t>16-03-2024</a:t>
            </a:fld>
            <a:endParaRPr lang="en-IN"/>
          </a:p>
        </p:txBody>
      </p:sp>
      <p:sp>
        <p:nvSpPr>
          <p:cNvPr id="5" name="Footer Placeholder 4">
            <a:extLst>
              <a:ext uri="{FF2B5EF4-FFF2-40B4-BE49-F238E27FC236}">
                <a16:creationId xmlns:a16="http://schemas.microsoft.com/office/drawing/2014/main" id="{70BBF43C-DF0D-4BA6-2837-638D2EC24D5E}"/>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14751994-EE03-A0B2-9461-D3B686FD30FE}"/>
              </a:ext>
            </a:extLst>
          </p:cNvPr>
          <p:cNvSpPr>
            <a:spLocks noGrp="1"/>
          </p:cNvSpPr>
          <p:nvPr>
            <p:ph type="sldNum" sz="quarter" idx="12"/>
          </p:nvPr>
        </p:nvSpPr>
        <p:spPr/>
        <p:txBody>
          <a:bodyPr/>
          <a:lstStyle>
            <a:lvl1pPr>
              <a:defRPr/>
            </a:lvl1pPr>
          </a:lstStyle>
          <a:p>
            <a:pPr>
              <a:defRPr/>
            </a:pPr>
            <a:fld id="{E31D4C9F-D803-4C5C-8FED-0F79557F978C}" type="slidenum">
              <a:rPr lang="en-IN"/>
              <a:pPr>
                <a:defRPr/>
              </a:pPr>
              <a:t>‹#›</a:t>
            </a:fld>
            <a:endParaRPr lang="en-IN"/>
          </a:p>
        </p:txBody>
      </p:sp>
    </p:spTree>
    <p:extLst>
      <p:ext uri="{BB962C8B-B14F-4D97-AF65-F5344CB8AC3E}">
        <p14:creationId xmlns:p14="http://schemas.microsoft.com/office/powerpoint/2010/main" val="2218005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FE340E-6DEE-6169-3F49-DBBD7DEA7193}"/>
              </a:ext>
            </a:extLst>
          </p:cNvPr>
          <p:cNvSpPr>
            <a:spLocks noGrp="1"/>
          </p:cNvSpPr>
          <p:nvPr>
            <p:ph type="dt" sz="half" idx="10"/>
          </p:nvPr>
        </p:nvSpPr>
        <p:spPr/>
        <p:txBody>
          <a:bodyPr/>
          <a:lstStyle>
            <a:lvl1pPr>
              <a:defRPr/>
            </a:lvl1pPr>
          </a:lstStyle>
          <a:p>
            <a:pPr>
              <a:defRPr/>
            </a:pPr>
            <a:fld id="{3794E5DB-4D28-45D3-9FD3-8D5F2463DB80}" type="datetimeFigureOut">
              <a:rPr lang="en-IN"/>
              <a:pPr>
                <a:defRPr/>
              </a:pPr>
              <a:t>16-03-2024</a:t>
            </a:fld>
            <a:endParaRPr lang="en-IN"/>
          </a:p>
        </p:txBody>
      </p:sp>
      <p:sp>
        <p:nvSpPr>
          <p:cNvPr id="5" name="Footer Placeholder 4">
            <a:extLst>
              <a:ext uri="{FF2B5EF4-FFF2-40B4-BE49-F238E27FC236}">
                <a16:creationId xmlns:a16="http://schemas.microsoft.com/office/drawing/2014/main" id="{7F42748D-FB9C-94AC-A066-8B01604CDA9E}"/>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6099B751-199F-DECB-A46F-FA263A2B90B7}"/>
              </a:ext>
            </a:extLst>
          </p:cNvPr>
          <p:cNvSpPr>
            <a:spLocks noGrp="1"/>
          </p:cNvSpPr>
          <p:nvPr>
            <p:ph type="sldNum" sz="quarter" idx="12"/>
          </p:nvPr>
        </p:nvSpPr>
        <p:spPr/>
        <p:txBody>
          <a:bodyPr/>
          <a:lstStyle>
            <a:lvl1pPr>
              <a:defRPr/>
            </a:lvl1pPr>
          </a:lstStyle>
          <a:p>
            <a:pPr>
              <a:defRPr/>
            </a:pPr>
            <a:fld id="{76EE7275-A072-49B9-BDDE-51DF04285E55}" type="slidenum">
              <a:rPr lang="en-IN"/>
              <a:pPr>
                <a:defRPr/>
              </a:pPr>
              <a:t>‹#›</a:t>
            </a:fld>
            <a:endParaRPr lang="en-IN"/>
          </a:p>
        </p:txBody>
      </p:sp>
    </p:spTree>
    <p:extLst>
      <p:ext uri="{BB962C8B-B14F-4D97-AF65-F5344CB8AC3E}">
        <p14:creationId xmlns:p14="http://schemas.microsoft.com/office/powerpoint/2010/main" val="2455743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98E4307F-27C7-BA85-8A81-F84DDF41F195}"/>
              </a:ext>
            </a:extLst>
          </p:cNvPr>
          <p:cNvSpPr>
            <a:spLocks noGrp="1"/>
          </p:cNvSpPr>
          <p:nvPr>
            <p:ph type="dt" sz="half" idx="10"/>
          </p:nvPr>
        </p:nvSpPr>
        <p:spPr/>
        <p:txBody>
          <a:bodyPr/>
          <a:lstStyle>
            <a:lvl1pPr>
              <a:defRPr/>
            </a:lvl1pPr>
          </a:lstStyle>
          <a:p>
            <a:pPr>
              <a:defRPr/>
            </a:pPr>
            <a:fld id="{DC10C280-E45A-41F9-A2DA-147F6D01FAA4}" type="datetimeFigureOut">
              <a:rPr lang="en-IN"/>
              <a:pPr>
                <a:defRPr/>
              </a:pPr>
              <a:t>16-03-2024</a:t>
            </a:fld>
            <a:endParaRPr lang="en-IN"/>
          </a:p>
        </p:txBody>
      </p:sp>
      <p:sp>
        <p:nvSpPr>
          <p:cNvPr id="6" name="Footer Placeholder 4">
            <a:extLst>
              <a:ext uri="{FF2B5EF4-FFF2-40B4-BE49-F238E27FC236}">
                <a16:creationId xmlns:a16="http://schemas.microsoft.com/office/drawing/2014/main" id="{B29F26BE-25AC-0572-7101-D918A11BD1B9}"/>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442A1CBC-8716-4A55-9161-B236D418F6DB}"/>
              </a:ext>
            </a:extLst>
          </p:cNvPr>
          <p:cNvSpPr>
            <a:spLocks noGrp="1"/>
          </p:cNvSpPr>
          <p:nvPr>
            <p:ph type="sldNum" sz="quarter" idx="12"/>
          </p:nvPr>
        </p:nvSpPr>
        <p:spPr/>
        <p:txBody>
          <a:bodyPr/>
          <a:lstStyle>
            <a:lvl1pPr>
              <a:defRPr/>
            </a:lvl1pPr>
          </a:lstStyle>
          <a:p>
            <a:pPr>
              <a:defRPr/>
            </a:pPr>
            <a:fld id="{0FB89135-D922-4A75-9E31-42DCB900B485}" type="slidenum">
              <a:rPr lang="en-IN"/>
              <a:pPr>
                <a:defRPr/>
              </a:pPr>
              <a:t>‹#›</a:t>
            </a:fld>
            <a:endParaRPr lang="en-IN"/>
          </a:p>
        </p:txBody>
      </p:sp>
    </p:spTree>
    <p:extLst>
      <p:ext uri="{BB962C8B-B14F-4D97-AF65-F5344CB8AC3E}">
        <p14:creationId xmlns:p14="http://schemas.microsoft.com/office/powerpoint/2010/main" val="364643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D9A4AAD8-1274-AD49-83CE-C61FEBB1783D}"/>
              </a:ext>
            </a:extLst>
          </p:cNvPr>
          <p:cNvSpPr>
            <a:spLocks noGrp="1"/>
          </p:cNvSpPr>
          <p:nvPr>
            <p:ph type="dt" sz="half" idx="10"/>
          </p:nvPr>
        </p:nvSpPr>
        <p:spPr/>
        <p:txBody>
          <a:bodyPr/>
          <a:lstStyle>
            <a:lvl1pPr>
              <a:defRPr/>
            </a:lvl1pPr>
          </a:lstStyle>
          <a:p>
            <a:pPr>
              <a:defRPr/>
            </a:pPr>
            <a:fld id="{D0C9D049-5275-4322-8088-A00190907137}" type="datetimeFigureOut">
              <a:rPr lang="en-IN"/>
              <a:pPr>
                <a:defRPr/>
              </a:pPr>
              <a:t>16-03-2024</a:t>
            </a:fld>
            <a:endParaRPr lang="en-IN"/>
          </a:p>
        </p:txBody>
      </p:sp>
      <p:sp>
        <p:nvSpPr>
          <p:cNvPr id="8" name="Footer Placeholder 4">
            <a:extLst>
              <a:ext uri="{FF2B5EF4-FFF2-40B4-BE49-F238E27FC236}">
                <a16:creationId xmlns:a16="http://schemas.microsoft.com/office/drawing/2014/main" id="{76A115C5-1853-5660-48EF-502F9E1D5401}"/>
              </a:ext>
            </a:extLst>
          </p:cNvPr>
          <p:cNvSpPr>
            <a:spLocks noGrp="1"/>
          </p:cNvSpPr>
          <p:nvPr>
            <p:ph type="ftr" sz="quarter" idx="11"/>
          </p:nvPr>
        </p:nvSpPr>
        <p:spPr/>
        <p:txBody>
          <a:bodyPr/>
          <a:lstStyle>
            <a:lvl1pPr>
              <a:defRPr/>
            </a:lvl1pPr>
          </a:lstStyle>
          <a:p>
            <a:pPr>
              <a:defRPr/>
            </a:pPr>
            <a:endParaRPr lang="en-IN"/>
          </a:p>
        </p:txBody>
      </p:sp>
      <p:sp>
        <p:nvSpPr>
          <p:cNvPr id="9" name="Slide Number Placeholder 5">
            <a:extLst>
              <a:ext uri="{FF2B5EF4-FFF2-40B4-BE49-F238E27FC236}">
                <a16:creationId xmlns:a16="http://schemas.microsoft.com/office/drawing/2014/main" id="{36EB8B7F-8CCD-0D27-A546-F2EA58AFA48B}"/>
              </a:ext>
            </a:extLst>
          </p:cNvPr>
          <p:cNvSpPr>
            <a:spLocks noGrp="1"/>
          </p:cNvSpPr>
          <p:nvPr>
            <p:ph type="sldNum" sz="quarter" idx="12"/>
          </p:nvPr>
        </p:nvSpPr>
        <p:spPr/>
        <p:txBody>
          <a:bodyPr/>
          <a:lstStyle>
            <a:lvl1pPr>
              <a:defRPr/>
            </a:lvl1pPr>
          </a:lstStyle>
          <a:p>
            <a:pPr>
              <a:defRPr/>
            </a:pPr>
            <a:fld id="{323D45BA-5F82-4D0F-A575-4410F2203B0C}" type="slidenum">
              <a:rPr lang="en-IN"/>
              <a:pPr>
                <a:defRPr/>
              </a:pPr>
              <a:t>‹#›</a:t>
            </a:fld>
            <a:endParaRPr lang="en-IN"/>
          </a:p>
        </p:txBody>
      </p:sp>
    </p:spTree>
    <p:extLst>
      <p:ext uri="{BB962C8B-B14F-4D97-AF65-F5344CB8AC3E}">
        <p14:creationId xmlns:p14="http://schemas.microsoft.com/office/powerpoint/2010/main" val="13339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039F0305-6C6E-95B5-4EA6-31863FC33B4F}"/>
              </a:ext>
            </a:extLst>
          </p:cNvPr>
          <p:cNvSpPr>
            <a:spLocks noGrp="1"/>
          </p:cNvSpPr>
          <p:nvPr>
            <p:ph type="dt" sz="half" idx="10"/>
          </p:nvPr>
        </p:nvSpPr>
        <p:spPr/>
        <p:txBody>
          <a:bodyPr/>
          <a:lstStyle>
            <a:lvl1pPr>
              <a:defRPr/>
            </a:lvl1pPr>
          </a:lstStyle>
          <a:p>
            <a:pPr>
              <a:defRPr/>
            </a:pPr>
            <a:fld id="{9AF8F26D-D458-40F8-9C43-3DB98780B1F4}" type="datetimeFigureOut">
              <a:rPr lang="en-IN"/>
              <a:pPr>
                <a:defRPr/>
              </a:pPr>
              <a:t>16-03-2024</a:t>
            </a:fld>
            <a:endParaRPr lang="en-IN"/>
          </a:p>
        </p:txBody>
      </p:sp>
      <p:sp>
        <p:nvSpPr>
          <p:cNvPr id="4" name="Footer Placeholder 4">
            <a:extLst>
              <a:ext uri="{FF2B5EF4-FFF2-40B4-BE49-F238E27FC236}">
                <a16:creationId xmlns:a16="http://schemas.microsoft.com/office/drawing/2014/main" id="{6D9AD174-8E99-01F1-F9C5-B5A8F9513B65}"/>
              </a:ext>
            </a:extLst>
          </p:cNvPr>
          <p:cNvSpPr>
            <a:spLocks noGrp="1"/>
          </p:cNvSpPr>
          <p:nvPr>
            <p:ph type="ftr" sz="quarter" idx="11"/>
          </p:nvPr>
        </p:nvSpPr>
        <p:spPr/>
        <p:txBody>
          <a:bodyPr/>
          <a:lstStyle>
            <a:lvl1pPr>
              <a:defRPr/>
            </a:lvl1pPr>
          </a:lstStyle>
          <a:p>
            <a:pPr>
              <a:defRPr/>
            </a:pPr>
            <a:endParaRPr lang="en-IN"/>
          </a:p>
        </p:txBody>
      </p:sp>
      <p:sp>
        <p:nvSpPr>
          <p:cNvPr id="5" name="Slide Number Placeholder 5">
            <a:extLst>
              <a:ext uri="{FF2B5EF4-FFF2-40B4-BE49-F238E27FC236}">
                <a16:creationId xmlns:a16="http://schemas.microsoft.com/office/drawing/2014/main" id="{DA3E9C25-EB4D-9EAA-9EAF-9F25A74F11F8}"/>
              </a:ext>
            </a:extLst>
          </p:cNvPr>
          <p:cNvSpPr>
            <a:spLocks noGrp="1"/>
          </p:cNvSpPr>
          <p:nvPr>
            <p:ph type="sldNum" sz="quarter" idx="12"/>
          </p:nvPr>
        </p:nvSpPr>
        <p:spPr/>
        <p:txBody>
          <a:bodyPr/>
          <a:lstStyle>
            <a:lvl1pPr>
              <a:defRPr/>
            </a:lvl1pPr>
          </a:lstStyle>
          <a:p>
            <a:pPr>
              <a:defRPr/>
            </a:pPr>
            <a:fld id="{36755604-383B-47E2-9BC8-74360A9F121C}" type="slidenum">
              <a:rPr lang="en-IN"/>
              <a:pPr>
                <a:defRPr/>
              </a:pPr>
              <a:t>‹#›</a:t>
            </a:fld>
            <a:endParaRPr lang="en-IN"/>
          </a:p>
        </p:txBody>
      </p:sp>
    </p:spTree>
    <p:extLst>
      <p:ext uri="{BB962C8B-B14F-4D97-AF65-F5344CB8AC3E}">
        <p14:creationId xmlns:p14="http://schemas.microsoft.com/office/powerpoint/2010/main" val="3188715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10A902B-55FB-F5EF-77EF-DB1B1878F48B}"/>
              </a:ext>
            </a:extLst>
          </p:cNvPr>
          <p:cNvSpPr>
            <a:spLocks noGrp="1"/>
          </p:cNvSpPr>
          <p:nvPr>
            <p:ph type="dt" sz="half" idx="10"/>
          </p:nvPr>
        </p:nvSpPr>
        <p:spPr/>
        <p:txBody>
          <a:bodyPr/>
          <a:lstStyle>
            <a:lvl1pPr>
              <a:defRPr/>
            </a:lvl1pPr>
          </a:lstStyle>
          <a:p>
            <a:pPr>
              <a:defRPr/>
            </a:pPr>
            <a:fld id="{79E4835D-0B0F-480A-B211-449297C14F91}" type="datetimeFigureOut">
              <a:rPr lang="en-IN"/>
              <a:pPr>
                <a:defRPr/>
              </a:pPr>
              <a:t>16-03-2024</a:t>
            </a:fld>
            <a:endParaRPr lang="en-IN"/>
          </a:p>
        </p:txBody>
      </p:sp>
      <p:sp>
        <p:nvSpPr>
          <p:cNvPr id="3" name="Footer Placeholder 4">
            <a:extLst>
              <a:ext uri="{FF2B5EF4-FFF2-40B4-BE49-F238E27FC236}">
                <a16:creationId xmlns:a16="http://schemas.microsoft.com/office/drawing/2014/main" id="{DA9FEC2A-3439-7BF2-0065-C502DA33B173}"/>
              </a:ext>
            </a:extLst>
          </p:cNvPr>
          <p:cNvSpPr>
            <a:spLocks noGrp="1"/>
          </p:cNvSpPr>
          <p:nvPr>
            <p:ph type="ftr" sz="quarter" idx="11"/>
          </p:nvPr>
        </p:nvSpPr>
        <p:spPr/>
        <p:txBody>
          <a:bodyPr/>
          <a:lstStyle>
            <a:lvl1pPr>
              <a:defRPr/>
            </a:lvl1pPr>
          </a:lstStyle>
          <a:p>
            <a:pPr>
              <a:defRPr/>
            </a:pPr>
            <a:endParaRPr lang="en-IN"/>
          </a:p>
        </p:txBody>
      </p:sp>
      <p:sp>
        <p:nvSpPr>
          <p:cNvPr id="4" name="Slide Number Placeholder 5">
            <a:extLst>
              <a:ext uri="{FF2B5EF4-FFF2-40B4-BE49-F238E27FC236}">
                <a16:creationId xmlns:a16="http://schemas.microsoft.com/office/drawing/2014/main" id="{969B13CD-96AE-223F-5F31-E6783D959B90}"/>
              </a:ext>
            </a:extLst>
          </p:cNvPr>
          <p:cNvSpPr>
            <a:spLocks noGrp="1"/>
          </p:cNvSpPr>
          <p:nvPr>
            <p:ph type="sldNum" sz="quarter" idx="12"/>
          </p:nvPr>
        </p:nvSpPr>
        <p:spPr/>
        <p:txBody>
          <a:bodyPr/>
          <a:lstStyle>
            <a:lvl1pPr>
              <a:defRPr/>
            </a:lvl1pPr>
          </a:lstStyle>
          <a:p>
            <a:pPr>
              <a:defRPr/>
            </a:pPr>
            <a:fld id="{7645F85F-3C7D-4F65-A95E-32E835EE0C0F}" type="slidenum">
              <a:rPr lang="en-IN"/>
              <a:pPr>
                <a:defRPr/>
              </a:pPr>
              <a:t>‹#›</a:t>
            </a:fld>
            <a:endParaRPr lang="en-IN"/>
          </a:p>
        </p:txBody>
      </p:sp>
    </p:spTree>
    <p:extLst>
      <p:ext uri="{BB962C8B-B14F-4D97-AF65-F5344CB8AC3E}">
        <p14:creationId xmlns:p14="http://schemas.microsoft.com/office/powerpoint/2010/main" val="1411008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70B9F8C7-54CA-CCC1-0A8D-5E97B1B8CC2C}"/>
              </a:ext>
            </a:extLst>
          </p:cNvPr>
          <p:cNvSpPr>
            <a:spLocks noGrp="1"/>
          </p:cNvSpPr>
          <p:nvPr>
            <p:ph type="dt" sz="half" idx="10"/>
          </p:nvPr>
        </p:nvSpPr>
        <p:spPr/>
        <p:txBody>
          <a:bodyPr/>
          <a:lstStyle>
            <a:lvl1pPr>
              <a:defRPr/>
            </a:lvl1pPr>
          </a:lstStyle>
          <a:p>
            <a:pPr>
              <a:defRPr/>
            </a:pPr>
            <a:fld id="{334402C2-CF2B-4A7C-A3D8-09F18EB55CD3}" type="datetimeFigureOut">
              <a:rPr lang="en-IN"/>
              <a:pPr>
                <a:defRPr/>
              </a:pPr>
              <a:t>16-03-2024</a:t>
            </a:fld>
            <a:endParaRPr lang="en-IN"/>
          </a:p>
        </p:txBody>
      </p:sp>
      <p:sp>
        <p:nvSpPr>
          <p:cNvPr id="6" name="Footer Placeholder 4">
            <a:extLst>
              <a:ext uri="{FF2B5EF4-FFF2-40B4-BE49-F238E27FC236}">
                <a16:creationId xmlns:a16="http://schemas.microsoft.com/office/drawing/2014/main" id="{B92AD571-A17A-39F2-AD69-54DBD8ED5BA7}"/>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7E59BAFD-D0E1-8E7A-425F-B839EB327C2C}"/>
              </a:ext>
            </a:extLst>
          </p:cNvPr>
          <p:cNvSpPr>
            <a:spLocks noGrp="1"/>
          </p:cNvSpPr>
          <p:nvPr>
            <p:ph type="sldNum" sz="quarter" idx="12"/>
          </p:nvPr>
        </p:nvSpPr>
        <p:spPr/>
        <p:txBody>
          <a:bodyPr/>
          <a:lstStyle>
            <a:lvl1pPr>
              <a:defRPr/>
            </a:lvl1pPr>
          </a:lstStyle>
          <a:p>
            <a:pPr>
              <a:defRPr/>
            </a:pPr>
            <a:fld id="{55DE0A6C-04A6-43C6-9919-D7A85BA76255}" type="slidenum">
              <a:rPr lang="en-IN"/>
              <a:pPr>
                <a:defRPr/>
              </a:pPr>
              <a:t>‹#›</a:t>
            </a:fld>
            <a:endParaRPr lang="en-IN"/>
          </a:p>
        </p:txBody>
      </p:sp>
    </p:spTree>
    <p:extLst>
      <p:ext uri="{BB962C8B-B14F-4D97-AF65-F5344CB8AC3E}">
        <p14:creationId xmlns:p14="http://schemas.microsoft.com/office/powerpoint/2010/main" val="4238262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50392B65-77F6-30B5-B4AD-C41F96393E64}"/>
              </a:ext>
            </a:extLst>
          </p:cNvPr>
          <p:cNvSpPr>
            <a:spLocks noGrp="1"/>
          </p:cNvSpPr>
          <p:nvPr>
            <p:ph type="dt" sz="half" idx="10"/>
          </p:nvPr>
        </p:nvSpPr>
        <p:spPr/>
        <p:txBody>
          <a:bodyPr/>
          <a:lstStyle>
            <a:lvl1pPr>
              <a:defRPr/>
            </a:lvl1pPr>
          </a:lstStyle>
          <a:p>
            <a:pPr>
              <a:defRPr/>
            </a:pPr>
            <a:fld id="{F369A32A-B9DB-4F2A-B1A9-F0C5585A7CFB}" type="datetimeFigureOut">
              <a:rPr lang="en-IN"/>
              <a:pPr>
                <a:defRPr/>
              </a:pPr>
              <a:t>16-03-2024</a:t>
            </a:fld>
            <a:endParaRPr lang="en-IN"/>
          </a:p>
        </p:txBody>
      </p:sp>
      <p:sp>
        <p:nvSpPr>
          <p:cNvPr id="6" name="Footer Placeholder 4">
            <a:extLst>
              <a:ext uri="{FF2B5EF4-FFF2-40B4-BE49-F238E27FC236}">
                <a16:creationId xmlns:a16="http://schemas.microsoft.com/office/drawing/2014/main" id="{55813D1A-AE13-FE80-9469-166509E73480}"/>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95E6F13A-F7AD-1FCF-BA27-89D40FCE74FA}"/>
              </a:ext>
            </a:extLst>
          </p:cNvPr>
          <p:cNvSpPr>
            <a:spLocks noGrp="1"/>
          </p:cNvSpPr>
          <p:nvPr>
            <p:ph type="sldNum" sz="quarter" idx="12"/>
          </p:nvPr>
        </p:nvSpPr>
        <p:spPr/>
        <p:txBody>
          <a:bodyPr/>
          <a:lstStyle>
            <a:lvl1pPr>
              <a:defRPr/>
            </a:lvl1pPr>
          </a:lstStyle>
          <a:p>
            <a:pPr>
              <a:defRPr/>
            </a:pPr>
            <a:fld id="{4991587B-5DAF-4499-AF81-0ACBA049F143}" type="slidenum">
              <a:rPr lang="en-IN"/>
              <a:pPr>
                <a:defRPr/>
              </a:pPr>
              <a:t>‹#›</a:t>
            </a:fld>
            <a:endParaRPr lang="en-IN"/>
          </a:p>
        </p:txBody>
      </p:sp>
    </p:spTree>
    <p:extLst>
      <p:ext uri="{BB962C8B-B14F-4D97-AF65-F5344CB8AC3E}">
        <p14:creationId xmlns:p14="http://schemas.microsoft.com/office/powerpoint/2010/main" val="2176131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9663A978-4017-65AD-4311-53D93C861CEE}"/>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9212AE00-3D87-8F9E-F736-13348D7D3CEC}"/>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30EA247E-E31F-C526-BB27-227BD818AC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82000"/>
                  </a:schemeClr>
                </a:solidFill>
                <a:latin typeface="+mn-lt"/>
              </a:defRPr>
            </a:lvl1pPr>
          </a:lstStyle>
          <a:p>
            <a:pPr>
              <a:defRPr/>
            </a:pPr>
            <a:fld id="{01FDE0B6-7A22-4934-9437-BD8811CD5986}" type="datetimeFigureOut">
              <a:rPr lang="en-IN"/>
              <a:pPr>
                <a:defRPr/>
              </a:pPr>
              <a:t>16-03-2024</a:t>
            </a:fld>
            <a:endParaRPr lang="en-IN"/>
          </a:p>
        </p:txBody>
      </p:sp>
      <p:sp>
        <p:nvSpPr>
          <p:cNvPr id="5" name="Footer Placeholder 4">
            <a:extLst>
              <a:ext uri="{FF2B5EF4-FFF2-40B4-BE49-F238E27FC236}">
                <a16:creationId xmlns:a16="http://schemas.microsoft.com/office/drawing/2014/main" id="{F58B07A5-D0A0-A215-AD91-D49A6AD8D0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82000"/>
                  </a:schemeClr>
                </a:solidFill>
                <a:latin typeface="+mn-lt"/>
              </a:defRPr>
            </a:lvl1pPr>
          </a:lstStyle>
          <a:p>
            <a:pPr>
              <a:defRPr/>
            </a:pPr>
            <a:endParaRPr lang="en-IN"/>
          </a:p>
        </p:txBody>
      </p:sp>
      <p:sp>
        <p:nvSpPr>
          <p:cNvPr id="6" name="Slide Number Placeholder 5">
            <a:extLst>
              <a:ext uri="{FF2B5EF4-FFF2-40B4-BE49-F238E27FC236}">
                <a16:creationId xmlns:a16="http://schemas.microsoft.com/office/drawing/2014/main" id="{57490F4E-5C88-BE6D-FF6E-7978EF4BD4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82000"/>
                  </a:schemeClr>
                </a:solidFill>
                <a:latin typeface="+mn-lt"/>
              </a:defRPr>
            </a:lvl1pPr>
          </a:lstStyle>
          <a:p>
            <a:pPr>
              <a:defRPr/>
            </a:pPr>
            <a:fld id="{C949A0D4-DA4E-4253-BF85-042CCFC3D868}"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Aptos Display" panose="020B0004020202020204" pitchFamily="34" charset="0"/>
        </a:defRPr>
      </a:lvl2pPr>
      <a:lvl3pPr algn="l" rtl="0" fontAlgn="base">
        <a:lnSpc>
          <a:spcPct val="90000"/>
        </a:lnSpc>
        <a:spcBef>
          <a:spcPct val="0"/>
        </a:spcBef>
        <a:spcAft>
          <a:spcPct val="0"/>
        </a:spcAft>
        <a:defRPr sz="4400">
          <a:solidFill>
            <a:schemeClr val="tx1"/>
          </a:solidFill>
          <a:latin typeface="Aptos Display" panose="020B0004020202020204" pitchFamily="34" charset="0"/>
        </a:defRPr>
      </a:lvl3pPr>
      <a:lvl4pPr algn="l" rtl="0" fontAlgn="base">
        <a:lnSpc>
          <a:spcPct val="90000"/>
        </a:lnSpc>
        <a:spcBef>
          <a:spcPct val="0"/>
        </a:spcBef>
        <a:spcAft>
          <a:spcPct val="0"/>
        </a:spcAft>
        <a:defRPr sz="4400">
          <a:solidFill>
            <a:schemeClr val="tx1"/>
          </a:solidFill>
          <a:latin typeface="Aptos Display" panose="020B0004020202020204" pitchFamily="34" charset="0"/>
        </a:defRPr>
      </a:lvl4pPr>
      <a:lvl5pPr algn="l" rtl="0" fontAlgn="base">
        <a:lnSpc>
          <a:spcPct val="90000"/>
        </a:lnSpc>
        <a:spcBef>
          <a:spcPct val="0"/>
        </a:spcBef>
        <a:spcAft>
          <a:spcPct val="0"/>
        </a:spcAft>
        <a:defRPr sz="4400">
          <a:solidFill>
            <a:schemeClr val="tx1"/>
          </a:solidFill>
          <a:latin typeface="Aptos Display" panose="020B0004020202020204" pitchFamily="34" charset="0"/>
        </a:defRPr>
      </a:lvl5pPr>
      <a:lvl6pPr marL="457200" algn="l" rtl="0" fontAlgn="base">
        <a:lnSpc>
          <a:spcPct val="90000"/>
        </a:lnSpc>
        <a:spcBef>
          <a:spcPct val="0"/>
        </a:spcBef>
        <a:spcAft>
          <a:spcPct val="0"/>
        </a:spcAft>
        <a:defRPr sz="4400">
          <a:solidFill>
            <a:schemeClr val="tx1"/>
          </a:solidFill>
          <a:latin typeface="Aptos Display" panose="020B0004020202020204" pitchFamily="34" charset="0"/>
        </a:defRPr>
      </a:lvl6pPr>
      <a:lvl7pPr marL="914400" algn="l" rtl="0" fontAlgn="base">
        <a:lnSpc>
          <a:spcPct val="90000"/>
        </a:lnSpc>
        <a:spcBef>
          <a:spcPct val="0"/>
        </a:spcBef>
        <a:spcAft>
          <a:spcPct val="0"/>
        </a:spcAft>
        <a:defRPr sz="4400">
          <a:solidFill>
            <a:schemeClr val="tx1"/>
          </a:solidFill>
          <a:latin typeface="Aptos Display" panose="020B0004020202020204" pitchFamily="34" charset="0"/>
        </a:defRPr>
      </a:lvl7pPr>
      <a:lvl8pPr marL="1371600" algn="l" rtl="0" fontAlgn="base">
        <a:lnSpc>
          <a:spcPct val="90000"/>
        </a:lnSpc>
        <a:spcBef>
          <a:spcPct val="0"/>
        </a:spcBef>
        <a:spcAft>
          <a:spcPct val="0"/>
        </a:spcAft>
        <a:defRPr sz="4400">
          <a:solidFill>
            <a:schemeClr val="tx1"/>
          </a:solidFill>
          <a:latin typeface="Aptos Display" panose="020B0004020202020204" pitchFamily="34" charset="0"/>
        </a:defRPr>
      </a:lvl8pPr>
      <a:lvl9pPr marL="1828800" algn="l" rtl="0" fontAlgn="base">
        <a:lnSpc>
          <a:spcPct val="90000"/>
        </a:lnSpc>
        <a:spcBef>
          <a:spcPct val="0"/>
        </a:spcBef>
        <a:spcAft>
          <a:spcPct val="0"/>
        </a:spcAft>
        <a:defRPr sz="4400">
          <a:solidFill>
            <a:schemeClr val="tx1"/>
          </a:solidFill>
          <a:latin typeface="Aptos Display" panose="020B000402020202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wenhsu94.medium.com/analysis-of-brazilian-e-commerce-datasets-olist-a33e38f677ea"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jpeg"/><Relationship Id="rId7" Type="http://schemas.openxmlformats.org/officeDocument/2006/relationships/customXml" Target="../ink/ink2.xml"/><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customXml" Target="../ink/ink1.xml"/><Relationship Id="rId10" Type="http://schemas.openxmlformats.org/officeDocument/2006/relationships/image" Target="../media/image14.png"/><Relationship Id="rId4" Type="http://schemas.openxmlformats.org/officeDocument/2006/relationships/image" Target="../media/image11.jpeg"/><Relationship Id="rId9" Type="http://schemas.openxmlformats.org/officeDocument/2006/relationships/customXml" Target="../ink/ink3.xm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customXml" Target="../ink/ink5.xml"/><Relationship Id="rId2" Type="http://schemas.openxmlformats.org/officeDocument/2006/relationships/customXml" Target="../ink/ink4.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10" Type="http://schemas.openxmlformats.org/officeDocument/2006/relationships/image" Target="../media/image20.png"/><Relationship Id="rId4" Type="http://schemas.openxmlformats.org/officeDocument/2006/relationships/image" Target="../media/image12.jpeg"/><Relationship Id="rId9" Type="http://schemas.openxmlformats.org/officeDocument/2006/relationships/customXml" Target="../ink/ink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leverageedu.com/blog/teamwork/"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7D73829-FC33-E21B-C177-C36DC3B7A845}"/>
              </a:ext>
            </a:extLst>
          </p:cNvPr>
          <p:cNvSpPr txBox="1"/>
          <p:nvPr/>
        </p:nvSpPr>
        <p:spPr>
          <a:xfrm>
            <a:off x="638882" y="4665145"/>
            <a:ext cx="10909640" cy="1687814"/>
          </a:xfrm>
          <a:prstGeom prst="rect">
            <a:avLst/>
          </a:prstGeom>
        </p:spPr>
        <p:txBody>
          <a:bodyPr vert="horz" lIns="91440" tIns="45720" rIns="91440" bIns="45720" rtlCol="0" anchor="b">
            <a:normAutofit/>
          </a:bodyPr>
          <a:lstStyle/>
          <a:p>
            <a:pPr algn="ctr" eaLnBrk="1" fontAlgn="auto" hangingPunct="1">
              <a:lnSpc>
                <a:spcPct val="90000"/>
              </a:lnSpc>
              <a:spcAft>
                <a:spcPts val="600"/>
              </a:spcAft>
              <a:defRPr/>
            </a:pPr>
            <a:r>
              <a:rPr lang="en-US" sz="4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ea typeface="+mj-ea"/>
                <a:cs typeface="+mj-cs"/>
              </a:rPr>
              <a:t>OLIST STORE (E – COMMERCE) ANALYSIS</a:t>
            </a:r>
          </a:p>
        </p:txBody>
      </p:sp>
      <p:pic>
        <p:nvPicPr>
          <p:cNvPr id="2" name="Picture 1" descr="A blue and white illustration of a city&#10;&#10;Description automatically generated">
            <a:extLst>
              <a:ext uri="{FF2B5EF4-FFF2-40B4-BE49-F238E27FC236}">
                <a16:creationId xmlns:a16="http://schemas.microsoft.com/office/drawing/2014/main" id="{9A7679D9-FE60-C2BD-0E56-2C6DFF77E39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38882" y="152323"/>
            <a:ext cx="10909640" cy="5142169"/>
          </a:xfrm>
          <a:prstGeom prst="rect">
            <a:avLst/>
          </a:prstGeom>
        </p:spPr>
      </p:pic>
      <p:sp>
        <p:nvSpPr>
          <p:cNvPr id="14"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62D4067-410D-F2A7-8C88-E5242F4C8F60}"/>
              </a:ext>
            </a:extLst>
          </p:cNvPr>
          <p:cNvSpPr/>
          <p:nvPr/>
        </p:nvSpPr>
        <p:spPr>
          <a:xfrm>
            <a:off x="0" y="0"/>
            <a:ext cx="12192000" cy="6858000"/>
          </a:xfrm>
          <a:prstGeom prst="rect">
            <a:avLst/>
          </a:prstGeom>
          <a:noFill/>
          <a:ln w="762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76666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descr="&quot;&quot;">
            <a:extLst>
              <a:ext uri="{FF2B5EF4-FFF2-40B4-BE49-F238E27FC236}">
                <a16:creationId xmlns:a16="http://schemas.microsoft.com/office/drawing/2014/main" id="{3D1CCB1E-9B88-6783-5716-2F79547815A4}"/>
              </a:ext>
            </a:extLst>
          </p:cNvPr>
          <p:cNvSpPr>
            <a:spLocks noGrp="1" noRot="1" noChangeAspect="1" noMove="1" noResize="1" noEditPoints="1" noAdjustHandles="1" noChangeArrowheads="1" noChangeShapeType="1" noTextEdit="1"/>
          </p:cNvSpPr>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6" descr="&quot;&quot;">
            <a:extLst>
              <a:ext uri="{FF2B5EF4-FFF2-40B4-BE49-F238E27FC236}">
                <a16:creationId xmlns:a16="http://schemas.microsoft.com/office/drawing/2014/main" id="{E749C5F4-AC9D-0CD2-B6CB-C1298F15F75F}"/>
              </a:ext>
            </a:extLst>
          </p:cNvPr>
          <p:cNvSpPr>
            <a:spLocks noGrp="1" noRot="1" noChangeAspect="1" noMove="1" noResize="1" noEditPoints="1" noAdjustHandles="1" noChangeArrowheads="1" noChangeShapeType="1" noTextEdit="1"/>
          </p:cNvSpPr>
          <p:nvPr/>
        </p:nvSpPr>
        <p:spPr>
          <a:xfrm flipV="1">
            <a:off x="838200" y="720725"/>
            <a:ext cx="10515600" cy="5416550"/>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0244" name="Picture 2" descr="A screenshot of a computer&#10;&#10;Description automatically generated">
            <a:extLst>
              <a:ext uri="{FF2B5EF4-FFF2-40B4-BE49-F238E27FC236}">
                <a16:creationId xmlns:a16="http://schemas.microsoft.com/office/drawing/2014/main" id="{FE38FB41-5A01-72B4-9DFE-0BD658EDB2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1263" y="1377950"/>
            <a:ext cx="9867900" cy="447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TextBox 4">
            <a:extLst>
              <a:ext uri="{FF2B5EF4-FFF2-40B4-BE49-F238E27FC236}">
                <a16:creationId xmlns:a16="http://schemas.microsoft.com/office/drawing/2014/main" id="{ABA80077-34BB-9F7B-DFF3-016C9408F370}"/>
              </a:ext>
            </a:extLst>
          </p:cNvPr>
          <p:cNvSpPr txBox="1">
            <a:spLocks noChangeArrowheads="1"/>
          </p:cNvSpPr>
          <p:nvPr/>
        </p:nvSpPr>
        <p:spPr bwMode="auto">
          <a:xfrm>
            <a:off x="1211263" y="1008063"/>
            <a:ext cx="3543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eaLnBrk="1" hangingPunct="1"/>
            <a:r>
              <a:rPr lang="en-IN" altLang="en-US" b="1"/>
              <a:t>Excel Dashboard</a:t>
            </a:r>
          </a:p>
        </p:txBody>
      </p:sp>
      <p:sp>
        <p:nvSpPr>
          <p:cNvPr id="2" name="Rectangle 1">
            <a:extLst>
              <a:ext uri="{FF2B5EF4-FFF2-40B4-BE49-F238E27FC236}">
                <a16:creationId xmlns:a16="http://schemas.microsoft.com/office/drawing/2014/main" id="{42B24B38-5709-6744-6247-CB65BDDDC8EF}"/>
              </a:ext>
            </a:extLst>
          </p:cNvPr>
          <p:cNvSpPr/>
          <p:nvPr/>
        </p:nvSpPr>
        <p:spPr>
          <a:xfrm>
            <a:off x="0" y="0"/>
            <a:ext cx="12192000" cy="6858000"/>
          </a:xfrm>
          <a:prstGeom prst="rect">
            <a:avLst/>
          </a:prstGeom>
          <a:noFill/>
          <a:ln w="762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descr="&quot;&quot;">
            <a:extLst>
              <a:ext uri="{FF2B5EF4-FFF2-40B4-BE49-F238E27FC236}">
                <a16:creationId xmlns:a16="http://schemas.microsoft.com/office/drawing/2014/main" id="{1BC00D12-EB0A-DBB2-E75B-C8D9FEBA8A3B}"/>
              </a:ext>
            </a:extLst>
          </p:cNvPr>
          <p:cNvSpPr>
            <a:spLocks noGrp="1" noRot="1" noChangeAspect="1" noMove="1" noResize="1" noEditPoints="1" noAdjustHandles="1" noChangeArrowheads="1" noChangeShapeType="1" noTextEdit="1"/>
          </p:cNvSpPr>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6" descr="&quot;&quot;">
            <a:extLst>
              <a:ext uri="{FF2B5EF4-FFF2-40B4-BE49-F238E27FC236}">
                <a16:creationId xmlns:a16="http://schemas.microsoft.com/office/drawing/2014/main" id="{FF6A90B4-3BD8-130D-A6E5-B21D019345D1}"/>
              </a:ext>
            </a:extLst>
          </p:cNvPr>
          <p:cNvSpPr>
            <a:spLocks noGrp="1" noRot="1" noChangeAspect="1" noMove="1" noResize="1" noEditPoints="1" noAdjustHandles="1" noChangeArrowheads="1" noChangeShapeType="1" noTextEdit="1"/>
          </p:cNvSpPr>
          <p:nvPr/>
        </p:nvSpPr>
        <p:spPr>
          <a:xfrm flipV="1">
            <a:off x="838200" y="720725"/>
            <a:ext cx="10515600" cy="5416550"/>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1268" name="Picture 2" descr="A screenshot of a computer screen&#10;&#10;Description automatically generated">
            <a:extLst>
              <a:ext uri="{FF2B5EF4-FFF2-40B4-BE49-F238E27FC236}">
                <a16:creationId xmlns:a16="http://schemas.microsoft.com/office/drawing/2014/main" id="{19AC239D-D845-9430-E47D-762E20C5D4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27" t="-1505" r="29" b="-2"/>
          <a:stretch>
            <a:fillRect/>
          </a:stretch>
        </p:blipFill>
        <p:spPr bwMode="auto">
          <a:xfrm>
            <a:off x="1214284" y="1284288"/>
            <a:ext cx="9763432" cy="465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Box 8">
            <a:extLst>
              <a:ext uri="{FF2B5EF4-FFF2-40B4-BE49-F238E27FC236}">
                <a16:creationId xmlns:a16="http://schemas.microsoft.com/office/drawing/2014/main" id="{79B5A4FB-82D9-A437-CA79-6A8C3767F669}"/>
              </a:ext>
            </a:extLst>
          </p:cNvPr>
          <p:cNvSpPr txBox="1">
            <a:spLocks noChangeArrowheads="1"/>
          </p:cNvSpPr>
          <p:nvPr/>
        </p:nvSpPr>
        <p:spPr bwMode="auto">
          <a:xfrm>
            <a:off x="1214284" y="914400"/>
            <a:ext cx="3219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eaLnBrk="1" hangingPunct="1"/>
            <a:r>
              <a:rPr lang="en-IN" altLang="en-US" b="1" dirty="0"/>
              <a:t>Power Bi Dashboard</a:t>
            </a:r>
          </a:p>
        </p:txBody>
      </p:sp>
      <p:sp>
        <p:nvSpPr>
          <p:cNvPr id="2" name="Rectangle 1">
            <a:extLst>
              <a:ext uri="{FF2B5EF4-FFF2-40B4-BE49-F238E27FC236}">
                <a16:creationId xmlns:a16="http://schemas.microsoft.com/office/drawing/2014/main" id="{9339EFE4-A185-7AA4-44BD-5A05146B6832}"/>
              </a:ext>
            </a:extLst>
          </p:cNvPr>
          <p:cNvSpPr/>
          <p:nvPr/>
        </p:nvSpPr>
        <p:spPr>
          <a:xfrm>
            <a:off x="0" y="0"/>
            <a:ext cx="12192000" cy="6858000"/>
          </a:xfrm>
          <a:prstGeom prst="rect">
            <a:avLst/>
          </a:prstGeom>
          <a:noFill/>
          <a:ln w="762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descr="&quot;&quot;">
            <a:extLst>
              <a:ext uri="{FF2B5EF4-FFF2-40B4-BE49-F238E27FC236}">
                <a16:creationId xmlns:a16="http://schemas.microsoft.com/office/drawing/2014/main" id="{C995A80E-839E-5023-77B9-8141804F733E}"/>
              </a:ext>
            </a:extLst>
          </p:cNvPr>
          <p:cNvSpPr>
            <a:spLocks noGrp="1" noRot="1" noChangeAspect="1" noMove="1" noResize="1" noEditPoints="1" noAdjustHandles="1" noChangeArrowheads="1" noChangeShapeType="1" noTextEdit="1"/>
          </p:cNvSpPr>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6" descr="&quot;&quot;">
            <a:extLst>
              <a:ext uri="{FF2B5EF4-FFF2-40B4-BE49-F238E27FC236}">
                <a16:creationId xmlns:a16="http://schemas.microsoft.com/office/drawing/2014/main" id="{C67A11A8-C6BB-9DC4-4556-FCD97D67BC66}"/>
              </a:ext>
            </a:extLst>
          </p:cNvPr>
          <p:cNvSpPr>
            <a:spLocks noGrp="1" noRot="1" noChangeAspect="1" noMove="1" noResize="1" noEditPoints="1" noAdjustHandles="1" noChangeArrowheads="1" noChangeShapeType="1" noTextEdit="1"/>
          </p:cNvSpPr>
          <p:nvPr/>
        </p:nvSpPr>
        <p:spPr>
          <a:xfrm flipV="1">
            <a:off x="838200" y="720725"/>
            <a:ext cx="10515600" cy="5416550"/>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2292" name="Picture 2" descr="A screenshot of a computer&#10;&#10;Description automatically generated">
            <a:extLst>
              <a:ext uri="{FF2B5EF4-FFF2-40B4-BE49-F238E27FC236}">
                <a16:creationId xmlns:a16="http://schemas.microsoft.com/office/drawing/2014/main" id="{3E937199-284E-2D31-5F5B-3298EDB2D6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5633" y="1255713"/>
            <a:ext cx="9640734" cy="471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TextBox 3">
            <a:extLst>
              <a:ext uri="{FF2B5EF4-FFF2-40B4-BE49-F238E27FC236}">
                <a16:creationId xmlns:a16="http://schemas.microsoft.com/office/drawing/2014/main" id="{9E6BE792-1097-74D3-F845-1F5963BDF984}"/>
              </a:ext>
            </a:extLst>
          </p:cNvPr>
          <p:cNvSpPr txBox="1">
            <a:spLocks noChangeArrowheads="1"/>
          </p:cNvSpPr>
          <p:nvPr/>
        </p:nvSpPr>
        <p:spPr bwMode="auto">
          <a:xfrm>
            <a:off x="1275633" y="885825"/>
            <a:ext cx="3489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eaLnBrk="1" hangingPunct="1"/>
            <a:r>
              <a:rPr lang="en-IN" altLang="en-US" b="1" dirty="0"/>
              <a:t>Tableau Dashboard</a:t>
            </a:r>
          </a:p>
        </p:txBody>
      </p:sp>
      <p:sp>
        <p:nvSpPr>
          <p:cNvPr id="2" name="Rectangle 1">
            <a:extLst>
              <a:ext uri="{FF2B5EF4-FFF2-40B4-BE49-F238E27FC236}">
                <a16:creationId xmlns:a16="http://schemas.microsoft.com/office/drawing/2014/main" id="{58436C7B-48FC-6B07-D3D8-CDA71F779F58}"/>
              </a:ext>
            </a:extLst>
          </p:cNvPr>
          <p:cNvSpPr/>
          <p:nvPr/>
        </p:nvSpPr>
        <p:spPr>
          <a:xfrm>
            <a:off x="0" y="0"/>
            <a:ext cx="12192000" cy="6858000"/>
          </a:xfrm>
          <a:prstGeom prst="rect">
            <a:avLst/>
          </a:prstGeom>
          <a:noFill/>
          <a:ln w="762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descr="&quot;&quot;">
            <a:extLst>
              <a:ext uri="{FF2B5EF4-FFF2-40B4-BE49-F238E27FC236}">
                <a16:creationId xmlns:a16="http://schemas.microsoft.com/office/drawing/2014/main" id="{6C8624F2-84A7-4A2D-D26C-98240FA740FC}"/>
              </a:ext>
            </a:extLst>
          </p:cNvPr>
          <p:cNvSpPr>
            <a:spLocks noGrp="1" noRot="1" noChangeAspect="1" noMove="1" noResize="1" noEditPoints="1" noAdjustHandles="1" noChangeArrowheads="1" noChangeShapeType="1" noTextEdit="1"/>
          </p:cNvSpPr>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6" descr="&quot;&quot;">
            <a:extLst>
              <a:ext uri="{FF2B5EF4-FFF2-40B4-BE49-F238E27FC236}">
                <a16:creationId xmlns:a16="http://schemas.microsoft.com/office/drawing/2014/main" id="{17FD90ED-EF28-1FA4-3274-501764CEC5F5}"/>
              </a:ext>
            </a:extLst>
          </p:cNvPr>
          <p:cNvSpPr>
            <a:spLocks noGrp="1" noRot="1" noChangeAspect="1" noMove="1" noResize="1" noEditPoints="1" noAdjustHandles="1" noChangeArrowheads="1" noChangeShapeType="1" noTextEdit="1"/>
          </p:cNvSpPr>
          <p:nvPr/>
        </p:nvSpPr>
        <p:spPr>
          <a:xfrm flipV="1">
            <a:off x="838200" y="720725"/>
            <a:ext cx="10515600" cy="5416550"/>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340" name="TextBox 3">
            <a:extLst>
              <a:ext uri="{FF2B5EF4-FFF2-40B4-BE49-F238E27FC236}">
                <a16:creationId xmlns:a16="http://schemas.microsoft.com/office/drawing/2014/main" id="{2561F9CB-85A5-2766-CC68-A363FBEC653F}"/>
              </a:ext>
            </a:extLst>
          </p:cNvPr>
          <p:cNvSpPr txBox="1">
            <a:spLocks noChangeArrowheads="1"/>
          </p:cNvSpPr>
          <p:nvPr/>
        </p:nvSpPr>
        <p:spPr bwMode="auto">
          <a:xfrm>
            <a:off x="1053166" y="808785"/>
            <a:ext cx="3489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eaLnBrk="1" hangingPunct="1"/>
            <a:r>
              <a:rPr lang="en-IN" altLang="en-US" sz="2800" b="1"/>
              <a:t>SQL</a:t>
            </a:r>
          </a:p>
        </p:txBody>
      </p:sp>
      <p:pic>
        <p:nvPicPr>
          <p:cNvPr id="7" name="Picture 6">
            <a:extLst>
              <a:ext uri="{FF2B5EF4-FFF2-40B4-BE49-F238E27FC236}">
                <a16:creationId xmlns:a16="http://schemas.microsoft.com/office/drawing/2014/main" id="{79A10E0D-A239-3B8D-97D4-89072EB57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918" y="1420720"/>
            <a:ext cx="3898888" cy="1940204"/>
          </a:xfrm>
          <a:prstGeom prst="rect">
            <a:avLst/>
          </a:prstGeom>
          <a:ln w="28575">
            <a:solidFill>
              <a:schemeClr val="tx1"/>
            </a:solidFill>
          </a:ln>
        </p:spPr>
      </p:pic>
      <p:pic>
        <p:nvPicPr>
          <p:cNvPr id="11" name="Picture 10">
            <a:extLst>
              <a:ext uri="{FF2B5EF4-FFF2-40B4-BE49-F238E27FC236}">
                <a16:creationId xmlns:a16="http://schemas.microsoft.com/office/drawing/2014/main" id="{E3995D0C-A6DC-0BFF-8DA4-C224B3B293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0862" y="1420720"/>
            <a:ext cx="4106023" cy="1940204"/>
          </a:xfrm>
          <a:prstGeom prst="rect">
            <a:avLst/>
          </a:prstGeom>
          <a:ln w="28575">
            <a:solidFill>
              <a:schemeClr val="tx1"/>
            </a:solidFill>
          </a:ln>
        </p:spPr>
      </p:pic>
      <p:pic>
        <p:nvPicPr>
          <p:cNvPr id="13" name="Picture 12">
            <a:extLst>
              <a:ext uri="{FF2B5EF4-FFF2-40B4-BE49-F238E27FC236}">
                <a16:creationId xmlns:a16="http://schemas.microsoft.com/office/drawing/2014/main" id="{6849DCDF-1DFB-D5AF-8438-3BD86ABBA9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918" y="3539658"/>
            <a:ext cx="8164967" cy="2418883"/>
          </a:xfrm>
          <a:prstGeom prst="rect">
            <a:avLst/>
          </a:prstGeom>
          <a:ln w="28575">
            <a:solidFill>
              <a:schemeClr val="tx1"/>
            </a:solidFill>
          </a:ln>
        </p:spPr>
      </p:pic>
      <p:sp>
        <p:nvSpPr>
          <p:cNvPr id="16" name="Rectangle 15">
            <a:extLst>
              <a:ext uri="{FF2B5EF4-FFF2-40B4-BE49-F238E27FC236}">
                <a16:creationId xmlns:a16="http://schemas.microsoft.com/office/drawing/2014/main" id="{DFCE1A68-BCD9-9C9A-9027-942E2D6ECD1C}"/>
              </a:ext>
            </a:extLst>
          </p:cNvPr>
          <p:cNvSpPr/>
          <p:nvPr/>
        </p:nvSpPr>
        <p:spPr>
          <a:xfrm>
            <a:off x="9376940" y="1420720"/>
            <a:ext cx="1635189" cy="453782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IN" sz="1100" dirty="0"/>
              <a:t>Credit card with review </a:t>
            </a:r>
          </a:p>
          <a:p>
            <a:pPr algn="ctr"/>
            <a:r>
              <a:rPr lang="en-IN" sz="1100" dirty="0"/>
              <a:t>score 5= </a:t>
            </a:r>
            <a:r>
              <a:rPr lang="en-IN" sz="1200" b="1" dirty="0"/>
              <a:t>21510</a:t>
            </a:r>
          </a:p>
          <a:p>
            <a:pPr algn="ctr"/>
            <a:endParaRPr lang="en-IN" sz="1100" dirty="0"/>
          </a:p>
          <a:p>
            <a:pPr algn="ctr"/>
            <a:endParaRPr lang="en-IN" sz="1100" dirty="0"/>
          </a:p>
          <a:p>
            <a:pPr algn="ctr"/>
            <a:endParaRPr lang="en-IN" sz="1100" dirty="0"/>
          </a:p>
          <a:p>
            <a:pPr algn="ctr"/>
            <a:endParaRPr lang="en-IN" sz="1100" dirty="0"/>
          </a:p>
          <a:p>
            <a:pPr algn="ctr"/>
            <a:r>
              <a:rPr lang="en-IN" sz="1100" dirty="0"/>
              <a:t>Top 5 delivery days with review Score 5 are</a:t>
            </a:r>
          </a:p>
          <a:p>
            <a:pPr algn="ctr"/>
            <a:r>
              <a:rPr lang="en-IN" sz="1200" b="1" dirty="0"/>
              <a:t>7,6,8,5,9</a:t>
            </a:r>
            <a:r>
              <a:rPr lang="en-IN" sz="1100" dirty="0"/>
              <a:t> days</a:t>
            </a:r>
          </a:p>
          <a:p>
            <a:pPr algn="ctr"/>
            <a:endParaRPr lang="en-IN" sz="1100" dirty="0"/>
          </a:p>
          <a:p>
            <a:pPr algn="ctr"/>
            <a:endParaRPr lang="en-IN" sz="1100" dirty="0"/>
          </a:p>
          <a:p>
            <a:pPr algn="ctr"/>
            <a:endParaRPr lang="en-IN" sz="1100" dirty="0"/>
          </a:p>
          <a:p>
            <a:pPr algn="ctr"/>
            <a:endParaRPr lang="en-IN" sz="1100" dirty="0"/>
          </a:p>
          <a:p>
            <a:pPr algn="ctr"/>
            <a:r>
              <a:rPr lang="en-IN" sz="1100" dirty="0"/>
              <a:t>Total payments by payment  type=</a:t>
            </a:r>
          </a:p>
          <a:p>
            <a:pPr algn="ctr"/>
            <a:endParaRPr lang="en-IN" sz="1100" dirty="0"/>
          </a:p>
          <a:p>
            <a:pPr algn="ctr"/>
            <a:endParaRPr lang="en-IN" sz="1100" dirty="0"/>
          </a:p>
          <a:p>
            <a:pPr algn="ctr"/>
            <a:endParaRPr lang="en-IN" sz="1100" dirty="0"/>
          </a:p>
          <a:p>
            <a:pPr algn="ctr"/>
            <a:endParaRPr lang="en-IN" sz="1100" dirty="0"/>
          </a:p>
          <a:p>
            <a:pPr algn="ctr"/>
            <a:endParaRPr lang="en-IN" sz="1100" dirty="0"/>
          </a:p>
          <a:p>
            <a:pPr algn="ctr"/>
            <a:endParaRPr lang="en-IN" sz="1100" dirty="0"/>
          </a:p>
          <a:p>
            <a:pPr algn="ctr"/>
            <a:endParaRPr lang="en-IN" dirty="0"/>
          </a:p>
        </p:txBody>
      </p:sp>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4880282A-CD8E-5D47-5A55-F63409E2D91B}"/>
                  </a:ext>
                </a:extLst>
              </p14:cNvPr>
              <p14:cNvContentPartPr/>
              <p14:nvPr/>
            </p14:nvContentPartPr>
            <p14:xfrm>
              <a:off x="9376939" y="2484571"/>
              <a:ext cx="1635189" cy="108371"/>
            </p14:xfrm>
          </p:contentPart>
        </mc:Choice>
        <mc:Fallback xmlns="">
          <p:pic>
            <p:nvPicPr>
              <p:cNvPr id="17" name="Ink 16">
                <a:extLst>
                  <a:ext uri="{FF2B5EF4-FFF2-40B4-BE49-F238E27FC236}">
                    <a16:creationId xmlns:a16="http://schemas.microsoft.com/office/drawing/2014/main" id="{4880282A-CD8E-5D47-5A55-F63409E2D91B}"/>
                  </a:ext>
                </a:extLst>
              </p:cNvPr>
              <p:cNvPicPr/>
              <p:nvPr/>
            </p:nvPicPr>
            <p:blipFill>
              <a:blip r:embed="rId6"/>
              <a:stretch>
                <a:fillRect/>
              </a:stretch>
            </p:blipFill>
            <p:spPr>
              <a:xfrm>
                <a:off x="9370820" y="2478450"/>
                <a:ext cx="1647427" cy="120612"/>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a:extLst>
                  <a:ext uri="{FF2B5EF4-FFF2-40B4-BE49-F238E27FC236}">
                    <a16:creationId xmlns:a16="http://schemas.microsoft.com/office/drawing/2014/main" id="{F1119276-9773-614E-353A-C7FE686DE2DF}"/>
                  </a:ext>
                </a:extLst>
              </p14:cNvPr>
              <p14:cNvContentPartPr/>
              <p14:nvPr/>
            </p14:nvContentPartPr>
            <p14:xfrm>
              <a:off x="9376939" y="3664676"/>
              <a:ext cx="1635189" cy="136465"/>
            </p14:xfrm>
          </p:contentPart>
        </mc:Choice>
        <mc:Fallback xmlns="">
          <p:pic>
            <p:nvPicPr>
              <p:cNvPr id="19" name="Ink 18">
                <a:extLst>
                  <a:ext uri="{FF2B5EF4-FFF2-40B4-BE49-F238E27FC236}">
                    <a16:creationId xmlns:a16="http://schemas.microsoft.com/office/drawing/2014/main" id="{F1119276-9773-614E-353A-C7FE686DE2DF}"/>
                  </a:ext>
                </a:extLst>
              </p:cNvPr>
              <p:cNvPicPr/>
              <p:nvPr/>
            </p:nvPicPr>
            <p:blipFill>
              <a:blip r:embed="rId8"/>
              <a:stretch>
                <a:fillRect/>
              </a:stretch>
            </p:blipFill>
            <p:spPr>
              <a:xfrm>
                <a:off x="9370819" y="3658571"/>
                <a:ext cx="1647430" cy="148675"/>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Ink 19">
                <a:extLst>
                  <a:ext uri="{FF2B5EF4-FFF2-40B4-BE49-F238E27FC236}">
                    <a16:creationId xmlns:a16="http://schemas.microsoft.com/office/drawing/2014/main" id="{8A1970AD-C599-8442-8577-0997D0EADD29}"/>
                  </a:ext>
                </a:extLst>
              </p14:cNvPr>
              <p14:cNvContentPartPr/>
              <p14:nvPr/>
            </p14:nvContentPartPr>
            <p14:xfrm>
              <a:off x="-528819" y="941139"/>
              <a:ext cx="360" cy="360"/>
            </p14:xfrm>
          </p:contentPart>
        </mc:Choice>
        <mc:Fallback xmlns="">
          <p:pic>
            <p:nvPicPr>
              <p:cNvPr id="20" name="Ink 19">
                <a:extLst>
                  <a:ext uri="{FF2B5EF4-FFF2-40B4-BE49-F238E27FC236}">
                    <a16:creationId xmlns:a16="http://schemas.microsoft.com/office/drawing/2014/main" id="{8A1970AD-C599-8442-8577-0997D0EADD29}"/>
                  </a:ext>
                </a:extLst>
              </p:cNvPr>
              <p:cNvPicPr/>
              <p:nvPr/>
            </p:nvPicPr>
            <p:blipFill>
              <a:blip r:embed="rId10"/>
              <a:stretch>
                <a:fillRect/>
              </a:stretch>
            </p:blipFill>
            <p:spPr>
              <a:xfrm>
                <a:off x="-534939" y="935019"/>
                <a:ext cx="12600" cy="12600"/>
              </a:xfrm>
              <a:prstGeom prst="rect">
                <a:avLst/>
              </a:prstGeom>
            </p:spPr>
          </p:pic>
        </mc:Fallback>
      </mc:AlternateContent>
      <p:graphicFrame>
        <p:nvGraphicFramePr>
          <p:cNvPr id="2" name="Table 1">
            <a:extLst>
              <a:ext uri="{FF2B5EF4-FFF2-40B4-BE49-F238E27FC236}">
                <a16:creationId xmlns:a16="http://schemas.microsoft.com/office/drawing/2014/main" id="{483F7320-5767-3D5E-6963-C19CC5DBE66E}"/>
              </a:ext>
            </a:extLst>
          </p:cNvPr>
          <p:cNvGraphicFramePr>
            <a:graphicFrameLocks noGrp="1"/>
          </p:cNvGraphicFramePr>
          <p:nvPr>
            <p:extLst>
              <p:ext uri="{D42A27DB-BD31-4B8C-83A1-F6EECF244321}">
                <p14:modId xmlns:p14="http://schemas.microsoft.com/office/powerpoint/2010/main" val="4256152426"/>
              </p:ext>
            </p:extLst>
          </p:nvPr>
        </p:nvGraphicFramePr>
        <p:xfrm>
          <a:off x="9455080" y="4576347"/>
          <a:ext cx="1478908" cy="1036320"/>
        </p:xfrm>
        <a:graphic>
          <a:graphicData uri="http://schemas.openxmlformats.org/drawingml/2006/table">
            <a:tbl>
              <a:tblPr firstRow="1" bandRow="1">
                <a:tableStyleId>{2D5ABB26-0587-4C30-8999-92F81FD0307C}</a:tableStyleId>
              </a:tblPr>
              <a:tblGrid>
                <a:gridCol w="739454">
                  <a:extLst>
                    <a:ext uri="{9D8B030D-6E8A-4147-A177-3AD203B41FA5}">
                      <a16:colId xmlns:a16="http://schemas.microsoft.com/office/drawing/2014/main" val="3772410674"/>
                    </a:ext>
                  </a:extLst>
                </a:gridCol>
                <a:gridCol w="739454">
                  <a:extLst>
                    <a:ext uri="{9D8B030D-6E8A-4147-A177-3AD203B41FA5}">
                      <a16:colId xmlns:a16="http://schemas.microsoft.com/office/drawing/2014/main" val="1469142491"/>
                    </a:ext>
                  </a:extLst>
                </a:gridCol>
              </a:tblGrid>
              <a:tr h="180691">
                <a:tc>
                  <a:txBody>
                    <a:bodyPr/>
                    <a:lstStyle/>
                    <a:p>
                      <a:r>
                        <a:rPr lang="en-IN" sz="1100" b="1" dirty="0"/>
                        <a:t>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100" b="1" dirty="0"/>
                        <a:t>97800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6216229"/>
                  </a:ext>
                </a:extLst>
              </a:tr>
              <a:tr h="180691">
                <a:tc>
                  <a:txBody>
                    <a:bodyPr/>
                    <a:lstStyle/>
                    <a:p>
                      <a:r>
                        <a:rPr lang="en-IN" sz="1100" b="1" dirty="0"/>
                        <a:t>Voucher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100" b="1" dirty="0"/>
                        <a:t>124967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60874672"/>
                  </a:ext>
                </a:extLst>
              </a:tr>
              <a:tr h="180691">
                <a:tc>
                  <a:txBody>
                    <a:bodyPr/>
                    <a:lstStyle/>
                    <a:p>
                      <a:r>
                        <a:rPr lang="en-IN" sz="1100" b="1" dirty="0"/>
                        <a:t>Beleto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100" b="1" dirty="0"/>
                        <a:t>1337487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8866030"/>
                  </a:ext>
                </a:extLst>
              </a:tr>
              <a:tr h="180691">
                <a:tc>
                  <a:txBody>
                    <a:bodyPr/>
                    <a:lstStyle/>
                    <a:p>
                      <a:r>
                        <a:rPr lang="en-IN" sz="1100" b="1" dirty="0"/>
                        <a:t>CD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100" b="1" dirty="0"/>
                        <a:t>5974673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64450636"/>
                  </a:ext>
                </a:extLst>
              </a:tr>
            </a:tbl>
          </a:graphicData>
        </a:graphic>
      </p:graphicFrame>
      <p:sp>
        <p:nvSpPr>
          <p:cNvPr id="3" name="Rectangle 2">
            <a:extLst>
              <a:ext uri="{FF2B5EF4-FFF2-40B4-BE49-F238E27FC236}">
                <a16:creationId xmlns:a16="http://schemas.microsoft.com/office/drawing/2014/main" id="{C89FDE16-D3F1-C144-EDC9-F39968FF6A19}"/>
              </a:ext>
            </a:extLst>
          </p:cNvPr>
          <p:cNvSpPr/>
          <p:nvPr/>
        </p:nvSpPr>
        <p:spPr>
          <a:xfrm>
            <a:off x="0" y="0"/>
            <a:ext cx="12192000" cy="6858000"/>
          </a:xfrm>
          <a:prstGeom prst="rect">
            <a:avLst/>
          </a:prstGeom>
          <a:noFill/>
          <a:ln w="762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306C4FD-6F61-FD44-D855-D3A473AFC4D1}"/>
            </a:ext>
          </a:extLst>
        </p:cNvPr>
        <p:cNvGrpSpPr/>
        <p:nvPr/>
      </p:nvGrpSpPr>
      <p:grpSpPr>
        <a:xfrm>
          <a:off x="0" y="0"/>
          <a:ext cx="0" cy="0"/>
          <a:chOff x="0" y="0"/>
          <a:chExt cx="0" cy="0"/>
        </a:xfrm>
      </p:grpSpPr>
      <p:sp useBgFill="1">
        <p:nvSpPr>
          <p:cNvPr id="8" name="Rectangle 7" descr="&quot;&quot;">
            <a:extLst>
              <a:ext uri="{FF2B5EF4-FFF2-40B4-BE49-F238E27FC236}">
                <a16:creationId xmlns:a16="http://schemas.microsoft.com/office/drawing/2014/main" id="{CB977DE4-D7DB-2072-B622-7A0AAA1AE746}"/>
              </a:ext>
            </a:extLst>
          </p:cNvPr>
          <p:cNvSpPr>
            <a:spLocks noGrp="1" noRot="1" noChangeAspect="1" noMove="1" noResize="1" noEditPoints="1" noAdjustHandles="1" noChangeArrowheads="1" noChangeShapeType="1" noTextEdit="1"/>
          </p:cNvSpPr>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6" descr="&quot;&quot;">
            <a:extLst>
              <a:ext uri="{FF2B5EF4-FFF2-40B4-BE49-F238E27FC236}">
                <a16:creationId xmlns:a16="http://schemas.microsoft.com/office/drawing/2014/main" id="{C0AAACEC-0ED9-A2A3-1B27-AB76DDE590F6}"/>
              </a:ext>
            </a:extLst>
          </p:cNvPr>
          <p:cNvSpPr>
            <a:spLocks noGrp="1" noRot="1" noChangeAspect="1" noMove="1" noResize="1" noEditPoints="1" noAdjustHandles="1" noChangeArrowheads="1" noChangeShapeType="1" noTextEdit="1"/>
          </p:cNvSpPr>
          <p:nvPr/>
        </p:nvSpPr>
        <p:spPr>
          <a:xfrm flipV="1">
            <a:off x="838200" y="720725"/>
            <a:ext cx="10515600" cy="5416550"/>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340" name="TextBox 3">
            <a:extLst>
              <a:ext uri="{FF2B5EF4-FFF2-40B4-BE49-F238E27FC236}">
                <a16:creationId xmlns:a16="http://schemas.microsoft.com/office/drawing/2014/main" id="{8D3ABF1C-4A41-9794-8D03-44E0A981538F}"/>
              </a:ext>
            </a:extLst>
          </p:cNvPr>
          <p:cNvSpPr txBox="1">
            <a:spLocks noChangeArrowheads="1"/>
          </p:cNvSpPr>
          <p:nvPr/>
        </p:nvSpPr>
        <p:spPr bwMode="auto">
          <a:xfrm>
            <a:off x="1053166" y="808785"/>
            <a:ext cx="3489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eaLnBrk="1" hangingPunct="1"/>
            <a:r>
              <a:rPr lang="en-IN" altLang="en-US" sz="2800" b="1"/>
              <a:t>SQL</a:t>
            </a:r>
          </a:p>
        </p:txBody>
      </p:sp>
      <mc:AlternateContent xmlns:mc="http://schemas.openxmlformats.org/markup-compatibility/2006" xmlns:p14="http://schemas.microsoft.com/office/powerpoint/2010/main">
        <mc:Choice Requires="p14">
          <p:contentPart p14:bwMode="auto" r:id="rId2">
            <p14:nvContentPartPr>
              <p14:cNvPr id="20" name="Ink 19">
                <a:extLst>
                  <a:ext uri="{FF2B5EF4-FFF2-40B4-BE49-F238E27FC236}">
                    <a16:creationId xmlns:a16="http://schemas.microsoft.com/office/drawing/2014/main" id="{13F6151C-F9DB-A592-801B-A23BD62211DE}"/>
                  </a:ext>
                </a:extLst>
              </p14:cNvPr>
              <p14:cNvContentPartPr/>
              <p14:nvPr/>
            </p14:nvContentPartPr>
            <p14:xfrm>
              <a:off x="-528819" y="941139"/>
              <a:ext cx="360" cy="360"/>
            </p14:xfrm>
          </p:contentPart>
        </mc:Choice>
        <mc:Fallback xmlns="">
          <p:pic>
            <p:nvPicPr>
              <p:cNvPr id="20" name="Ink 19">
                <a:extLst>
                  <a:ext uri="{FF2B5EF4-FFF2-40B4-BE49-F238E27FC236}">
                    <a16:creationId xmlns:a16="http://schemas.microsoft.com/office/drawing/2014/main" id="{13F6151C-F9DB-A592-801B-A23BD62211DE}"/>
                  </a:ext>
                </a:extLst>
              </p:cNvPr>
              <p:cNvPicPr/>
              <p:nvPr/>
            </p:nvPicPr>
            <p:blipFill>
              <a:blip r:embed="rId3"/>
              <a:stretch>
                <a:fillRect/>
              </a:stretch>
            </p:blipFill>
            <p:spPr>
              <a:xfrm>
                <a:off x="-534939" y="935019"/>
                <a:ext cx="12600" cy="12600"/>
              </a:xfrm>
              <a:prstGeom prst="rect">
                <a:avLst/>
              </a:prstGeom>
            </p:spPr>
          </p:pic>
        </mc:Fallback>
      </mc:AlternateContent>
      <p:pic>
        <p:nvPicPr>
          <p:cNvPr id="2" name="Picture 1">
            <a:extLst>
              <a:ext uri="{FF2B5EF4-FFF2-40B4-BE49-F238E27FC236}">
                <a16:creationId xmlns:a16="http://schemas.microsoft.com/office/drawing/2014/main" id="{2BB3B0E2-89CC-05F1-3B66-12C51F3741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3166" y="1369502"/>
            <a:ext cx="4040487" cy="2059498"/>
          </a:xfrm>
          <a:prstGeom prst="rect">
            <a:avLst/>
          </a:prstGeom>
          <a:ln w="28575">
            <a:solidFill>
              <a:schemeClr val="tx1"/>
            </a:solidFill>
          </a:ln>
        </p:spPr>
      </p:pic>
      <p:pic>
        <p:nvPicPr>
          <p:cNvPr id="3" name="Picture 2">
            <a:extLst>
              <a:ext uri="{FF2B5EF4-FFF2-40B4-BE49-F238E27FC236}">
                <a16:creationId xmlns:a16="http://schemas.microsoft.com/office/drawing/2014/main" id="{BDAF3F29-F6C1-A452-7C5A-2508AA80BA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6694" y="1369502"/>
            <a:ext cx="3956086" cy="2044899"/>
          </a:xfrm>
          <a:prstGeom prst="rect">
            <a:avLst/>
          </a:prstGeom>
          <a:ln w="28575">
            <a:solidFill>
              <a:schemeClr val="tx1"/>
            </a:solidFill>
          </a:ln>
        </p:spPr>
      </p:pic>
      <p:pic>
        <p:nvPicPr>
          <p:cNvPr id="4" name="Picture 3">
            <a:extLst>
              <a:ext uri="{FF2B5EF4-FFF2-40B4-BE49-F238E27FC236}">
                <a16:creationId xmlns:a16="http://schemas.microsoft.com/office/drawing/2014/main" id="{A28FEF3D-5E33-F848-4775-9F992D806D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3166" y="3564205"/>
            <a:ext cx="8158057" cy="2379394"/>
          </a:xfrm>
          <a:prstGeom prst="rect">
            <a:avLst/>
          </a:prstGeom>
          <a:ln w="28575">
            <a:solidFill>
              <a:schemeClr val="tx1"/>
            </a:solidFill>
          </a:ln>
        </p:spPr>
      </p:pic>
      <p:sp>
        <p:nvSpPr>
          <p:cNvPr id="5" name="Rectangle 4">
            <a:extLst>
              <a:ext uri="{FF2B5EF4-FFF2-40B4-BE49-F238E27FC236}">
                <a16:creationId xmlns:a16="http://schemas.microsoft.com/office/drawing/2014/main" id="{1D7C6DD5-3F65-D14D-CC7F-66B66B668986}"/>
              </a:ext>
            </a:extLst>
          </p:cNvPr>
          <p:cNvSpPr/>
          <p:nvPr/>
        </p:nvSpPr>
        <p:spPr>
          <a:xfrm>
            <a:off x="9355821" y="1332660"/>
            <a:ext cx="1652025" cy="461093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IN" sz="1400" dirty="0"/>
          </a:p>
          <a:p>
            <a:pPr algn="ctr"/>
            <a:r>
              <a:rPr lang="en-IN" sz="1400" dirty="0"/>
              <a:t>Top 5 product with profit</a:t>
            </a:r>
          </a:p>
          <a:p>
            <a:pPr algn="ctr"/>
            <a:endParaRPr lang="en-IN" sz="1400" dirty="0"/>
          </a:p>
          <a:p>
            <a:pPr algn="ctr"/>
            <a:endParaRPr lang="en-IN" sz="1400" dirty="0"/>
          </a:p>
          <a:p>
            <a:pPr algn="ctr"/>
            <a:endParaRPr lang="en-IN" sz="1400" dirty="0"/>
          </a:p>
          <a:p>
            <a:pPr algn="ctr"/>
            <a:r>
              <a:rPr lang="en-IN" sz="1400" b="1" dirty="0"/>
              <a:t>Sao Paulo </a:t>
            </a:r>
          </a:p>
          <a:p>
            <a:pPr algn="ctr"/>
            <a:r>
              <a:rPr lang="en-IN" sz="1400" dirty="0"/>
              <a:t>Avg  price  = </a:t>
            </a:r>
            <a:r>
              <a:rPr lang="en-IN" sz="1400" b="1" dirty="0"/>
              <a:t>111.3</a:t>
            </a:r>
            <a:r>
              <a:rPr lang="en-IN" sz="1400" dirty="0"/>
              <a:t> Avg payment value = </a:t>
            </a:r>
            <a:r>
              <a:rPr lang="en-IN" sz="1400" b="1" dirty="0"/>
              <a:t>69.16</a:t>
            </a:r>
          </a:p>
          <a:p>
            <a:pPr algn="ctr"/>
            <a:endParaRPr lang="en-IN" sz="1400" dirty="0"/>
          </a:p>
          <a:p>
            <a:pPr algn="ctr"/>
            <a:endParaRPr lang="en-IN" sz="1400" dirty="0"/>
          </a:p>
          <a:p>
            <a:pPr algn="ctr"/>
            <a:endParaRPr lang="en-IN" sz="1400" dirty="0"/>
          </a:p>
          <a:p>
            <a:pPr algn="ctr"/>
            <a:r>
              <a:rPr lang="en-IN" sz="1400" b="1" dirty="0"/>
              <a:t>Total review score </a:t>
            </a:r>
          </a:p>
          <a:p>
            <a:pPr algn="ctr"/>
            <a:endParaRPr lang="en-IN" sz="1400" dirty="0"/>
          </a:p>
          <a:p>
            <a:pPr algn="just"/>
            <a:endParaRPr lang="en-IN" sz="1400" dirty="0"/>
          </a:p>
          <a:p>
            <a:pPr algn="just"/>
            <a:endParaRPr lang="en-IN" sz="1400" dirty="0"/>
          </a:p>
          <a:p>
            <a:pPr algn="just"/>
            <a:endParaRPr lang="en-IN" sz="1400" dirty="0"/>
          </a:p>
          <a:p>
            <a:pPr algn="just"/>
            <a:endParaRPr lang="en-IN" sz="1400" dirty="0"/>
          </a:p>
          <a:p>
            <a:pPr algn="just"/>
            <a:endParaRPr lang="en-IN" sz="1400" dirty="0"/>
          </a:p>
          <a:p>
            <a:pPr algn="just"/>
            <a:endParaRPr lang="en-IN" sz="1400" dirty="0"/>
          </a:p>
          <a:p>
            <a:pPr algn="just"/>
            <a:endParaRPr lang="en-IN" sz="1400" dirty="0"/>
          </a:p>
        </p:txBody>
      </p:sp>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12950631-2DFA-E2E3-731C-E36895D6C8AB}"/>
                  </a:ext>
                </a:extLst>
              </p14:cNvPr>
              <p14:cNvContentPartPr/>
              <p14:nvPr/>
            </p14:nvContentPartPr>
            <p14:xfrm>
              <a:off x="9355821" y="2404779"/>
              <a:ext cx="1652025" cy="134455"/>
            </p14:xfrm>
          </p:contentPart>
        </mc:Choice>
        <mc:Fallback xmlns="">
          <p:pic>
            <p:nvPicPr>
              <p:cNvPr id="6" name="Ink 5">
                <a:extLst>
                  <a:ext uri="{FF2B5EF4-FFF2-40B4-BE49-F238E27FC236}">
                    <a16:creationId xmlns:a16="http://schemas.microsoft.com/office/drawing/2014/main" id="{12950631-2DFA-E2E3-731C-E36895D6C8AB}"/>
                  </a:ext>
                </a:extLst>
              </p:cNvPr>
              <p:cNvPicPr/>
              <p:nvPr/>
            </p:nvPicPr>
            <p:blipFill>
              <a:blip r:embed="rId8"/>
              <a:stretch>
                <a:fillRect/>
              </a:stretch>
            </p:blipFill>
            <p:spPr>
              <a:xfrm>
                <a:off x="9349700" y="2398667"/>
                <a:ext cx="1664268" cy="146678"/>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AA18C7ED-B6B0-E816-4248-3F09FC190844}"/>
                  </a:ext>
                </a:extLst>
              </p14:cNvPr>
              <p14:cNvContentPartPr/>
              <p14:nvPr/>
            </p14:nvContentPartPr>
            <p14:xfrm>
              <a:off x="9373910" y="3807998"/>
              <a:ext cx="1633936" cy="132982"/>
            </p14:xfrm>
          </p:contentPart>
        </mc:Choice>
        <mc:Fallback xmlns="">
          <p:pic>
            <p:nvPicPr>
              <p:cNvPr id="9" name="Ink 8">
                <a:extLst>
                  <a:ext uri="{FF2B5EF4-FFF2-40B4-BE49-F238E27FC236}">
                    <a16:creationId xmlns:a16="http://schemas.microsoft.com/office/drawing/2014/main" id="{AA18C7ED-B6B0-E816-4248-3F09FC190844}"/>
                  </a:ext>
                </a:extLst>
              </p:cNvPr>
              <p:cNvPicPr/>
              <p:nvPr/>
            </p:nvPicPr>
            <p:blipFill>
              <a:blip r:embed="rId10"/>
              <a:stretch>
                <a:fillRect/>
              </a:stretch>
            </p:blipFill>
            <p:spPr>
              <a:xfrm>
                <a:off x="9367789" y="3801888"/>
                <a:ext cx="1646178" cy="145202"/>
              </a:xfrm>
              <a:prstGeom prst="rect">
                <a:avLst/>
              </a:prstGeom>
            </p:spPr>
          </p:pic>
        </mc:Fallback>
      </mc:AlternateContent>
      <p:pic>
        <p:nvPicPr>
          <p:cNvPr id="12" name="Picture 11">
            <a:extLst>
              <a:ext uri="{FF2B5EF4-FFF2-40B4-BE49-F238E27FC236}">
                <a16:creationId xmlns:a16="http://schemas.microsoft.com/office/drawing/2014/main" id="{18C34CB9-B7D2-A660-976F-4F65D1BA83D4}"/>
              </a:ext>
            </a:extLst>
          </p:cNvPr>
          <p:cNvPicPr>
            <a:picLocks noChangeAspect="1"/>
          </p:cNvPicPr>
          <p:nvPr/>
        </p:nvPicPr>
        <p:blipFill rotWithShape="1">
          <a:blip r:embed="rId4">
            <a:extLst>
              <a:ext uri="{28A0092B-C50C-407E-A947-70E740481C1C}">
                <a14:useLocalDpi xmlns:a14="http://schemas.microsoft.com/office/drawing/2010/main" val="0"/>
              </a:ext>
            </a:extLst>
          </a:blip>
          <a:srcRect l="2615" t="67162" r="77123"/>
          <a:stretch/>
        </p:blipFill>
        <p:spPr>
          <a:xfrm>
            <a:off x="3539614" y="2123769"/>
            <a:ext cx="1554040" cy="1305232"/>
          </a:xfrm>
          <a:prstGeom prst="rect">
            <a:avLst/>
          </a:prstGeom>
          <a:ln w="28575">
            <a:solidFill>
              <a:schemeClr val="tx1"/>
            </a:solidFill>
          </a:ln>
        </p:spPr>
      </p:pic>
      <p:graphicFrame>
        <p:nvGraphicFramePr>
          <p:cNvPr id="14" name="Table 13">
            <a:extLst>
              <a:ext uri="{FF2B5EF4-FFF2-40B4-BE49-F238E27FC236}">
                <a16:creationId xmlns:a16="http://schemas.microsoft.com/office/drawing/2014/main" id="{B95C60F9-517E-088B-4DE5-683351A87205}"/>
              </a:ext>
            </a:extLst>
          </p:cNvPr>
          <p:cNvGraphicFramePr>
            <a:graphicFrameLocks noGrp="1"/>
          </p:cNvGraphicFramePr>
          <p:nvPr>
            <p:extLst>
              <p:ext uri="{D42A27DB-BD31-4B8C-83A1-F6EECF244321}">
                <p14:modId xmlns:p14="http://schemas.microsoft.com/office/powerpoint/2010/main" val="2597051761"/>
              </p:ext>
            </p:extLst>
          </p:nvPr>
        </p:nvGraphicFramePr>
        <p:xfrm>
          <a:off x="9506347" y="4440238"/>
          <a:ext cx="1350972" cy="1371600"/>
        </p:xfrm>
        <a:graphic>
          <a:graphicData uri="http://schemas.openxmlformats.org/drawingml/2006/table">
            <a:tbl>
              <a:tblPr>
                <a:tableStyleId>{2D5ABB26-0587-4C30-8999-92F81FD0307C}</a:tableStyleId>
              </a:tblPr>
              <a:tblGrid>
                <a:gridCol w="675486">
                  <a:extLst>
                    <a:ext uri="{9D8B030D-6E8A-4147-A177-3AD203B41FA5}">
                      <a16:colId xmlns:a16="http://schemas.microsoft.com/office/drawing/2014/main" val="625431843"/>
                    </a:ext>
                  </a:extLst>
                </a:gridCol>
                <a:gridCol w="675486">
                  <a:extLst>
                    <a:ext uri="{9D8B030D-6E8A-4147-A177-3AD203B41FA5}">
                      <a16:colId xmlns:a16="http://schemas.microsoft.com/office/drawing/2014/main" val="3408103759"/>
                    </a:ext>
                  </a:extLst>
                </a:gridCol>
              </a:tblGrid>
              <a:tr h="246672">
                <a:tc>
                  <a:txBody>
                    <a:bodyPr/>
                    <a:lstStyle/>
                    <a:p>
                      <a:r>
                        <a:rPr lang="en-IN" sz="1200" dirty="0"/>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1" dirty="0"/>
                        <a:t>8251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42804731"/>
                  </a:ext>
                </a:extLst>
              </a:tr>
              <a:tr h="246672">
                <a:tc>
                  <a:txBody>
                    <a:bodyPr/>
                    <a:lstStyle/>
                    <a:p>
                      <a:r>
                        <a:rPr lang="en-IN" sz="1200" dirty="0"/>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1" dirty="0"/>
                        <a:t>2896</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6223641"/>
                  </a:ext>
                </a:extLst>
              </a:tr>
              <a:tr h="246672">
                <a:tc>
                  <a:txBody>
                    <a:bodyPr/>
                    <a:lstStyle/>
                    <a:p>
                      <a:r>
                        <a:rPr lang="en-IN" sz="1200" dirty="0"/>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1" dirty="0"/>
                        <a:t>7854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37353124"/>
                  </a:ext>
                </a:extLst>
              </a:tr>
              <a:tr h="246672">
                <a:tc>
                  <a:txBody>
                    <a:bodyPr/>
                    <a:lstStyle/>
                    <a:p>
                      <a:r>
                        <a:rPr lang="en-IN" sz="1200" dirty="0"/>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1" dirty="0"/>
                        <a:t>18729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15052741"/>
                  </a:ext>
                </a:extLst>
              </a:tr>
              <a:tr h="246672">
                <a:tc>
                  <a:txBody>
                    <a:bodyPr/>
                    <a:lstStyle/>
                    <a:p>
                      <a:r>
                        <a:rPr lang="en-IN" sz="1200" dirty="0"/>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1" dirty="0"/>
                        <a:t>56306</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1600041"/>
                  </a:ext>
                </a:extLst>
              </a:tr>
            </a:tbl>
          </a:graphicData>
        </a:graphic>
      </p:graphicFrame>
      <p:sp>
        <p:nvSpPr>
          <p:cNvPr id="15" name="Rectangle 14">
            <a:extLst>
              <a:ext uri="{FF2B5EF4-FFF2-40B4-BE49-F238E27FC236}">
                <a16:creationId xmlns:a16="http://schemas.microsoft.com/office/drawing/2014/main" id="{29971977-8858-5F09-F601-263F00568D98}"/>
              </a:ext>
            </a:extLst>
          </p:cNvPr>
          <p:cNvSpPr/>
          <p:nvPr/>
        </p:nvSpPr>
        <p:spPr>
          <a:xfrm>
            <a:off x="0" y="0"/>
            <a:ext cx="12192000" cy="6858000"/>
          </a:xfrm>
          <a:prstGeom prst="rect">
            <a:avLst/>
          </a:prstGeom>
          <a:noFill/>
          <a:ln w="762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276689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descr="&quot;&quot;">
            <a:extLst>
              <a:ext uri="{FF2B5EF4-FFF2-40B4-BE49-F238E27FC236}">
                <a16:creationId xmlns:a16="http://schemas.microsoft.com/office/drawing/2014/main" id="{DF780500-3E18-9C93-DF02-433F94D936F5}"/>
              </a:ext>
            </a:extLst>
          </p:cNvPr>
          <p:cNvSpPr>
            <a:spLocks noGrp="1" noRot="1" noChangeAspect="1" noMove="1" noResize="1" noEditPoints="1" noAdjustHandles="1" noChangeArrowheads="1" noChangeShapeType="1" noTextEdit="1"/>
          </p:cNvSpPr>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6" descr="&quot;&quot;">
            <a:extLst>
              <a:ext uri="{FF2B5EF4-FFF2-40B4-BE49-F238E27FC236}">
                <a16:creationId xmlns:a16="http://schemas.microsoft.com/office/drawing/2014/main" id="{09D39CB1-9B0E-30E9-6DA8-82CAA6D23AAE}"/>
              </a:ext>
            </a:extLst>
          </p:cNvPr>
          <p:cNvSpPr>
            <a:spLocks noGrp="1" noRot="1" noChangeAspect="1" noMove="1" noResize="1" noEditPoints="1" noAdjustHandles="1" noChangeArrowheads="1" noChangeShapeType="1" noTextEdit="1"/>
          </p:cNvSpPr>
          <p:nvPr/>
        </p:nvSpPr>
        <p:spPr>
          <a:xfrm flipV="1">
            <a:off x="838200" y="720725"/>
            <a:ext cx="10515600" cy="5416550"/>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364" name="TextBox 3">
            <a:extLst>
              <a:ext uri="{FF2B5EF4-FFF2-40B4-BE49-F238E27FC236}">
                <a16:creationId xmlns:a16="http://schemas.microsoft.com/office/drawing/2014/main" id="{3662076D-1C2A-234F-0FAB-C48060725D75}"/>
              </a:ext>
            </a:extLst>
          </p:cNvPr>
          <p:cNvSpPr txBox="1">
            <a:spLocks noChangeArrowheads="1"/>
          </p:cNvSpPr>
          <p:nvPr/>
        </p:nvSpPr>
        <p:spPr bwMode="auto">
          <a:xfrm>
            <a:off x="1241425" y="1328738"/>
            <a:ext cx="3489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eaLnBrk="1" hangingPunct="1"/>
            <a:r>
              <a:rPr lang="en-IN" altLang="en-US" sz="2800" b="1"/>
              <a:t>CONCLUSION</a:t>
            </a:r>
          </a:p>
        </p:txBody>
      </p:sp>
      <p:graphicFrame>
        <p:nvGraphicFramePr>
          <p:cNvPr id="14" name="TextBox 2">
            <a:extLst>
              <a:ext uri="{FF2B5EF4-FFF2-40B4-BE49-F238E27FC236}">
                <a16:creationId xmlns:a16="http://schemas.microsoft.com/office/drawing/2014/main" id="{BA03BBC6-4A71-CBB0-E4D3-7F600C5A2155}"/>
              </a:ext>
            </a:extLst>
          </p:cNvPr>
          <p:cNvGraphicFramePr/>
          <p:nvPr/>
        </p:nvGraphicFramePr>
        <p:xfrm>
          <a:off x="984501" y="1874056"/>
          <a:ext cx="10369299" cy="4610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a:extLst>
              <a:ext uri="{FF2B5EF4-FFF2-40B4-BE49-F238E27FC236}">
                <a16:creationId xmlns:a16="http://schemas.microsoft.com/office/drawing/2014/main" id="{AEA90E3A-BC7D-498E-E0B7-EF06252AFA63}"/>
              </a:ext>
            </a:extLst>
          </p:cNvPr>
          <p:cNvSpPr/>
          <p:nvPr/>
        </p:nvSpPr>
        <p:spPr>
          <a:xfrm>
            <a:off x="0" y="0"/>
            <a:ext cx="12192000" cy="6858000"/>
          </a:xfrm>
          <a:prstGeom prst="rect">
            <a:avLst/>
          </a:prstGeom>
          <a:noFill/>
          <a:ln w="762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descr="&quot;&quot;">
            <a:extLst>
              <a:ext uri="{FF2B5EF4-FFF2-40B4-BE49-F238E27FC236}">
                <a16:creationId xmlns:a16="http://schemas.microsoft.com/office/drawing/2014/main" id="{08338F35-5B4E-3A0C-4FB7-7F975C625D22}"/>
              </a:ext>
            </a:extLst>
          </p:cNvPr>
          <p:cNvSpPr>
            <a:spLocks noGrp="1" noRot="1" noChangeAspect="1" noMove="1" noResize="1" noEditPoints="1" noAdjustHandles="1" noChangeArrowheads="1" noChangeShapeType="1" noTextEdit="1"/>
          </p:cNvSpPr>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6" descr="&quot;&quot;">
            <a:extLst>
              <a:ext uri="{FF2B5EF4-FFF2-40B4-BE49-F238E27FC236}">
                <a16:creationId xmlns:a16="http://schemas.microsoft.com/office/drawing/2014/main" id="{24E40416-E21B-4D72-0388-0C5CCDD222A9}"/>
              </a:ext>
            </a:extLst>
          </p:cNvPr>
          <p:cNvSpPr>
            <a:spLocks noGrp="1" noRot="1" noChangeAspect="1" noMove="1" noResize="1" noEditPoints="1" noAdjustHandles="1" noChangeArrowheads="1" noChangeShapeType="1" noTextEdit="1"/>
          </p:cNvSpPr>
          <p:nvPr/>
        </p:nvSpPr>
        <p:spPr>
          <a:xfrm flipV="1">
            <a:off x="838200" y="720725"/>
            <a:ext cx="10515600" cy="5416550"/>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6388" name="Picture 5">
            <a:extLst>
              <a:ext uri="{FF2B5EF4-FFF2-40B4-BE49-F238E27FC236}">
                <a16:creationId xmlns:a16="http://schemas.microsoft.com/office/drawing/2014/main" id="{35BE1B18-55E6-6C73-D29F-12109B2D8D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455" t="11005" r="11455" b="10356"/>
          <a:stretch>
            <a:fillRect/>
          </a:stretch>
        </p:blipFill>
        <p:spPr bwMode="auto">
          <a:xfrm>
            <a:off x="1365250" y="1114425"/>
            <a:ext cx="9458325"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87560B8E-1831-1785-3536-0A7CA5B041B7}"/>
              </a:ext>
            </a:extLst>
          </p:cNvPr>
          <p:cNvSpPr/>
          <p:nvPr/>
        </p:nvSpPr>
        <p:spPr>
          <a:xfrm>
            <a:off x="0" y="0"/>
            <a:ext cx="12192000" cy="6858000"/>
          </a:xfrm>
          <a:prstGeom prst="rect">
            <a:avLst/>
          </a:prstGeom>
          <a:noFill/>
          <a:ln w="762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CFF09DB-C239-04A7-B1FF-8CBA59829011}"/>
            </a:ext>
          </a:extLst>
        </p:cNvPr>
        <p:cNvGrpSpPr/>
        <p:nvPr/>
      </p:nvGrpSpPr>
      <p:grpSpPr>
        <a:xfrm>
          <a:off x="0" y="0"/>
          <a:ext cx="0" cy="0"/>
          <a:chOff x="0" y="0"/>
          <a:chExt cx="0" cy="0"/>
        </a:xfrm>
      </p:grpSpPr>
      <p:sp useBgFill="1">
        <p:nvSpPr>
          <p:cNvPr id="43" name="Rectangle 42" descr="&quot;&quot;">
            <a:extLst>
              <a:ext uri="{FF2B5EF4-FFF2-40B4-BE49-F238E27FC236}">
                <a16:creationId xmlns:a16="http://schemas.microsoft.com/office/drawing/2014/main" id="{BF5EC870-D163-8BEA-A6C6-38E7D96663C6}"/>
              </a:ext>
            </a:extLst>
          </p:cNvPr>
          <p:cNvSpPr>
            <a:spLocks noGrp="1" noRot="1" noChangeAspect="1" noMove="1" noResize="1" noEditPoints="1" noAdjustHandles="1" noChangeArrowheads="1" noChangeShapeType="1" noTextEdit="1"/>
          </p:cNvSpPr>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buChar char="•"/>
            </a:pPr>
            <a:r>
              <a:rPr lang="en-US"/>
              <a:t>P .Jithendra Reddy</a:t>
            </a:r>
          </a:p>
          <a:p>
            <a:pPr lvl="0">
              <a:buChar char="•"/>
            </a:pPr>
            <a:r>
              <a:rPr lang="en-US"/>
              <a:t>A. Santhi Priya</a:t>
            </a:r>
          </a:p>
          <a:p>
            <a:pPr lvl="0">
              <a:buChar char="•"/>
            </a:pPr>
            <a:r>
              <a:rPr lang="en-US"/>
              <a:t>K. Sukanya</a:t>
            </a:r>
          </a:p>
          <a:p>
            <a:pPr lvl="0">
              <a:buChar char="•"/>
            </a:pPr>
            <a:r>
              <a:rPr lang="en-US"/>
              <a:t>MB . Arpitha</a:t>
            </a:r>
          </a:p>
          <a:p>
            <a:pPr lvl="0">
              <a:buChar char="•"/>
            </a:pPr>
            <a:r>
              <a:rPr lang="en-US"/>
              <a:t>B. Uma Maheshwari</a:t>
            </a:r>
          </a:p>
          <a:p>
            <a:pPr lvl="0">
              <a:buChar char="•"/>
            </a:pPr>
            <a:r>
              <a:rPr lang="en-US"/>
              <a:t>G. Harashavardan</a:t>
            </a:r>
            <a:endParaRPr lang="en-US" dirty="0"/>
          </a:p>
        </p:txBody>
      </p:sp>
      <p:sp>
        <p:nvSpPr>
          <p:cNvPr id="2" name="TextBox 1">
            <a:extLst>
              <a:ext uri="{FF2B5EF4-FFF2-40B4-BE49-F238E27FC236}">
                <a16:creationId xmlns:a16="http://schemas.microsoft.com/office/drawing/2014/main" id="{8DE4AFA5-47C4-A18B-4B3A-65199E5A7D0F}"/>
              </a:ext>
            </a:extLst>
          </p:cNvPr>
          <p:cNvSpPr txBox="1"/>
          <p:nvPr/>
        </p:nvSpPr>
        <p:spPr>
          <a:xfrm>
            <a:off x="572492" y="238539"/>
            <a:ext cx="11511477" cy="1434415"/>
          </a:xfrm>
          <a:prstGeom prst="rect">
            <a:avLst/>
          </a:prstGeom>
        </p:spPr>
        <p:txBody>
          <a:bodyPr anchor="b">
            <a:normAutofit/>
          </a:bodyPr>
          <a:lstStyle/>
          <a:p>
            <a:pPr eaLnBrk="1" fontAlgn="auto" hangingPunct="1">
              <a:lnSpc>
                <a:spcPct val="90000"/>
              </a:lnSpc>
              <a:spcBef>
                <a:spcPts val="0"/>
              </a:spcBef>
              <a:spcAft>
                <a:spcPts val="600"/>
              </a:spcAft>
              <a:defRPr/>
            </a:pPr>
            <a:r>
              <a:rPr lang="en-US" sz="4800" b="1" dirty="0">
                <a:latin typeface="+mn-lt"/>
              </a:rPr>
              <a:t>P_387 - Group 2 (Project Team Members)</a:t>
            </a:r>
          </a:p>
        </p:txBody>
      </p:sp>
      <p:sp>
        <p:nvSpPr>
          <p:cNvPr id="45" name="sketchy line" descr="&quot;&quot;">
            <a:extLst>
              <a:ext uri="{FF2B5EF4-FFF2-40B4-BE49-F238E27FC236}">
                <a16:creationId xmlns:a16="http://schemas.microsoft.com/office/drawing/2014/main" id="{CCD6A7C3-5FA8-63D1-26DF-8F84236022FC}"/>
              </a:ext>
            </a:extLst>
          </p:cNvPr>
          <p:cNvSpPr>
            <a:spLocks noGrp="1" noRot="1" noChangeAspect="1" noMove="1" noResize="1" noEditPoints="1" noAdjustHandles="1" noChangeArrowheads="1" noChangeShapeType="1" noTextEdit="1"/>
          </p:cNvSpPr>
          <p:nvPr/>
        </p:nvSpPr>
        <p:spPr>
          <a:xfrm>
            <a:off x="573088" y="1681163"/>
            <a:ext cx="10972800" cy="19050"/>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4" name="Picture 3" descr="A group of people embling a puzzle">
            <a:extLst>
              <a:ext uri="{FF2B5EF4-FFF2-40B4-BE49-F238E27FC236}">
                <a16:creationId xmlns:a16="http://schemas.microsoft.com/office/drawing/2014/main" id="{742F92E9-E08E-E8F7-F798-023A804BE70C}"/>
              </a:ext>
            </a:extLst>
          </p:cNvPr>
          <p:cNvPicPr>
            <a:picLocks noChangeAspect="1"/>
          </p:cNvPicPr>
          <p:nvPr/>
        </p:nvPicPr>
        <p:blipFill>
          <a:blip r:embed="rId2" cstate="print">
            <a:extLst>
              <a:ext uri="{28A0092B-C50C-407E-A947-70E740481C1C}">
                <a14:useLocalDpi xmlns:a14="http://schemas.microsoft.com/office/drawing/2010/main"/>
              </a:ext>
              <a:ext uri="{837473B0-CC2E-450A-ABE3-18F120FF3D39}">
                <a1611:picAttrSrcUrl xmlns:a1611="http://schemas.microsoft.com/office/drawing/2016/11/main" r:id="rId3"/>
              </a:ext>
            </a:extLst>
          </a:blip>
          <a:stretch>
            <a:fillRect/>
          </a:stretch>
        </p:blipFill>
        <p:spPr>
          <a:xfrm>
            <a:off x="289366" y="2026795"/>
            <a:ext cx="5949387" cy="4450105"/>
          </a:xfrm>
          <a:prstGeom prst="rect">
            <a:avLst/>
          </a:prstGeom>
        </p:spPr>
      </p:pic>
      <p:sp>
        <p:nvSpPr>
          <p:cNvPr id="5" name="TextBox 4">
            <a:extLst>
              <a:ext uri="{FF2B5EF4-FFF2-40B4-BE49-F238E27FC236}">
                <a16:creationId xmlns:a16="http://schemas.microsoft.com/office/drawing/2014/main" id="{3C92C266-B3D3-E19A-6997-75527560D086}"/>
              </a:ext>
            </a:extLst>
          </p:cNvPr>
          <p:cNvSpPr txBox="1"/>
          <p:nvPr/>
        </p:nvSpPr>
        <p:spPr>
          <a:xfrm>
            <a:off x="6516288" y="2278313"/>
            <a:ext cx="5386346" cy="3769835"/>
          </a:xfrm>
          <a:prstGeom prst="rect">
            <a:avLst/>
          </a:prstGeom>
        </p:spPr>
        <p:txBody>
          <a:bodyPr vert="horz" lIns="91440" tIns="45720" rIns="91440" bIns="45720" rtlCol="0" anchor="ctr">
            <a:normAutofit fontScale="92500" lnSpcReduction="10000"/>
          </a:bodyPr>
          <a:lstStyle/>
          <a:p>
            <a:pPr marL="571500" lvl="0" indent="-571500" eaLnBrk="1" hangingPunct="1">
              <a:lnSpc>
                <a:spcPct val="90000"/>
              </a:lnSpc>
              <a:spcAft>
                <a:spcPts val="600"/>
              </a:spcAft>
              <a:buFont typeface="Arial" panose="020B0604020202020204" pitchFamily="34" charset="0"/>
              <a:buChar char="•"/>
            </a:pPr>
            <a:r>
              <a:rPr lang="en-US" sz="3600" dirty="0">
                <a:latin typeface="+mn-lt"/>
              </a:rPr>
              <a:t>P .Jithendra Reddy</a:t>
            </a:r>
          </a:p>
          <a:p>
            <a:pPr marL="571500" lvl="0" indent="-571500" eaLnBrk="1" hangingPunct="1">
              <a:lnSpc>
                <a:spcPct val="90000"/>
              </a:lnSpc>
              <a:spcAft>
                <a:spcPts val="600"/>
              </a:spcAft>
              <a:buFont typeface="Arial" panose="020B0604020202020204" pitchFamily="34" charset="0"/>
              <a:buChar char="•"/>
            </a:pPr>
            <a:r>
              <a:rPr lang="en-US" sz="3600" dirty="0">
                <a:latin typeface="+mn-lt"/>
              </a:rPr>
              <a:t>A. Santhi Priya</a:t>
            </a:r>
          </a:p>
          <a:p>
            <a:pPr marL="571500" lvl="0" indent="-571500" eaLnBrk="1" hangingPunct="1">
              <a:lnSpc>
                <a:spcPct val="90000"/>
              </a:lnSpc>
              <a:spcAft>
                <a:spcPts val="600"/>
              </a:spcAft>
              <a:buFont typeface="Arial" panose="020B0604020202020204" pitchFamily="34" charset="0"/>
              <a:buChar char="•"/>
            </a:pPr>
            <a:r>
              <a:rPr lang="en-US" sz="3600" dirty="0">
                <a:latin typeface="+mn-lt"/>
              </a:rPr>
              <a:t>K. Sukanya</a:t>
            </a:r>
          </a:p>
          <a:p>
            <a:pPr marL="571500" lvl="0" indent="-571500" eaLnBrk="1" hangingPunct="1">
              <a:lnSpc>
                <a:spcPct val="90000"/>
              </a:lnSpc>
              <a:spcAft>
                <a:spcPts val="600"/>
              </a:spcAft>
              <a:buFont typeface="Arial" panose="020B0604020202020204" pitchFamily="34" charset="0"/>
              <a:buChar char="•"/>
            </a:pPr>
            <a:r>
              <a:rPr lang="en-US" sz="3600" dirty="0">
                <a:latin typeface="+mn-lt"/>
              </a:rPr>
              <a:t>MB . Arpitha</a:t>
            </a:r>
          </a:p>
          <a:p>
            <a:pPr marL="571500" lvl="0" indent="-571500" eaLnBrk="1" hangingPunct="1">
              <a:lnSpc>
                <a:spcPct val="90000"/>
              </a:lnSpc>
              <a:spcAft>
                <a:spcPts val="600"/>
              </a:spcAft>
              <a:buFont typeface="Arial" panose="020B0604020202020204" pitchFamily="34" charset="0"/>
              <a:buChar char="•"/>
            </a:pPr>
            <a:r>
              <a:rPr lang="en-US" sz="3600" dirty="0">
                <a:latin typeface="+mn-lt"/>
              </a:rPr>
              <a:t>B. Uma Maheshwari</a:t>
            </a:r>
          </a:p>
          <a:p>
            <a:pPr marL="571500" lvl="0" indent="-571500" eaLnBrk="1" hangingPunct="1">
              <a:lnSpc>
                <a:spcPct val="90000"/>
              </a:lnSpc>
              <a:spcAft>
                <a:spcPts val="600"/>
              </a:spcAft>
              <a:buFont typeface="Arial" panose="020B0604020202020204" pitchFamily="34" charset="0"/>
              <a:buChar char="•"/>
            </a:pPr>
            <a:r>
              <a:rPr lang="en-US" sz="3600" dirty="0">
                <a:latin typeface="+mn-lt"/>
              </a:rPr>
              <a:t>G. Harashavardan</a:t>
            </a:r>
          </a:p>
          <a:p>
            <a:pPr marL="571500" lvl="0" indent="-571500" eaLnBrk="1" hangingPunct="1">
              <a:lnSpc>
                <a:spcPct val="90000"/>
              </a:lnSpc>
              <a:spcAft>
                <a:spcPts val="600"/>
              </a:spcAft>
              <a:buFont typeface="Arial" panose="020B0604020202020204" pitchFamily="34" charset="0"/>
              <a:buChar char="•"/>
            </a:pPr>
            <a:r>
              <a:rPr lang="en-US" sz="3600" dirty="0">
                <a:latin typeface="+mn-lt"/>
              </a:rPr>
              <a:t>B. Srikanth</a:t>
            </a:r>
          </a:p>
          <a:p>
            <a:pPr indent="-228600" eaLnBrk="1" hangingPunct="1">
              <a:lnSpc>
                <a:spcPct val="90000"/>
              </a:lnSpc>
              <a:spcAft>
                <a:spcPts val="600"/>
              </a:spcAft>
              <a:buFont typeface="Arial" panose="020B0604020202020204" pitchFamily="34" charset="0"/>
              <a:buChar char="•"/>
            </a:pPr>
            <a:endParaRPr lang="en-US" sz="2000" dirty="0">
              <a:latin typeface="+mn-lt"/>
            </a:endParaRPr>
          </a:p>
        </p:txBody>
      </p:sp>
      <p:sp>
        <p:nvSpPr>
          <p:cNvPr id="3" name="Rectangle 2">
            <a:extLst>
              <a:ext uri="{FF2B5EF4-FFF2-40B4-BE49-F238E27FC236}">
                <a16:creationId xmlns:a16="http://schemas.microsoft.com/office/drawing/2014/main" id="{6C480635-CB50-6FFA-767F-4D2EC0067170}"/>
              </a:ext>
            </a:extLst>
          </p:cNvPr>
          <p:cNvSpPr/>
          <p:nvPr/>
        </p:nvSpPr>
        <p:spPr>
          <a:xfrm>
            <a:off x="0" y="0"/>
            <a:ext cx="12192000" cy="6858000"/>
          </a:xfrm>
          <a:prstGeom prst="rect">
            <a:avLst/>
          </a:prstGeom>
          <a:noFill/>
          <a:ln w="762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236211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descr="&quot;&quot;">
            <a:extLst>
              <a:ext uri="{FF2B5EF4-FFF2-40B4-BE49-F238E27FC236}">
                <a16:creationId xmlns:a16="http://schemas.microsoft.com/office/drawing/2014/main" id="{C897A5A8-305E-E882-75ED-EC6D3749077C}"/>
              </a:ext>
            </a:extLst>
          </p:cNvPr>
          <p:cNvSpPr>
            <a:spLocks noGrp="1" noRot="1" noChangeAspect="1" noMove="1" noResize="1" noEditPoints="1" noAdjustHandles="1" noChangeArrowheads="1" noChangeShapeType="1" noTextEdit="1"/>
          </p:cNvSpPr>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TextBox 3">
            <a:extLst>
              <a:ext uri="{FF2B5EF4-FFF2-40B4-BE49-F238E27FC236}">
                <a16:creationId xmlns:a16="http://schemas.microsoft.com/office/drawing/2014/main" id="{1ABEC3A5-CB12-8BB9-72CE-A91303B5A764}"/>
              </a:ext>
            </a:extLst>
          </p:cNvPr>
          <p:cNvSpPr txBox="1"/>
          <p:nvPr/>
        </p:nvSpPr>
        <p:spPr>
          <a:xfrm>
            <a:off x="5297488" y="328613"/>
            <a:ext cx="6251575" cy="1784350"/>
          </a:xfrm>
          <a:prstGeom prst="rect">
            <a:avLst/>
          </a:prstGeom>
        </p:spPr>
        <p:txBody>
          <a:bodyPr anchor="b">
            <a:normAutofit/>
          </a:bodyPr>
          <a:lstStyle/>
          <a:p>
            <a:pPr eaLnBrk="1" fontAlgn="auto" hangingPunct="1">
              <a:lnSpc>
                <a:spcPct val="90000"/>
              </a:lnSpc>
              <a:spcAft>
                <a:spcPts val="600"/>
              </a:spcAft>
              <a:defRPr/>
            </a:pPr>
            <a:r>
              <a:rPr lang="en-US" sz="5400">
                <a:latin typeface="+mj-lt"/>
                <a:ea typeface="+mj-ea"/>
                <a:cs typeface="+mj-cs"/>
              </a:rPr>
              <a:t>Index </a:t>
            </a:r>
            <a:endParaRPr lang="en-US" sz="5400" dirty="0">
              <a:latin typeface="+mj-lt"/>
              <a:ea typeface="+mj-ea"/>
              <a:cs typeface="+mj-cs"/>
            </a:endParaRPr>
          </a:p>
        </p:txBody>
      </p:sp>
      <p:pic>
        <p:nvPicPr>
          <p:cNvPr id="7" name="Picture 6" descr="A person holding a phone&#10;&#10;Description automatically generated">
            <a:extLst>
              <a:ext uri="{FF2B5EF4-FFF2-40B4-BE49-F238E27FC236}">
                <a16:creationId xmlns:a16="http://schemas.microsoft.com/office/drawing/2014/main" id="{F094DF79-B472-CFF0-05CE-7550088EC096}"/>
              </a:ext>
            </a:extLst>
          </p:cNvPr>
          <p:cNvPicPr>
            <a:picLocks noChangeAspect="1"/>
          </p:cNvPicPr>
          <p:nvPr/>
        </p:nvPicPr>
        <p:blipFill rotWithShape="1">
          <a:blip r:embed="rId2"/>
          <a:srcRect l="26281" r="2838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9" name="sketchy line" descr="&quot;&quot;">
            <a:extLst>
              <a:ext uri="{FF2B5EF4-FFF2-40B4-BE49-F238E27FC236}">
                <a16:creationId xmlns:a16="http://schemas.microsoft.com/office/drawing/2014/main" id="{D9AEE980-255C-ACFB-FEC2-4627D9522572}"/>
              </a:ext>
            </a:extLst>
          </p:cNvPr>
          <p:cNvSpPr>
            <a:spLocks noGrp="1" noRot="1" noChangeAspect="1" noMove="1" noResize="1" noEditPoints="1" noAdjustHandles="1" noChangeArrowheads="1" noChangeShapeType="1" noTextEdit="1"/>
          </p:cNvSpPr>
          <p:nvPr/>
        </p:nvSpPr>
        <p:spPr>
          <a:xfrm>
            <a:off x="5297488" y="2374900"/>
            <a:ext cx="4243387" cy="19050"/>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78" name="TextBox 2">
            <a:extLst>
              <a:ext uri="{FF2B5EF4-FFF2-40B4-BE49-F238E27FC236}">
                <a16:creationId xmlns:a16="http://schemas.microsoft.com/office/drawing/2014/main" id="{AC5FA6C6-AD9C-085C-EA05-1FBAD3602901}"/>
              </a:ext>
            </a:extLst>
          </p:cNvPr>
          <p:cNvSpPr txBox="1">
            <a:spLocks noChangeArrowheads="1"/>
          </p:cNvSpPr>
          <p:nvPr/>
        </p:nvSpPr>
        <p:spPr bwMode="auto">
          <a:xfrm>
            <a:off x="5297488" y="2706688"/>
            <a:ext cx="6251575" cy="348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228600">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eaLnBrk="1" hangingPunct="1">
              <a:lnSpc>
                <a:spcPct val="90000"/>
              </a:lnSpc>
              <a:spcAft>
                <a:spcPts val="600"/>
              </a:spcAft>
              <a:buFont typeface="Arial" panose="020B0604020202020204" pitchFamily="34" charset="0"/>
              <a:buChar char="•"/>
            </a:pPr>
            <a:r>
              <a:rPr lang="en-US" altLang="en-US" sz="1500"/>
              <a:t>INTRODUCTION</a:t>
            </a:r>
          </a:p>
          <a:p>
            <a:pPr eaLnBrk="1" hangingPunct="1">
              <a:lnSpc>
                <a:spcPct val="90000"/>
              </a:lnSpc>
              <a:spcAft>
                <a:spcPts val="600"/>
              </a:spcAft>
              <a:buFont typeface="Arial" panose="020B0604020202020204" pitchFamily="34" charset="0"/>
              <a:buChar char="•"/>
            </a:pPr>
            <a:r>
              <a:rPr lang="en-US" altLang="en-US" sz="1500"/>
              <a:t>KPI -1 : Weekday Vs Weekend payment Statistics.</a:t>
            </a:r>
          </a:p>
          <a:p>
            <a:pPr eaLnBrk="1" hangingPunct="1">
              <a:lnSpc>
                <a:spcPct val="90000"/>
              </a:lnSpc>
              <a:spcAft>
                <a:spcPts val="600"/>
              </a:spcAft>
              <a:buFont typeface="Arial" panose="020B0604020202020204" pitchFamily="34" charset="0"/>
              <a:buChar char="•"/>
            </a:pPr>
            <a:r>
              <a:rPr lang="en-US" altLang="en-US" sz="1500"/>
              <a:t>KPI -2 : No. of Orders by review score 5 and payment type credit card.</a:t>
            </a:r>
          </a:p>
          <a:p>
            <a:pPr eaLnBrk="1" hangingPunct="1">
              <a:lnSpc>
                <a:spcPct val="90000"/>
              </a:lnSpc>
              <a:spcAft>
                <a:spcPts val="600"/>
              </a:spcAft>
              <a:buFont typeface="Arial" panose="020B0604020202020204" pitchFamily="34" charset="0"/>
              <a:buChar char="•"/>
            </a:pPr>
            <a:r>
              <a:rPr lang="en-US" altLang="en-US" sz="1500"/>
              <a:t>KPI -3 : Avg no .of days taken for order delivery for pet shop.</a:t>
            </a:r>
          </a:p>
          <a:p>
            <a:pPr eaLnBrk="1" hangingPunct="1">
              <a:lnSpc>
                <a:spcPct val="90000"/>
              </a:lnSpc>
              <a:spcAft>
                <a:spcPts val="600"/>
              </a:spcAft>
              <a:buFont typeface="Arial" panose="020B0604020202020204" pitchFamily="34" charset="0"/>
              <a:buChar char="•"/>
            </a:pPr>
            <a:r>
              <a:rPr lang="en-US" altLang="en-US" sz="1500"/>
              <a:t>KPI -4 : Avg Price and Avg Payments for Sao Paulo city.</a:t>
            </a:r>
          </a:p>
          <a:p>
            <a:pPr eaLnBrk="1" hangingPunct="1">
              <a:lnSpc>
                <a:spcPct val="90000"/>
              </a:lnSpc>
              <a:spcAft>
                <a:spcPts val="600"/>
              </a:spcAft>
              <a:buFont typeface="Arial" panose="020B0604020202020204" pitchFamily="34" charset="0"/>
              <a:buChar char="•"/>
            </a:pPr>
            <a:r>
              <a:rPr lang="en-US" altLang="en-US" sz="1500"/>
              <a:t>KPI -5 : Average Shipping days Vs Review score.</a:t>
            </a:r>
          </a:p>
          <a:p>
            <a:pPr eaLnBrk="1" hangingPunct="1">
              <a:lnSpc>
                <a:spcPct val="90000"/>
              </a:lnSpc>
              <a:spcAft>
                <a:spcPts val="600"/>
              </a:spcAft>
              <a:buFont typeface="Arial" panose="020B0604020202020204" pitchFamily="34" charset="0"/>
              <a:buChar char="•"/>
            </a:pPr>
            <a:r>
              <a:rPr lang="en-US" altLang="en-US" sz="1500"/>
              <a:t>Excel Dashboard.</a:t>
            </a:r>
          </a:p>
          <a:p>
            <a:pPr eaLnBrk="1" hangingPunct="1">
              <a:lnSpc>
                <a:spcPct val="90000"/>
              </a:lnSpc>
              <a:spcAft>
                <a:spcPts val="600"/>
              </a:spcAft>
              <a:buFont typeface="Arial" panose="020B0604020202020204" pitchFamily="34" charset="0"/>
              <a:buChar char="•"/>
            </a:pPr>
            <a:r>
              <a:rPr lang="en-US" altLang="en-US" sz="1500"/>
              <a:t>Tableau Dashboard.</a:t>
            </a:r>
          </a:p>
          <a:p>
            <a:pPr eaLnBrk="1" hangingPunct="1">
              <a:lnSpc>
                <a:spcPct val="90000"/>
              </a:lnSpc>
              <a:spcAft>
                <a:spcPts val="600"/>
              </a:spcAft>
              <a:buFont typeface="Arial" panose="020B0604020202020204" pitchFamily="34" charset="0"/>
              <a:buChar char="•"/>
            </a:pPr>
            <a:r>
              <a:rPr lang="en-US" altLang="en-US" sz="1500"/>
              <a:t>Power BI Dashboard.</a:t>
            </a:r>
          </a:p>
          <a:p>
            <a:pPr eaLnBrk="1" hangingPunct="1">
              <a:lnSpc>
                <a:spcPct val="90000"/>
              </a:lnSpc>
              <a:spcAft>
                <a:spcPts val="600"/>
              </a:spcAft>
              <a:buFont typeface="Arial" panose="020B0604020202020204" pitchFamily="34" charset="0"/>
              <a:buChar char="•"/>
            </a:pPr>
            <a:r>
              <a:rPr lang="en-US" altLang="en-US" sz="1500"/>
              <a:t>SQL .</a:t>
            </a:r>
          </a:p>
          <a:p>
            <a:pPr eaLnBrk="1" hangingPunct="1">
              <a:lnSpc>
                <a:spcPct val="90000"/>
              </a:lnSpc>
              <a:spcAft>
                <a:spcPts val="600"/>
              </a:spcAft>
              <a:buFont typeface="Arial" panose="020B0604020202020204" pitchFamily="34" charset="0"/>
              <a:buChar char="•"/>
            </a:pPr>
            <a:r>
              <a:rPr lang="en-US" altLang="en-US" sz="1500"/>
              <a:t>Challenges faced.</a:t>
            </a:r>
          </a:p>
          <a:p>
            <a:pPr eaLnBrk="1" hangingPunct="1">
              <a:lnSpc>
                <a:spcPct val="90000"/>
              </a:lnSpc>
              <a:spcAft>
                <a:spcPts val="600"/>
              </a:spcAft>
              <a:buFont typeface="Arial" panose="020B0604020202020204" pitchFamily="34" charset="0"/>
              <a:buChar char="•"/>
            </a:pPr>
            <a:r>
              <a:rPr lang="en-US" altLang="en-US" sz="1500"/>
              <a:t>Conclusion</a:t>
            </a:r>
          </a:p>
        </p:txBody>
      </p:sp>
      <p:sp>
        <p:nvSpPr>
          <p:cNvPr id="2" name="Rectangle 1">
            <a:extLst>
              <a:ext uri="{FF2B5EF4-FFF2-40B4-BE49-F238E27FC236}">
                <a16:creationId xmlns:a16="http://schemas.microsoft.com/office/drawing/2014/main" id="{1B2700F6-E5DF-F5C5-0FA3-9CD3B3E934FB}"/>
              </a:ext>
            </a:extLst>
          </p:cNvPr>
          <p:cNvSpPr/>
          <p:nvPr/>
        </p:nvSpPr>
        <p:spPr>
          <a:xfrm>
            <a:off x="0" y="0"/>
            <a:ext cx="12192000" cy="6858000"/>
          </a:xfrm>
          <a:prstGeom prst="rect">
            <a:avLst/>
          </a:prstGeom>
          <a:noFill/>
          <a:ln w="762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descr="&quot;&quot;">
            <a:extLst>
              <a:ext uri="{FF2B5EF4-FFF2-40B4-BE49-F238E27FC236}">
                <a16:creationId xmlns:a16="http://schemas.microsoft.com/office/drawing/2014/main" id="{B84E9071-7579-D90B-BF99-144E7A3D1F48}"/>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TextBox 3">
            <a:extLst>
              <a:ext uri="{FF2B5EF4-FFF2-40B4-BE49-F238E27FC236}">
                <a16:creationId xmlns:a16="http://schemas.microsoft.com/office/drawing/2014/main" id="{847E7A82-F713-878F-413C-19CFED3F1A8C}"/>
              </a:ext>
            </a:extLst>
          </p:cNvPr>
          <p:cNvSpPr txBox="1"/>
          <p:nvPr/>
        </p:nvSpPr>
        <p:spPr>
          <a:xfrm>
            <a:off x="630238" y="639763"/>
            <a:ext cx="3429000" cy="1719262"/>
          </a:xfrm>
          <a:prstGeom prst="rect">
            <a:avLst/>
          </a:prstGeom>
        </p:spPr>
        <p:txBody>
          <a:bodyPr anchor="b">
            <a:normAutofit/>
          </a:bodyPr>
          <a:lstStyle/>
          <a:p>
            <a:pPr eaLnBrk="1" fontAlgn="auto" hangingPunct="1">
              <a:lnSpc>
                <a:spcPct val="90000"/>
              </a:lnSpc>
              <a:spcAft>
                <a:spcPts val="600"/>
              </a:spcAft>
              <a:defRPr/>
            </a:pPr>
            <a:r>
              <a:rPr lang="en-US" sz="5400" dirty="0">
                <a:latin typeface="+mj-lt"/>
                <a:ea typeface="+mj-ea"/>
                <a:cs typeface="+mj-cs"/>
              </a:rPr>
              <a:t>KPI 1</a:t>
            </a:r>
          </a:p>
          <a:p>
            <a:pPr eaLnBrk="1" fontAlgn="auto" hangingPunct="1">
              <a:lnSpc>
                <a:spcPct val="90000"/>
              </a:lnSpc>
              <a:spcAft>
                <a:spcPts val="600"/>
              </a:spcAft>
              <a:defRPr/>
            </a:pPr>
            <a:r>
              <a:rPr lang="en-US" sz="1400" dirty="0">
                <a:latin typeface="+mn-lt"/>
              </a:rPr>
              <a:t>Weekday Vs Weekend payment Statistics</a:t>
            </a:r>
            <a:r>
              <a:rPr lang="en-US" sz="1400" dirty="0">
                <a:latin typeface="+mj-lt"/>
                <a:ea typeface="+mj-ea"/>
                <a:cs typeface="+mj-cs"/>
              </a:rPr>
              <a:t> </a:t>
            </a:r>
          </a:p>
        </p:txBody>
      </p:sp>
      <p:sp>
        <p:nvSpPr>
          <p:cNvPr id="11" name="sketch line" descr="&quot;&quot;">
            <a:extLst>
              <a:ext uri="{FF2B5EF4-FFF2-40B4-BE49-F238E27FC236}">
                <a16:creationId xmlns:a16="http://schemas.microsoft.com/office/drawing/2014/main" id="{EBB388A2-B9E2-2373-DC71-CEB4FDF65427}"/>
              </a:ext>
            </a:extLst>
          </p:cNvPr>
          <p:cNvSpPr>
            <a:spLocks noGrp="1" noRot="1" noChangeAspect="1" noMove="1" noResize="1" noEditPoints="1" noAdjustHandles="1" noChangeArrowheads="1" noChangeShapeType="1" noTextEdit="1"/>
          </p:cNvSpPr>
          <p:nvPr/>
        </p:nvSpPr>
        <p:spPr>
          <a:xfrm>
            <a:off x="642938" y="2573338"/>
            <a:ext cx="3255962" cy="19050"/>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101" name="TextBox 2">
            <a:extLst>
              <a:ext uri="{FF2B5EF4-FFF2-40B4-BE49-F238E27FC236}">
                <a16:creationId xmlns:a16="http://schemas.microsoft.com/office/drawing/2014/main" id="{5AB40F2D-FFE3-53BC-375C-CBFD1FF91690}"/>
              </a:ext>
            </a:extLst>
          </p:cNvPr>
          <p:cNvSpPr txBox="1">
            <a:spLocks noChangeArrowheads="1"/>
          </p:cNvSpPr>
          <p:nvPr/>
        </p:nvSpPr>
        <p:spPr bwMode="auto">
          <a:xfrm>
            <a:off x="476250" y="3019425"/>
            <a:ext cx="3595688" cy="341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eaLnBrk="1" hangingPunct="1">
              <a:spcAft>
                <a:spcPts val="600"/>
              </a:spcAft>
            </a:pPr>
            <a:r>
              <a:rPr lang="en-US" altLang="en-US" sz="1600" b="1" dirty="0">
                <a:solidFill>
                  <a:srgbClr val="0D0D0D"/>
                </a:solidFill>
                <a:latin typeface="Söhne"/>
              </a:rPr>
              <a:t>Insights:</a:t>
            </a:r>
          </a:p>
          <a:p>
            <a:pPr eaLnBrk="1" hangingPunct="1">
              <a:spcAft>
                <a:spcPts val="600"/>
              </a:spcAft>
              <a:buFont typeface="Arial" panose="020B0604020202020204" pitchFamily="34" charset="0"/>
              <a:buChar char="•"/>
            </a:pPr>
            <a:r>
              <a:rPr lang="en-US" altLang="en-US" sz="1400" dirty="0">
                <a:solidFill>
                  <a:srgbClr val="0D0D0D"/>
                </a:solidFill>
                <a:latin typeface="Söhne"/>
              </a:rPr>
              <a:t>Total Payments: $16.01 Million</a:t>
            </a:r>
          </a:p>
          <a:p>
            <a:pPr eaLnBrk="1" hangingPunct="1">
              <a:spcAft>
                <a:spcPts val="600"/>
              </a:spcAft>
              <a:buFont typeface="Arial" panose="020B0604020202020204" pitchFamily="34" charset="0"/>
              <a:buChar char="•"/>
            </a:pPr>
            <a:r>
              <a:rPr lang="en-US" altLang="en-US" sz="1400" dirty="0">
                <a:solidFill>
                  <a:srgbClr val="0D0D0D"/>
                </a:solidFill>
                <a:latin typeface="Söhne"/>
              </a:rPr>
              <a:t>Weekday Payments: $3.64 Million (</a:t>
            </a:r>
            <a:r>
              <a:rPr lang="en-US" altLang="en-US" sz="1400" b="1" dirty="0">
                <a:solidFill>
                  <a:srgbClr val="0D0D0D"/>
                </a:solidFill>
                <a:latin typeface="Söhne"/>
              </a:rPr>
              <a:t>23%</a:t>
            </a:r>
            <a:r>
              <a:rPr lang="en-US" altLang="en-US" sz="1400" dirty="0">
                <a:solidFill>
                  <a:srgbClr val="0D0D0D"/>
                </a:solidFill>
                <a:latin typeface="Söhne"/>
              </a:rPr>
              <a:t>)</a:t>
            </a:r>
          </a:p>
          <a:p>
            <a:pPr eaLnBrk="1" hangingPunct="1">
              <a:spcAft>
                <a:spcPts val="600"/>
              </a:spcAft>
              <a:buFont typeface="Arial" panose="020B0604020202020204" pitchFamily="34" charset="0"/>
              <a:buChar char="•"/>
            </a:pPr>
            <a:r>
              <a:rPr lang="en-US" altLang="en-US" sz="1400" dirty="0">
                <a:solidFill>
                  <a:srgbClr val="0D0D0D"/>
                </a:solidFill>
                <a:latin typeface="Söhne"/>
              </a:rPr>
              <a:t>Weekend Payments: $12.37 Million (</a:t>
            </a:r>
            <a:r>
              <a:rPr lang="en-US" altLang="en-US" sz="1400" b="1" dirty="0">
                <a:solidFill>
                  <a:srgbClr val="0D0D0D"/>
                </a:solidFill>
                <a:latin typeface="Söhne"/>
              </a:rPr>
              <a:t>77%)</a:t>
            </a:r>
          </a:p>
          <a:p>
            <a:pPr eaLnBrk="1" hangingPunct="1">
              <a:spcAft>
                <a:spcPts val="600"/>
              </a:spcAft>
            </a:pPr>
            <a:r>
              <a:rPr lang="en-US" altLang="en-US" sz="1600" b="1" dirty="0">
                <a:solidFill>
                  <a:srgbClr val="0D0D0D"/>
                </a:solidFill>
                <a:latin typeface="Söhne"/>
              </a:rPr>
              <a:t>Recommendations:</a:t>
            </a:r>
          </a:p>
          <a:p>
            <a:pPr eaLnBrk="1" hangingPunct="1">
              <a:spcAft>
                <a:spcPts val="600"/>
              </a:spcAft>
              <a:buFont typeface="Aptos Display" panose="020B0004020202020204" pitchFamily="34" charset="0"/>
              <a:buAutoNum type="arabicPeriod"/>
            </a:pPr>
            <a:r>
              <a:rPr lang="en-US" altLang="en-US" sz="1400" dirty="0">
                <a:solidFill>
                  <a:srgbClr val="0D0D0D"/>
                </a:solidFill>
                <a:latin typeface="Söhne"/>
              </a:rPr>
              <a:t>Weekends: Implement Offers and Discounts to Boost Revenue and Balance Payment Distribution.</a:t>
            </a:r>
          </a:p>
          <a:p>
            <a:pPr eaLnBrk="1" hangingPunct="1">
              <a:spcAft>
                <a:spcPts val="600"/>
              </a:spcAft>
              <a:buFont typeface="Aptos Display" panose="020B0004020202020204" pitchFamily="34" charset="0"/>
              <a:buAutoNum type="arabicPeriod"/>
            </a:pPr>
            <a:r>
              <a:rPr lang="en-US" altLang="en-US" sz="1400" dirty="0">
                <a:solidFill>
                  <a:srgbClr val="0D0D0D"/>
                </a:solidFill>
                <a:latin typeface="Söhne"/>
              </a:rPr>
              <a:t>Mondays: Launch New Products to Capitalize on Higher Payment Volumes.</a:t>
            </a:r>
          </a:p>
          <a:p>
            <a:pPr eaLnBrk="1" hangingPunct="1">
              <a:lnSpc>
                <a:spcPct val="90000"/>
              </a:lnSpc>
              <a:spcAft>
                <a:spcPts val="600"/>
              </a:spcAft>
            </a:pPr>
            <a:endParaRPr lang="en-US" altLang="en-US" sz="1000" dirty="0"/>
          </a:p>
        </p:txBody>
      </p:sp>
      <p:graphicFrame>
        <p:nvGraphicFramePr>
          <p:cNvPr id="2" name="Chart 1">
            <a:extLst>
              <a:ext uri="{FF2B5EF4-FFF2-40B4-BE49-F238E27FC236}">
                <a16:creationId xmlns:a16="http://schemas.microsoft.com/office/drawing/2014/main" id="{3B439103-782E-4569-2242-042D94131DA4}"/>
              </a:ext>
            </a:extLst>
          </p:cNvPr>
          <p:cNvGraphicFramePr>
            <a:graphicFrameLocks/>
          </p:cNvGraphicFramePr>
          <p:nvPr>
            <p:extLst>
              <p:ext uri="{D42A27DB-BD31-4B8C-83A1-F6EECF244321}">
                <p14:modId xmlns:p14="http://schemas.microsoft.com/office/powerpoint/2010/main" val="2589302663"/>
              </p:ext>
            </p:extLst>
          </p:nvPr>
        </p:nvGraphicFramePr>
        <p:xfrm>
          <a:off x="4654296" y="640080"/>
          <a:ext cx="6903720" cy="5577840"/>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a:extLst>
              <a:ext uri="{FF2B5EF4-FFF2-40B4-BE49-F238E27FC236}">
                <a16:creationId xmlns:a16="http://schemas.microsoft.com/office/drawing/2014/main" id="{F4542B33-A918-0433-0A45-AD718C44BF9E}"/>
              </a:ext>
            </a:extLst>
          </p:cNvPr>
          <p:cNvSpPr/>
          <p:nvPr/>
        </p:nvSpPr>
        <p:spPr>
          <a:xfrm>
            <a:off x="0" y="-4916"/>
            <a:ext cx="12192000" cy="6858000"/>
          </a:xfrm>
          <a:prstGeom prst="rect">
            <a:avLst/>
          </a:prstGeom>
          <a:noFill/>
          <a:ln w="762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descr="&quot;&quot;">
            <a:extLst>
              <a:ext uri="{FF2B5EF4-FFF2-40B4-BE49-F238E27FC236}">
                <a16:creationId xmlns:a16="http://schemas.microsoft.com/office/drawing/2014/main" id="{F1855E0E-064C-7CBA-6843-C3F388BF3CD0}"/>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TextBox 3">
            <a:extLst>
              <a:ext uri="{FF2B5EF4-FFF2-40B4-BE49-F238E27FC236}">
                <a16:creationId xmlns:a16="http://schemas.microsoft.com/office/drawing/2014/main" id="{4819A0D0-67E3-6161-825B-39CB8F4940CB}"/>
              </a:ext>
            </a:extLst>
          </p:cNvPr>
          <p:cNvSpPr txBox="1"/>
          <p:nvPr/>
        </p:nvSpPr>
        <p:spPr>
          <a:xfrm>
            <a:off x="630238" y="639763"/>
            <a:ext cx="2914650" cy="1719262"/>
          </a:xfrm>
          <a:prstGeom prst="rect">
            <a:avLst/>
          </a:prstGeom>
        </p:spPr>
        <p:txBody>
          <a:bodyPr anchor="b">
            <a:normAutofit/>
          </a:bodyPr>
          <a:lstStyle/>
          <a:p>
            <a:pPr eaLnBrk="1" fontAlgn="auto" hangingPunct="1">
              <a:lnSpc>
                <a:spcPct val="90000"/>
              </a:lnSpc>
              <a:spcAft>
                <a:spcPts val="600"/>
              </a:spcAft>
              <a:defRPr/>
            </a:pPr>
            <a:r>
              <a:rPr lang="en-US" sz="5400" dirty="0">
                <a:latin typeface="+mj-lt"/>
                <a:ea typeface="+mj-ea"/>
                <a:cs typeface="+mj-cs"/>
              </a:rPr>
              <a:t>KPI 2</a:t>
            </a:r>
          </a:p>
          <a:p>
            <a:pPr eaLnBrk="1" fontAlgn="auto" hangingPunct="1">
              <a:lnSpc>
                <a:spcPct val="90000"/>
              </a:lnSpc>
              <a:spcAft>
                <a:spcPts val="600"/>
              </a:spcAft>
              <a:defRPr/>
            </a:pPr>
            <a:r>
              <a:rPr lang="en-US" sz="1500" dirty="0">
                <a:latin typeface="+mn-lt"/>
              </a:rPr>
              <a:t>No. of Orders by review score 5 and payment type credit card</a:t>
            </a:r>
            <a:r>
              <a:rPr lang="en-US" sz="1500" dirty="0">
                <a:latin typeface="+mj-lt"/>
                <a:ea typeface="+mj-ea"/>
                <a:cs typeface="+mj-cs"/>
              </a:rPr>
              <a:t> </a:t>
            </a:r>
            <a:endParaRPr lang="en-US" sz="2500" dirty="0">
              <a:latin typeface="+mj-lt"/>
              <a:ea typeface="+mj-ea"/>
              <a:cs typeface="+mj-cs"/>
            </a:endParaRPr>
          </a:p>
        </p:txBody>
      </p:sp>
      <p:sp>
        <p:nvSpPr>
          <p:cNvPr id="11" name="sketch line" descr="&quot;&quot;">
            <a:extLst>
              <a:ext uri="{FF2B5EF4-FFF2-40B4-BE49-F238E27FC236}">
                <a16:creationId xmlns:a16="http://schemas.microsoft.com/office/drawing/2014/main" id="{24FDCFE0-C62F-175D-241C-FAB7D4EE3D9C}"/>
              </a:ext>
            </a:extLst>
          </p:cNvPr>
          <p:cNvSpPr>
            <a:spLocks noGrp="1" noRot="1" noChangeAspect="1" noMove="1" noResize="1" noEditPoints="1" noAdjustHandles="1" noChangeArrowheads="1" noChangeShapeType="1" noTextEdit="1"/>
          </p:cNvSpPr>
          <p:nvPr/>
        </p:nvSpPr>
        <p:spPr>
          <a:xfrm>
            <a:off x="642938" y="2573338"/>
            <a:ext cx="3255962" cy="19050"/>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TextBox 2">
            <a:extLst>
              <a:ext uri="{FF2B5EF4-FFF2-40B4-BE49-F238E27FC236}">
                <a16:creationId xmlns:a16="http://schemas.microsoft.com/office/drawing/2014/main" id="{83F79E43-B867-26EE-9C37-C599EFD56FC5}"/>
              </a:ext>
            </a:extLst>
          </p:cNvPr>
          <p:cNvSpPr txBox="1"/>
          <p:nvPr/>
        </p:nvSpPr>
        <p:spPr>
          <a:xfrm>
            <a:off x="244475" y="2806700"/>
            <a:ext cx="5230813" cy="3781425"/>
          </a:xfrm>
          <a:prstGeom prst="rect">
            <a:avLst/>
          </a:prstGeom>
        </p:spPr>
        <p:txBody>
          <a:bodyPr>
            <a:normAutofit/>
          </a:bodyPr>
          <a:lstStyle/>
          <a:p>
            <a:pPr algn="just" eaLnBrk="1" fontAlgn="auto" hangingPunct="1">
              <a:spcBef>
                <a:spcPts val="0"/>
              </a:spcBef>
              <a:spcAft>
                <a:spcPts val="0"/>
              </a:spcAft>
              <a:defRPr/>
            </a:pPr>
            <a:r>
              <a:rPr lang="en-US" sz="1600" b="1" dirty="0">
                <a:solidFill>
                  <a:srgbClr val="0D0D0D"/>
                </a:solidFill>
                <a:latin typeface="Söhne"/>
              </a:rPr>
              <a:t>Insights:</a:t>
            </a:r>
          </a:p>
          <a:p>
            <a:pPr marL="285750" indent="-285750" algn="just" eaLnBrk="1" fontAlgn="auto" hangingPunct="1">
              <a:spcBef>
                <a:spcPts val="0"/>
              </a:spcBef>
              <a:spcAft>
                <a:spcPts val="0"/>
              </a:spcAft>
              <a:buFont typeface="Arial" panose="020B0604020202020204" pitchFamily="34" charset="0"/>
              <a:buChar char="•"/>
              <a:defRPr/>
            </a:pPr>
            <a:r>
              <a:rPr lang="en-US" sz="1400" dirty="0">
                <a:solidFill>
                  <a:srgbClr val="0D0D0D"/>
                </a:solidFill>
                <a:latin typeface="Söhne"/>
              </a:rPr>
              <a:t>Review Score "5" Orders with Credit Card Payments: </a:t>
            </a:r>
            <a:r>
              <a:rPr lang="en-US" sz="1400" b="1" dirty="0">
                <a:solidFill>
                  <a:srgbClr val="0D0D0D"/>
                </a:solidFill>
                <a:latin typeface="Söhne"/>
              </a:rPr>
              <a:t>314348</a:t>
            </a:r>
          </a:p>
          <a:p>
            <a:pPr marL="285750" indent="-285750" algn="just" eaLnBrk="1" fontAlgn="auto" hangingPunct="1">
              <a:spcBef>
                <a:spcPts val="0"/>
              </a:spcBef>
              <a:spcAft>
                <a:spcPts val="0"/>
              </a:spcAft>
              <a:buFont typeface="Arial" panose="020B0604020202020204" pitchFamily="34" charset="0"/>
              <a:buChar char="•"/>
              <a:defRPr/>
            </a:pPr>
            <a:r>
              <a:rPr lang="en-US" sz="1400" dirty="0">
                <a:solidFill>
                  <a:srgbClr val="0D0D0D"/>
                </a:solidFill>
                <a:latin typeface="Söhne"/>
              </a:rPr>
              <a:t>Highest No. of Orders Rated "5": 314348</a:t>
            </a:r>
          </a:p>
          <a:p>
            <a:pPr marL="285750" indent="-285750" algn="just" eaLnBrk="1" fontAlgn="auto" hangingPunct="1">
              <a:spcBef>
                <a:spcPts val="0"/>
              </a:spcBef>
              <a:spcAft>
                <a:spcPts val="0"/>
              </a:spcAft>
              <a:buFont typeface="Arial" panose="020B0604020202020204" pitchFamily="34" charset="0"/>
              <a:buChar char="•"/>
              <a:defRPr/>
            </a:pPr>
            <a:r>
              <a:rPr lang="en-US" sz="1400" dirty="0">
                <a:solidFill>
                  <a:srgbClr val="0D0D0D"/>
                </a:solidFill>
                <a:latin typeface="Söhne"/>
              </a:rPr>
              <a:t>Highest Credit Card Payments: </a:t>
            </a:r>
            <a:r>
              <a:rPr lang="en-US" sz="1400" b="1" dirty="0">
                <a:solidFill>
                  <a:srgbClr val="0D0D0D"/>
                </a:solidFill>
                <a:latin typeface="Söhne"/>
              </a:rPr>
              <a:t>76,600</a:t>
            </a:r>
          </a:p>
          <a:p>
            <a:pPr algn="just" eaLnBrk="1" fontAlgn="auto" hangingPunct="1">
              <a:spcBef>
                <a:spcPts val="0"/>
              </a:spcBef>
              <a:spcAft>
                <a:spcPts val="0"/>
              </a:spcAft>
              <a:defRPr/>
            </a:pPr>
            <a:endParaRPr lang="en-US" sz="1600" dirty="0">
              <a:solidFill>
                <a:srgbClr val="0D0D0D"/>
              </a:solidFill>
              <a:latin typeface="Söhne"/>
            </a:endParaRPr>
          </a:p>
          <a:p>
            <a:pPr algn="just" eaLnBrk="1" fontAlgn="auto" hangingPunct="1">
              <a:lnSpc>
                <a:spcPct val="90000"/>
              </a:lnSpc>
              <a:spcBef>
                <a:spcPts val="0"/>
              </a:spcBef>
              <a:spcAft>
                <a:spcPts val="600"/>
              </a:spcAft>
              <a:defRPr/>
            </a:pPr>
            <a:r>
              <a:rPr lang="en-US" sz="1600" b="1" dirty="0">
                <a:solidFill>
                  <a:srgbClr val="0D0D0D"/>
                </a:solidFill>
                <a:latin typeface="Söhne"/>
              </a:rPr>
              <a:t>Recommendations:</a:t>
            </a:r>
          </a:p>
          <a:p>
            <a:pPr marL="285750" indent="-285750" algn="just" eaLnBrk="1" fontAlgn="auto" hangingPunct="1">
              <a:lnSpc>
                <a:spcPct val="90000"/>
              </a:lnSpc>
              <a:spcBef>
                <a:spcPts val="0"/>
              </a:spcBef>
              <a:spcAft>
                <a:spcPts val="600"/>
              </a:spcAft>
              <a:buFont typeface="Arial" panose="020B0604020202020204" pitchFamily="34" charset="0"/>
              <a:buChar char="•"/>
              <a:defRPr/>
            </a:pPr>
            <a:r>
              <a:rPr lang="en-US" sz="1400" dirty="0">
                <a:solidFill>
                  <a:srgbClr val="0D0D0D"/>
                </a:solidFill>
                <a:latin typeface="Söhne"/>
              </a:rPr>
              <a:t>Addressing Low Ratings: 11,97 orders received a score of "1," potentially due to quality issues or delivery delays.</a:t>
            </a:r>
          </a:p>
          <a:p>
            <a:pPr marL="285750" indent="-285750" algn="just" eaLnBrk="1" fontAlgn="auto" hangingPunct="1">
              <a:lnSpc>
                <a:spcPct val="90000"/>
              </a:lnSpc>
              <a:spcBef>
                <a:spcPts val="0"/>
              </a:spcBef>
              <a:spcAft>
                <a:spcPts val="600"/>
              </a:spcAft>
              <a:buFont typeface="Arial" panose="020B0604020202020204" pitchFamily="34" charset="0"/>
              <a:buChar char="•"/>
              <a:defRPr/>
            </a:pPr>
            <a:r>
              <a:rPr lang="en-US" sz="1400" dirty="0">
                <a:solidFill>
                  <a:srgbClr val="0D0D0D"/>
                </a:solidFill>
                <a:latin typeface="Söhne"/>
              </a:rPr>
              <a:t>Improving Delivery Speed: By reducing shipping days, we can enhance the speed of order fulfillment.</a:t>
            </a:r>
          </a:p>
          <a:p>
            <a:pPr marL="285750" indent="-285750" algn="just" eaLnBrk="1" fontAlgn="auto" hangingPunct="1">
              <a:lnSpc>
                <a:spcPct val="90000"/>
              </a:lnSpc>
              <a:spcBef>
                <a:spcPts val="0"/>
              </a:spcBef>
              <a:spcAft>
                <a:spcPts val="600"/>
              </a:spcAft>
              <a:buFont typeface="Arial" panose="020B0604020202020204" pitchFamily="34" charset="0"/>
              <a:buChar char="•"/>
              <a:defRPr/>
            </a:pPr>
            <a:r>
              <a:rPr lang="en-US" sz="1400" dirty="0">
                <a:solidFill>
                  <a:srgbClr val="0D0D0D"/>
                </a:solidFill>
                <a:latin typeface="Söhne"/>
              </a:rPr>
              <a:t>Focus on Quality: Emphasize improving product quality to mitigate issues leading to a score of "1".</a:t>
            </a:r>
          </a:p>
          <a:p>
            <a:pPr eaLnBrk="1" fontAlgn="auto" hangingPunct="1">
              <a:lnSpc>
                <a:spcPct val="90000"/>
              </a:lnSpc>
              <a:spcBef>
                <a:spcPts val="0"/>
              </a:spcBef>
              <a:spcAft>
                <a:spcPts val="600"/>
              </a:spcAft>
              <a:defRPr/>
            </a:pPr>
            <a:endParaRPr lang="en-US" sz="1500" dirty="0">
              <a:latin typeface="+mn-lt"/>
            </a:endParaRPr>
          </a:p>
        </p:txBody>
      </p:sp>
      <p:graphicFrame>
        <p:nvGraphicFramePr>
          <p:cNvPr id="5" name="Chart 4">
            <a:extLst>
              <a:ext uri="{FF2B5EF4-FFF2-40B4-BE49-F238E27FC236}">
                <a16:creationId xmlns:a16="http://schemas.microsoft.com/office/drawing/2014/main" id="{90FB91CD-2606-49C6-BE1C-3C42999A0473}"/>
              </a:ext>
            </a:extLst>
          </p:cNvPr>
          <p:cNvGraphicFramePr>
            <a:graphicFrameLocks/>
          </p:cNvGraphicFramePr>
          <p:nvPr/>
        </p:nvGraphicFramePr>
        <p:xfrm>
          <a:off x="5550275" y="352425"/>
          <a:ext cx="6396990" cy="2863394"/>
        </p:xfrm>
        <a:graphic>
          <a:graphicData uri="http://schemas.openxmlformats.org/drawingml/2006/chart">
            <c:chart xmlns:c="http://schemas.openxmlformats.org/drawingml/2006/chart" xmlns:r="http://schemas.openxmlformats.org/officeDocument/2006/relationships" r:id="rId2"/>
          </a:graphicData>
        </a:graphic>
      </p:graphicFrame>
      <p:pic>
        <p:nvPicPr>
          <p:cNvPr id="5127" name="Picture 7" descr="A screenshot of a table&#10;&#10;Description automatically generated">
            <a:extLst>
              <a:ext uri="{FF2B5EF4-FFF2-40B4-BE49-F238E27FC236}">
                <a16:creationId xmlns:a16="http://schemas.microsoft.com/office/drawing/2014/main" id="{7EF8B077-6E67-1EA8-1F8F-66B87B9A2D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9900" y="3673475"/>
            <a:ext cx="6397625" cy="272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4894105F-551A-83DB-06D4-0B0FF2576759}"/>
              </a:ext>
            </a:extLst>
          </p:cNvPr>
          <p:cNvSpPr/>
          <p:nvPr/>
        </p:nvSpPr>
        <p:spPr>
          <a:xfrm>
            <a:off x="0" y="0"/>
            <a:ext cx="12192000" cy="6858000"/>
          </a:xfrm>
          <a:prstGeom prst="rect">
            <a:avLst/>
          </a:prstGeom>
          <a:noFill/>
          <a:ln w="762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descr="&quot;&quot;">
            <a:extLst>
              <a:ext uri="{FF2B5EF4-FFF2-40B4-BE49-F238E27FC236}">
                <a16:creationId xmlns:a16="http://schemas.microsoft.com/office/drawing/2014/main" id="{DE8D3701-DD78-F690-A1CD-1C510172A0D9}"/>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TextBox 3">
            <a:extLst>
              <a:ext uri="{FF2B5EF4-FFF2-40B4-BE49-F238E27FC236}">
                <a16:creationId xmlns:a16="http://schemas.microsoft.com/office/drawing/2014/main" id="{C80B0DAB-A6F4-5E7E-FBCA-2928A7FDA6EF}"/>
              </a:ext>
            </a:extLst>
          </p:cNvPr>
          <p:cNvSpPr txBox="1"/>
          <p:nvPr/>
        </p:nvSpPr>
        <p:spPr>
          <a:xfrm>
            <a:off x="630238" y="639763"/>
            <a:ext cx="2914650" cy="1719262"/>
          </a:xfrm>
          <a:prstGeom prst="rect">
            <a:avLst/>
          </a:prstGeom>
        </p:spPr>
        <p:txBody>
          <a:bodyPr anchor="b">
            <a:normAutofit/>
          </a:bodyPr>
          <a:lstStyle/>
          <a:p>
            <a:pPr eaLnBrk="1" fontAlgn="auto" hangingPunct="1">
              <a:lnSpc>
                <a:spcPct val="90000"/>
              </a:lnSpc>
              <a:spcAft>
                <a:spcPts val="600"/>
              </a:spcAft>
              <a:defRPr/>
            </a:pPr>
            <a:r>
              <a:rPr lang="en-US" sz="5400" dirty="0">
                <a:latin typeface="+mj-lt"/>
                <a:ea typeface="+mj-ea"/>
                <a:cs typeface="+mj-cs"/>
              </a:rPr>
              <a:t>KPI 3</a:t>
            </a:r>
          </a:p>
          <a:p>
            <a:pPr eaLnBrk="1" fontAlgn="auto" hangingPunct="1">
              <a:lnSpc>
                <a:spcPct val="90000"/>
              </a:lnSpc>
              <a:spcAft>
                <a:spcPts val="600"/>
              </a:spcAft>
              <a:defRPr/>
            </a:pPr>
            <a:r>
              <a:rPr lang="en-US" sz="1500" dirty="0">
                <a:latin typeface="+mn-lt"/>
              </a:rPr>
              <a:t>Avg no .of days taken for order delivery for pet shop</a:t>
            </a:r>
            <a:endParaRPr lang="en-US" sz="2500" dirty="0">
              <a:latin typeface="+mj-lt"/>
              <a:ea typeface="+mj-ea"/>
              <a:cs typeface="+mj-cs"/>
            </a:endParaRPr>
          </a:p>
        </p:txBody>
      </p:sp>
      <p:sp>
        <p:nvSpPr>
          <p:cNvPr id="11" name="sketch line" descr="&quot;&quot;">
            <a:extLst>
              <a:ext uri="{FF2B5EF4-FFF2-40B4-BE49-F238E27FC236}">
                <a16:creationId xmlns:a16="http://schemas.microsoft.com/office/drawing/2014/main" id="{83C2BD41-1689-524E-3C1D-2862A43B140E}"/>
              </a:ext>
            </a:extLst>
          </p:cNvPr>
          <p:cNvSpPr>
            <a:spLocks noGrp="1" noRot="1" noChangeAspect="1" noMove="1" noResize="1" noEditPoints="1" noAdjustHandles="1" noChangeArrowheads="1" noChangeShapeType="1" noTextEdit="1"/>
          </p:cNvSpPr>
          <p:nvPr/>
        </p:nvSpPr>
        <p:spPr>
          <a:xfrm>
            <a:off x="642938" y="2573338"/>
            <a:ext cx="3255962" cy="19050"/>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TextBox 2">
            <a:extLst>
              <a:ext uri="{FF2B5EF4-FFF2-40B4-BE49-F238E27FC236}">
                <a16:creationId xmlns:a16="http://schemas.microsoft.com/office/drawing/2014/main" id="{8A043CBB-25AB-74B2-9002-8EFF0D662D38}"/>
              </a:ext>
            </a:extLst>
          </p:cNvPr>
          <p:cNvSpPr txBox="1"/>
          <p:nvPr/>
        </p:nvSpPr>
        <p:spPr>
          <a:xfrm>
            <a:off x="495300" y="2806700"/>
            <a:ext cx="4979988" cy="3227388"/>
          </a:xfrm>
          <a:prstGeom prst="rect">
            <a:avLst/>
          </a:prstGeom>
        </p:spPr>
        <p:txBody>
          <a:bodyPr>
            <a:normAutofit/>
          </a:bodyPr>
          <a:lstStyle/>
          <a:p>
            <a:pPr algn="just" eaLnBrk="1" fontAlgn="auto" hangingPunct="1">
              <a:spcBef>
                <a:spcPts val="0"/>
              </a:spcBef>
              <a:spcAft>
                <a:spcPts val="0"/>
              </a:spcAft>
              <a:defRPr/>
            </a:pPr>
            <a:r>
              <a:rPr lang="en-US" sz="1600" b="1" dirty="0">
                <a:solidFill>
                  <a:srgbClr val="0D0D0D"/>
                </a:solidFill>
                <a:latin typeface="Söhne"/>
              </a:rPr>
              <a:t>Insights:</a:t>
            </a:r>
          </a:p>
          <a:p>
            <a:pPr marL="285750" indent="-285750" eaLnBrk="1" fontAlgn="auto" hangingPunct="1">
              <a:spcBef>
                <a:spcPts val="0"/>
              </a:spcBef>
              <a:spcAft>
                <a:spcPts val="0"/>
              </a:spcAft>
              <a:buFont typeface="Arial" panose="020B0604020202020204" pitchFamily="34" charset="0"/>
              <a:buChar char="•"/>
              <a:defRPr/>
            </a:pPr>
            <a:r>
              <a:rPr lang="en-US" sz="1400" dirty="0">
                <a:solidFill>
                  <a:srgbClr val="0D0D0D"/>
                </a:solidFill>
                <a:latin typeface="Söhne"/>
              </a:rPr>
              <a:t>High customer satisfaction evidenced by 3575reviews scoring 5 out of 5 on the 8th day.</a:t>
            </a:r>
          </a:p>
          <a:p>
            <a:pPr marL="285750" indent="-285750" eaLnBrk="1" fontAlgn="auto" hangingPunct="1">
              <a:spcBef>
                <a:spcPts val="0"/>
              </a:spcBef>
              <a:spcAft>
                <a:spcPts val="0"/>
              </a:spcAft>
              <a:buFont typeface="Arial" panose="020B0604020202020204" pitchFamily="34" charset="0"/>
              <a:buChar char="•"/>
              <a:defRPr/>
            </a:pPr>
            <a:r>
              <a:rPr lang="en-US" sz="1400" dirty="0">
                <a:solidFill>
                  <a:srgbClr val="0D0D0D"/>
                </a:solidFill>
                <a:latin typeface="Söhne"/>
              </a:rPr>
              <a:t>Average delivery time for pet shop category is 11 days, indicating standard expectations for delivery.</a:t>
            </a:r>
          </a:p>
          <a:p>
            <a:pPr eaLnBrk="1" fontAlgn="auto" hangingPunct="1">
              <a:spcBef>
                <a:spcPts val="0"/>
              </a:spcBef>
              <a:spcAft>
                <a:spcPts val="0"/>
              </a:spcAft>
              <a:defRPr/>
            </a:pPr>
            <a:r>
              <a:rPr lang="en-US" sz="1600" b="1" dirty="0">
                <a:solidFill>
                  <a:srgbClr val="0D0D0D"/>
                </a:solidFill>
                <a:latin typeface="Söhne"/>
              </a:rPr>
              <a:t>Recommendations:</a:t>
            </a:r>
          </a:p>
          <a:p>
            <a:pPr marL="285750" indent="-285750" eaLnBrk="1" fontAlgn="auto" hangingPunct="1">
              <a:spcBef>
                <a:spcPts val="0"/>
              </a:spcBef>
              <a:spcAft>
                <a:spcPts val="0"/>
              </a:spcAft>
              <a:buFont typeface="Arial" panose="020B0604020202020204" pitchFamily="34" charset="0"/>
              <a:buChar char="•"/>
              <a:defRPr/>
            </a:pPr>
            <a:r>
              <a:rPr lang="en-US" sz="1400" dirty="0">
                <a:solidFill>
                  <a:srgbClr val="0D0D0D"/>
                </a:solidFill>
                <a:latin typeface="Söhne"/>
              </a:rPr>
              <a:t>Maintain quality standards to uphold customer satisfaction.</a:t>
            </a:r>
          </a:p>
          <a:p>
            <a:pPr marL="285750" indent="-285750" eaLnBrk="1" fontAlgn="auto" hangingPunct="1">
              <a:spcBef>
                <a:spcPts val="0"/>
              </a:spcBef>
              <a:spcAft>
                <a:spcPts val="0"/>
              </a:spcAft>
              <a:buFont typeface="Arial" panose="020B0604020202020204" pitchFamily="34" charset="0"/>
              <a:buChar char="•"/>
              <a:defRPr/>
            </a:pPr>
            <a:r>
              <a:rPr lang="en-US" sz="1400" dirty="0">
                <a:solidFill>
                  <a:srgbClr val="0D0D0D"/>
                </a:solidFill>
                <a:latin typeface="Söhne"/>
              </a:rPr>
              <a:t>Streamline delivery processes to potentially improve efficiency.</a:t>
            </a:r>
          </a:p>
          <a:p>
            <a:pPr marL="285750" indent="-285750" eaLnBrk="1" fontAlgn="auto" hangingPunct="1">
              <a:spcBef>
                <a:spcPts val="0"/>
              </a:spcBef>
              <a:spcAft>
                <a:spcPts val="0"/>
              </a:spcAft>
              <a:buFont typeface="Arial" panose="020B0604020202020204" pitchFamily="34" charset="0"/>
              <a:buChar char="•"/>
              <a:defRPr/>
            </a:pPr>
            <a:r>
              <a:rPr lang="en-US" sz="1400" dirty="0">
                <a:solidFill>
                  <a:srgbClr val="0D0D0D"/>
                </a:solidFill>
                <a:latin typeface="Söhne"/>
              </a:rPr>
              <a:t>Monitor and respond to customer feedback for continual improvement.</a:t>
            </a:r>
          </a:p>
          <a:p>
            <a:pPr marL="285750" indent="-285750" eaLnBrk="1" fontAlgn="auto" hangingPunct="1">
              <a:spcBef>
                <a:spcPts val="0"/>
              </a:spcBef>
              <a:spcAft>
                <a:spcPts val="0"/>
              </a:spcAft>
              <a:buFont typeface="Arial" panose="020B0604020202020204" pitchFamily="34" charset="0"/>
              <a:buChar char="•"/>
              <a:defRPr/>
            </a:pPr>
            <a:r>
              <a:rPr lang="en-US" sz="1400" dirty="0">
                <a:solidFill>
                  <a:srgbClr val="0D0D0D"/>
                </a:solidFill>
                <a:latin typeface="Söhne"/>
              </a:rPr>
              <a:t>Offer additional value-added services or benefits to enhance the customer experience.</a:t>
            </a:r>
          </a:p>
          <a:p>
            <a:pPr eaLnBrk="1" fontAlgn="auto" hangingPunct="1">
              <a:lnSpc>
                <a:spcPct val="90000"/>
              </a:lnSpc>
              <a:spcBef>
                <a:spcPts val="0"/>
              </a:spcBef>
              <a:spcAft>
                <a:spcPts val="600"/>
              </a:spcAft>
              <a:defRPr/>
            </a:pPr>
            <a:endParaRPr lang="en-US" sz="1500" dirty="0">
              <a:latin typeface="+mn-lt"/>
            </a:endParaRPr>
          </a:p>
        </p:txBody>
      </p:sp>
      <p:sp>
        <p:nvSpPr>
          <p:cNvPr id="2" name="TextBox 4">
            <a:extLst>
              <a:ext uri="{FF2B5EF4-FFF2-40B4-BE49-F238E27FC236}">
                <a16:creationId xmlns:a16="http://schemas.microsoft.com/office/drawing/2014/main" id="{23E403D8-74F0-72A2-FE69-CC09EC8D2986}"/>
              </a:ext>
            </a:extLst>
          </p:cNvPr>
          <p:cNvSpPr txBox="1"/>
          <p:nvPr/>
        </p:nvSpPr>
        <p:spPr>
          <a:xfrm>
            <a:off x="7623238" y="909641"/>
            <a:ext cx="2502314" cy="1178830"/>
          </a:xfrm>
          <a:prstGeom prst="roundRect">
            <a:avLst/>
          </a:prstGeom>
          <a:solidFill>
            <a:schemeClr val="bg1"/>
          </a:solidFill>
          <a:ln/>
          <a:effectLst>
            <a:glow rad="63500">
              <a:schemeClr val="accent1">
                <a:satMod val="175000"/>
                <a:alpha val="40000"/>
              </a:schemeClr>
            </a:glow>
            <a:outerShdw blurRad="57150" dist="19050" dir="5400000" algn="ctr" rotWithShape="0">
              <a:srgbClr val="000000">
                <a:alpha val="63000"/>
              </a:srgbClr>
            </a:outerShdw>
          </a:effectLst>
        </p:spPr>
        <p:style>
          <a:lnRef idx="0">
            <a:schemeClr val="accent6"/>
          </a:lnRef>
          <a:fillRef idx="3">
            <a:schemeClr val="accent6"/>
          </a:fillRef>
          <a:effectRef idx="3">
            <a:schemeClr val="accent6"/>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eaLnBrk="1" fontAlgn="auto" hangingPunct="1">
              <a:spcBef>
                <a:spcPts val="0"/>
              </a:spcBef>
              <a:spcAft>
                <a:spcPts val="0"/>
              </a:spcAft>
              <a:defRPr/>
            </a:pPr>
            <a:r>
              <a:rPr lang="en-US" sz="2400" b="1" dirty="0">
                <a:solidFill>
                  <a:srgbClr val="000000"/>
                </a:solidFill>
                <a:latin typeface="Calibri"/>
                <a:ea typeface="Calibri"/>
                <a:cs typeface="Calibri"/>
              </a:rPr>
              <a:t>Avg Delivery</a:t>
            </a:r>
          </a:p>
          <a:p>
            <a:pPr algn="ctr" eaLnBrk="1" fontAlgn="auto" hangingPunct="1">
              <a:spcBef>
                <a:spcPts val="0"/>
              </a:spcBef>
              <a:spcAft>
                <a:spcPts val="0"/>
              </a:spcAft>
              <a:defRPr/>
            </a:pPr>
            <a:r>
              <a:rPr lang="en-US" sz="2400" b="1" dirty="0">
                <a:solidFill>
                  <a:srgbClr val="000000"/>
                </a:solidFill>
                <a:latin typeface="Calibri"/>
                <a:ea typeface="Calibri"/>
                <a:cs typeface="Calibri"/>
              </a:rPr>
              <a:t>(Pet shop)</a:t>
            </a:r>
          </a:p>
          <a:p>
            <a:pPr algn="ctr" eaLnBrk="1" fontAlgn="auto" hangingPunct="1">
              <a:spcBef>
                <a:spcPts val="0"/>
              </a:spcBef>
              <a:spcAft>
                <a:spcPts val="0"/>
              </a:spcAft>
              <a:defRPr/>
            </a:pPr>
            <a:fld id="{2F910E0D-1E99-4459-93C8-3FD41CA16EAA}" type="TxLink">
              <a:rPr lang="en-US" sz="2000">
                <a:solidFill>
                  <a:schemeClr val="accent1"/>
                </a:solidFill>
                <a:latin typeface="Calibri"/>
                <a:ea typeface="Calibri"/>
                <a:cs typeface="Calibri"/>
              </a:rPr>
              <a:pPr algn="ctr" eaLnBrk="1" fontAlgn="auto" hangingPunct="1">
                <a:spcBef>
                  <a:spcPts val="0"/>
                </a:spcBef>
                <a:spcAft>
                  <a:spcPts val="0"/>
                </a:spcAft>
                <a:defRPr/>
              </a:pPr>
              <a:t>​</a:t>
            </a:fld>
            <a:r>
              <a:rPr lang="en-US" sz="2000" b="1" dirty="0">
                <a:solidFill>
                  <a:srgbClr val="C00000"/>
                </a:solidFill>
                <a:latin typeface="Calibri"/>
                <a:ea typeface="Calibri"/>
                <a:cs typeface="Calibri"/>
              </a:rPr>
              <a:t> 11 </a:t>
            </a:r>
            <a:r>
              <a:rPr lang="en-US" sz="2000" dirty="0">
                <a:solidFill>
                  <a:schemeClr val="accent1"/>
                </a:solidFill>
                <a:latin typeface="Calibri"/>
                <a:ea typeface="Calibri"/>
                <a:cs typeface="Calibri"/>
              </a:rPr>
              <a:t>Days</a:t>
            </a:r>
            <a:endParaRPr lang="en-US" sz="2400" dirty="0">
              <a:solidFill>
                <a:schemeClr val="accent1"/>
              </a:solidFill>
              <a:latin typeface="Calibri"/>
              <a:ea typeface="Calibri"/>
              <a:cs typeface="Calibri"/>
            </a:endParaRPr>
          </a:p>
        </p:txBody>
      </p:sp>
      <p:graphicFrame>
        <p:nvGraphicFramePr>
          <p:cNvPr id="12" name="Chart 11">
            <a:extLst>
              <a:ext uri="{FF2B5EF4-FFF2-40B4-BE49-F238E27FC236}">
                <a16:creationId xmlns:a16="http://schemas.microsoft.com/office/drawing/2014/main" id="{52FF9483-F512-0FE1-0EB4-0E946B1DDD4A}"/>
              </a:ext>
            </a:extLst>
          </p:cNvPr>
          <p:cNvGraphicFramePr>
            <a:graphicFrameLocks/>
          </p:cNvGraphicFramePr>
          <p:nvPr/>
        </p:nvGraphicFramePr>
        <p:xfrm>
          <a:off x="5594351" y="2582900"/>
          <a:ext cx="5954371" cy="3451206"/>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904F337E-6B54-6674-FC04-51BF520FCCF8}"/>
              </a:ext>
            </a:extLst>
          </p:cNvPr>
          <p:cNvSpPr/>
          <p:nvPr/>
        </p:nvSpPr>
        <p:spPr>
          <a:xfrm>
            <a:off x="0" y="0"/>
            <a:ext cx="12192000" cy="6858000"/>
          </a:xfrm>
          <a:prstGeom prst="rect">
            <a:avLst/>
          </a:prstGeom>
          <a:noFill/>
          <a:ln w="762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descr="&quot;&quot;">
            <a:extLst>
              <a:ext uri="{FF2B5EF4-FFF2-40B4-BE49-F238E27FC236}">
                <a16:creationId xmlns:a16="http://schemas.microsoft.com/office/drawing/2014/main" id="{7F5C0817-4B9E-9EF0-AB2E-9FC93BD54200}"/>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TextBox 3">
            <a:extLst>
              <a:ext uri="{FF2B5EF4-FFF2-40B4-BE49-F238E27FC236}">
                <a16:creationId xmlns:a16="http://schemas.microsoft.com/office/drawing/2014/main" id="{CAAC3180-6D42-424D-605D-93516017519E}"/>
              </a:ext>
            </a:extLst>
          </p:cNvPr>
          <p:cNvSpPr txBox="1"/>
          <p:nvPr/>
        </p:nvSpPr>
        <p:spPr>
          <a:xfrm>
            <a:off x="630238" y="639763"/>
            <a:ext cx="2914650" cy="1719262"/>
          </a:xfrm>
          <a:prstGeom prst="rect">
            <a:avLst/>
          </a:prstGeom>
        </p:spPr>
        <p:txBody>
          <a:bodyPr anchor="b">
            <a:normAutofit/>
          </a:bodyPr>
          <a:lstStyle/>
          <a:p>
            <a:pPr eaLnBrk="1" fontAlgn="auto" hangingPunct="1">
              <a:lnSpc>
                <a:spcPct val="90000"/>
              </a:lnSpc>
              <a:spcAft>
                <a:spcPts val="600"/>
              </a:spcAft>
              <a:defRPr/>
            </a:pPr>
            <a:r>
              <a:rPr lang="en-US" sz="5400" dirty="0">
                <a:latin typeface="+mj-lt"/>
                <a:ea typeface="+mj-ea"/>
                <a:cs typeface="+mj-cs"/>
              </a:rPr>
              <a:t>KPI 4</a:t>
            </a:r>
          </a:p>
          <a:p>
            <a:pPr eaLnBrk="1" fontAlgn="auto" hangingPunct="1">
              <a:lnSpc>
                <a:spcPct val="90000"/>
              </a:lnSpc>
              <a:spcAft>
                <a:spcPts val="600"/>
              </a:spcAft>
              <a:defRPr/>
            </a:pPr>
            <a:r>
              <a:rPr lang="en-US" sz="1500" dirty="0">
                <a:latin typeface="+mn-lt"/>
              </a:rPr>
              <a:t>Avg Price and Avg Payments for Sao Paulo city</a:t>
            </a:r>
            <a:endParaRPr lang="en-US" sz="2500" dirty="0">
              <a:latin typeface="+mj-lt"/>
              <a:ea typeface="+mj-ea"/>
              <a:cs typeface="+mj-cs"/>
            </a:endParaRPr>
          </a:p>
        </p:txBody>
      </p:sp>
      <p:sp>
        <p:nvSpPr>
          <p:cNvPr id="11" name="sketch line" descr="&quot;&quot;">
            <a:extLst>
              <a:ext uri="{FF2B5EF4-FFF2-40B4-BE49-F238E27FC236}">
                <a16:creationId xmlns:a16="http://schemas.microsoft.com/office/drawing/2014/main" id="{0EF79A75-B53C-BE63-4A90-2583E18863DB}"/>
              </a:ext>
            </a:extLst>
          </p:cNvPr>
          <p:cNvSpPr>
            <a:spLocks noGrp="1" noRot="1" noChangeAspect="1" noMove="1" noResize="1" noEditPoints="1" noAdjustHandles="1" noChangeArrowheads="1" noChangeShapeType="1" noTextEdit="1"/>
          </p:cNvSpPr>
          <p:nvPr/>
        </p:nvSpPr>
        <p:spPr>
          <a:xfrm>
            <a:off x="642938" y="2573338"/>
            <a:ext cx="3255962" cy="19050"/>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173" name="TextBox 2">
            <a:extLst>
              <a:ext uri="{FF2B5EF4-FFF2-40B4-BE49-F238E27FC236}">
                <a16:creationId xmlns:a16="http://schemas.microsoft.com/office/drawing/2014/main" id="{E067F711-5A65-3C26-B8BE-3C2731EE7C65}"/>
              </a:ext>
            </a:extLst>
          </p:cNvPr>
          <p:cNvSpPr txBox="1">
            <a:spLocks noChangeArrowheads="1"/>
          </p:cNvSpPr>
          <p:nvPr/>
        </p:nvSpPr>
        <p:spPr bwMode="auto">
          <a:xfrm>
            <a:off x="495300" y="2806700"/>
            <a:ext cx="4979988"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algn="just" eaLnBrk="1" hangingPunct="1"/>
            <a:r>
              <a:rPr lang="en-US" altLang="en-US" sz="1600" b="1" dirty="0">
                <a:solidFill>
                  <a:srgbClr val="0D0D0D"/>
                </a:solidFill>
                <a:latin typeface="SSöhne"/>
                <a:cs typeface="Sabon Next LT" panose="02000500000000000000" pitchFamily="2" charset="0"/>
              </a:rPr>
              <a:t>Insights:</a:t>
            </a:r>
          </a:p>
          <a:p>
            <a:pPr algn="just" eaLnBrk="1" hangingPunct="1">
              <a:lnSpc>
                <a:spcPct val="90000"/>
              </a:lnSpc>
              <a:spcAft>
                <a:spcPts val="600"/>
              </a:spcAft>
            </a:pPr>
            <a:r>
              <a:rPr lang="en-US" altLang="en-US" sz="1400" dirty="0">
                <a:latin typeface="SSöhne"/>
                <a:cs typeface="Sabon Next LT" panose="02000500000000000000" pitchFamily="2" charset="0"/>
              </a:rPr>
              <a:t>The average price in Sao Paulo city is $109.63, while the average payment is $135.79. Both average prices and payments have been steadily </a:t>
            </a:r>
            <a:r>
              <a:rPr lang="en-US" altLang="en-US" sz="1500" dirty="0">
                <a:latin typeface="SSöhne"/>
                <a:cs typeface="Sabon Next LT" panose="02000500000000000000" pitchFamily="2" charset="0"/>
              </a:rPr>
              <a:t>increasing each year.</a:t>
            </a:r>
          </a:p>
          <a:p>
            <a:pPr eaLnBrk="1" hangingPunct="1">
              <a:lnSpc>
                <a:spcPct val="90000"/>
              </a:lnSpc>
              <a:spcAft>
                <a:spcPts val="600"/>
              </a:spcAft>
            </a:pPr>
            <a:endParaRPr lang="en-US" altLang="en-US" sz="1500" dirty="0">
              <a:latin typeface="SSöhne"/>
              <a:cs typeface="Sabon Next LT" panose="02000500000000000000" pitchFamily="2" charset="0"/>
            </a:endParaRPr>
          </a:p>
          <a:p>
            <a:pPr eaLnBrk="1" hangingPunct="1">
              <a:lnSpc>
                <a:spcPct val="90000"/>
              </a:lnSpc>
              <a:spcAft>
                <a:spcPts val="600"/>
              </a:spcAft>
            </a:pPr>
            <a:r>
              <a:rPr lang="en-US" altLang="en-US" sz="1600" b="1" dirty="0">
                <a:latin typeface="SSöhne"/>
                <a:cs typeface="Sabon Next LT" panose="02000500000000000000" pitchFamily="2" charset="0"/>
              </a:rPr>
              <a:t>Recommendations:</a:t>
            </a:r>
          </a:p>
          <a:p>
            <a:pPr algn="just" eaLnBrk="1" hangingPunct="1">
              <a:lnSpc>
                <a:spcPct val="90000"/>
              </a:lnSpc>
              <a:spcAft>
                <a:spcPts val="600"/>
              </a:spcAft>
            </a:pPr>
            <a:r>
              <a:rPr lang="en-US" altLang="en-US" sz="1400" dirty="0" err="1">
                <a:latin typeface="SSöhne"/>
                <a:cs typeface="Sabon Next LT" panose="02000500000000000000" pitchFamily="2" charset="0"/>
              </a:rPr>
              <a:t>Olist</a:t>
            </a:r>
            <a:r>
              <a:rPr lang="en-US" altLang="en-US" sz="1400" dirty="0">
                <a:latin typeface="SSöhne"/>
                <a:cs typeface="Sabon Next LT" panose="02000500000000000000" pitchFamily="2" charset="0"/>
              </a:rPr>
              <a:t> should prioritize enhancing the purchasing and delivery processes within Sao Paulo city and work towards improving transaction </a:t>
            </a:r>
            <a:r>
              <a:rPr lang="en-US" altLang="en-US" sz="1400" dirty="0">
                <a:latin typeface="SSöhne"/>
              </a:rPr>
              <a:t>experiences in other cities.</a:t>
            </a:r>
          </a:p>
        </p:txBody>
      </p:sp>
      <p:graphicFrame>
        <p:nvGraphicFramePr>
          <p:cNvPr id="6" name="Chart 5">
            <a:extLst>
              <a:ext uri="{FF2B5EF4-FFF2-40B4-BE49-F238E27FC236}">
                <a16:creationId xmlns:a16="http://schemas.microsoft.com/office/drawing/2014/main" id="{1CDACFE6-2682-C5CE-EC4E-493FBF512973}"/>
              </a:ext>
            </a:extLst>
          </p:cNvPr>
          <p:cNvGraphicFramePr>
            <a:graphicFrameLocks/>
          </p:cNvGraphicFramePr>
          <p:nvPr/>
        </p:nvGraphicFramePr>
        <p:xfrm>
          <a:off x="6716372" y="1132713"/>
          <a:ext cx="4832349" cy="5012436"/>
        </p:xfrm>
        <a:graphic>
          <a:graphicData uri="http://schemas.openxmlformats.org/drawingml/2006/chart">
            <c:chart xmlns:c="http://schemas.openxmlformats.org/drawingml/2006/chart" xmlns:r="http://schemas.openxmlformats.org/officeDocument/2006/relationships" r:id="rId2"/>
          </a:graphicData>
        </a:graphic>
      </p:graphicFrame>
      <p:sp>
        <p:nvSpPr>
          <p:cNvPr id="2" name="Rectangle 1">
            <a:extLst>
              <a:ext uri="{FF2B5EF4-FFF2-40B4-BE49-F238E27FC236}">
                <a16:creationId xmlns:a16="http://schemas.microsoft.com/office/drawing/2014/main" id="{A83EB4B6-5BAF-F20F-03FC-B4D3CF36FCE8}"/>
              </a:ext>
            </a:extLst>
          </p:cNvPr>
          <p:cNvSpPr/>
          <p:nvPr/>
        </p:nvSpPr>
        <p:spPr>
          <a:xfrm>
            <a:off x="0" y="0"/>
            <a:ext cx="12192000" cy="6858000"/>
          </a:xfrm>
          <a:prstGeom prst="rect">
            <a:avLst/>
          </a:prstGeom>
          <a:noFill/>
          <a:ln w="762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descr="&quot;&quot;">
            <a:extLst>
              <a:ext uri="{FF2B5EF4-FFF2-40B4-BE49-F238E27FC236}">
                <a16:creationId xmlns:a16="http://schemas.microsoft.com/office/drawing/2014/main" id="{54D257E9-F94B-1A04-7E6E-8918EF911CE6}"/>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TextBox 3">
            <a:extLst>
              <a:ext uri="{FF2B5EF4-FFF2-40B4-BE49-F238E27FC236}">
                <a16:creationId xmlns:a16="http://schemas.microsoft.com/office/drawing/2014/main" id="{65B7A461-1382-81ED-9FBB-3DDE3196575A}"/>
              </a:ext>
            </a:extLst>
          </p:cNvPr>
          <p:cNvSpPr txBox="1"/>
          <p:nvPr/>
        </p:nvSpPr>
        <p:spPr>
          <a:xfrm>
            <a:off x="630238" y="639763"/>
            <a:ext cx="3429000" cy="1719262"/>
          </a:xfrm>
          <a:prstGeom prst="rect">
            <a:avLst/>
          </a:prstGeom>
        </p:spPr>
        <p:txBody>
          <a:bodyPr anchor="b">
            <a:normAutofit/>
          </a:bodyPr>
          <a:lstStyle/>
          <a:p>
            <a:pPr eaLnBrk="1" fontAlgn="auto" hangingPunct="1">
              <a:lnSpc>
                <a:spcPct val="90000"/>
              </a:lnSpc>
              <a:spcAft>
                <a:spcPts val="600"/>
              </a:spcAft>
              <a:defRPr/>
            </a:pPr>
            <a:r>
              <a:rPr lang="en-US" sz="5400" dirty="0">
                <a:latin typeface="+mj-lt"/>
                <a:ea typeface="+mj-ea"/>
                <a:cs typeface="+mj-cs"/>
              </a:rPr>
              <a:t>KPI 5</a:t>
            </a:r>
          </a:p>
          <a:p>
            <a:pPr eaLnBrk="1" fontAlgn="auto" hangingPunct="1">
              <a:lnSpc>
                <a:spcPct val="90000"/>
              </a:lnSpc>
              <a:spcAft>
                <a:spcPts val="600"/>
              </a:spcAft>
              <a:defRPr/>
            </a:pPr>
            <a:r>
              <a:rPr lang="en-US" sz="1400" dirty="0">
                <a:latin typeface="+mn-lt"/>
              </a:rPr>
              <a:t>No. of Orders by review score 5 and payment type credit card</a:t>
            </a:r>
            <a:r>
              <a:rPr lang="en-US" sz="1400" dirty="0">
                <a:latin typeface="+mj-lt"/>
                <a:ea typeface="+mj-ea"/>
                <a:cs typeface="+mj-cs"/>
              </a:rPr>
              <a:t> </a:t>
            </a:r>
            <a:endParaRPr lang="en-US" sz="2400" dirty="0">
              <a:latin typeface="+mj-lt"/>
              <a:ea typeface="+mj-ea"/>
              <a:cs typeface="+mj-cs"/>
            </a:endParaRPr>
          </a:p>
        </p:txBody>
      </p:sp>
      <p:sp>
        <p:nvSpPr>
          <p:cNvPr id="18" name="sketch line" descr="&quot;&quot;">
            <a:extLst>
              <a:ext uri="{FF2B5EF4-FFF2-40B4-BE49-F238E27FC236}">
                <a16:creationId xmlns:a16="http://schemas.microsoft.com/office/drawing/2014/main" id="{9B64ED87-A93F-8D00-9C9F-0869660149D0}"/>
              </a:ext>
            </a:extLst>
          </p:cNvPr>
          <p:cNvSpPr>
            <a:spLocks noGrp="1" noRot="1" noChangeAspect="1" noMove="1" noResize="1" noEditPoints="1" noAdjustHandles="1" noChangeArrowheads="1" noChangeShapeType="1" noTextEdit="1"/>
          </p:cNvSpPr>
          <p:nvPr/>
        </p:nvSpPr>
        <p:spPr>
          <a:xfrm>
            <a:off x="642938" y="2573338"/>
            <a:ext cx="3255962" cy="19050"/>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TextBox 2">
            <a:extLst>
              <a:ext uri="{FF2B5EF4-FFF2-40B4-BE49-F238E27FC236}">
                <a16:creationId xmlns:a16="http://schemas.microsoft.com/office/drawing/2014/main" id="{FB42B503-5B6C-4CFD-7E3F-1B0FEB68CF95}"/>
              </a:ext>
            </a:extLst>
          </p:cNvPr>
          <p:cNvSpPr txBox="1"/>
          <p:nvPr/>
        </p:nvSpPr>
        <p:spPr>
          <a:xfrm>
            <a:off x="630238" y="2806700"/>
            <a:ext cx="3429000" cy="3411538"/>
          </a:xfrm>
          <a:prstGeom prst="rect">
            <a:avLst/>
          </a:prstGeom>
        </p:spPr>
        <p:txBody>
          <a:bodyPr>
            <a:normAutofit/>
          </a:bodyPr>
          <a:lstStyle/>
          <a:p>
            <a:pPr eaLnBrk="1" fontAlgn="auto" hangingPunct="1">
              <a:lnSpc>
                <a:spcPct val="90000"/>
              </a:lnSpc>
              <a:spcBef>
                <a:spcPts val="0"/>
              </a:spcBef>
              <a:spcAft>
                <a:spcPts val="0"/>
              </a:spcAft>
              <a:defRPr/>
            </a:pPr>
            <a:r>
              <a:rPr lang="en-US" sz="1500" b="1" dirty="0">
                <a:latin typeface="+mn-lt"/>
              </a:rPr>
              <a:t>Insights:</a:t>
            </a:r>
          </a:p>
          <a:p>
            <a:pPr marL="285750" indent="-285750" eaLnBrk="1" fontAlgn="auto" hangingPunct="1">
              <a:spcBef>
                <a:spcPts val="0"/>
              </a:spcBef>
              <a:spcAft>
                <a:spcPts val="0"/>
              </a:spcAft>
              <a:buFont typeface="Arial" panose="020B0604020202020204" pitchFamily="34" charset="0"/>
              <a:buChar char="•"/>
              <a:defRPr/>
            </a:pPr>
            <a:r>
              <a:rPr lang="en-US" sz="1400" dirty="0">
                <a:solidFill>
                  <a:srgbClr val="0D0D0D"/>
                </a:solidFill>
                <a:latin typeface="Söhne"/>
              </a:rPr>
              <a:t>The relationship between shipping days and review scores is inversely proportional.</a:t>
            </a:r>
          </a:p>
          <a:p>
            <a:pPr eaLnBrk="1" fontAlgn="auto" hangingPunct="1">
              <a:spcBef>
                <a:spcPts val="0"/>
              </a:spcBef>
              <a:spcAft>
                <a:spcPts val="0"/>
              </a:spcAft>
              <a:defRPr/>
            </a:pPr>
            <a:r>
              <a:rPr lang="en-US" sz="1600" b="1" dirty="0">
                <a:solidFill>
                  <a:srgbClr val="0D0D0D"/>
                </a:solidFill>
                <a:latin typeface="Söhne"/>
              </a:rPr>
              <a:t>Recommendations:</a:t>
            </a:r>
          </a:p>
          <a:p>
            <a:pPr marL="285750" indent="-285750" algn="just" eaLnBrk="1" fontAlgn="auto" hangingPunct="1">
              <a:spcBef>
                <a:spcPts val="0"/>
              </a:spcBef>
              <a:spcAft>
                <a:spcPts val="0"/>
              </a:spcAft>
              <a:buFont typeface="Arial" panose="020B0604020202020204" pitchFamily="34" charset="0"/>
              <a:buChar char="•"/>
              <a:defRPr/>
            </a:pPr>
            <a:r>
              <a:rPr lang="en-US" sz="1400" dirty="0">
                <a:solidFill>
                  <a:srgbClr val="0D0D0D"/>
                </a:solidFill>
                <a:latin typeface="Söhne"/>
              </a:rPr>
              <a:t>Olist should focus on improving its logistics service to reduce delivery times and shipping days. Additionally, the company should strive to supply high-quality products</a:t>
            </a:r>
          </a:p>
        </p:txBody>
      </p:sp>
      <p:graphicFrame>
        <p:nvGraphicFramePr>
          <p:cNvPr id="5" name="Chart 4">
            <a:extLst>
              <a:ext uri="{FF2B5EF4-FFF2-40B4-BE49-F238E27FC236}">
                <a16:creationId xmlns:a16="http://schemas.microsoft.com/office/drawing/2014/main" id="{07966194-3029-E5B7-2229-8E472B5F01BF}"/>
              </a:ext>
            </a:extLst>
          </p:cNvPr>
          <p:cNvGraphicFramePr>
            <a:graphicFrameLocks/>
          </p:cNvGraphicFramePr>
          <p:nvPr/>
        </p:nvGraphicFramePr>
        <p:xfrm>
          <a:off x="4762121" y="639520"/>
          <a:ext cx="6739890" cy="5578400"/>
        </p:xfrm>
        <a:graphic>
          <a:graphicData uri="http://schemas.openxmlformats.org/drawingml/2006/chart">
            <c:chart xmlns:c="http://schemas.openxmlformats.org/drawingml/2006/chart" xmlns:r="http://schemas.openxmlformats.org/officeDocument/2006/relationships" r:id="rId2"/>
          </a:graphicData>
        </a:graphic>
      </p:graphicFrame>
      <p:sp>
        <p:nvSpPr>
          <p:cNvPr id="2" name="Rectangle 1">
            <a:extLst>
              <a:ext uri="{FF2B5EF4-FFF2-40B4-BE49-F238E27FC236}">
                <a16:creationId xmlns:a16="http://schemas.microsoft.com/office/drawing/2014/main" id="{F57E134C-13A6-34C1-B503-FA5786762200}"/>
              </a:ext>
            </a:extLst>
          </p:cNvPr>
          <p:cNvSpPr/>
          <p:nvPr/>
        </p:nvSpPr>
        <p:spPr>
          <a:xfrm>
            <a:off x="0" y="0"/>
            <a:ext cx="12192000" cy="6858000"/>
          </a:xfrm>
          <a:prstGeom prst="rect">
            <a:avLst/>
          </a:prstGeom>
          <a:noFill/>
          <a:ln w="762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descr="&quot;&quot;">
            <a:extLst>
              <a:ext uri="{FF2B5EF4-FFF2-40B4-BE49-F238E27FC236}">
                <a16:creationId xmlns:a16="http://schemas.microsoft.com/office/drawing/2014/main" id="{D2AD2144-43DC-1DDB-8AE9-54F1A8B897D4}"/>
              </a:ext>
            </a:extLst>
          </p:cNvPr>
          <p:cNvSpPr>
            <a:spLocks noGrp="1" noRot="1" noChangeAspect="1" noMove="1" noResize="1" noEditPoints="1" noAdjustHandles="1" noChangeArrowheads="1" noChangeShapeType="1" noTextEdit="1"/>
          </p:cNvSpPr>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6" descr="&quot;&quot;">
            <a:extLst>
              <a:ext uri="{FF2B5EF4-FFF2-40B4-BE49-F238E27FC236}">
                <a16:creationId xmlns:a16="http://schemas.microsoft.com/office/drawing/2014/main" id="{EF593EDD-D46B-2B91-FD47-BC06E8B4AE53}"/>
              </a:ext>
            </a:extLst>
          </p:cNvPr>
          <p:cNvSpPr>
            <a:spLocks noGrp="1" noRot="1" noChangeAspect="1" noMove="1" noResize="1" noEditPoints="1" noAdjustHandles="1" noChangeArrowheads="1" noChangeShapeType="1" noTextEdit="1"/>
          </p:cNvSpPr>
          <p:nvPr/>
        </p:nvSpPr>
        <p:spPr>
          <a:xfrm flipV="1">
            <a:off x="838200" y="720725"/>
            <a:ext cx="10515600" cy="5416550"/>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220" name="TextBox 4">
            <a:extLst>
              <a:ext uri="{FF2B5EF4-FFF2-40B4-BE49-F238E27FC236}">
                <a16:creationId xmlns:a16="http://schemas.microsoft.com/office/drawing/2014/main" id="{47281970-73FF-E0E0-469B-34115541D695}"/>
              </a:ext>
            </a:extLst>
          </p:cNvPr>
          <p:cNvSpPr txBox="1">
            <a:spLocks noChangeArrowheads="1"/>
          </p:cNvSpPr>
          <p:nvPr/>
        </p:nvSpPr>
        <p:spPr bwMode="auto">
          <a:xfrm>
            <a:off x="1211263" y="1008063"/>
            <a:ext cx="4256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eaLnBrk="1" hangingPunct="1"/>
            <a:r>
              <a:rPr lang="en-US" altLang="en-US" b="1"/>
              <a:t>Olist Store E-commers overall data:</a:t>
            </a:r>
            <a:endParaRPr lang="en-IN" altLang="en-US" b="1"/>
          </a:p>
        </p:txBody>
      </p:sp>
      <p:pic>
        <p:nvPicPr>
          <p:cNvPr id="9221" name="Picture 6" descr="A number of sales&#10;&#10;Description automatically generated with medium confidence">
            <a:extLst>
              <a:ext uri="{FF2B5EF4-FFF2-40B4-BE49-F238E27FC236}">
                <a16:creationId xmlns:a16="http://schemas.microsoft.com/office/drawing/2014/main" id="{04C73760-8147-85E9-822A-63F404CCD4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7913" y="1504950"/>
            <a:ext cx="4953000" cy="450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615</TotalTime>
  <Words>736</Words>
  <Application>Microsoft Office PowerPoint</Application>
  <PresentationFormat>Widescreen</PresentationFormat>
  <Paragraphs>148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SSöhne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Jithendra Reddy</dc:creator>
  <cp:lastModifiedBy>Jithendra Reddy</cp:lastModifiedBy>
  <cp:revision>10</cp:revision>
  <dcterms:created xsi:type="dcterms:W3CDTF">2024-03-11T07:34:21Z</dcterms:created>
  <dcterms:modified xsi:type="dcterms:W3CDTF">2024-03-16T07:56:12Z</dcterms:modified>
</cp:coreProperties>
</file>