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avik\Downloads\employee_data.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avik\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Employee performace Analysis</a:t>
            </a:r>
            <a:endParaRPr lang="en-GB" altLang="en-US"/>
          </a:p>
        </c:rich>
      </c:tx>
      <c:layout/>
      <c:overlay val="0"/>
      <c:spPr>
        <a:noFill/>
        <a:ln>
          <a:noFill/>
        </a:ln>
        <a:effectLst/>
      </c:spPr>
    </c:title>
    <c:autoTitleDeleted val="0"/>
    <c:plotArea>
      <c:layout/>
      <c:barChart>
        <c:barDir val="col"/>
        <c:grouping val="clustered"/>
        <c:varyColors val="0"/>
        <c:ser>
          <c:idx val="0"/>
          <c:order val="0"/>
          <c:tx>
            <c:strRef>
              <c:f>[employee_data.csv]Sheet1!$B$3:$B$4</c:f>
              <c:strCache>
                <c:ptCount val="1"/>
                <c:pt idx="0">
                  <c:v>HIGH</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[employee_data.csv]Sheet1!$C$3:$C$4</c:f>
              <c:strCache>
                <c:ptCount val="1"/>
                <c:pt idx="0">
                  <c:v>LOW</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[employee_data.csv]Sheet1!$D$3:$D$4</c:f>
              <c:strCache>
                <c:ptCount val="1"/>
                <c:pt idx="0">
                  <c:v>MED</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[employee_data.csv]Sheet1!$E$3:$E$4</c:f>
              <c:strCache>
                <c:ptCount val="1"/>
                <c:pt idx="0">
                  <c:v>VERY HIGH</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709614297"/>
        <c:axId val="429661659"/>
      </c:barChart>
      <c:catAx>
        <c:axId val="70961429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29661659"/>
        <c:crosses val="autoZero"/>
        <c:auto val="1"/>
        <c:lblAlgn val="ctr"/>
        <c:lblOffset val="100"/>
        <c:noMultiLvlLbl val="0"/>
      </c:catAx>
      <c:valAx>
        <c:axId val="42966165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0961429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[employee_data.csv]Sheet1!$B$3:$B$4</c:f>
              <c:strCache>
                <c:ptCount val="1"/>
                <c:pt idx="0">
                  <c:v>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[employee_data.csv]Sheet1!$C$3:$C$4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[employee_data.csv]Sheet1!$D$3:$D$4</c:f>
              <c:strCache>
                <c:ptCount val="1"/>
                <c:pt idx="0">
                  <c:v>MED</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[employee_data.csv]Sheet1!$E$3:$E$4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6"/>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7"/>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8"/>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egendEntry>
        <c:idx val="9"/>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a:t>
            </a:r>
            <a:r>
              <a:rPr lang="en-GB" altLang="en-US" sz="2400"/>
              <a:t> PAVITHRA B	</a:t>
            </a:r>
            <a:endParaRPr lang="en-US" sz="2400" dirty="0"/>
          </a:p>
          <a:p>
            <a:r>
              <a:rPr lang="en-US" sz="2400" dirty="0"/>
              <a:t>REGISTER NO:</a:t>
            </a:r>
            <a:r>
              <a:rPr lang="en-GB" altLang="en-US" sz="2400" dirty="0"/>
              <a:t> 2213371036137</a:t>
            </a:r>
            <a:endParaRPr lang="en-US" sz="2400" dirty="0"/>
          </a:p>
          <a:p>
            <a:r>
              <a:rPr lang="en-US" sz="2400" dirty="0"/>
              <a:t>DEPARTMENT:</a:t>
            </a:r>
            <a:r>
              <a:rPr lang="en-GB" altLang="en-US" sz="2400" dirty="0"/>
              <a:t> B COM COMMERCE</a:t>
            </a:r>
            <a:endParaRPr lang="en-US" sz="2400" dirty="0"/>
          </a:p>
          <a:p>
            <a:r>
              <a:rPr lang="en-US" sz="2400" dirty="0"/>
              <a:t>COLLEGE</a:t>
            </a:r>
            <a:r>
              <a:rPr lang="en-GB" altLang="en-US" sz="2400" dirty="0"/>
              <a:t>: QUAID-E-MILLATH GOVERNMENT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2292350" y="1465580"/>
            <a:ext cx="5763895" cy="4681855"/>
          </a:xfrm>
          <a:prstGeom prst="rect">
            <a:avLst/>
          </a:prstGeom>
          <a:noFill/>
        </p:spPr>
        <p:txBody>
          <a:bodyPr wrap="square" rtlCol="0">
            <a:noAutofit/>
          </a:bodyPr>
          <a:p>
            <a:pPr marL="285750" indent="-285750">
              <a:buFont typeface="Wingdings" panose="05000000000000000000" charset="0"/>
              <a:buChar char="q"/>
            </a:pPr>
            <a:r>
              <a:rPr lang="en-GB" altLang="en-US" sz="2000"/>
              <a:t>Data collection </a:t>
            </a:r>
            <a:endParaRPr lang="en-GB" altLang="en-US" sz="2000"/>
          </a:p>
          <a:p>
            <a:pPr indent="0">
              <a:buFont typeface="Wingdings" panose="05000000000000000000" charset="0"/>
              <a:buNone/>
            </a:pPr>
            <a:r>
              <a:rPr lang="en-GB" altLang="en-US" sz="2000"/>
              <a:t>     (i) Raw data from Kaggle</a:t>
            </a:r>
            <a:endParaRPr lang="en-GB" altLang="en-US" sz="2000"/>
          </a:p>
          <a:p>
            <a:pPr indent="0">
              <a:buFont typeface="Wingdings" panose="05000000000000000000" charset="0"/>
              <a:buNone/>
            </a:pPr>
            <a:r>
              <a:rPr lang="en-GB" altLang="en-US" sz="2000"/>
              <a:t>     (ii) Analysing it through Excel</a:t>
            </a:r>
            <a:endParaRPr lang="en-GB" altLang="en-US" sz="2000"/>
          </a:p>
          <a:p>
            <a:pPr marL="285750" indent="-285750">
              <a:buFont typeface="Wingdings" panose="05000000000000000000" charset="0"/>
              <a:buChar char="q"/>
            </a:pPr>
            <a:r>
              <a:rPr lang="en-GB" altLang="en-US" sz="2000"/>
              <a:t>Feature collection</a:t>
            </a:r>
            <a:endParaRPr lang="en-GB" altLang="en-US" sz="2000"/>
          </a:p>
          <a:p>
            <a:pPr indent="0">
              <a:buFont typeface="Wingdings" panose="05000000000000000000" charset="0"/>
              <a:buNone/>
            </a:pPr>
            <a:r>
              <a:rPr lang="en-GB" altLang="en-US" sz="2000"/>
              <a:t>     (i) Looking it thorugh Pivot table &amp; </a:t>
            </a:r>
            <a:endParaRPr lang="en-GB" altLang="en-US" sz="2000"/>
          </a:p>
          <a:p>
            <a:pPr indent="0">
              <a:buFont typeface="Wingdings" panose="05000000000000000000" charset="0"/>
              <a:buNone/>
            </a:pPr>
            <a:r>
              <a:rPr lang="en-GB" altLang="en-US" sz="2000"/>
              <a:t>         overview the results by applying </a:t>
            </a:r>
            <a:endParaRPr lang="en-GB" altLang="en-US" sz="2000"/>
          </a:p>
          <a:p>
            <a:pPr indent="0">
              <a:buFont typeface="Wingdings" panose="05000000000000000000" charset="0"/>
              <a:buNone/>
            </a:pPr>
            <a:r>
              <a:rPr lang="en-GB" altLang="en-US" sz="2000"/>
              <a:t>         formulae</a:t>
            </a:r>
            <a:endParaRPr lang="en-GB" altLang="en-US" sz="2000"/>
          </a:p>
          <a:p>
            <a:pPr indent="0">
              <a:buFont typeface="Wingdings" panose="05000000000000000000" charset="0"/>
              <a:buNone/>
            </a:pPr>
            <a:r>
              <a:rPr lang="en-GB" altLang="en-US" sz="2000"/>
              <a:t>     (ii) Formulae enhances to get the </a:t>
            </a:r>
            <a:endParaRPr lang="en-GB" altLang="en-US" sz="2000"/>
          </a:p>
          <a:p>
            <a:pPr indent="0">
              <a:buFont typeface="Wingdings" panose="05000000000000000000" charset="0"/>
              <a:buNone/>
            </a:pPr>
            <a:r>
              <a:rPr lang="en-GB" altLang="en-US" sz="2000"/>
              <a:t>           result for their individual act</a:t>
            </a:r>
            <a:endParaRPr lang="en-GB" altLang="en-US" sz="2000"/>
          </a:p>
          <a:p>
            <a:pPr marL="285750" indent="-285750">
              <a:buFont typeface="Wingdings" panose="05000000000000000000" charset="0"/>
              <a:buChar char="q"/>
            </a:pPr>
            <a:r>
              <a:rPr lang="en-GB" altLang="en-US" sz="2000"/>
              <a:t>Data cleaning</a:t>
            </a:r>
            <a:endParaRPr lang="en-GB" altLang="en-US" sz="2000"/>
          </a:p>
          <a:p>
            <a:pPr indent="0">
              <a:buFont typeface="Wingdings" panose="05000000000000000000" charset="0"/>
              <a:buNone/>
            </a:pPr>
            <a:r>
              <a:rPr lang="en-GB" altLang="en-US" sz="2000"/>
              <a:t>      (i) Sort out the unnecessary data </a:t>
            </a:r>
            <a:endParaRPr lang="en-GB" altLang="en-US" sz="2000"/>
          </a:p>
          <a:p>
            <a:pPr indent="0">
              <a:buFont typeface="Wingdings" panose="05000000000000000000" charset="0"/>
              <a:buNone/>
            </a:pPr>
            <a:r>
              <a:rPr lang="en-GB" altLang="en-US" sz="2000"/>
              <a:t>           by filtering option.</a:t>
            </a:r>
            <a:endParaRPr lang="en-GB" altLang="en-US" sz="2000"/>
          </a:p>
          <a:p>
            <a:pPr indent="0">
              <a:buFont typeface="Wingdings" panose="05000000000000000000" charset="0"/>
              <a:buNone/>
            </a:pPr>
            <a:r>
              <a:rPr lang="en-GB" altLang="en-US" sz="2000"/>
              <a:t>      (ii) Taking out considered data by</a:t>
            </a:r>
            <a:endParaRPr lang="en-GB" altLang="en-US" sz="2000"/>
          </a:p>
          <a:p>
            <a:pPr indent="0">
              <a:buFont typeface="Wingdings" panose="05000000000000000000" charset="0"/>
              <a:buNone/>
            </a:pPr>
            <a:r>
              <a:rPr lang="en-GB" altLang="en-US" sz="2000"/>
              <a:t>            Pivot able.</a:t>
            </a:r>
            <a:endParaRPr lang="en-GB"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992505" y="1519555"/>
          <a:ext cx="7516495" cy="38588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GB" altLang="en-US"/>
              <a:t>RESULTS</a:t>
            </a:r>
            <a:endParaRPr lang="en-GB" altLang="en-US"/>
          </a:p>
        </p:txBody>
      </p:sp>
      <p:graphicFrame>
        <p:nvGraphicFramePr>
          <p:cNvPr id="4" name="Chart 3"/>
          <p:cNvGraphicFramePr/>
          <p:nvPr/>
        </p:nvGraphicFramePr>
        <p:xfrm>
          <a:off x="641985" y="2057400"/>
          <a:ext cx="7867015" cy="41681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04315" y="1610360"/>
            <a:ext cx="5817870" cy="5631180"/>
          </a:xfrm>
          <a:prstGeom prst="rect">
            <a:avLst/>
          </a:prstGeom>
          <a:noFill/>
        </p:spPr>
        <p:txBody>
          <a:bodyPr wrap="square" rtlCol="0">
            <a:noAutofit/>
          </a:bodyPr>
          <a:p>
            <a:pPr marL="285750" indent="-285750">
              <a:buFont typeface="Wingdings" panose="05000000000000000000" charset="0"/>
              <a:buChar char="Ø"/>
            </a:pPr>
            <a:r>
              <a:rPr lang="en-GB" altLang="en-US" sz="2200"/>
              <a:t>As far, We had conclude the Employee performance thorugh these results.</a:t>
            </a:r>
            <a:endParaRPr lang="en-GB" altLang="en-US" sz="2200"/>
          </a:p>
          <a:p>
            <a:pPr marL="285750" indent="-285750">
              <a:buFont typeface="Wingdings" panose="05000000000000000000" charset="0"/>
              <a:buChar char="Ø"/>
            </a:pPr>
            <a:r>
              <a:rPr lang="en-GB" altLang="en-US" sz="2200"/>
              <a:t>A performance evaluation conclusion should briefly summarize a person's performance during the review period, highlighting their key strengths and something they can improve upon: John consistently exceeds expectations and is always willing to help others</a:t>
            </a:r>
            <a:endParaRPr lang="en-GB" alt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612900" y="1784350"/>
            <a:ext cx="4064000" cy="3107690"/>
          </a:xfrm>
          <a:prstGeom prst="rect">
            <a:avLst/>
          </a:prstGeom>
          <a:noFill/>
        </p:spPr>
        <p:txBody>
          <a:bodyPr wrap="square" rtlCol="0">
            <a:spAutoFit/>
          </a:bodyPr>
          <a:p>
            <a:pPr marL="342900" indent="-342900">
              <a:buFont typeface="+mj-lt"/>
              <a:buAutoNum type="arabicPeriod"/>
            </a:pPr>
            <a:r>
              <a:rPr lang="en-GB" altLang="en-US" sz="2000"/>
              <a:t> To overview the peformance of the employees for the organisational development.</a:t>
            </a:r>
            <a:endParaRPr lang="en-GB" altLang="en-US" sz="2000"/>
          </a:p>
          <a:p>
            <a:pPr marL="342900" indent="-342900">
              <a:buFont typeface="+mj-lt"/>
              <a:buAutoNum type="arabicPeriod"/>
            </a:pPr>
            <a:r>
              <a:rPr lang="en-GB" altLang="en-US" sz="2000"/>
              <a:t>To select the employees who achieved more for the organisation.</a:t>
            </a:r>
            <a:endParaRPr lang="en-GB" altLang="en-US" sz="2000"/>
          </a:p>
          <a:p>
            <a:pPr marL="342900" indent="-342900">
              <a:buFont typeface="+mj-lt"/>
              <a:buAutoNum type="arabicPeriod"/>
            </a:pPr>
            <a:r>
              <a:rPr lang="en-GB" altLang="en-US" sz="2000"/>
              <a:t>To recognise the employee by their performance.</a:t>
            </a:r>
            <a:endParaRPr lang="en-GB" altLang="en-US" sz="2000"/>
          </a:p>
          <a:p>
            <a:endParaRPr lang="en-GB" altLang="en-US"/>
          </a:p>
          <a:p>
            <a:pPr marL="285750" indent="-285750">
              <a:buFont typeface="Arial" panose="020B0604020202020204" pitchFamily="34" charset="0"/>
              <a:buChar char="•"/>
            </a:pP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pPr algn="l">
              <a:buFont typeface="Arial" panose="020B0604020202020204" pitchFamily="34" charset="0"/>
              <a:buChar char="•"/>
            </a:pPr>
            <a:r>
              <a:rPr lang="en-GB" alt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708785" y="2230120"/>
            <a:ext cx="4064000" cy="2306955"/>
          </a:xfrm>
          <a:prstGeom prst="rect">
            <a:avLst/>
          </a:prstGeom>
          <a:noFill/>
        </p:spPr>
        <p:txBody>
          <a:bodyPr wrap="square" rtlCol="0">
            <a:spAutoFit/>
          </a:bodyPr>
          <a:p>
            <a:pPr marL="285750" indent="-285750">
              <a:buFont typeface="Arial" panose="020B0604020202020204" pitchFamily="34" charset="0"/>
              <a:buChar char="•"/>
            </a:pPr>
            <a:r>
              <a:rPr lang="en-GB" altLang="en-US" sz="2400"/>
              <a:t>Employer</a:t>
            </a:r>
            <a:endParaRPr lang="en-GB" altLang="en-US"/>
          </a:p>
          <a:p>
            <a:pPr marL="285750" indent="-285750">
              <a:buFont typeface="Arial" panose="020B0604020202020204" pitchFamily="34" charset="0"/>
              <a:buChar char="•"/>
            </a:pPr>
            <a:r>
              <a:rPr lang="en-GB" altLang="en-US" sz="2400"/>
              <a:t>Employee</a:t>
            </a:r>
            <a:endParaRPr lang="en-GB" altLang="en-US"/>
          </a:p>
          <a:p>
            <a:pPr marL="285750" indent="-285750">
              <a:buFont typeface="Arial" panose="020B0604020202020204" pitchFamily="34" charset="0"/>
              <a:buChar char="•"/>
            </a:pPr>
            <a:r>
              <a:rPr lang="en-GB" altLang="en-US" sz="2400"/>
              <a:t>Organiszation</a:t>
            </a:r>
            <a:endParaRPr lang="en-GB" altLang="en-US" sz="2400"/>
          </a:p>
          <a:p>
            <a:pPr marL="285750" indent="-285750">
              <a:buFont typeface="Arial" panose="020B0604020202020204" pitchFamily="34" charset="0"/>
              <a:buChar char="•"/>
            </a:pPr>
            <a:r>
              <a:rPr lang="en-GB" altLang="en-US" sz="2400"/>
              <a:t>IT sector</a:t>
            </a:r>
            <a:endParaRPr lang="en-GB" altLang="en-US" sz="2400"/>
          </a:p>
          <a:p>
            <a:pPr marL="285750" indent="-285750">
              <a:buFont typeface="Arial" panose="020B0604020202020204" pitchFamily="34" charset="0"/>
              <a:buChar char="•"/>
            </a:pPr>
            <a:r>
              <a:rPr lang="en-GB" altLang="en-US" sz="2400"/>
              <a:t>Managers</a:t>
            </a:r>
            <a:endParaRPr lang="en-GB" altLang="en-US" sz="2400"/>
          </a:p>
          <a:p>
            <a:pPr marL="285750" indent="-285750">
              <a:buFont typeface="Arial" panose="020B0604020202020204" pitchFamily="34" charset="0"/>
              <a:buChar char="•"/>
            </a:pPr>
            <a:r>
              <a:rPr lang="en-GB" altLang="en-US" sz="2400"/>
              <a:t>Management heirarchies</a:t>
            </a:r>
            <a:endParaRPr lang="en-GB"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225800" y="3057525"/>
            <a:ext cx="4064000" cy="2553335"/>
          </a:xfrm>
          <a:prstGeom prst="rect">
            <a:avLst/>
          </a:prstGeom>
          <a:noFill/>
        </p:spPr>
        <p:txBody>
          <a:bodyPr wrap="square" rtlCol="0">
            <a:spAutoFit/>
          </a:bodyPr>
          <a:p>
            <a:pPr marL="285750" indent="-285750">
              <a:buFont typeface="Arial" panose="020B0604020202020204" pitchFamily="34" charset="0"/>
              <a:buChar char="•"/>
            </a:pPr>
            <a:r>
              <a:rPr lang="en-GB" altLang="en-US" sz="2000"/>
              <a:t>  Conditional Formatting - To remove blank</a:t>
            </a:r>
            <a:endParaRPr lang="en-GB" altLang="en-US" sz="2000"/>
          </a:p>
          <a:p>
            <a:pPr marL="285750" indent="-285750">
              <a:buFont typeface="Arial" panose="020B0604020202020204" pitchFamily="34" charset="0"/>
              <a:buChar char="•"/>
            </a:pPr>
            <a:r>
              <a:rPr lang="en-GB" altLang="en-US" sz="2000"/>
              <a:t>Formulae - To overview the performancce level</a:t>
            </a:r>
            <a:endParaRPr lang="en-GB" altLang="en-US" sz="2000"/>
          </a:p>
          <a:p>
            <a:pPr marL="285750" indent="-285750">
              <a:buFont typeface="Arial" panose="020B0604020202020204" pitchFamily="34" charset="0"/>
              <a:buChar char="•"/>
            </a:pPr>
            <a:r>
              <a:rPr lang="en-GB" altLang="en-US" sz="2000"/>
              <a:t>Auto Filter - To take the necessary data</a:t>
            </a:r>
            <a:endParaRPr lang="en-GB" altLang="en-US" sz="2000"/>
          </a:p>
          <a:p>
            <a:pPr marL="285750" indent="-285750">
              <a:buFont typeface="Arial" panose="020B0604020202020204" pitchFamily="34" charset="0"/>
              <a:buChar char="•"/>
            </a:pPr>
            <a:r>
              <a:rPr lang="en-GB" altLang="en-US" sz="2000"/>
              <a:t>Graph - To visualize the data</a:t>
            </a:r>
            <a:endParaRPr lang="en-GB" altLang="en-US" sz="2000"/>
          </a:p>
          <a:p>
            <a:pPr marL="285750" indent="-285750">
              <a:buFont typeface="Arial" panose="020B0604020202020204" pitchFamily="34" charset="0"/>
              <a:buChar char="•"/>
            </a:pPr>
            <a:r>
              <a:rPr lang="en-GB" altLang="en-US" sz="2000"/>
              <a:t>Pivot Table - To get the summary</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2313305" y="2007235"/>
            <a:ext cx="4064000" cy="2999740"/>
          </a:xfrm>
          <a:prstGeom prst="rect">
            <a:avLst/>
          </a:prstGeom>
          <a:noFill/>
        </p:spPr>
        <p:txBody>
          <a:bodyPr wrap="square" rtlCol="0">
            <a:spAutoFit/>
          </a:bodyPr>
          <a:p>
            <a:pPr marL="285750" indent="-285750">
              <a:buFont typeface="Arial" panose="020B0604020202020204" pitchFamily="34" charset="0"/>
              <a:buChar char="•"/>
            </a:pPr>
            <a:r>
              <a:rPr lang="en-GB" altLang="en-US" sz="2100"/>
              <a:t>Employee data set - Kaggle</a:t>
            </a:r>
            <a:endParaRPr lang="en-GB" altLang="en-US" sz="2100"/>
          </a:p>
          <a:p>
            <a:pPr marL="285750" indent="-285750">
              <a:buFont typeface="Arial" panose="020B0604020202020204" pitchFamily="34" charset="0"/>
              <a:buChar char="•"/>
            </a:pPr>
            <a:r>
              <a:rPr lang="en-GB" altLang="en-US" sz="2100"/>
              <a:t>Total features - 26</a:t>
            </a:r>
            <a:endParaRPr lang="en-GB" altLang="en-US" sz="2100"/>
          </a:p>
          <a:p>
            <a:pPr marL="285750" indent="-285750">
              <a:buFont typeface="Arial" panose="020B0604020202020204" pitchFamily="34" charset="0"/>
              <a:buChar char="•"/>
            </a:pPr>
            <a:r>
              <a:rPr lang="en-GB" altLang="en-US" sz="2100"/>
              <a:t>Considered - 9 features</a:t>
            </a:r>
            <a:endParaRPr lang="en-GB" altLang="en-US" sz="2100"/>
          </a:p>
          <a:p>
            <a:pPr marL="285750" indent="-285750">
              <a:buFont typeface="Arial" panose="020B0604020202020204" pitchFamily="34" charset="0"/>
              <a:buChar char="•"/>
            </a:pPr>
            <a:r>
              <a:rPr lang="en-GB" altLang="en-US" sz="2100"/>
              <a:t>Employee ID</a:t>
            </a:r>
            <a:endParaRPr lang="en-GB" altLang="en-US" sz="2100"/>
          </a:p>
          <a:p>
            <a:pPr marL="285750" indent="-285750">
              <a:buFont typeface="Arial" panose="020B0604020202020204" pitchFamily="34" charset="0"/>
              <a:buChar char="•"/>
            </a:pPr>
            <a:r>
              <a:rPr lang="en-GB" altLang="en-US" sz="2100"/>
              <a:t>Employee name</a:t>
            </a:r>
            <a:endParaRPr lang="en-GB" altLang="en-US" sz="2100"/>
          </a:p>
          <a:p>
            <a:pPr marL="285750" indent="-285750">
              <a:buFont typeface="Arial" panose="020B0604020202020204" pitchFamily="34" charset="0"/>
              <a:buChar char="•"/>
            </a:pPr>
            <a:r>
              <a:rPr lang="en-GB" altLang="en-US" sz="2100"/>
              <a:t>Employee type</a:t>
            </a:r>
            <a:endParaRPr lang="en-GB" altLang="en-US" sz="2100"/>
          </a:p>
          <a:p>
            <a:pPr marL="285750" indent="-285750">
              <a:buFont typeface="Arial" panose="020B0604020202020204" pitchFamily="34" charset="0"/>
              <a:buChar char="•"/>
            </a:pPr>
            <a:r>
              <a:rPr lang="en-GB" altLang="en-US" sz="2100"/>
              <a:t>Performance level</a:t>
            </a:r>
            <a:endParaRPr lang="en-GB" altLang="en-US" sz="2100"/>
          </a:p>
          <a:p>
            <a:pPr marL="285750" indent="-285750">
              <a:buFont typeface="Arial" panose="020B0604020202020204" pitchFamily="34" charset="0"/>
              <a:buChar char="•"/>
            </a:pPr>
            <a:r>
              <a:rPr lang="en-GB" altLang="en-US" sz="2100"/>
              <a:t>Gender ID</a:t>
            </a:r>
            <a:endParaRPr lang="en-GB" altLang="en-US" sz="2100"/>
          </a:p>
          <a:p>
            <a:pPr marL="285750" indent="-285750">
              <a:buFont typeface="Arial" panose="020B0604020202020204" pitchFamily="34" charset="0"/>
              <a:buChar char="•"/>
            </a:pPr>
            <a:r>
              <a:rPr lang="en-GB" altLang="en-US" sz="2100"/>
              <a:t>Employee Rating</a:t>
            </a:r>
            <a:endParaRPr lang="en-GB" altLang="en-US"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1383665"/>
          </a:xfrm>
          <a:prstGeom prst="rect">
            <a:avLst/>
          </a:prstGeom>
          <a:noFill/>
        </p:spPr>
        <p:txBody>
          <a:bodyPr wrap="square" rtlCol="0">
            <a:spAutoFit/>
          </a:bodyPr>
          <a:lstStyle/>
          <a:p>
            <a:pPr algn="l">
              <a:buFont typeface="Arial" panose="020B0604020202020204" pitchFamily="34" charset="0"/>
              <a:buChar char="•"/>
            </a:pPr>
            <a:r>
              <a:rPr lang="en-GB" altLang="en-US" sz="2800" b="0" i="0" dirty="0">
                <a:ln/>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endParaRPr lang="en-GB" altLang="en-US" sz="2800" b="0" i="0" dirty="0">
              <a:ln/>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GB" altLang="en-US" sz="2800" b="0" i="0" dirty="0">
                <a:ln/>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Presentation</Application>
  <PresentationFormat>Widescreen</PresentationFormat>
  <Paragraphs>123</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pavik</cp:lastModifiedBy>
  <cp:revision>13</cp:revision>
  <dcterms:created xsi:type="dcterms:W3CDTF">2024-03-29T15:07:00Z</dcterms:created>
  <dcterms:modified xsi:type="dcterms:W3CDTF">2024-08-29T07:22:30Z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