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86" r:id="rId3"/>
    <p:sldId id="287" r:id="rId4"/>
    <p:sldId id="301" r:id="rId5"/>
    <p:sldId id="288" r:id="rId6"/>
    <p:sldId id="289" r:id="rId7"/>
    <p:sldId id="290" r:id="rId8"/>
    <p:sldId id="291" r:id="rId9"/>
    <p:sldId id="303" r:id="rId10"/>
    <p:sldId id="293" r:id="rId11"/>
    <p:sldId id="294" r:id="rId12"/>
    <p:sldId id="292" r:id="rId13"/>
    <p:sldId id="302" r:id="rId14"/>
    <p:sldId id="295" r:id="rId15"/>
    <p:sldId id="297" r:id="rId16"/>
    <p:sldId id="298" r:id="rId17"/>
    <p:sldId id="296"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28F66-8E57-4C4C-AC0B-193A244B1BEB}" v="11" dt="2023-07-06T16:16:44.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5B09D-0B52-4686-8983-AEAB20047E66}" type="datetimeFigureOut">
              <a:rPr lang="en-IN" smtClean="0"/>
              <a:t>17-07-2023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A66EE-BB02-4947-90E9-6BFDD7703207}" type="slidenum">
              <a:rPr lang="en-IN" smtClean="0"/>
              <a:t>‹#›</a:t>
            </a:fld>
            <a:endParaRPr lang="en-IN"/>
          </a:p>
        </p:txBody>
      </p:sp>
    </p:spTree>
    <p:extLst>
      <p:ext uri="{BB962C8B-B14F-4D97-AF65-F5344CB8AC3E}">
        <p14:creationId xmlns:p14="http://schemas.microsoft.com/office/powerpoint/2010/main" val="43145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EA66EE-BB02-4947-90E9-6BFDD7703207}" type="slidenum">
              <a:rPr lang="en-IN" smtClean="0"/>
              <a:t>1</a:t>
            </a:fld>
            <a:endParaRPr lang="en-IN"/>
          </a:p>
        </p:txBody>
      </p:sp>
    </p:spTree>
    <p:extLst>
      <p:ext uri="{BB962C8B-B14F-4D97-AF65-F5344CB8AC3E}">
        <p14:creationId xmlns:p14="http://schemas.microsoft.com/office/powerpoint/2010/main" val="5494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62E71-1B7B-4945-A722-E80D94FB2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93AFE5C-4E2A-4668-BDEB-735302915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D02E597-CE2A-09C5-F909-AE61C66BC6F7}"/>
              </a:ext>
            </a:extLst>
          </p:cNvPr>
          <p:cNvSpPr>
            <a:spLocks noGrp="1"/>
          </p:cNvSpPr>
          <p:nvPr>
            <p:ph type="dt" sz="half" idx="10"/>
          </p:nvPr>
        </p:nvSpPr>
        <p:spPr/>
        <p:txBody>
          <a:bodyPr/>
          <a:lstStyle/>
          <a:p>
            <a:fld id="{FBC200A4-347F-4BD5-B1E8-C66C55996170}" type="datetime1">
              <a:rPr lang="en-IN" smtClean="0"/>
              <a:t>17-07-2023</a:t>
            </a:fld>
            <a:endParaRPr lang="en-IN"/>
          </a:p>
        </p:txBody>
      </p:sp>
      <p:sp>
        <p:nvSpPr>
          <p:cNvPr id="5" name="Footer Placeholder 4">
            <a:extLst>
              <a:ext uri="{FF2B5EF4-FFF2-40B4-BE49-F238E27FC236}">
                <a16:creationId xmlns:a16="http://schemas.microsoft.com/office/drawing/2014/main" xmlns="" id="{E9081B91-35F9-35EF-9D7D-6A3B33044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DEE9AF-0672-1E16-2505-7D4757E37D72}"/>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416645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05157-AD78-5A8F-2C6E-289902C02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A252C0-ED56-7B43-C2AB-A328826EB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07A63C-CE1E-927C-F936-FB96691F0BFD}"/>
              </a:ext>
            </a:extLst>
          </p:cNvPr>
          <p:cNvSpPr>
            <a:spLocks noGrp="1"/>
          </p:cNvSpPr>
          <p:nvPr>
            <p:ph type="dt" sz="half" idx="10"/>
          </p:nvPr>
        </p:nvSpPr>
        <p:spPr/>
        <p:txBody>
          <a:bodyPr/>
          <a:lstStyle/>
          <a:p>
            <a:fld id="{5BF588A4-5A18-4AEA-A852-8564CD8D3AEB}" type="datetime1">
              <a:rPr lang="en-IN" smtClean="0"/>
              <a:t>17-07-2023</a:t>
            </a:fld>
            <a:endParaRPr lang="en-IN"/>
          </a:p>
        </p:txBody>
      </p:sp>
      <p:sp>
        <p:nvSpPr>
          <p:cNvPr id="5" name="Footer Placeholder 4">
            <a:extLst>
              <a:ext uri="{FF2B5EF4-FFF2-40B4-BE49-F238E27FC236}">
                <a16:creationId xmlns:a16="http://schemas.microsoft.com/office/drawing/2014/main" xmlns="" id="{499B6772-486E-0CCC-0533-7CCC08B1D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27F29B-9904-2101-448F-5D15BE461BAB}"/>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95165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A863E30-1A5D-2F3F-9D1D-41B631C2D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AADB17-D0BF-6277-27E6-84DC094460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4B73F34-A4D5-5ABB-F8A1-50AF6086C611}"/>
              </a:ext>
            </a:extLst>
          </p:cNvPr>
          <p:cNvSpPr>
            <a:spLocks noGrp="1"/>
          </p:cNvSpPr>
          <p:nvPr>
            <p:ph type="dt" sz="half" idx="10"/>
          </p:nvPr>
        </p:nvSpPr>
        <p:spPr/>
        <p:txBody>
          <a:bodyPr/>
          <a:lstStyle/>
          <a:p>
            <a:fld id="{E0150690-DAAF-4E2A-B97B-B875332A9A0B}" type="datetime1">
              <a:rPr lang="en-IN" smtClean="0"/>
              <a:t>17-07-2023</a:t>
            </a:fld>
            <a:endParaRPr lang="en-IN"/>
          </a:p>
        </p:txBody>
      </p:sp>
      <p:sp>
        <p:nvSpPr>
          <p:cNvPr id="5" name="Footer Placeholder 4">
            <a:extLst>
              <a:ext uri="{FF2B5EF4-FFF2-40B4-BE49-F238E27FC236}">
                <a16:creationId xmlns:a16="http://schemas.microsoft.com/office/drawing/2014/main" xmlns="" id="{4F8D17EC-F8F9-7927-FC48-E5652E44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F178665-6C73-BAEB-AFCB-234372CBB019}"/>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2684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99A01-623B-73C0-BEE5-84F840A9C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6B3A715-5A5A-98AF-16CE-D0E8650EC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E511F39-8A61-BC1C-8BE1-0DB86F18CFD2}"/>
              </a:ext>
            </a:extLst>
          </p:cNvPr>
          <p:cNvSpPr>
            <a:spLocks noGrp="1"/>
          </p:cNvSpPr>
          <p:nvPr>
            <p:ph type="dt" sz="half" idx="10"/>
          </p:nvPr>
        </p:nvSpPr>
        <p:spPr/>
        <p:txBody>
          <a:bodyPr/>
          <a:lstStyle/>
          <a:p>
            <a:fld id="{538CDC79-5030-48ED-8126-7959DBC37BB7}" type="datetime1">
              <a:rPr lang="en-IN" smtClean="0"/>
              <a:t>17-07-2023</a:t>
            </a:fld>
            <a:endParaRPr lang="en-IN"/>
          </a:p>
        </p:txBody>
      </p:sp>
      <p:sp>
        <p:nvSpPr>
          <p:cNvPr id="5" name="Footer Placeholder 4">
            <a:extLst>
              <a:ext uri="{FF2B5EF4-FFF2-40B4-BE49-F238E27FC236}">
                <a16:creationId xmlns:a16="http://schemas.microsoft.com/office/drawing/2014/main" xmlns="" id="{646189BC-5D97-0DF6-B01B-CA826C88F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2E61BA6-BC7C-BEBA-3F3A-09565E2F802B}"/>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264058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B2DC4-5773-7CDD-E77C-A117E1BF5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AD4C4BF-58AD-238F-59CD-7906A83D0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4B2DE02-5B58-CB98-72B9-638327C79A0B}"/>
              </a:ext>
            </a:extLst>
          </p:cNvPr>
          <p:cNvSpPr>
            <a:spLocks noGrp="1"/>
          </p:cNvSpPr>
          <p:nvPr>
            <p:ph type="dt" sz="half" idx="10"/>
          </p:nvPr>
        </p:nvSpPr>
        <p:spPr/>
        <p:txBody>
          <a:bodyPr/>
          <a:lstStyle/>
          <a:p>
            <a:fld id="{731B8B71-B427-4843-A9C5-FEACA8911999}" type="datetime1">
              <a:rPr lang="en-IN" smtClean="0"/>
              <a:t>17-07-2023</a:t>
            </a:fld>
            <a:endParaRPr lang="en-IN"/>
          </a:p>
        </p:txBody>
      </p:sp>
      <p:sp>
        <p:nvSpPr>
          <p:cNvPr id="5" name="Footer Placeholder 4">
            <a:extLst>
              <a:ext uri="{FF2B5EF4-FFF2-40B4-BE49-F238E27FC236}">
                <a16:creationId xmlns:a16="http://schemas.microsoft.com/office/drawing/2014/main" xmlns="" id="{59B2B2B9-02D2-20B6-1855-E6BE32E3D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E3DAEA-275E-3E37-C707-CD1BB963E1FD}"/>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167484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B555A-AEA3-457F-5EA4-4BC1525A5E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41D4272-C7A5-6328-28E1-2CC6BA214E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6624897-7A37-BCF1-8C7A-739C18DE5F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957A0F8-A187-4881-BFBD-C4D0853626E8}"/>
              </a:ext>
            </a:extLst>
          </p:cNvPr>
          <p:cNvSpPr>
            <a:spLocks noGrp="1"/>
          </p:cNvSpPr>
          <p:nvPr>
            <p:ph type="dt" sz="half" idx="10"/>
          </p:nvPr>
        </p:nvSpPr>
        <p:spPr/>
        <p:txBody>
          <a:bodyPr/>
          <a:lstStyle/>
          <a:p>
            <a:fld id="{5210ED9B-6852-42F6-B03B-1DB478FEA718}" type="datetime1">
              <a:rPr lang="en-IN" smtClean="0"/>
              <a:t>17-07-2023</a:t>
            </a:fld>
            <a:endParaRPr lang="en-IN"/>
          </a:p>
        </p:txBody>
      </p:sp>
      <p:sp>
        <p:nvSpPr>
          <p:cNvPr id="6" name="Footer Placeholder 5">
            <a:extLst>
              <a:ext uri="{FF2B5EF4-FFF2-40B4-BE49-F238E27FC236}">
                <a16:creationId xmlns:a16="http://schemas.microsoft.com/office/drawing/2014/main" xmlns="" id="{BF3E5848-FECB-56E7-D158-96F913BAC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7BDE920-C3A2-88CB-D228-A0447A952654}"/>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15567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99615-A63E-1038-BBA4-2DD203D602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DB7AE2-A034-6F54-7F0F-7E9C2E5D8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B392900-8D2F-2C7A-7454-12443859D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2769460-8378-7638-1501-BFA96F2D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76B145-E05A-97F9-CA75-47D20C77C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02EFB07-D5E5-E928-F40A-75836D1A062F}"/>
              </a:ext>
            </a:extLst>
          </p:cNvPr>
          <p:cNvSpPr>
            <a:spLocks noGrp="1"/>
          </p:cNvSpPr>
          <p:nvPr>
            <p:ph type="dt" sz="half" idx="10"/>
          </p:nvPr>
        </p:nvSpPr>
        <p:spPr/>
        <p:txBody>
          <a:bodyPr/>
          <a:lstStyle/>
          <a:p>
            <a:fld id="{675318DA-E9E7-4848-83FE-7F07C458133F}" type="datetime1">
              <a:rPr lang="en-IN" smtClean="0"/>
              <a:t>17-07-2023</a:t>
            </a:fld>
            <a:endParaRPr lang="en-IN"/>
          </a:p>
        </p:txBody>
      </p:sp>
      <p:sp>
        <p:nvSpPr>
          <p:cNvPr id="8" name="Footer Placeholder 7">
            <a:extLst>
              <a:ext uri="{FF2B5EF4-FFF2-40B4-BE49-F238E27FC236}">
                <a16:creationId xmlns:a16="http://schemas.microsoft.com/office/drawing/2014/main" xmlns="" id="{B0BC06A2-98A5-E2B7-C8DA-A9EE594AE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AE9B4AB-091B-701B-21AB-7CD4DFC04418}"/>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5138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2C5E4-9F6D-CDB0-462C-B7320F6C5A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764E8CD-5680-0183-4B44-9408C107D04C}"/>
              </a:ext>
            </a:extLst>
          </p:cNvPr>
          <p:cNvSpPr>
            <a:spLocks noGrp="1"/>
          </p:cNvSpPr>
          <p:nvPr>
            <p:ph type="dt" sz="half" idx="10"/>
          </p:nvPr>
        </p:nvSpPr>
        <p:spPr/>
        <p:txBody>
          <a:bodyPr/>
          <a:lstStyle/>
          <a:p>
            <a:fld id="{4D98F0F5-19CB-4E4C-9B7E-6000EE5827AC}" type="datetime1">
              <a:rPr lang="en-IN" smtClean="0"/>
              <a:t>17-07-2023</a:t>
            </a:fld>
            <a:endParaRPr lang="en-IN"/>
          </a:p>
        </p:txBody>
      </p:sp>
      <p:sp>
        <p:nvSpPr>
          <p:cNvPr id="4" name="Footer Placeholder 3">
            <a:extLst>
              <a:ext uri="{FF2B5EF4-FFF2-40B4-BE49-F238E27FC236}">
                <a16:creationId xmlns:a16="http://schemas.microsoft.com/office/drawing/2014/main" xmlns="" id="{4D25FC0E-9F72-12A8-80E3-DEAB6E1D8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9F279B9-99FB-05F4-6823-9BE7F1D51626}"/>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209712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4E1B5D-C3B9-876B-FFD3-6FD85663E12E}"/>
              </a:ext>
            </a:extLst>
          </p:cNvPr>
          <p:cNvSpPr>
            <a:spLocks noGrp="1"/>
          </p:cNvSpPr>
          <p:nvPr>
            <p:ph type="dt" sz="half" idx="10"/>
          </p:nvPr>
        </p:nvSpPr>
        <p:spPr/>
        <p:txBody>
          <a:bodyPr/>
          <a:lstStyle/>
          <a:p>
            <a:fld id="{8420BE42-9D89-48D1-82C5-71A113F12756}" type="datetime1">
              <a:rPr lang="en-IN" smtClean="0"/>
              <a:t>17-07-2023</a:t>
            </a:fld>
            <a:endParaRPr lang="en-IN"/>
          </a:p>
        </p:txBody>
      </p:sp>
      <p:sp>
        <p:nvSpPr>
          <p:cNvPr id="3" name="Footer Placeholder 2">
            <a:extLst>
              <a:ext uri="{FF2B5EF4-FFF2-40B4-BE49-F238E27FC236}">
                <a16:creationId xmlns:a16="http://schemas.microsoft.com/office/drawing/2014/main" xmlns="" id="{D404DA00-B99B-B524-B2AB-0DACEA8938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1A37AD5-4067-8802-C725-5A8DB96E71A3}"/>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172498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2FF38-500C-D355-871E-81FB0595A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5A5D191-C0A1-B4FB-C1D3-FC195185F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4ACCEDF-D589-7EA6-3A8E-3C62A761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135388-F6C9-7AAE-6ECB-2488CE78F94C}"/>
              </a:ext>
            </a:extLst>
          </p:cNvPr>
          <p:cNvSpPr>
            <a:spLocks noGrp="1"/>
          </p:cNvSpPr>
          <p:nvPr>
            <p:ph type="dt" sz="half" idx="10"/>
          </p:nvPr>
        </p:nvSpPr>
        <p:spPr/>
        <p:txBody>
          <a:bodyPr/>
          <a:lstStyle/>
          <a:p>
            <a:fld id="{97A1F330-7305-407D-AA68-C834223760FB}" type="datetime1">
              <a:rPr lang="en-IN" smtClean="0"/>
              <a:t>17-07-2023</a:t>
            </a:fld>
            <a:endParaRPr lang="en-IN"/>
          </a:p>
        </p:txBody>
      </p:sp>
      <p:sp>
        <p:nvSpPr>
          <p:cNvPr id="6" name="Footer Placeholder 5">
            <a:extLst>
              <a:ext uri="{FF2B5EF4-FFF2-40B4-BE49-F238E27FC236}">
                <a16:creationId xmlns:a16="http://schemas.microsoft.com/office/drawing/2014/main" xmlns="" id="{D730DDF7-8913-A0A5-5ED5-26F9DAD77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ABF909-C095-B6EC-0AB8-7DDF7A9D2927}"/>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37643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038ED-8B3B-1C00-E66F-B25AC59A5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DDA573B-F516-23E9-32CC-99FB902F8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D2D488C-B8FB-52FC-E22C-F471C991E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B41EFA-F84A-0CF7-04E1-D158CD7E4353}"/>
              </a:ext>
            </a:extLst>
          </p:cNvPr>
          <p:cNvSpPr>
            <a:spLocks noGrp="1"/>
          </p:cNvSpPr>
          <p:nvPr>
            <p:ph type="dt" sz="half" idx="10"/>
          </p:nvPr>
        </p:nvSpPr>
        <p:spPr/>
        <p:txBody>
          <a:bodyPr/>
          <a:lstStyle/>
          <a:p>
            <a:fld id="{4CE66720-D6BC-4E97-828A-DBA572BDCBC3}" type="datetime1">
              <a:rPr lang="en-IN" smtClean="0"/>
              <a:t>17-07-2023</a:t>
            </a:fld>
            <a:endParaRPr lang="en-IN"/>
          </a:p>
        </p:txBody>
      </p:sp>
      <p:sp>
        <p:nvSpPr>
          <p:cNvPr id="6" name="Footer Placeholder 5">
            <a:extLst>
              <a:ext uri="{FF2B5EF4-FFF2-40B4-BE49-F238E27FC236}">
                <a16:creationId xmlns:a16="http://schemas.microsoft.com/office/drawing/2014/main" xmlns="" id="{EEAAEB47-79C6-8FC4-E950-B545B1AEE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0C39F8-1F78-3DC8-9AC8-3D4160F18BC3}"/>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05400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690A50-F546-B22B-9A04-11D5B2C21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5D37F2-2495-D7A2-319C-914B9E317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F99D56-A52A-4166-1FE8-9DFB27737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86B81-DBC7-4C92-B28E-BCC672337958}" type="datetime1">
              <a:rPr lang="en-IN" smtClean="0"/>
              <a:t>17-07-2023</a:t>
            </a:fld>
            <a:endParaRPr lang="en-IN"/>
          </a:p>
        </p:txBody>
      </p:sp>
      <p:sp>
        <p:nvSpPr>
          <p:cNvPr id="5" name="Footer Placeholder 4">
            <a:extLst>
              <a:ext uri="{FF2B5EF4-FFF2-40B4-BE49-F238E27FC236}">
                <a16:creationId xmlns:a16="http://schemas.microsoft.com/office/drawing/2014/main" xmlns="" id="{B5B5BFC7-C1A1-5499-22DF-301F3CFEE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2F2BDFE-9269-50A6-7803-66B00547B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DCAFB-1131-41D7-8E23-479FEA849EE7}" type="slidenum">
              <a:rPr lang="en-IN" smtClean="0"/>
              <a:t>‹#›</a:t>
            </a:fld>
            <a:endParaRPr lang="en-IN"/>
          </a:p>
        </p:txBody>
      </p:sp>
    </p:spTree>
    <p:extLst>
      <p:ext uri="{BB962C8B-B14F-4D97-AF65-F5344CB8AC3E}">
        <p14:creationId xmlns:p14="http://schemas.microsoft.com/office/powerpoint/2010/main" val="198582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6F4EE-5000-4501-96DB-E295C05F9D21}"/>
              </a:ext>
            </a:extLst>
          </p:cNvPr>
          <p:cNvSpPr>
            <a:spLocks noGrp="1"/>
          </p:cNvSpPr>
          <p:nvPr>
            <p:ph type="title"/>
          </p:nvPr>
        </p:nvSpPr>
        <p:spPr>
          <a:xfrm>
            <a:off x="732379" y="650630"/>
            <a:ext cx="10477813" cy="3824099"/>
          </a:xfrm>
        </p:spPr>
        <p:txBody>
          <a:bodyPr>
            <a:noAutofit/>
          </a:bodyPr>
          <a:lstStyle/>
          <a:p>
            <a:pPr algn="ctr" fontAlgn="base">
              <a:lnSpc>
                <a:spcPct val="107000"/>
              </a:lnSpc>
              <a:spcAft>
                <a:spcPts val="800"/>
              </a:spcAft>
            </a:pP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VISVESVARAYA TECHNOLOGICAL UNIVERSITY</a:t>
            </a:r>
            <a: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
            </a:r>
            <a:b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br>
            <a: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        </a:t>
            </a:r>
            <a:r>
              <a:rPr lang="en-US" sz="2400" dirty="0">
                <a:solidFill>
                  <a:srgbClr val="C00000"/>
                </a:solidFill>
                <a:latin typeface="Times New Roman" pitchFamily="18" charset="0"/>
                <a:ea typeface="Cambria Math" panose="02040503050406030204" pitchFamily="18" charset="0"/>
                <a:cs typeface="Times New Roman" pitchFamily="18" charset="0"/>
              </a:rPr>
              <a:t>“</a:t>
            </a:r>
            <a:r>
              <a:rPr lang="en-US" sz="2400" dirty="0" err="1">
                <a:solidFill>
                  <a:srgbClr val="C00000"/>
                </a:solidFill>
                <a:latin typeface="Times New Roman" pitchFamily="18" charset="0"/>
                <a:ea typeface="Cambria Math" panose="02040503050406030204" pitchFamily="18" charset="0"/>
                <a:cs typeface="Times New Roman" pitchFamily="18" charset="0"/>
              </a:rPr>
              <a:t>Jnana</a:t>
            </a:r>
            <a:r>
              <a:rPr lang="en-US" sz="2400" dirty="0">
                <a:solidFill>
                  <a:srgbClr val="C00000"/>
                </a:solidFill>
                <a:latin typeface="Times New Roman" pitchFamily="18" charset="0"/>
                <a:ea typeface="Cambria Math" panose="02040503050406030204" pitchFamily="18" charset="0"/>
                <a:cs typeface="Times New Roman" pitchFamily="18" charset="0"/>
              </a:rPr>
              <a:t> </a:t>
            </a:r>
            <a:r>
              <a:rPr lang="en-US" sz="2400" dirty="0" err="1">
                <a:solidFill>
                  <a:srgbClr val="C00000"/>
                </a:solidFill>
                <a:latin typeface="Times New Roman" pitchFamily="18" charset="0"/>
                <a:ea typeface="Cambria Math" panose="02040503050406030204" pitchFamily="18" charset="0"/>
                <a:cs typeface="Times New Roman" pitchFamily="18" charset="0"/>
              </a:rPr>
              <a:t>Sangama</a:t>
            </a:r>
            <a:r>
              <a:rPr lang="en-US" sz="2400" dirty="0">
                <a:solidFill>
                  <a:srgbClr val="C00000"/>
                </a:solidFill>
                <a:latin typeface="Times New Roman" pitchFamily="18" charset="0"/>
                <a:ea typeface="Cambria Math" panose="02040503050406030204" pitchFamily="18" charset="0"/>
                <a:cs typeface="Times New Roman" pitchFamily="18" charset="0"/>
              </a:rPr>
              <a:t>” </a:t>
            </a:r>
            <a:r>
              <a:rPr lang="en-US" sz="2400" dirty="0" err="1">
                <a:solidFill>
                  <a:srgbClr val="C00000"/>
                </a:solidFill>
                <a:latin typeface="Times New Roman" pitchFamily="18" charset="0"/>
                <a:ea typeface="Cambria Math" panose="02040503050406030204" pitchFamily="18" charset="0"/>
                <a:cs typeface="Times New Roman" pitchFamily="18" charset="0"/>
              </a:rPr>
              <a:t>Belagavi</a:t>
            </a:r>
            <a:r>
              <a:rPr lang="en-US" sz="2400" dirty="0">
                <a:solidFill>
                  <a:srgbClr val="C00000"/>
                </a:solidFill>
                <a:latin typeface="Times New Roman" pitchFamily="18" charset="0"/>
                <a:ea typeface="Cambria Math" panose="02040503050406030204" pitchFamily="18" charset="0"/>
                <a:cs typeface="Times New Roman" pitchFamily="18" charset="0"/>
              </a:rPr>
              <a:t> – 590018</a:t>
            </a:r>
            <a:br>
              <a:rPr lang="en-US" sz="2400" dirty="0">
                <a:solidFill>
                  <a:srgbClr val="C00000"/>
                </a:solidFill>
                <a:latin typeface="Times New Roman" pitchFamily="18" charset="0"/>
                <a:ea typeface="Cambria Math" panose="02040503050406030204" pitchFamily="18" charset="0"/>
                <a:cs typeface="Times New Roman"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IN" sz="2000" b="1" kern="100" cap="all" spc="1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Sir M Visvesvaraya Institute Of Technology,Bengaluru-56257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Mini Project Presentation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800" b="1" dirty="0">
                <a:latin typeface="Times New Roman" pitchFamily="18" charset="0"/>
                <a:cs typeface="Times New Roman" pitchFamily="18" charset="0"/>
              </a:rPr>
              <a:t>PCB DEFECT DETECTION USING IMAGE PROCESSING </a:t>
            </a:r>
            <a:r>
              <a:rPr lang="en-US" sz="2800" dirty="0"/>
              <a:t/>
            </a:r>
            <a:br>
              <a:rPr lang="en-US" sz="2800" dirty="0"/>
            </a:br>
            <a:r>
              <a:rPr lang="en-US" sz="2800" b="1" dirty="0">
                <a:solidFill>
                  <a:schemeClr val="accent1"/>
                </a:solidFill>
                <a:latin typeface="Times New Roman" panose="02020603050405020304" pitchFamily="18" charset="0"/>
                <a:cs typeface="Times New Roman" panose="02020603050405020304" pitchFamily="18" charset="0"/>
              </a:rPr>
              <a:t/>
            </a:r>
            <a:br>
              <a:rPr lang="en-US" sz="2800" b="1" dirty="0">
                <a:solidFill>
                  <a:schemeClr val="accent1"/>
                </a:solidFill>
                <a:latin typeface="Times New Roman" panose="02020603050405020304" pitchFamily="18" charset="0"/>
                <a:cs typeface="Times New Roman" panose="02020603050405020304" pitchFamily="18" charset="0"/>
              </a:rPr>
            </a:br>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4F6CA49-628B-4DB3-8D4A-D24006306058}"/>
              </a:ext>
            </a:extLst>
          </p:cNvPr>
          <p:cNvSpPr>
            <a:spLocks noGrp="1"/>
          </p:cNvSpPr>
          <p:nvPr>
            <p:ph idx="1"/>
          </p:nvPr>
        </p:nvSpPr>
        <p:spPr>
          <a:xfrm>
            <a:off x="1281545" y="4329404"/>
            <a:ext cx="10072255" cy="2432004"/>
          </a:xfrm>
        </p:spPr>
        <p:txBody>
          <a:bodyPr numCol="2">
            <a:normAutofit fontScale="25000" lnSpcReduction="20000"/>
          </a:bodyPr>
          <a:lstStyle/>
          <a:p>
            <a:pPr marL="0" indent="0">
              <a:lnSpc>
                <a:spcPct val="170000"/>
              </a:lnSpc>
              <a:buNone/>
            </a:pPr>
            <a:r>
              <a:rPr lang="en-US" sz="8000" b="1" u="sng" dirty="0">
                <a:latin typeface="Times New Roman" panose="02020603050405020304" pitchFamily="18" charset="0"/>
                <a:cs typeface="Times New Roman" panose="02020603050405020304" pitchFamily="18" charset="0"/>
              </a:rPr>
              <a:t>Presented by</a:t>
            </a:r>
          </a:p>
          <a:p>
            <a:pPr marL="0" indent="0">
              <a:buNone/>
            </a:pPr>
            <a:r>
              <a:rPr lang="en-US" sz="8000" dirty="0">
                <a:latin typeface="Times New Roman" panose="02020603050405020304" pitchFamily="18" charset="0"/>
                <a:cs typeface="Times New Roman" panose="02020603050405020304" pitchFamily="18" charset="0"/>
              </a:rPr>
              <a:t>G PAVITHRAN (1MV20EC047)                                 </a:t>
            </a:r>
          </a:p>
          <a:p>
            <a:pPr marL="0" indent="0">
              <a:buNone/>
            </a:pPr>
            <a:r>
              <a:rPr lang="en-US" sz="8000" dirty="0">
                <a:latin typeface="Times New Roman" panose="02020603050405020304" pitchFamily="18" charset="0"/>
                <a:cs typeface="Times New Roman" panose="02020603050405020304" pitchFamily="18" charset="0"/>
              </a:rPr>
              <a:t>GAGANA R (1MV20EC048)</a:t>
            </a:r>
          </a:p>
          <a:p>
            <a:pPr marL="0" indent="0">
              <a:buNone/>
            </a:pPr>
            <a:r>
              <a:rPr lang="en-US" sz="8000" dirty="0">
                <a:latin typeface="Times New Roman" panose="02020603050405020304" pitchFamily="18" charset="0"/>
                <a:cs typeface="Times New Roman" panose="02020603050405020304" pitchFamily="18" charset="0"/>
              </a:rPr>
              <a:t>KAMYASHREE T (1MV20EC059)</a:t>
            </a:r>
          </a:p>
          <a:p>
            <a:pPr marL="0" indent="0">
              <a:buNone/>
            </a:pPr>
            <a:r>
              <a:rPr lang="en-US" sz="8000" dirty="0">
                <a:latin typeface="Times New Roman" panose="02020603050405020304" pitchFamily="18" charset="0"/>
                <a:cs typeface="Times New Roman" panose="02020603050405020304" pitchFamily="18" charset="0"/>
              </a:rPr>
              <a:t>LAKSHITHA G (1MV20EC064)</a:t>
            </a:r>
          </a:p>
          <a:p>
            <a:endParaRPr lang="en-IN" sz="800" dirty="0"/>
          </a:p>
          <a:p>
            <a:pPr marL="0" indent="0">
              <a:lnSpc>
                <a:spcPct val="170000"/>
              </a:lnSpc>
              <a:buNone/>
            </a:pPr>
            <a:endParaRPr lang="en-US" sz="8000" dirty="0">
              <a:latin typeface="Times New Roman" panose="02020603050405020304" pitchFamily="18" charset="0"/>
              <a:cs typeface="Times New Roman" panose="02020603050405020304" pitchFamily="18" charset="0"/>
            </a:endParaRPr>
          </a:p>
          <a:p>
            <a:pPr marL="0" indent="0">
              <a:lnSpc>
                <a:spcPct val="120000"/>
              </a:lnSpc>
              <a:buNone/>
            </a:pPr>
            <a:r>
              <a:rPr lang="en-US" sz="8000" b="1" dirty="0">
                <a:latin typeface="Times New Roman" panose="02020603050405020304" pitchFamily="18" charset="0"/>
                <a:cs typeface="Times New Roman" panose="02020603050405020304" pitchFamily="18" charset="0"/>
              </a:rPr>
              <a:t> </a:t>
            </a:r>
            <a:r>
              <a:rPr lang="en-US" sz="8000" b="1" u="sng" dirty="0">
                <a:latin typeface="Times New Roman" panose="02020603050405020304" pitchFamily="18" charset="0"/>
                <a:cs typeface="Times New Roman" panose="02020603050405020304" pitchFamily="18" charset="0"/>
              </a:rPr>
              <a:t>Under the Guidance of</a:t>
            </a:r>
            <a:r>
              <a:rPr lang="en-US" sz="8000" dirty="0">
                <a:latin typeface="Times New Roman" panose="02020603050405020304" pitchFamily="18" charset="0"/>
                <a:cs typeface="Times New Roman" panose="02020603050405020304" pitchFamily="18" charset="0"/>
              </a:rPr>
              <a:t> </a:t>
            </a:r>
          </a:p>
          <a:p>
            <a:pPr marL="0" indent="0">
              <a:lnSpc>
                <a:spcPct val="120000"/>
              </a:lnSpc>
              <a:buNone/>
            </a:pPr>
            <a:r>
              <a:rPr lang="en-IN" sz="8000" dirty="0" err="1">
                <a:latin typeface="Times New Roman" panose="02020603050405020304" pitchFamily="18" charset="0"/>
                <a:cs typeface="Times New Roman" panose="02020603050405020304" pitchFamily="18" charset="0"/>
              </a:rPr>
              <a:t>Dr.</a:t>
            </a:r>
            <a:r>
              <a:rPr lang="en-IN" sz="8000" dirty="0">
                <a:latin typeface="Times New Roman" panose="02020603050405020304" pitchFamily="18" charset="0"/>
                <a:cs typeface="Times New Roman" panose="02020603050405020304" pitchFamily="18" charset="0"/>
              </a:rPr>
              <a:t> V G SUPRIYA </a:t>
            </a:r>
            <a:r>
              <a:rPr lang="en-IN" sz="8000" dirty="0"/>
              <a:t> </a:t>
            </a:r>
          </a:p>
          <a:p>
            <a:pPr marL="0" indent="0">
              <a:lnSpc>
                <a:spcPct val="120000"/>
              </a:lnSpc>
              <a:buNone/>
            </a:pPr>
            <a:r>
              <a:rPr lang="en-IN" sz="8000" dirty="0">
                <a:latin typeface="Times New Roman" pitchFamily="18" charset="0"/>
                <a:cs typeface="Times New Roman" pitchFamily="18" charset="0"/>
              </a:rPr>
              <a:t>PROFESSOR &amp; HOD</a:t>
            </a:r>
          </a:p>
          <a:p>
            <a:pPr marL="0" indent="0">
              <a:lnSpc>
                <a:spcPct val="120000"/>
              </a:lnSpc>
              <a:buNone/>
            </a:pPr>
            <a:r>
              <a:rPr lang="en-US" sz="8000" dirty="0">
                <a:latin typeface="Times New Roman" panose="02020603050405020304" pitchFamily="18" charset="0"/>
                <a:cs typeface="Times New Roman" panose="02020603050405020304" pitchFamily="18" charset="0"/>
              </a:rPr>
              <a:t>ECE DEPARTMENT</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a:r>
            <a:br>
              <a:rPr lang="en-US" sz="80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2400" dirty="0"/>
              <a:t/>
            </a:r>
            <a:br>
              <a:rPr lang="en-US" sz="2400" dirty="0"/>
            </a:br>
            <a:endParaRPr lang="en-US" dirty="0"/>
          </a:p>
        </p:txBody>
      </p:sp>
      <p:pic>
        <p:nvPicPr>
          <p:cNvPr id="4" name="Picture 3" descr="vtu">
            <a:extLst>
              <a:ext uri="{FF2B5EF4-FFF2-40B4-BE49-F238E27FC236}">
                <a16:creationId xmlns:a16="http://schemas.microsoft.com/office/drawing/2014/main" xmlns="" id="{DCEA50C6-3D72-488B-A94E-8FE325FB5D75}"/>
              </a:ext>
            </a:extLst>
          </p:cNvPr>
          <p:cNvPicPr/>
          <p:nvPr/>
        </p:nvPicPr>
        <p:blipFill>
          <a:blip r:embed="rId3" cstate="print"/>
          <a:srcRect/>
          <a:stretch>
            <a:fillRect/>
          </a:stretch>
        </p:blipFill>
        <p:spPr bwMode="auto">
          <a:xfrm>
            <a:off x="668215" y="262745"/>
            <a:ext cx="1422952" cy="1132226"/>
          </a:xfrm>
          <a:prstGeom prst="rect">
            <a:avLst/>
          </a:prstGeom>
          <a:noFill/>
          <a:ln w="9525">
            <a:noFill/>
            <a:miter lim="800000"/>
            <a:headEnd/>
            <a:tailEnd/>
          </a:ln>
        </p:spPr>
      </p:pic>
      <p:sp>
        <p:nvSpPr>
          <p:cNvPr id="6" name="Slide Number Placeholder 5">
            <a:extLst>
              <a:ext uri="{FF2B5EF4-FFF2-40B4-BE49-F238E27FC236}">
                <a16:creationId xmlns:a16="http://schemas.microsoft.com/office/drawing/2014/main" xmlns="" id="{4CE06561-5EF6-4EE5-819E-D296BC3FAF41}"/>
              </a:ext>
            </a:extLst>
          </p:cNvPr>
          <p:cNvSpPr>
            <a:spLocks noGrp="1"/>
          </p:cNvSpPr>
          <p:nvPr>
            <p:ph type="sldNum" sz="quarter" idx="12"/>
          </p:nvPr>
        </p:nvSpPr>
        <p:spPr/>
        <p:txBody>
          <a:bodyPr/>
          <a:lstStyle/>
          <a:p>
            <a:fld id="{1195956C-89EE-44E8-A3FD-190410913105}" type="slidenum">
              <a:rPr lang="en-US" sz="2400" smtClean="0">
                <a:solidFill>
                  <a:schemeClr val="tx1"/>
                </a:solidFill>
                <a:latin typeface="Times New Roman" pitchFamily="18" charset="0"/>
                <a:cs typeface="Times New Roman" pitchFamily="18" charset="0"/>
              </a:rPr>
              <a:pPr/>
              <a:t>1</a:t>
            </a:fld>
            <a:endParaRPr lang="en-US" sz="2400" dirty="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467F5473-2931-9C8E-D51C-285A8AFF5A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48802" y="371658"/>
            <a:ext cx="961390" cy="914400"/>
          </a:xfrm>
          <a:prstGeom prst="rect">
            <a:avLst/>
          </a:prstGeom>
          <a:noFill/>
        </p:spPr>
      </p:pic>
      <p:sp>
        <p:nvSpPr>
          <p:cNvPr id="9" name="TextBox 8"/>
          <p:cNvSpPr txBox="1"/>
          <p:nvPr/>
        </p:nvSpPr>
        <p:spPr>
          <a:xfrm>
            <a:off x="811369" y="5022761"/>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397375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1"/>
            <a:ext cx="10515600" cy="877078"/>
          </a:xfrm>
        </p:spPr>
        <p:txBody>
          <a:bodyPr/>
          <a:lstStyle/>
          <a:p>
            <a:pPr algn="ctr"/>
            <a:r>
              <a:rPr lang="en-US" b="1" u="sng" dirty="0">
                <a:latin typeface="Times New Roman" pitchFamily="18" charset="0"/>
                <a:cs typeface="Times New Roman" pitchFamily="18" charset="0"/>
              </a:rPr>
              <a:t>HARDWARE DETAILS</a:t>
            </a:r>
            <a:endParaRPr lang="en-IN" dirty="0"/>
          </a:p>
        </p:txBody>
      </p:sp>
      <p:sp>
        <p:nvSpPr>
          <p:cNvPr id="3" name="Rectangle 2"/>
          <p:cNvSpPr/>
          <p:nvPr/>
        </p:nvSpPr>
        <p:spPr>
          <a:xfrm>
            <a:off x="449943" y="877079"/>
            <a:ext cx="11292113" cy="5847755"/>
          </a:xfrm>
          <a:prstGeom prst="rect">
            <a:avLst/>
          </a:prstGeom>
        </p:spPr>
        <p:txBody>
          <a:bodyPr wrap="square">
            <a:spAutoFit/>
          </a:bodyPr>
          <a:lstStyle/>
          <a:p>
            <a:pPr marL="342900" indent="-342900" algn="just">
              <a:buFont typeface="Arial" pitchFamily="34" charset="0"/>
              <a:buChar char="•"/>
            </a:pPr>
            <a:r>
              <a:rPr lang="en-IN" sz="2200" b="1" u="sng" dirty="0">
                <a:latin typeface="Times New Roman" panose="02020603050405020304" pitchFamily="18" charset="0"/>
                <a:cs typeface="Times New Roman" panose="02020603050405020304" pitchFamily="18" charset="0"/>
              </a:rPr>
              <a:t>Web Camera SIFI Pro</a:t>
            </a:r>
            <a:r>
              <a:rPr lang="en-IN" sz="2200" dirty="0">
                <a:latin typeface="Times New Roman" panose="02020603050405020304" pitchFamily="18" charset="0"/>
                <a:cs typeface="Times New Roman" panose="02020603050405020304" pitchFamily="18" charset="0"/>
              </a:rPr>
              <a:t>: </a:t>
            </a:r>
          </a:p>
          <a:p>
            <a:pPr algn="just"/>
            <a:r>
              <a:rPr lang="en-IN" sz="2200" dirty="0">
                <a:latin typeface="Times New Roman" panose="02020603050405020304" pitchFamily="18" charset="0"/>
                <a:cs typeface="Times New Roman" panose="02020603050405020304" pitchFamily="18" charset="0"/>
              </a:rPr>
              <a:t>Build-in image compression, Automatic brightness adjustment, Automatic colour compensation, Manual focus High resolution CMOS colour sensors, Large window capture size: 640X480/800X600 Auto focus computer camera captures HD video at a wide-angle of up to 90 degrees, PC or laptop with USB port Pentium 200 or higher CPU, Operation system. Windows XP/ 2000 /2003 / Vista 71 B/ 10, Mac OS, Android and Linux. Fixed regular 60cm focal length, you can freely rotate the lens to adjust. </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IN" sz="2200" b="1" u="sng" dirty="0">
                <a:latin typeface="Times New Roman" panose="02020603050405020304" pitchFamily="18" charset="0"/>
                <a:cs typeface="Times New Roman" panose="02020603050405020304" pitchFamily="18" charset="0"/>
              </a:rPr>
              <a:t>Webcam Holder: </a:t>
            </a:r>
            <a:r>
              <a:rPr lang="en-IN"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Adjustable stand, Compatible with all webcams, Product length is 29.5 inch in total and high- quality solid Iron metal makes product sturdy enough to hold webcam firmly.</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200" b="1" u="sng" dirty="0">
                <a:latin typeface="Times New Roman" panose="02020603050405020304" pitchFamily="18" charset="0"/>
                <a:cs typeface="Times New Roman" panose="02020603050405020304" pitchFamily="18" charset="0"/>
              </a:rPr>
              <a:t>PCBs:</a:t>
            </a:r>
          </a:p>
          <a:p>
            <a:pPr algn="just"/>
            <a:r>
              <a:rPr lang="en-US" sz="2200" dirty="0">
                <a:latin typeface="Times New Roman" panose="02020603050405020304" pitchFamily="18" charset="0"/>
                <a:cs typeface="Times New Roman" panose="02020603050405020304" pitchFamily="18" charset="0"/>
              </a:rPr>
              <a:t>Printed circuit board is a medium used to connect electronic components to one another in a controlled manner. It takes the form of a laminated sandwich structure of conductive and insulating layers, each of the conductive layers is designed with an artwork pattern of traces, planes.</a:t>
            </a:r>
          </a:p>
          <a:p>
            <a:pPr algn="just"/>
            <a:r>
              <a:rPr lang="en-US" sz="2200" dirty="0">
                <a:latin typeface="Times New Roman" panose="02020603050405020304" pitchFamily="18" charset="0"/>
                <a:cs typeface="Times New Roman" panose="02020603050405020304" pitchFamily="18" charset="0"/>
              </a:rPr>
              <a:t>Tracks carry the electrical signals and they are in fixed positions.</a:t>
            </a:r>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10</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3796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69" y="57836"/>
            <a:ext cx="7665615" cy="492443"/>
          </a:xfrm>
          <a:prstGeom prst="rect">
            <a:avLst/>
          </a:prstGeom>
        </p:spPr>
        <p:txBody>
          <a:bodyPr wrap="square">
            <a:spAutoFit/>
          </a:bodyPr>
          <a:lstStyle/>
          <a:p>
            <a:r>
              <a:rPr lang="en-IN" sz="2600" b="1" u="sng" dirty="0">
                <a:latin typeface="Times New Roman" panose="02020603050405020304" pitchFamily="18" charset="0"/>
                <a:cs typeface="Times New Roman" panose="02020603050405020304" pitchFamily="18" charset="0"/>
              </a:rPr>
              <a:t>COMPUTER WITH MATLAB INSTALLED</a:t>
            </a:r>
            <a:r>
              <a:rPr lang="en-IN" sz="26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996" y="442828"/>
            <a:ext cx="4014236" cy="5972343"/>
          </a:xfrm>
          <a:prstGeom prst="rect">
            <a:avLst/>
          </a:prstGeom>
        </p:spPr>
      </p:pic>
      <p:sp>
        <p:nvSpPr>
          <p:cNvPr id="6" name="TextBox 5">
            <a:extLst>
              <a:ext uri="{FF2B5EF4-FFF2-40B4-BE49-F238E27FC236}">
                <a16:creationId xmlns:a16="http://schemas.microsoft.com/office/drawing/2014/main" xmlns="" id="{50381822-ABA1-A0A0-01EA-D9DE4F3420A6}"/>
              </a:ext>
            </a:extLst>
          </p:cNvPr>
          <p:cNvSpPr txBox="1"/>
          <p:nvPr/>
        </p:nvSpPr>
        <p:spPr>
          <a:xfrm>
            <a:off x="218752" y="854983"/>
            <a:ext cx="3316514" cy="19389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OPERATING SYSTEMS</a:t>
            </a:r>
            <a:endParaRPr lang="en-US"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Windows 11, Windows 10 (version 1909 or higher),  Windows 7 Service Pack 1, Windows Server 2019, Windows Server 2016</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C8CE9BDD-8CEB-E855-E60B-A7475A096766}"/>
              </a:ext>
            </a:extLst>
          </p:cNvPr>
          <p:cNvSpPr txBox="1"/>
          <p:nvPr/>
        </p:nvSpPr>
        <p:spPr>
          <a:xfrm>
            <a:off x="3995576" y="854983"/>
            <a:ext cx="3638938" cy="2523768"/>
          </a:xfrm>
          <a:prstGeom prst="rect">
            <a:avLst/>
          </a:prstGeom>
          <a:noFill/>
        </p:spPr>
        <p:txBody>
          <a:bodyPr wrap="square" rtlCol="0">
            <a:spAutoFit/>
          </a:bodyPr>
          <a:lstStyle/>
          <a:p>
            <a:r>
              <a:rPr lang="en-US" sz="2000" b="1" dirty="0"/>
              <a:t>            </a:t>
            </a:r>
            <a:r>
              <a:rPr lang="en-US" sz="2000" b="1" u="sng" dirty="0">
                <a:latin typeface="Times New Roman" panose="02020603050405020304" pitchFamily="18" charset="0"/>
                <a:cs typeface="Times New Roman" panose="02020603050405020304" pitchFamily="18" charset="0"/>
              </a:rPr>
              <a:t>PROCESSOR</a:t>
            </a:r>
            <a:endParaRPr lang="en-US" sz="2000" u="sng" dirty="0">
              <a:latin typeface="Times New Roman" panose="02020603050405020304" pitchFamily="18" charset="0"/>
              <a:cs typeface="Times New Roman" panose="02020603050405020304" pitchFamily="18" charset="0"/>
            </a:endParaRPr>
          </a:p>
          <a:p>
            <a:pPr algn="just"/>
            <a:r>
              <a:rPr lang="en-US" sz="2000" i="1" dirty="0">
                <a:latin typeface="Times New Roman" panose="02020603050405020304" pitchFamily="18" charset="0"/>
                <a:cs typeface="Times New Roman" panose="02020603050405020304" pitchFamily="18" charset="0"/>
              </a:rPr>
              <a:t>Minimum</a:t>
            </a:r>
            <a:r>
              <a:rPr lang="en-US" sz="2000" dirty="0">
                <a:latin typeface="Times New Roman" panose="02020603050405020304" pitchFamily="18" charset="0"/>
                <a:cs typeface="Times New Roman" panose="02020603050405020304" pitchFamily="18" charset="0"/>
              </a:rPr>
              <a:t>: Any Intel or AMD x86-64 processor, </a:t>
            </a:r>
          </a:p>
          <a:p>
            <a:pPr algn="just"/>
            <a:r>
              <a:rPr lang="en-US" sz="2000" i="1" dirty="0">
                <a:latin typeface="Times New Roman" panose="02020603050405020304" pitchFamily="18" charset="0"/>
                <a:cs typeface="Times New Roman" panose="02020603050405020304" pitchFamily="18" charset="0"/>
              </a:rPr>
              <a:t>Recommended</a:t>
            </a:r>
            <a:r>
              <a:rPr lang="en-US" sz="2000" dirty="0">
                <a:latin typeface="Times New Roman" panose="02020603050405020304" pitchFamily="18" charset="0"/>
                <a:cs typeface="Times New Roman" panose="02020603050405020304" pitchFamily="18" charset="0"/>
              </a:rPr>
              <a:t>: Any Intel or AMD x86-64 processor with four logical cores and AVX2 instruction set support</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xmlns="" id="{8694BF2F-DEB8-7066-2254-48242C626061}"/>
              </a:ext>
            </a:extLst>
          </p:cNvPr>
          <p:cNvSpPr txBox="1"/>
          <p:nvPr/>
        </p:nvSpPr>
        <p:spPr>
          <a:xfrm>
            <a:off x="258666" y="3202250"/>
            <a:ext cx="3236686" cy="1938992"/>
          </a:xfrm>
          <a:prstGeom prst="rect">
            <a:avLst/>
          </a:prstGeom>
          <a:noFill/>
        </p:spPr>
        <p:txBody>
          <a:bodyPr wrap="square" rtlCol="0">
            <a:spAutoFit/>
          </a:bodyPr>
          <a:lstStyle/>
          <a:p>
            <a:r>
              <a:rPr lang="en-US" b="1" dirty="0"/>
              <a:t>             </a:t>
            </a:r>
            <a:r>
              <a:rPr lang="en-US" sz="2000" b="1" u="sng" dirty="0">
                <a:latin typeface="Times New Roman" panose="02020603050405020304" pitchFamily="18" charset="0"/>
                <a:cs typeface="Times New Roman" panose="02020603050405020304" pitchFamily="18" charset="0"/>
              </a:rPr>
              <a:t>DISK</a:t>
            </a:r>
            <a:r>
              <a:rPr lang="en-US" sz="2000" b="1" dirty="0">
                <a:latin typeface="Times New Roman" panose="02020603050405020304" pitchFamily="18" charset="0"/>
                <a:cs typeface="Times New Roman" panose="02020603050405020304" pitchFamily="18" charset="0"/>
              </a:rPr>
              <a:t> </a:t>
            </a:r>
          </a:p>
          <a:p>
            <a:pPr algn="just"/>
            <a:r>
              <a:rPr lang="en-US" sz="2000" i="1" dirty="0">
                <a:latin typeface="Times New Roman" panose="02020603050405020304" pitchFamily="18" charset="0"/>
                <a:cs typeface="Times New Roman" panose="02020603050405020304" pitchFamily="18" charset="0"/>
              </a:rPr>
              <a:t>Minimum</a:t>
            </a:r>
            <a:r>
              <a:rPr lang="en-US" sz="2000" dirty="0">
                <a:latin typeface="Times New Roman" panose="02020603050405020304" pitchFamily="18" charset="0"/>
                <a:cs typeface="Times New Roman" panose="02020603050405020304" pitchFamily="18" charset="0"/>
              </a:rPr>
              <a:t>: 3.4 GB of disk space for MATLAB only, 5-8 GB for a typical installation </a:t>
            </a:r>
          </a:p>
          <a:p>
            <a:pPr algn="just"/>
            <a:r>
              <a:rPr lang="en-US" sz="2000" i="1" dirty="0">
                <a:latin typeface="Times New Roman" panose="02020603050405020304" pitchFamily="18" charset="0"/>
                <a:cs typeface="Times New Roman" panose="02020603050405020304" pitchFamily="18" charset="0"/>
              </a:rPr>
              <a:t>Recommended</a:t>
            </a:r>
            <a:r>
              <a:rPr lang="en-US" sz="2000" dirty="0">
                <a:latin typeface="Times New Roman" panose="02020603050405020304" pitchFamily="18" charset="0"/>
                <a:cs typeface="Times New Roman" panose="02020603050405020304" pitchFamily="18" charset="0"/>
              </a:rPr>
              <a:t>: An SSD is recommended</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C57DBF3-86C0-B65F-F473-CC4FCABBBC56}"/>
              </a:ext>
            </a:extLst>
          </p:cNvPr>
          <p:cNvSpPr txBox="1"/>
          <p:nvPr/>
        </p:nvSpPr>
        <p:spPr>
          <a:xfrm>
            <a:off x="2192176" y="5541352"/>
            <a:ext cx="2388637" cy="923330"/>
          </a:xfrm>
          <a:prstGeom prst="rect">
            <a:avLst/>
          </a:prstGeom>
          <a:noFill/>
        </p:spPr>
        <p:txBody>
          <a:bodyPr wrap="square" rtlCol="0">
            <a:spAutoFit/>
          </a:bodyPr>
          <a:lstStyle/>
          <a:p>
            <a:r>
              <a:rPr lang="en-US" dirty="0"/>
              <a:t>           </a:t>
            </a:r>
            <a:r>
              <a:rPr lang="en-US" b="1" u="sng" dirty="0">
                <a:latin typeface="Times New Roman" panose="02020603050405020304" pitchFamily="18" charset="0"/>
                <a:cs typeface="Times New Roman" panose="02020603050405020304" pitchFamily="18" charset="0"/>
              </a:rPr>
              <a:t>RAM </a:t>
            </a:r>
          </a:p>
          <a:p>
            <a:r>
              <a:rPr lang="en-US" dirty="0">
                <a:latin typeface="Times New Roman" panose="02020603050405020304" pitchFamily="18" charset="0"/>
                <a:cs typeface="Times New Roman" panose="02020603050405020304" pitchFamily="18" charset="0"/>
              </a:rPr>
              <a:t>  Minimum: 4 GB </a:t>
            </a:r>
          </a:p>
          <a:p>
            <a:r>
              <a:rPr lang="en-US" dirty="0">
                <a:latin typeface="Times New Roman" panose="02020603050405020304" pitchFamily="18" charset="0"/>
                <a:cs typeface="Times New Roman" panose="02020603050405020304" pitchFamily="18" charset="0"/>
              </a:rPr>
              <a:t>  Recommended: 8 GB</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6D22AED-6F63-7D8E-016E-2BDD6661AC8A}"/>
              </a:ext>
            </a:extLst>
          </p:cNvPr>
          <p:cNvSpPr txBox="1"/>
          <p:nvPr/>
        </p:nvSpPr>
        <p:spPr>
          <a:xfrm>
            <a:off x="4085512" y="3202250"/>
            <a:ext cx="3549002" cy="22467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Graphics</a:t>
            </a:r>
          </a:p>
          <a:p>
            <a:pPr algn="just"/>
            <a:r>
              <a:rPr lang="en-US" sz="2000" dirty="0">
                <a:latin typeface="Times New Roman" panose="02020603050405020304" pitchFamily="18" charset="0"/>
                <a:cs typeface="Times New Roman" panose="02020603050405020304" pitchFamily="18" charset="0"/>
              </a:rPr>
              <a:t>No specific graphics card is required. </a:t>
            </a:r>
          </a:p>
          <a:p>
            <a:pPr algn="just"/>
            <a:r>
              <a:rPr lang="en-US" sz="2000" dirty="0">
                <a:latin typeface="Times New Roman" panose="02020603050405020304" pitchFamily="18" charset="0"/>
                <a:cs typeface="Times New Roman" panose="02020603050405020304" pitchFamily="18" charset="0"/>
              </a:rPr>
              <a:t>Hardware accelerated graphics card supporting OpenGL 3.3 with 1GB GPU memory is recommended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50514" y="6464682"/>
            <a:ext cx="2743200" cy="365125"/>
          </a:xfrm>
        </p:spPr>
        <p:txBody>
          <a:bodyPr/>
          <a:lstStyle/>
          <a:p>
            <a:fld id="{E52DCAFB-1131-41D7-8E23-479FEA849EE7}" type="slidenum">
              <a:rPr lang="en-IN" sz="2400" smtClean="0">
                <a:solidFill>
                  <a:schemeClr val="tx1"/>
                </a:solidFill>
                <a:latin typeface="Times New Roman" pitchFamily="18" charset="0"/>
                <a:cs typeface="Times New Roman" pitchFamily="18" charset="0"/>
              </a:rPr>
              <a:t>11</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96012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0" y="-110947"/>
            <a:ext cx="10515600" cy="1062670"/>
          </a:xfrm>
        </p:spPr>
        <p:txBody>
          <a:bodyPr/>
          <a:lstStyle/>
          <a:p>
            <a:pPr algn="ctr"/>
            <a:r>
              <a:rPr lang="en-US" b="1" u="sng" dirty="0">
                <a:latin typeface="Times New Roman" pitchFamily="18" charset="0"/>
                <a:cs typeface="Times New Roman" pitchFamily="18" charset="0"/>
              </a:rPr>
              <a:t>SOFTWARE DETAILS</a:t>
            </a:r>
            <a:endParaRPr lang="en-IN" b="1" u="sng" dirty="0">
              <a:latin typeface="Times New Roman" pitchFamily="18" charset="0"/>
              <a:cs typeface="Times New Roman" pitchFamily="18" charset="0"/>
            </a:endParaRPr>
          </a:p>
        </p:txBody>
      </p:sp>
      <p:sp>
        <p:nvSpPr>
          <p:cNvPr id="5" name="Rectangle 4"/>
          <p:cNvSpPr/>
          <p:nvPr/>
        </p:nvSpPr>
        <p:spPr>
          <a:xfrm>
            <a:off x="1343608" y="1138335"/>
            <a:ext cx="9209315" cy="5262979"/>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1.</a:t>
            </a:r>
            <a:r>
              <a:rPr lang="en-IN" sz="2400" b="1" u="sng" dirty="0">
                <a:latin typeface="Times New Roman" panose="02020603050405020304" pitchFamily="18" charset="0"/>
                <a:cs typeface="Times New Roman" panose="02020603050405020304" pitchFamily="18" charset="0"/>
              </a:rPr>
              <a:t>Image Acquisition Toolbox:</a:t>
            </a:r>
          </a:p>
          <a:p>
            <a:pPr algn="just"/>
            <a:r>
              <a:rPr lang="en-IN" sz="2400" dirty="0">
                <a:latin typeface="Times New Roman" panose="02020603050405020304" pitchFamily="18" charset="0"/>
                <a:cs typeface="Times New Roman" panose="02020603050405020304" pitchFamily="18" charset="0"/>
              </a:rPr>
              <a:t>Image Acquisition Toolbox™ provides functions and  blocks for connecting cameras to MATLAB®. it includes a MATLAB app that lets  you interactively detect and configure hardware properties. The toolbox enables  acquisition modes such as processing in-the-loop, hardware triggering,  background acquisition, and synchronizing acquisition across multiple devices.</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2.</a:t>
            </a:r>
            <a:r>
              <a:rPr lang="en-IN" sz="2400" b="1" u="sng" dirty="0">
                <a:latin typeface="Times New Roman" panose="02020603050405020304" pitchFamily="18" charset="0"/>
                <a:cs typeface="Times New Roman" panose="02020603050405020304" pitchFamily="18" charset="0"/>
              </a:rPr>
              <a:t>Image Acquisition Toolbox Support Package for OS Generic Video Interface: </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Image Acquisition Toolbox™ Support Package for OS Generic Video Interface  enables you to acquire images and video, helps in device detection and configuration from DirectShow® (Windows®),  </a:t>
            </a:r>
            <a:r>
              <a:rPr lang="en-IN" sz="2400" dirty="0" err="1">
                <a:latin typeface="Times New Roman" panose="02020603050405020304" pitchFamily="18" charset="0"/>
                <a:cs typeface="Times New Roman" panose="02020603050405020304" pitchFamily="18" charset="0"/>
              </a:rPr>
              <a:t>GStreamer</a:t>
            </a:r>
            <a:r>
              <a:rPr lang="en-IN" sz="2400" dirty="0">
                <a:latin typeface="Times New Roman" panose="02020603050405020304" pitchFamily="18" charset="0"/>
                <a:cs typeface="Times New Roman" panose="02020603050405020304" pitchFamily="18" charset="0"/>
              </a:rPr>
              <a:t> (Linux®), AV Foundation (Mac) video capture devices directly into  MATLAB®</a:t>
            </a:r>
          </a:p>
        </p:txBody>
      </p:sp>
      <p:sp>
        <p:nvSpPr>
          <p:cNvPr id="3" name="Slide Number Placeholder 2"/>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12</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9615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09740-3E01-3FCB-905C-AFD088D039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7659768-6F8E-A83F-318C-EB28369B0E49}"/>
              </a:ext>
            </a:extLst>
          </p:cNvPr>
          <p:cNvSpPr>
            <a:spLocks noGrp="1"/>
          </p:cNvSpPr>
          <p:nvPr>
            <p:ph idx="1"/>
          </p:nvPr>
        </p:nvSpPr>
        <p:spPr>
          <a:xfrm>
            <a:off x="1231641" y="1185862"/>
            <a:ext cx="9442579" cy="4486275"/>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3.</a:t>
            </a:r>
            <a:r>
              <a:rPr lang="en-IN" sz="2400" b="1" u="sng" dirty="0">
                <a:latin typeface="Times New Roman" panose="02020603050405020304" pitchFamily="18" charset="0"/>
                <a:cs typeface="Times New Roman" panose="02020603050405020304" pitchFamily="18" charset="0"/>
              </a:rPr>
              <a:t>Image Processing Toolbox:</a:t>
            </a:r>
          </a:p>
          <a:p>
            <a:pPr marL="0" indent="0" algn="just">
              <a:buNone/>
            </a:pPr>
            <a:r>
              <a:rPr lang="en-IN" sz="2400" dirty="0">
                <a:latin typeface="Times New Roman" panose="02020603050405020304" pitchFamily="18" charset="0"/>
                <a:cs typeface="Times New Roman" panose="02020603050405020304" pitchFamily="18" charset="0"/>
              </a:rPr>
              <a:t>Image Processing Toolbox™ provides a comprehensive  set of reference-standard algorithms and workflow apps for image processing,  analysis, visualization, and algorithm development. The toolbox supports processing  of 2D, 3D, and arbitrarily large images.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4.</a:t>
            </a:r>
            <a:r>
              <a:rPr lang="en-IN" sz="2400" b="1" u="sng" dirty="0">
                <a:latin typeface="Times New Roman" panose="02020603050405020304" pitchFamily="18" charset="0"/>
                <a:cs typeface="Times New Roman" panose="02020603050405020304" pitchFamily="18" charset="0"/>
              </a:rPr>
              <a:t> MATLAB Support Package for USB webcams: </a:t>
            </a:r>
          </a:p>
          <a:p>
            <a:pPr marL="0" indent="0" algn="just">
              <a:buNone/>
            </a:pPr>
            <a:r>
              <a:rPr lang="en-IN" sz="2400" dirty="0">
                <a:latin typeface="Times New Roman" panose="02020603050405020304" pitchFamily="18" charset="0"/>
                <a:cs typeface="Times New Roman" panose="02020603050405020304" pitchFamily="18" charset="0"/>
              </a:rPr>
              <a:t>With MATLAB® Support Package for  USB Webcams, you can connect to your computer’s webcam and acquire images  straight into MATLAB. Functionality is provided to preview live images, adjust  acquisition parameters, and take snapshots either individually or in a loop.</a:t>
            </a:r>
          </a:p>
          <a:p>
            <a:endParaRPr lang="en-IN" dirty="0"/>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13</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445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u="sng" dirty="0">
                <a:latin typeface="Times New Roman" pitchFamily="18" charset="0"/>
                <a:cs typeface="Times New Roman" pitchFamily="18" charset="0"/>
              </a:rPr>
              <a:t>RESULTS AND OUTCOMES</a:t>
            </a:r>
            <a:endParaRPr lang="en-IN" b="1" u="sng"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1922106"/>
            <a:ext cx="11224726" cy="445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12935" y="1162169"/>
            <a:ext cx="9913257"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The missing tracks was detected and displayed as a PCB defect </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14</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3551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5748"/>
            <a:ext cx="10515600" cy="1325563"/>
          </a:xfrm>
        </p:spPr>
        <p:txBody>
          <a:bodyPr/>
          <a:lstStyle/>
          <a:p>
            <a:pPr algn="ctr"/>
            <a:r>
              <a:rPr lang="en-US" b="1" u="sng" dirty="0">
                <a:latin typeface="Times New Roman" pitchFamily="18" charset="0"/>
                <a:cs typeface="Times New Roman" pitchFamily="18" charset="0"/>
              </a:rPr>
              <a:t>MERITS AND DEMERITS</a:t>
            </a:r>
            <a:endParaRPr lang="en-IN" b="1" u="sng" dirty="0">
              <a:latin typeface="Times New Roman" pitchFamily="18" charset="0"/>
              <a:cs typeface="Times New Roman" pitchFamily="18" charset="0"/>
            </a:endParaRPr>
          </a:p>
        </p:txBody>
      </p:sp>
      <p:sp>
        <p:nvSpPr>
          <p:cNvPr id="3" name="Rectangle 2"/>
          <p:cNvSpPr/>
          <p:nvPr/>
        </p:nvSpPr>
        <p:spPr>
          <a:xfrm>
            <a:off x="398715" y="1511165"/>
            <a:ext cx="5544885" cy="3600986"/>
          </a:xfrm>
          <a:prstGeom prst="rect">
            <a:avLst/>
          </a:prstGeom>
        </p:spPr>
        <p:txBody>
          <a:bodyPr wrap="square" numCol="1">
            <a:spAutoFit/>
          </a:bodyPr>
          <a:lstStyle/>
          <a:p>
            <a:pPr algn="ctr"/>
            <a:r>
              <a:rPr lang="en-US" sz="2800" b="1" u="sng" dirty="0">
                <a:latin typeface="Times New Roman" panose="02020603050405020304" pitchFamily="18" charset="0"/>
                <a:cs typeface="Times New Roman" panose="02020603050405020304" pitchFamily="18" charset="0"/>
              </a:rPr>
              <a:t>MERITS</a:t>
            </a:r>
            <a:endParaRPr lang="en-IN" sz="2800" b="1" u="sng"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NON-CONTACT METHOD	</a:t>
            </a:r>
          </a:p>
          <a:p>
            <a:pPr marL="342900" indent="-342900" algn="just">
              <a:lnSpc>
                <a:spcPct val="150000"/>
              </a:lnSpc>
              <a:buAutoNum type="arabicPeriod"/>
            </a:pPr>
            <a:r>
              <a:rPr lang="en-US" sz="2400" dirty="0">
                <a:latin typeface="Times New Roman" panose="02020603050405020304" pitchFamily="18" charset="0"/>
                <a:cs typeface="Times New Roman" panose="02020603050405020304" pitchFamily="18" charset="0"/>
              </a:rPr>
              <a:t>HIGH SPEED AND EFFICIENCY</a:t>
            </a:r>
          </a:p>
          <a:p>
            <a:pPr marL="342900" indent="-342900" algn="just">
              <a:lnSpc>
                <a:spcPct val="150000"/>
              </a:lnSpc>
              <a:buAutoNum type="arabicPeriod"/>
            </a:pPr>
            <a:r>
              <a:rPr lang="en-US" sz="2400" dirty="0">
                <a:latin typeface="Times New Roman" panose="02020603050405020304" pitchFamily="18" charset="0"/>
                <a:cs typeface="Times New Roman" panose="02020603050405020304" pitchFamily="18" charset="0"/>
              </a:rPr>
              <a:t>AUTOMATION</a:t>
            </a:r>
          </a:p>
          <a:p>
            <a:pPr marL="342900" indent="-342900" algn="just">
              <a:lnSpc>
                <a:spcPct val="150000"/>
              </a:lnSpc>
              <a:buAutoNum type="arabicPeriod"/>
            </a:pPr>
            <a:r>
              <a:rPr lang="en-US" sz="2400" dirty="0">
                <a:latin typeface="Times New Roman" panose="02020603050405020304" pitchFamily="18" charset="0"/>
                <a:cs typeface="Times New Roman" panose="02020603050405020304" pitchFamily="18" charset="0"/>
              </a:rPr>
              <a:t>ACCURACY AND PRECISION</a:t>
            </a:r>
          </a:p>
          <a:p>
            <a:pPr marL="342900" indent="-342900" algn="just">
              <a:lnSpc>
                <a:spcPct val="150000"/>
              </a:lnSpc>
              <a:buAutoNum type="arabicPeriod"/>
            </a:pPr>
            <a:r>
              <a:rPr lang="en-US" sz="2400" dirty="0">
                <a:latin typeface="Times New Roman" panose="02020603050405020304" pitchFamily="18" charset="0"/>
                <a:cs typeface="Times New Roman" panose="02020603050405020304" pitchFamily="18" charset="0"/>
              </a:rPr>
              <a:t>FLEXIBILITY</a:t>
            </a:r>
            <a:endParaRPr lang="en-IN" sz="2400" dirty="0">
              <a:latin typeface="Times New Roman" panose="02020603050405020304" pitchFamily="18" charset="0"/>
              <a:cs typeface="Times New Roman" panose="02020603050405020304" pitchFamily="18" charset="0"/>
            </a:endParaRPr>
          </a:p>
          <a:p>
            <a:pPr marL="342900" indent="-342900">
              <a:buAutoNum type="arabicPeriod"/>
            </a:pPr>
            <a:endParaRPr lang="en-IN" sz="2000" b="1" u="sng" dirty="0"/>
          </a:p>
        </p:txBody>
      </p:sp>
      <p:sp>
        <p:nvSpPr>
          <p:cNvPr id="4" name="Rectangle 3"/>
          <p:cNvSpPr/>
          <p:nvPr/>
        </p:nvSpPr>
        <p:spPr>
          <a:xfrm>
            <a:off x="5766318" y="1511165"/>
            <a:ext cx="5938843" cy="3165290"/>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DEMERITS</a:t>
            </a:r>
            <a:endParaRPr lang="en-IN" sz="2400" b="1" u="sng"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LIGHTING CONDITIONS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BACKGROUND INTERFERENCE</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IMAGE QUALITY</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VARIATIONS IN PCB QUALITY</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HIGH INITIAL CAPITAL INVESTMENT</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15</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92200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2" y="-131372"/>
            <a:ext cx="10515600" cy="1325563"/>
          </a:xfrm>
        </p:spPr>
        <p:txBody>
          <a:bodyPr/>
          <a:lstStyle/>
          <a:p>
            <a:pPr lvl="1" algn="l" rtl="0">
              <a:lnSpc>
                <a:spcPct val="90000"/>
              </a:lnSpc>
              <a:spcBef>
                <a:spcPct val="0"/>
              </a:spcBef>
            </a:pPr>
            <a:r>
              <a:rPr lang="en-IN" sz="4400" b="1" u="sng" dirty="0">
                <a:latin typeface="Times New Roman" panose="02020603050405020304" pitchFamily="18" charset="0"/>
                <a:cs typeface="Times New Roman" panose="02020603050405020304" pitchFamily="18" charset="0"/>
              </a:rPr>
              <a:t>CONCLUSION AND FUTURE SCOPE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Rectangle 2"/>
          <p:cNvSpPr/>
          <p:nvPr/>
        </p:nvSpPr>
        <p:spPr>
          <a:xfrm>
            <a:off x="2612571" y="2743201"/>
            <a:ext cx="6574971" cy="3731791"/>
          </a:xfrm>
          <a:prstGeom prst="rect">
            <a:avLst/>
          </a:prstGeom>
        </p:spPr>
        <p:txBody>
          <a:bodyPr wrap="square">
            <a:spAutoFit/>
          </a:bodyPr>
          <a:lstStyle/>
          <a:p>
            <a:pPr algn="ctr">
              <a:lnSpc>
                <a:spcPct val="150000"/>
              </a:lnSpc>
            </a:pPr>
            <a:r>
              <a:rPr lang="en-US" sz="3300" b="1" u="sng" dirty="0">
                <a:latin typeface="Times New Roman" panose="02020603050405020304" pitchFamily="18" charset="0"/>
                <a:cs typeface="Times New Roman" panose="02020603050405020304" pitchFamily="18" charset="0"/>
              </a:rPr>
              <a:t>FUTURE SCOPE</a:t>
            </a:r>
            <a:endParaRPr lang="en-IN" sz="4000" b="1" u="sng"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ADVANCED DEFECT DETECTION</a:t>
            </a:r>
          </a:p>
          <a:p>
            <a:pPr marL="342900" indent="-342900">
              <a:buFont typeface="Arial" pitchFamily="34" charset="0"/>
              <a:buChar char="•"/>
            </a:pPr>
            <a:r>
              <a:rPr lang="en-US" sz="2600" dirty="0">
                <a:latin typeface="Times New Roman" panose="02020603050405020304" pitchFamily="18" charset="0"/>
                <a:cs typeface="Times New Roman" panose="02020603050405020304" pitchFamily="18" charset="0"/>
              </a:rPr>
              <a:t> 3D PCB INSPECTION</a:t>
            </a:r>
          </a:p>
          <a:p>
            <a:pPr marL="342900" indent="-342900">
              <a:buFont typeface="Arial" pitchFamily="34" charset="0"/>
              <a:buChar char="•"/>
            </a:pPr>
            <a:r>
              <a:rPr lang="en-US" sz="2600" dirty="0">
                <a:latin typeface="Times New Roman" panose="02020603050405020304" pitchFamily="18" charset="0"/>
                <a:cs typeface="Times New Roman" panose="02020603050405020304" pitchFamily="18" charset="0"/>
              </a:rPr>
              <a:t> AUTOMATED OPTICAL INSECTION </a:t>
            </a:r>
          </a:p>
          <a:p>
            <a:pPr marL="342900" indent="-342900">
              <a:buFont typeface="Arial" pitchFamily="34" charset="0"/>
              <a:buChar char="•"/>
            </a:pPr>
            <a:r>
              <a:rPr lang="en-US" sz="2600" dirty="0">
                <a:latin typeface="Times New Roman" panose="02020603050405020304" pitchFamily="18" charset="0"/>
                <a:cs typeface="Times New Roman" panose="02020603050405020304" pitchFamily="18" charset="0"/>
              </a:rPr>
              <a:t> INTELLIGENT PCB TRACEABILITY</a:t>
            </a:r>
          </a:p>
          <a:p>
            <a:pPr marL="342900" indent="-342900">
              <a:buFont typeface="Arial" pitchFamily="34" charset="0"/>
              <a:buChar char="•"/>
            </a:pPr>
            <a:r>
              <a:rPr lang="en-US" sz="2600" dirty="0">
                <a:latin typeface="Times New Roman" panose="02020603050405020304" pitchFamily="18" charset="0"/>
                <a:cs typeface="Times New Roman" panose="02020603050405020304" pitchFamily="18" charset="0"/>
              </a:rPr>
              <a:t> ROBOTICS AND AUTOMATION</a:t>
            </a:r>
          </a:p>
          <a:p>
            <a:pPr marL="342900" indent="-342900">
              <a:buFont typeface="Arial" pitchFamily="34" charset="0"/>
              <a:buChar char="•"/>
            </a:pPr>
            <a:r>
              <a:rPr lang="en-US" sz="2600" dirty="0">
                <a:latin typeface="Times New Roman" panose="02020603050405020304" pitchFamily="18" charset="0"/>
                <a:cs typeface="Times New Roman" panose="02020603050405020304" pitchFamily="18" charset="0"/>
              </a:rPr>
              <a:t> AUGMENTED REALITY ASSISTANCE</a:t>
            </a:r>
            <a:endParaRPr lang="en-IN" sz="2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1" dirty="0"/>
          </a:p>
        </p:txBody>
      </p:sp>
      <p:sp>
        <p:nvSpPr>
          <p:cNvPr id="5" name="TextBox 4"/>
          <p:cNvSpPr txBox="1"/>
          <p:nvPr/>
        </p:nvSpPr>
        <p:spPr>
          <a:xfrm>
            <a:off x="449940" y="1057086"/>
            <a:ext cx="11364687" cy="1384995"/>
          </a:xfrm>
          <a:prstGeom prst="rect">
            <a:avLst/>
          </a:prstGeom>
          <a:noFill/>
        </p:spPr>
        <p:txBody>
          <a:bodyPr wrap="square" rtlCol="0">
            <a:spAutoFit/>
          </a:bodyPr>
          <a:lstStyle/>
          <a:p>
            <a:pPr algn="ctr"/>
            <a:r>
              <a:rPr lang="en-US" sz="3600" b="1" u="sng" dirty="0">
                <a:latin typeface="Times New Roman" pitchFamily="18" charset="0"/>
                <a:cs typeface="Times New Roman" pitchFamily="18" charset="0"/>
              </a:rPr>
              <a:t>CONCLUSION</a:t>
            </a:r>
            <a:r>
              <a:rPr lang="en-US" sz="2800" dirty="0">
                <a:latin typeface="Times New Roman" pitchFamily="18" charset="0"/>
                <a:cs typeface="Times New Roman" pitchFamily="18" charset="0"/>
              </a:rPr>
              <a:t>:</a:t>
            </a:r>
          </a:p>
          <a:p>
            <a:pPr algn="ctr"/>
            <a:r>
              <a:rPr lang="en-US" sz="2400" dirty="0">
                <a:latin typeface="Times New Roman" pitchFamily="18" charset="0"/>
                <a:cs typeface="Times New Roman" pitchFamily="18" charset="0"/>
              </a:rPr>
              <a:t>THE PCB WERE TESTED AND PCB DEFECTS WERE DETECED USING IMAGE PROCESSING AND THE RESULT IS DISPLAYED</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16</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72481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70" y="186614"/>
            <a:ext cx="10515600" cy="550506"/>
          </a:xfrm>
        </p:spPr>
        <p:txBody>
          <a:bodyPr>
            <a:normAutofit fontScale="90000"/>
          </a:bodyPr>
          <a:lstStyle/>
          <a:p>
            <a:pPr algn="ctr"/>
            <a:r>
              <a:rPr lang="en-US" b="1" u="sng" dirty="0">
                <a:latin typeface="Times New Roman" pitchFamily="18" charset="0"/>
                <a:cs typeface="Times New Roman" pitchFamily="18" charset="0"/>
              </a:rPr>
              <a:t>REFERENCES</a:t>
            </a:r>
            <a:endParaRPr lang="en-IN" b="1" u="sng" dirty="0">
              <a:latin typeface="Times New Roman" pitchFamily="18" charset="0"/>
              <a:cs typeface="Times New Roman" pitchFamily="18" charset="0"/>
            </a:endParaRPr>
          </a:p>
        </p:txBody>
      </p:sp>
      <p:sp>
        <p:nvSpPr>
          <p:cNvPr id="3" name="Rectangle 2"/>
          <p:cNvSpPr/>
          <p:nvPr/>
        </p:nvSpPr>
        <p:spPr>
          <a:xfrm>
            <a:off x="793102" y="833803"/>
            <a:ext cx="10661781" cy="6217087"/>
          </a:xfrm>
          <a:prstGeom prst="rect">
            <a:avLst/>
          </a:prstGeom>
        </p:spPr>
        <p:txBody>
          <a:bodyPr wrap="square">
            <a:spAutoFit/>
          </a:bodyPr>
          <a:lstStyle/>
          <a:p>
            <a:pPr marR="89535" lvl="0" algn="just">
              <a:lnSpc>
                <a:spcPct val="150000"/>
              </a:lnSpc>
              <a:spcBef>
                <a:spcPts val="950"/>
              </a:spcBef>
              <a:spcAft>
                <a:spcPts val="0"/>
              </a:spcAft>
              <a:buSzPts val="1200"/>
              <a:tabLst>
                <a:tab pos="207010" algn="l"/>
              </a:tabLst>
            </a:pPr>
            <a:r>
              <a:rPr lang="en-US" sz="1600" b="1" dirty="0">
                <a:effectLst/>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Ismail Ibrahim, Syed Abdul Rahman Syed Abu Bakar, Musa Mohd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Mokaji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Jameel Abdulla Ahmed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Mukred</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Zulkifly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Md Yusof,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Zuwairie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Ibrahim,</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Kamal</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Khalil,</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Mohd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Saberi</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Mohamad,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Printed</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Circuit</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Board</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Inspection</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Defect</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Capability,” International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Innovative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Production,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Volume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 Number</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pp.</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82-87, March 2012.</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225425" lvl="0" algn="just">
              <a:lnSpc>
                <a:spcPct val="150000"/>
              </a:lnSpc>
              <a:buSzPts val="1200"/>
              <a:tabLst>
                <a:tab pos="20701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Wu,</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Wen-Yen,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Mao-</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Jiun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Wang</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-Ming,</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Liu.</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“Automated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Inspection</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Printed</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Circuit</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Boards</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Vision.”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1996</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Computers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Industry.</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28.</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Issue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103 – 111.</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3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425450" lvl="0" algn="just">
              <a:lnSpc>
                <a:spcPct val="150000"/>
              </a:lnSpc>
              <a:buSzPts val="1200"/>
              <a:tabLst>
                <a:tab pos="20701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Sanveer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Singh, Manu Bharti, “Image Processing Based Automatic Visual Inspection System for PCBs,” IOSR Journal of Engineering</a:t>
            </a:r>
            <a:r>
              <a:rPr lang="en-US"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(IOSRJEN)</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ISSN: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2250-3021 Volume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1451-1455,</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June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2012.</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25"/>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329565" lvl="0" algn="just">
              <a:lnSpc>
                <a:spcPct val="150000"/>
              </a:lnSpc>
              <a:buSzPts val="1200"/>
              <a:tabLst>
                <a:tab pos="20701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Malge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P.S.,</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Nadaf</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“PCB</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Defect</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Localization</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Mathematical Morphology</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Tools,”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International</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(0975</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8887),</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Volume</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87,</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February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2014.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0" dirty="0"/>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17</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78249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D5DCB-226C-F8F6-2F6C-6E083D2D1747}"/>
              </a:ext>
            </a:extLst>
          </p:cNvPr>
          <p:cNvSpPr>
            <a:spLocks noGrp="1"/>
          </p:cNvSpPr>
          <p:nvPr>
            <p:ph type="title"/>
          </p:nvPr>
        </p:nvSpPr>
        <p:spPr>
          <a:xfrm>
            <a:off x="3526972" y="2103437"/>
            <a:ext cx="5430416" cy="1325563"/>
          </a:xfrm>
        </p:spPr>
        <p:txBody>
          <a:bodyPr>
            <a:normAutofit/>
          </a:bodyPr>
          <a:lstStyle/>
          <a:p>
            <a:r>
              <a:rPr lang="en-IN" sz="6000" dirty="0">
                <a:latin typeface="Times New Roman" panose="02020603050405020304" pitchFamily="18" charset="0"/>
                <a:cs typeface="Times New Roman" panose="02020603050405020304" pitchFamily="18" charset="0"/>
              </a:rPr>
              <a:t>THANKYOU</a:t>
            </a:r>
          </a:p>
        </p:txBody>
      </p:sp>
      <p:sp>
        <p:nvSpPr>
          <p:cNvPr id="3" name="Slide Number Placeholder 2"/>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18</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89176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718" y="765638"/>
            <a:ext cx="8348972" cy="836201"/>
          </a:xfrm>
        </p:spPr>
        <p:txBody>
          <a:bodyPr>
            <a:normAutofit/>
          </a:bodyPr>
          <a:lstStyle/>
          <a:p>
            <a:r>
              <a:rPr lang="en-US" sz="44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641070" y="1827734"/>
            <a:ext cx="8915400" cy="4264628"/>
          </a:xfrm>
        </p:spPr>
        <p:txBody>
          <a:bodyPr>
            <a:normAutofit lnSpcReduction="10000"/>
          </a:bodyPr>
          <a:lstStyle/>
          <a:p>
            <a:pPr marL="635508" lvl="1" indent="-342900">
              <a:spcAft>
                <a:spcPts val="10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INTRODUCTION</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LITERATURE SURVEY </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OBJECTIVES </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HARDWARE DETAILS</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SOFTWARE DETAILS</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RESULTS AND OUTCOMES </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MERITS AND DEMERITS</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CONCLUSION AND FUTURE SCOPE</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REFERENCES</a:t>
            </a:r>
          </a:p>
          <a:p>
            <a:pPr marL="228600">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C453C209-DB05-44C7-9572-267FAF261B91}"/>
              </a:ext>
            </a:extLst>
          </p:cNvPr>
          <p:cNvSpPr>
            <a:spLocks noGrp="1"/>
          </p:cNvSpPr>
          <p:nvPr>
            <p:ph type="sldNum" sz="quarter" idx="12"/>
          </p:nvPr>
        </p:nvSpPr>
        <p:spPr/>
        <p:txBody>
          <a:bodyPr/>
          <a:lstStyle/>
          <a:p>
            <a:fld id="{1195956C-89EE-44E8-A3FD-190410913105}" type="slidenum">
              <a:rPr lang="en-US" sz="2400" smtClean="0">
                <a:solidFill>
                  <a:schemeClr val="tx1"/>
                </a:solidFill>
                <a:latin typeface="Times New Roman" pitchFamily="18" charset="0"/>
                <a:cs typeface="Times New Roman" pitchFamily="18" charset="0"/>
              </a:rPr>
              <a:pPr/>
              <a:t>2</a:t>
            </a:fld>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9937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514" y="0"/>
            <a:ext cx="10515600" cy="1325563"/>
          </a:xfrm>
        </p:spPr>
        <p:txBody>
          <a:bodyPr>
            <a:normAutofit/>
          </a:bodyPr>
          <a:lstStyle/>
          <a:p>
            <a:pPr algn="ctr"/>
            <a:r>
              <a:rPr lang="en-US" sz="4000" b="1" u="sng" dirty="0">
                <a:latin typeface="Times New Roman" pitchFamily="18" charset="0"/>
                <a:cs typeface="Times New Roman" pitchFamily="18" charset="0"/>
              </a:rPr>
              <a:t>INTRODUCTION</a:t>
            </a:r>
            <a:endParaRPr lang="en-IN" sz="4000" b="1" u="sng" dirty="0">
              <a:latin typeface="Times New Roman" pitchFamily="18" charset="0"/>
              <a:cs typeface="Times New Roman" pitchFamily="18" charset="0"/>
            </a:endParaRPr>
          </a:p>
        </p:txBody>
      </p:sp>
      <p:sp>
        <p:nvSpPr>
          <p:cNvPr id="3" name="TextBox 2"/>
          <p:cNvSpPr txBox="1"/>
          <p:nvPr/>
        </p:nvSpPr>
        <p:spPr>
          <a:xfrm>
            <a:off x="4043966" y="3026535"/>
            <a:ext cx="184731" cy="369332"/>
          </a:xfrm>
          <a:prstGeom prst="rect">
            <a:avLst/>
          </a:prstGeom>
          <a:noFill/>
        </p:spPr>
        <p:txBody>
          <a:bodyPr wrap="none" rtlCol="0">
            <a:spAutoFit/>
          </a:bodyPr>
          <a:lstStyle/>
          <a:p>
            <a:endParaRPr lang="en-IN" dirty="0">
              <a:latin typeface="Times New Roman" pitchFamily="18" charset="0"/>
              <a:cs typeface="Times New Roman" pitchFamily="18" charset="0"/>
            </a:endParaRPr>
          </a:p>
        </p:txBody>
      </p:sp>
      <p:sp>
        <p:nvSpPr>
          <p:cNvPr id="4" name="Rectangle 3"/>
          <p:cNvSpPr/>
          <p:nvPr/>
        </p:nvSpPr>
        <p:spPr>
          <a:xfrm>
            <a:off x="239485" y="1449765"/>
            <a:ext cx="11713029" cy="4417107"/>
          </a:xfrm>
          <a:prstGeom prst="rect">
            <a:avLst/>
          </a:prstGeom>
        </p:spPr>
        <p:txBody>
          <a:bodyPr wrap="square">
            <a:spAutoFit/>
          </a:bodyPr>
          <a:lstStyle/>
          <a:p>
            <a:pPr marL="342900" marR="217804" indent="-342900" algn="just">
              <a:lnSpc>
                <a:spcPct val="107500"/>
              </a:lnSpc>
              <a:buFont typeface="Arial" pitchFamily="34" charset="0"/>
              <a:buChar char="•"/>
              <a:defRPr sz="3000" spc="180">
                <a:solidFill>
                  <a:srgbClr val="040404"/>
                </a:solidFill>
                <a:latin typeface="Arial"/>
                <a:ea typeface="Arial"/>
                <a:cs typeface="Arial"/>
                <a:sym typeface="Arial"/>
              </a:defRPr>
            </a:pPr>
            <a:r>
              <a:rPr lang="en-US" sz="2400" dirty="0">
                <a:latin typeface="Times New Roman" pitchFamily="18" charset="0"/>
                <a:cs typeface="Times New Roman" pitchFamily="18" charset="0"/>
              </a:rPr>
              <a:t>Printed</a:t>
            </a:r>
            <a:r>
              <a:rPr lang="en-US" sz="2400" spc="78" dirty="0">
                <a:latin typeface="Times New Roman" pitchFamily="18" charset="0"/>
                <a:cs typeface="Times New Roman" pitchFamily="18" charset="0"/>
              </a:rPr>
              <a:t> </a:t>
            </a:r>
            <a:r>
              <a:rPr lang="en-US" sz="2400" spc="234" dirty="0">
                <a:latin typeface="Times New Roman" pitchFamily="18" charset="0"/>
                <a:cs typeface="Times New Roman" pitchFamily="18" charset="0"/>
              </a:rPr>
              <a:t>circuit</a:t>
            </a:r>
            <a:r>
              <a:rPr lang="en-US" sz="2400" spc="84" dirty="0">
                <a:latin typeface="Times New Roman" pitchFamily="18" charset="0"/>
                <a:cs typeface="Times New Roman" pitchFamily="18" charset="0"/>
              </a:rPr>
              <a:t> </a:t>
            </a:r>
            <a:r>
              <a:rPr lang="en-US" sz="2400" spc="312" dirty="0">
                <a:latin typeface="Times New Roman" pitchFamily="18" charset="0"/>
                <a:cs typeface="Times New Roman" pitchFamily="18" charset="0"/>
              </a:rPr>
              <a:t>board</a:t>
            </a:r>
            <a:r>
              <a:rPr lang="en-US" sz="2400" spc="84" dirty="0">
                <a:latin typeface="Times New Roman" pitchFamily="18" charset="0"/>
                <a:cs typeface="Times New Roman" pitchFamily="18" charset="0"/>
              </a:rPr>
              <a:t> </a:t>
            </a:r>
            <a:r>
              <a:rPr lang="en-US" sz="2400" spc="228" dirty="0">
                <a:latin typeface="Times New Roman" pitchFamily="18" charset="0"/>
                <a:cs typeface="Times New Roman" pitchFamily="18" charset="0"/>
              </a:rPr>
              <a:t>(PCB)</a:t>
            </a:r>
            <a:r>
              <a:rPr lang="en-US" sz="2400" spc="78" dirty="0">
                <a:latin typeface="Times New Roman" pitchFamily="18" charset="0"/>
                <a:cs typeface="Times New Roman" pitchFamily="18" charset="0"/>
              </a:rPr>
              <a:t> </a:t>
            </a:r>
            <a:r>
              <a:rPr lang="en-US" sz="2400" spc="264" dirty="0">
                <a:latin typeface="Times New Roman" pitchFamily="18" charset="0"/>
                <a:cs typeface="Times New Roman" pitchFamily="18" charset="0"/>
              </a:rPr>
              <a:t>fabrication</a:t>
            </a:r>
            <a:r>
              <a:rPr lang="en-US" sz="2400" spc="84" dirty="0">
                <a:latin typeface="Times New Roman" pitchFamily="18" charset="0"/>
                <a:cs typeface="Times New Roman" pitchFamily="18" charset="0"/>
              </a:rPr>
              <a:t> </a:t>
            </a:r>
            <a:r>
              <a:rPr lang="en-US" sz="2400" spc="222" dirty="0">
                <a:latin typeface="Times New Roman" pitchFamily="18" charset="0"/>
                <a:cs typeface="Times New Roman" pitchFamily="18" charset="0"/>
              </a:rPr>
              <a:t>process</a:t>
            </a:r>
            <a:r>
              <a:rPr lang="en-US" sz="2400" spc="84" dirty="0">
                <a:latin typeface="Times New Roman" pitchFamily="18" charset="0"/>
                <a:cs typeface="Times New Roman" pitchFamily="18" charset="0"/>
              </a:rPr>
              <a:t> </a:t>
            </a:r>
            <a:r>
              <a:rPr lang="en-US" sz="2400" spc="124" dirty="0">
                <a:latin typeface="Times New Roman" pitchFamily="18" charset="0"/>
                <a:cs typeface="Times New Roman" pitchFamily="18" charset="0"/>
              </a:rPr>
              <a:t>is</a:t>
            </a:r>
            <a:r>
              <a:rPr lang="en-US" sz="2400" spc="78" dirty="0">
                <a:latin typeface="Times New Roman" pitchFamily="18" charset="0"/>
                <a:cs typeface="Times New Roman" pitchFamily="18" charset="0"/>
              </a:rPr>
              <a:t> </a:t>
            </a:r>
            <a:r>
              <a:rPr lang="en-US" sz="2400" spc="390" dirty="0">
                <a:latin typeface="Times New Roman" pitchFamily="18" charset="0"/>
                <a:cs typeface="Times New Roman" pitchFamily="18" charset="0"/>
              </a:rPr>
              <a:t>a</a:t>
            </a:r>
            <a:r>
              <a:rPr lang="en-US" sz="2400" spc="84" dirty="0">
                <a:latin typeface="Times New Roman" pitchFamily="18" charset="0"/>
                <a:cs typeface="Times New Roman" pitchFamily="18" charset="0"/>
              </a:rPr>
              <a:t> </a:t>
            </a:r>
            <a:r>
              <a:rPr lang="en-US" sz="2400" spc="250" dirty="0">
                <a:latin typeface="Times New Roman" pitchFamily="18" charset="0"/>
                <a:cs typeface="Times New Roman" pitchFamily="18" charset="0"/>
              </a:rPr>
              <a:t>multidisciplinary</a:t>
            </a:r>
            <a:r>
              <a:rPr lang="en-US" sz="2400" spc="84" dirty="0">
                <a:latin typeface="Times New Roman" pitchFamily="18" charset="0"/>
                <a:cs typeface="Times New Roman" pitchFamily="18" charset="0"/>
              </a:rPr>
              <a:t> </a:t>
            </a:r>
            <a:r>
              <a:rPr lang="en-US" sz="2400" spc="162" dirty="0">
                <a:latin typeface="Times New Roman" pitchFamily="18" charset="0"/>
                <a:cs typeface="Times New Roman" pitchFamily="18" charset="0"/>
              </a:rPr>
              <a:t>process,</a:t>
            </a:r>
            <a:r>
              <a:rPr lang="en-US" sz="2400" spc="78" dirty="0">
                <a:latin typeface="Times New Roman" pitchFamily="18" charset="0"/>
                <a:cs typeface="Times New Roman" pitchFamily="18" charset="0"/>
              </a:rPr>
              <a:t> </a:t>
            </a:r>
            <a:r>
              <a:rPr lang="en-US" sz="2400" spc="354" dirty="0">
                <a:latin typeface="Times New Roman" pitchFamily="18" charset="0"/>
                <a:cs typeface="Times New Roman" pitchFamily="18" charset="0"/>
              </a:rPr>
              <a:t>and</a:t>
            </a:r>
            <a:r>
              <a:rPr lang="en-US" sz="2400" spc="84" dirty="0">
                <a:latin typeface="Times New Roman" pitchFamily="18" charset="0"/>
                <a:cs typeface="Times New Roman" pitchFamily="18" charset="0"/>
              </a:rPr>
              <a:t> </a:t>
            </a:r>
            <a:r>
              <a:rPr lang="en-US" sz="2400" spc="270" dirty="0">
                <a:latin typeface="Times New Roman" pitchFamily="18" charset="0"/>
                <a:cs typeface="Times New Roman" pitchFamily="18" charset="0"/>
              </a:rPr>
              <a:t>etching</a:t>
            </a:r>
            <a:r>
              <a:rPr lang="en-US" sz="2400" spc="84" dirty="0">
                <a:latin typeface="Times New Roman" pitchFamily="18" charset="0"/>
                <a:cs typeface="Times New Roman" pitchFamily="18" charset="0"/>
              </a:rPr>
              <a:t> </a:t>
            </a:r>
            <a:r>
              <a:rPr lang="en-US" sz="2400" spc="124" dirty="0">
                <a:latin typeface="Times New Roman" pitchFamily="18" charset="0"/>
                <a:cs typeface="Times New Roman" pitchFamily="18" charset="0"/>
              </a:rPr>
              <a:t>is  </a:t>
            </a:r>
            <a:r>
              <a:rPr lang="en-US" sz="2400" spc="264" dirty="0">
                <a:latin typeface="Times New Roman" pitchFamily="18" charset="0"/>
                <a:cs typeface="Times New Roman" pitchFamily="18" charset="0"/>
              </a:rPr>
              <a:t>the </a:t>
            </a:r>
            <a:r>
              <a:rPr lang="en-US" sz="2400" spc="330" dirty="0">
                <a:latin typeface="Times New Roman" pitchFamily="18" charset="0"/>
                <a:cs typeface="Times New Roman" pitchFamily="18" charset="0"/>
              </a:rPr>
              <a:t>most </a:t>
            </a:r>
            <a:r>
              <a:rPr lang="en-US" sz="2400" spc="228" dirty="0">
                <a:latin typeface="Times New Roman" pitchFamily="18" charset="0"/>
                <a:cs typeface="Times New Roman" pitchFamily="18" charset="0"/>
              </a:rPr>
              <a:t>critical </a:t>
            </a:r>
            <a:r>
              <a:rPr lang="en-US" sz="2400" spc="304" dirty="0">
                <a:latin typeface="Times New Roman" pitchFamily="18" charset="0"/>
                <a:cs typeface="Times New Roman" pitchFamily="18" charset="0"/>
              </a:rPr>
              <a:t>part </a:t>
            </a:r>
            <a:r>
              <a:rPr lang="en-US" sz="2400" spc="215" dirty="0">
                <a:latin typeface="Times New Roman" pitchFamily="18" charset="0"/>
                <a:cs typeface="Times New Roman" pitchFamily="18" charset="0"/>
              </a:rPr>
              <a:t>in </a:t>
            </a:r>
            <a:r>
              <a:rPr lang="en-US" sz="2400" spc="264" dirty="0">
                <a:latin typeface="Times New Roman" pitchFamily="18" charset="0"/>
                <a:cs typeface="Times New Roman" pitchFamily="18" charset="0"/>
              </a:rPr>
              <a:t>the </a:t>
            </a:r>
            <a:r>
              <a:rPr lang="en-US" sz="2400" spc="-42" dirty="0">
                <a:latin typeface="Times New Roman" pitchFamily="18" charset="0"/>
                <a:cs typeface="Times New Roman" pitchFamily="18" charset="0"/>
              </a:rPr>
              <a:t>PCB </a:t>
            </a:r>
            <a:r>
              <a:rPr lang="en-US" sz="2400" spc="312" dirty="0">
                <a:latin typeface="Times New Roman" pitchFamily="18" charset="0"/>
                <a:cs typeface="Times New Roman" pitchFamily="18" charset="0"/>
              </a:rPr>
              <a:t>manufacturing </a:t>
            </a:r>
            <a:r>
              <a:rPr lang="en-US" sz="2400" dirty="0">
                <a:latin typeface="Times New Roman" pitchFamily="18" charset="0"/>
                <a:cs typeface="Times New Roman" pitchFamily="18" charset="0"/>
              </a:rPr>
              <a:t>process.</a:t>
            </a:r>
          </a:p>
          <a:p>
            <a:pPr marL="342900" marR="217804" indent="-342900" algn="just">
              <a:lnSpc>
                <a:spcPct val="107500"/>
              </a:lnSpc>
              <a:buFont typeface="Arial" pitchFamily="34" charset="0"/>
              <a:buChar char="•"/>
              <a:defRPr sz="3000" spc="180">
                <a:solidFill>
                  <a:srgbClr val="040404"/>
                </a:solidFill>
                <a:latin typeface="Arial"/>
                <a:ea typeface="Arial"/>
                <a:cs typeface="Arial"/>
                <a:sym typeface="Arial"/>
              </a:defRPr>
            </a:pPr>
            <a:r>
              <a:rPr lang="en-US" sz="2400" dirty="0">
                <a:latin typeface="Times New Roman" pitchFamily="18" charset="0"/>
                <a:cs typeface="Times New Roman" pitchFamily="18" charset="0"/>
              </a:rPr>
              <a:t> </a:t>
            </a:r>
            <a:r>
              <a:rPr lang="en-US" sz="2400" spc="186" dirty="0">
                <a:latin typeface="Times New Roman" pitchFamily="18" charset="0"/>
                <a:cs typeface="Times New Roman" pitchFamily="18" charset="0"/>
              </a:rPr>
              <a:t>Etching </a:t>
            </a:r>
            <a:r>
              <a:rPr lang="en-US" sz="2400" spc="124" dirty="0">
                <a:latin typeface="Times New Roman" pitchFamily="18" charset="0"/>
                <a:cs typeface="Times New Roman" pitchFamily="18" charset="0"/>
              </a:rPr>
              <a:t>is </a:t>
            </a:r>
            <a:r>
              <a:rPr lang="en-US" sz="2400" spc="264" dirty="0">
                <a:latin typeface="Times New Roman" pitchFamily="18" charset="0"/>
                <a:cs typeface="Times New Roman" pitchFamily="18" charset="0"/>
              </a:rPr>
              <a:t>the </a:t>
            </a:r>
            <a:r>
              <a:rPr lang="en-US" sz="2400" spc="162" dirty="0">
                <a:latin typeface="Times New Roman" pitchFamily="18" charset="0"/>
                <a:cs typeface="Times New Roman" pitchFamily="18" charset="0"/>
              </a:rPr>
              <a:t>process, </a:t>
            </a:r>
            <a:r>
              <a:rPr lang="en-US" sz="2400" spc="239" dirty="0">
                <a:latin typeface="Times New Roman" pitchFamily="18" charset="0"/>
                <a:cs typeface="Times New Roman" pitchFamily="18" charset="0"/>
              </a:rPr>
              <a:t>where </a:t>
            </a:r>
            <a:r>
              <a:rPr lang="en-US" sz="2400" spc="264" dirty="0">
                <a:latin typeface="Times New Roman" pitchFamily="18" charset="0"/>
                <a:cs typeface="Times New Roman" pitchFamily="18" charset="0"/>
              </a:rPr>
              <a:t>the  </a:t>
            </a:r>
            <a:r>
              <a:rPr lang="en-US" sz="2400" spc="280" dirty="0">
                <a:latin typeface="Times New Roman" pitchFamily="18" charset="0"/>
                <a:cs typeface="Times New Roman" pitchFamily="18" charset="0"/>
              </a:rPr>
              <a:t>copper</a:t>
            </a:r>
            <a:r>
              <a:rPr lang="en-US" sz="2400" spc="78" dirty="0">
                <a:latin typeface="Times New Roman" pitchFamily="18" charset="0"/>
                <a:cs typeface="Times New Roman" pitchFamily="18" charset="0"/>
              </a:rPr>
              <a:t> </a:t>
            </a:r>
            <a:r>
              <a:rPr lang="en-US" sz="2400" spc="312" dirty="0">
                <a:latin typeface="Times New Roman" pitchFamily="18" charset="0"/>
                <a:cs typeface="Times New Roman" pitchFamily="18" charset="0"/>
              </a:rPr>
              <a:t>board</a:t>
            </a:r>
            <a:r>
              <a:rPr lang="en-US" sz="2400" spc="84" dirty="0">
                <a:latin typeface="Times New Roman" pitchFamily="18" charset="0"/>
                <a:cs typeface="Times New Roman" pitchFamily="18" charset="0"/>
              </a:rPr>
              <a:t> </a:t>
            </a:r>
            <a:r>
              <a:rPr lang="en-US" sz="2400" dirty="0">
                <a:latin typeface="Times New Roman" pitchFamily="18" charset="0"/>
                <a:cs typeface="Times New Roman" pitchFamily="18" charset="0"/>
              </a:rPr>
              <a:t>will</a:t>
            </a:r>
            <a:r>
              <a:rPr lang="en-US" sz="2400" spc="78" dirty="0">
                <a:latin typeface="Times New Roman" pitchFamily="18" charset="0"/>
                <a:cs typeface="Times New Roman" pitchFamily="18" charset="0"/>
              </a:rPr>
              <a:t> </a:t>
            </a:r>
            <a:r>
              <a:rPr lang="en-US" sz="2400" spc="280" dirty="0">
                <a:latin typeface="Times New Roman" pitchFamily="18" charset="0"/>
                <a:cs typeface="Times New Roman" pitchFamily="18" charset="0"/>
              </a:rPr>
              <a:t>undergo</a:t>
            </a:r>
            <a:r>
              <a:rPr lang="en-US" sz="2400" spc="84" dirty="0">
                <a:latin typeface="Times New Roman" pitchFamily="18" charset="0"/>
                <a:cs typeface="Times New Roman" pitchFamily="18" charset="0"/>
              </a:rPr>
              <a:t> </a:t>
            </a:r>
            <a:r>
              <a:rPr lang="en-US" sz="2400" spc="156" dirty="0">
                <a:latin typeface="Times New Roman" pitchFamily="18" charset="0"/>
                <a:cs typeface="Times New Roman" pitchFamily="18" charset="0"/>
              </a:rPr>
              <a:t>‘peeling’</a:t>
            </a:r>
            <a:r>
              <a:rPr lang="en-US" sz="2400" spc="84" dirty="0">
                <a:latin typeface="Times New Roman" pitchFamily="18" charset="0"/>
                <a:cs typeface="Times New Roman" pitchFamily="18" charset="0"/>
              </a:rPr>
              <a:t> </a:t>
            </a:r>
            <a:r>
              <a:rPr lang="en-US" sz="2400" spc="162" dirty="0">
                <a:latin typeface="Times New Roman" pitchFamily="18" charset="0"/>
                <a:cs typeface="Times New Roman" pitchFamily="18" charset="0"/>
              </a:rPr>
              <a:t>process,</a:t>
            </a:r>
            <a:r>
              <a:rPr lang="en-US" sz="2400" spc="78" dirty="0">
                <a:latin typeface="Times New Roman" pitchFamily="18" charset="0"/>
                <a:cs typeface="Times New Roman" pitchFamily="18" charset="0"/>
              </a:rPr>
              <a:t> </a:t>
            </a:r>
            <a:r>
              <a:rPr lang="en-US" sz="2400" spc="239" dirty="0">
                <a:latin typeface="Times New Roman" pitchFamily="18" charset="0"/>
                <a:cs typeface="Times New Roman" pitchFamily="18" charset="0"/>
              </a:rPr>
              <a:t>where</a:t>
            </a:r>
            <a:r>
              <a:rPr lang="en-US" sz="2400" spc="84" dirty="0">
                <a:latin typeface="Times New Roman" pitchFamily="18" charset="0"/>
                <a:cs typeface="Times New Roman" pitchFamily="18" charset="0"/>
              </a:rPr>
              <a:t> </a:t>
            </a:r>
            <a:r>
              <a:rPr lang="en-US" sz="2400" spc="264" dirty="0">
                <a:latin typeface="Times New Roman" pitchFamily="18" charset="0"/>
                <a:cs typeface="Times New Roman" pitchFamily="18" charset="0"/>
              </a:rPr>
              <a:t>the</a:t>
            </a:r>
            <a:r>
              <a:rPr lang="en-US" sz="2400" spc="84" dirty="0">
                <a:latin typeface="Times New Roman" pitchFamily="18" charset="0"/>
                <a:cs typeface="Times New Roman" pitchFamily="18" charset="0"/>
              </a:rPr>
              <a:t> </a:t>
            </a:r>
            <a:r>
              <a:rPr lang="en-US" sz="2400" spc="234" dirty="0">
                <a:latin typeface="Times New Roman" pitchFamily="18" charset="0"/>
                <a:cs typeface="Times New Roman" pitchFamily="18" charset="0"/>
              </a:rPr>
              <a:t>circuit</a:t>
            </a:r>
            <a:r>
              <a:rPr lang="en-US" sz="2400" spc="78" dirty="0">
                <a:latin typeface="Times New Roman" pitchFamily="18" charset="0"/>
                <a:cs typeface="Times New Roman" pitchFamily="18" charset="0"/>
              </a:rPr>
              <a:t> </a:t>
            </a:r>
            <a:r>
              <a:rPr lang="en-US" sz="2400" spc="270" dirty="0">
                <a:latin typeface="Times New Roman" pitchFamily="18" charset="0"/>
                <a:cs typeface="Times New Roman" pitchFamily="18" charset="0"/>
              </a:rPr>
              <a:t>layout</a:t>
            </a:r>
            <a:r>
              <a:rPr lang="en-US" sz="2400" spc="84" dirty="0">
                <a:latin typeface="Times New Roman" pitchFamily="18" charset="0"/>
                <a:cs typeface="Times New Roman" pitchFamily="18" charset="0"/>
              </a:rPr>
              <a:t> </a:t>
            </a:r>
            <a:r>
              <a:rPr lang="en-US" sz="2400" dirty="0">
                <a:latin typeface="Times New Roman" pitchFamily="18" charset="0"/>
                <a:cs typeface="Times New Roman" pitchFamily="18" charset="0"/>
              </a:rPr>
              <a:t>will</a:t>
            </a:r>
            <a:r>
              <a:rPr lang="en-US" sz="2400" spc="78" dirty="0">
                <a:latin typeface="Times New Roman" pitchFamily="18" charset="0"/>
                <a:cs typeface="Times New Roman" pitchFamily="18" charset="0"/>
              </a:rPr>
              <a:t> </a:t>
            </a:r>
            <a:r>
              <a:rPr lang="en-US" sz="2400" spc="294" dirty="0">
                <a:latin typeface="Times New Roman" pitchFamily="18" charset="0"/>
                <a:cs typeface="Times New Roman" pitchFamily="18" charset="0"/>
              </a:rPr>
              <a:t>be</a:t>
            </a:r>
            <a:r>
              <a:rPr lang="en-US" sz="2400" spc="84" dirty="0">
                <a:latin typeface="Times New Roman" pitchFamily="18" charset="0"/>
                <a:cs typeface="Times New Roman" pitchFamily="18" charset="0"/>
              </a:rPr>
              <a:t> </a:t>
            </a:r>
            <a:r>
              <a:rPr lang="en-US" sz="2400" spc="228" dirty="0">
                <a:latin typeface="Times New Roman" pitchFamily="18" charset="0"/>
                <a:cs typeface="Times New Roman" pitchFamily="18" charset="0"/>
              </a:rPr>
              <a:t>preserved</a:t>
            </a:r>
            <a:r>
              <a:rPr lang="en-US" sz="2400" spc="84" dirty="0">
                <a:latin typeface="Times New Roman" pitchFamily="18" charset="0"/>
                <a:cs typeface="Times New Roman" pitchFamily="18" charset="0"/>
              </a:rPr>
              <a:t> </a:t>
            </a:r>
            <a:r>
              <a:rPr lang="en-US" sz="2400" spc="215" dirty="0">
                <a:latin typeface="Times New Roman" pitchFamily="18" charset="0"/>
                <a:cs typeface="Times New Roman" pitchFamily="18" charset="0"/>
              </a:rPr>
              <a:t>while  </a:t>
            </a:r>
            <a:r>
              <a:rPr lang="en-US" sz="2400" spc="264" dirty="0">
                <a:latin typeface="Times New Roman" pitchFamily="18" charset="0"/>
                <a:cs typeface="Times New Roman" pitchFamily="18" charset="0"/>
              </a:rPr>
              <a:t>the</a:t>
            </a:r>
            <a:r>
              <a:rPr lang="en-US" sz="2400" spc="72" dirty="0">
                <a:latin typeface="Times New Roman" pitchFamily="18" charset="0"/>
                <a:cs typeface="Times New Roman" pitchFamily="18" charset="0"/>
              </a:rPr>
              <a:t> </a:t>
            </a:r>
            <a:r>
              <a:rPr lang="en-US" sz="2400" spc="192" dirty="0">
                <a:latin typeface="Times New Roman" pitchFamily="18" charset="0"/>
                <a:cs typeface="Times New Roman" pitchFamily="18" charset="0"/>
              </a:rPr>
              <a:t>rest</a:t>
            </a:r>
            <a:r>
              <a:rPr lang="en-US" sz="2400" spc="78" dirty="0">
                <a:latin typeface="Times New Roman" pitchFamily="18" charset="0"/>
                <a:cs typeface="Times New Roman" pitchFamily="18" charset="0"/>
              </a:rPr>
              <a:t> </a:t>
            </a:r>
            <a:r>
              <a:rPr lang="en-US" sz="2400" spc="215" dirty="0">
                <a:latin typeface="Times New Roman" pitchFamily="18" charset="0"/>
                <a:cs typeface="Times New Roman" pitchFamily="18" charset="0"/>
              </a:rPr>
              <a:t>of</a:t>
            </a:r>
            <a:r>
              <a:rPr lang="en-US" sz="2400" spc="72" dirty="0">
                <a:latin typeface="Times New Roman" pitchFamily="18" charset="0"/>
                <a:cs typeface="Times New Roman" pitchFamily="18" charset="0"/>
              </a:rPr>
              <a:t> </a:t>
            </a:r>
            <a:r>
              <a:rPr lang="en-US" sz="2400" spc="264" dirty="0">
                <a:latin typeface="Times New Roman" pitchFamily="18" charset="0"/>
                <a:cs typeface="Times New Roman" pitchFamily="18" charset="0"/>
              </a:rPr>
              <a:t>the</a:t>
            </a:r>
            <a:r>
              <a:rPr lang="en-US" sz="2400" spc="78" dirty="0">
                <a:latin typeface="Times New Roman" pitchFamily="18" charset="0"/>
                <a:cs typeface="Times New Roman" pitchFamily="18" charset="0"/>
              </a:rPr>
              <a:t> </a:t>
            </a:r>
            <a:r>
              <a:rPr lang="en-US" sz="2400" spc="280" dirty="0">
                <a:latin typeface="Times New Roman" pitchFamily="18" charset="0"/>
                <a:cs typeface="Times New Roman" pitchFamily="18" charset="0"/>
              </a:rPr>
              <a:t>copper</a:t>
            </a:r>
            <a:r>
              <a:rPr lang="en-US" sz="2400" spc="78" dirty="0">
                <a:latin typeface="Times New Roman" pitchFamily="18" charset="0"/>
                <a:cs typeface="Times New Roman" pitchFamily="18" charset="0"/>
              </a:rPr>
              <a:t> </a:t>
            </a:r>
            <a:r>
              <a:rPr lang="en-US" sz="2400" spc="304" dirty="0">
                <a:latin typeface="Times New Roman" pitchFamily="18" charset="0"/>
                <a:cs typeface="Times New Roman" pitchFamily="18" charset="0"/>
              </a:rPr>
              <a:t>background</a:t>
            </a:r>
            <a:r>
              <a:rPr lang="en-US" sz="2400" spc="72" dirty="0">
                <a:latin typeface="Times New Roman" pitchFamily="18" charset="0"/>
                <a:cs typeface="Times New Roman" pitchFamily="18" charset="0"/>
              </a:rPr>
              <a:t> </a:t>
            </a:r>
            <a:r>
              <a:rPr lang="en-US" sz="2400" dirty="0">
                <a:latin typeface="Times New Roman" pitchFamily="18" charset="0"/>
                <a:cs typeface="Times New Roman" pitchFamily="18" charset="0"/>
              </a:rPr>
              <a:t>will</a:t>
            </a:r>
            <a:r>
              <a:rPr lang="en-US" sz="2400" spc="78" dirty="0">
                <a:latin typeface="Times New Roman" pitchFamily="18" charset="0"/>
                <a:cs typeface="Times New Roman" pitchFamily="18" charset="0"/>
              </a:rPr>
              <a:t> </a:t>
            </a:r>
            <a:r>
              <a:rPr lang="en-US" sz="2400" spc="294" dirty="0">
                <a:latin typeface="Times New Roman" pitchFamily="18" charset="0"/>
                <a:cs typeface="Times New Roman" pitchFamily="18" charset="0"/>
              </a:rPr>
              <a:t>be</a:t>
            </a:r>
            <a:r>
              <a:rPr lang="en-US" sz="2400" spc="78" dirty="0">
                <a:latin typeface="Times New Roman" pitchFamily="18" charset="0"/>
                <a:cs typeface="Times New Roman" pitchFamily="18" charset="0"/>
              </a:rPr>
              <a:t> </a:t>
            </a:r>
            <a:r>
              <a:rPr lang="en-US" sz="2400" spc="280" dirty="0">
                <a:latin typeface="Times New Roman" pitchFamily="18" charset="0"/>
                <a:cs typeface="Times New Roman" pitchFamily="18" charset="0"/>
              </a:rPr>
              <a:t>washed</a:t>
            </a:r>
            <a:r>
              <a:rPr lang="en-US" sz="2400" spc="72" dirty="0">
                <a:latin typeface="Times New Roman" pitchFamily="18" charset="0"/>
                <a:cs typeface="Times New Roman" pitchFamily="18" charset="0"/>
              </a:rPr>
              <a:t> </a:t>
            </a:r>
            <a:r>
              <a:rPr lang="en-US" sz="2400" dirty="0">
                <a:latin typeface="Times New Roman" pitchFamily="18" charset="0"/>
                <a:cs typeface="Times New Roman" pitchFamily="18" charset="0"/>
              </a:rPr>
              <a:t>out.</a:t>
            </a:r>
            <a:r>
              <a:rPr lang="en-US" sz="2400" spc="78" dirty="0">
                <a:latin typeface="Times New Roman" pitchFamily="18" charset="0"/>
                <a:cs typeface="Times New Roman" pitchFamily="18" charset="0"/>
              </a:rPr>
              <a:t> </a:t>
            </a:r>
            <a:r>
              <a:rPr lang="en-US" sz="2400" spc="132" dirty="0">
                <a:latin typeface="Times New Roman" pitchFamily="18" charset="0"/>
                <a:cs typeface="Times New Roman" pitchFamily="18" charset="0"/>
              </a:rPr>
              <a:t>In</a:t>
            </a:r>
            <a:r>
              <a:rPr lang="en-US" sz="2400" spc="78" dirty="0">
                <a:latin typeface="Times New Roman" pitchFamily="18" charset="0"/>
                <a:cs typeface="Times New Roman" pitchFamily="18" charset="0"/>
              </a:rPr>
              <a:t> </a:t>
            </a:r>
            <a:r>
              <a:rPr lang="en-US" sz="2400" spc="234" dirty="0">
                <a:latin typeface="Times New Roman" pitchFamily="18" charset="0"/>
                <a:cs typeface="Times New Roman" pitchFamily="18" charset="0"/>
              </a:rPr>
              <a:t>order</a:t>
            </a:r>
            <a:r>
              <a:rPr lang="en-US" sz="2400" spc="72" dirty="0">
                <a:latin typeface="Times New Roman" pitchFamily="18" charset="0"/>
                <a:cs typeface="Times New Roman" pitchFamily="18" charset="0"/>
              </a:rPr>
              <a:t> </a:t>
            </a:r>
            <a:r>
              <a:rPr lang="en-US" sz="2400" spc="274" dirty="0">
                <a:latin typeface="Times New Roman" pitchFamily="18" charset="0"/>
                <a:cs typeface="Times New Roman" pitchFamily="18" charset="0"/>
              </a:rPr>
              <a:t>to</a:t>
            </a:r>
            <a:r>
              <a:rPr lang="en-US" sz="2400" spc="78" dirty="0">
                <a:latin typeface="Times New Roman" pitchFamily="18" charset="0"/>
                <a:cs typeface="Times New Roman" pitchFamily="18" charset="0"/>
              </a:rPr>
              <a:t> </a:t>
            </a:r>
            <a:r>
              <a:rPr lang="en-US" sz="2400" spc="264" dirty="0">
                <a:latin typeface="Times New Roman" pitchFamily="18" charset="0"/>
                <a:cs typeface="Times New Roman" pitchFamily="18" charset="0"/>
              </a:rPr>
              <a:t>minimize</a:t>
            </a:r>
            <a:r>
              <a:rPr lang="en-US" sz="2400" spc="78" dirty="0">
                <a:latin typeface="Times New Roman" pitchFamily="18" charset="0"/>
                <a:cs typeface="Times New Roman" pitchFamily="18" charset="0"/>
              </a:rPr>
              <a:t> </a:t>
            </a:r>
            <a:r>
              <a:rPr lang="en-US" sz="2400" spc="270" dirty="0">
                <a:latin typeface="Times New Roman" pitchFamily="18" charset="0"/>
                <a:cs typeface="Times New Roman" pitchFamily="18" charset="0"/>
              </a:rPr>
              <a:t>scrap</a:t>
            </a:r>
            <a:r>
              <a:rPr lang="en-US" sz="2400" spc="72" dirty="0">
                <a:latin typeface="Times New Roman" pitchFamily="18" charset="0"/>
                <a:cs typeface="Times New Roman" pitchFamily="18" charset="0"/>
              </a:rPr>
              <a:t> </a:t>
            </a:r>
            <a:r>
              <a:rPr lang="en-US" sz="2400" spc="280" dirty="0">
                <a:latin typeface="Times New Roman" pitchFamily="18" charset="0"/>
                <a:cs typeface="Times New Roman" pitchFamily="18" charset="0"/>
              </a:rPr>
              <a:t>caused</a:t>
            </a:r>
            <a:r>
              <a:rPr lang="en-US" sz="2400" spc="78" dirty="0">
                <a:latin typeface="Times New Roman" pitchFamily="18" charset="0"/>
                <a:cs typeface="Times New Roman" pitchFamily="18" charset="0"/>
              </a:rPr>
              <a:t> </a:t>
            </a:r>
            <a:r>
              <a:rPr lang="en-US" sz="2400" spc="324" dirty="0">
                <a:latin typeface="Times New Roman" pitchFamily="18" charset="0"/>
                <a:cs typeface="Times New Roman" pitchFamily="18" charset="0"/>
              </a:rPr>
              <a:t>by  </a:t>
            </a:r>
            <a:r>
              <a:rPr lang="en-US" sz="2400" spc="264" dirty="0">
                <a:latin typeface="Times New Roman" pitchFamily="18" charset="0"/>
                <a:cs typeface="Times New Roman" pitchFamily="18" charset="0"/>
              </a:rPr>
              <a:t>the</a:t>
            </a:r>
            <a:r>
              <a:rPr lang="en-US" sz="2400" spc="72" dirty="0">
                <a:latin typeface="Times New Roman" pitchFamily="18" charset="0"/>
                <a:cs typeface="Times New Roman" pitchFamily="18" charset="0"/>
              </a:rPr>
              <a:t> </a:t>
            </a:r>
            <a:r>
              <a:rPr lang="en-US" sz="2400" spc="258" dirty="0">
                <a:latin typeface="Times New Roman" pitchFamily="18" charset="0"/>
                <a:cs typeface="Times New Roman" pitchFamily="18" charset="0"/>
              </a:rPr>
              <a:t>wrongly</a:t>
            </a:r>
            <a:r>
              <a:rPr lang="en-US" sz="2400" spc="72" dirty="0">
                <a:latin typeface="Times New Roman" pitchFamily="18" charset="0"/>
                <a:cs typeface="Times New Roman" pitchFamily="18" charset="0"/>
              </a:rPr>
              <a:t> </a:t>
            </a:r>
            <a:r>
              <a:rPr lang="en-US" sz="2400" spc="280" dirty="0">
                <a:latin typeface="Times New Roman" pitchFamily="18" charset="0"/>
                <a:cs typeface="Times New Roman" pitchFamily="18" charset="0"/>
              </a:rPr>
              <a:t>etched</a:t>
            </a:r>
            <a:r>
              <a:rPr lang="en-US" sz="2400" spc="78" dirty="0">
                <a:latin typeface="Times New Roman" pitchFamily="18" charset="0"/>
                <a:cs typeface="Times New Roman" pitchFamily="18" charset="0"/>
              </a:rPr>
              <a:t> </a:t>
            </a:r>
            <a:r>
              <a:rPr lang="en-US" sz="2400" spc="-42" dirty="0">
                <a:latin typeface="Times New Roman" pitchFamily="18" charset="0"/>
                <a:cs typeface="Times New Roman" pitchFamily="18" charset="0"/>
              </a:rPr>
              <a:t>PCB</a:t>
            </a:r>
            <a:r>
              <a:rPr lang="en-US" sz="2400" spc="72" dirty="0">
                <a:latin typeface="Times New Roman" pitchFamily="18" charset="0"/>
                <a:cs typeface="Times New Roman" pitchFamily="18" charset="0"/>
              </a:rPr>
              <a:t> </a:t>
            </a:r>
            <a:r>
              <a:rPr lang="en-US" sz="2400" spc="192" dirty="0">
                <a:latin typeface="Times New Roman" pitchFamily="18" charset="0"/>
                <a:cs typeface="Times New Roman" pitchFamily="18" charset="0"/>
              </a:rPr>
              <a:t>panel,</a:t>
            </a:r>
            <a:r>
              <a:rPr lang="en-US" sz="2400" spc="72" dirty="0">
                <a:latin typeface="Times New Roman" pitchFamily="18" charset="0"/>
                <a:cs typeface="Times New Roman" pitchFamily="18" charset="0"/>
              </a:rPr>
              <a:t> </a:t>
            </a:r>
            <a:r>
              <a:rPr lang="en-US" sz="2400" spc="239" dirty="0">
                <a:latin typeface="Times New Roman" pitchFamily="18" charset="0"/>
                <a:cs typeface="Times New Roman" pitchFamily="18" charset="0"/>
              </a:rPr>
              <a:t>inspection</a:t>
            </a:r>
            <a:r>
              <a:rPr lang="en-US" sz="2400" spc="78" dirty="0">
                <a:latin typeface="Times New Roman" pitchFamily="18" charset="0"/>
                <a:cs typeface="Times New Roman" pitchFamily="18" charset="0"/>
              </a:rPr>
              <a:t> </a:t>
            </a:r>
            <a:r>
              <a:rPr lang="en-US" sz="2400" spc="264" dirty="0">
                <a:latin typeface="Times New Roman" pitchFamily="18" charset="0"/>
                <a:cs typeface="Times New Roman" pitchFamily="18" charset="0"/>
              </a:rPr>
              <a:t>has</a:t>
            </a:r>
            <a:r>
              <a:rPr lang="en-US" sz="2400" spc="72" dirty="0">
                <a:latin typeface="Times New Roman" pitchFamily="18" charset="0"/>
                <a:cs typeface="Times New Roman" pitchFamily="18" charset="0"/>
              </a:rPr>
              <a:t> </a:t>
            </a:r>
            <a:r>
              <a:rPr lang="en-US" sz="2400" spc="274" dirty="0">
                <a:latin typeface="Times New Roman" pitchFamily="18" charset="0"/>
                <a:cs typeface="Times New Roman" pitchFamily="18" charset="0"/>
              </a:rPr>
              <a:t>to</a:t>
            </a:r>
            <a:r>
              <a:rPr lang="en-US" sz="2400" spc="78" dirty="0">
                <a:latin typeface="Times New Roman" pitchFamily="18" charset="0"/>
                <a:cs typeface="Times New Roman" pitchFamily="18" charset="0"/>
              </a:rPr>
              <a:t> </a:t>
            </a:r>
            <a:r>
              <a:rPr lang="en-US" sz="2400" spc="294" dirty="0">
                <a:latin typeface="Times New Roman" pitchFamily="18" charset="0"/>
                <a:cs typeface="Times New Roman" pitchFamily="18" charset="0"/>
              </a:rPr>
              <a:t>be</a:t>
            </a:r>
            <a:r>
              <a:rPr lang="en-US" sz="2400" spc="72" dirty="0">
                <a:latin typeface="Times New Roman" pitchFamily="18" charset="0"/>
                <a:cs typeface="Times New Roman" pitchFamily="18" charset="0"/>
              </a:rPr>
              <a:t> </a:t>
            </a:r>
            <a:r>
              <a:rPr lang="en-US" sz="2400" spc="288" dirty="0">
                <a:latin typeface="Times New Roman" pitchFamily="18" charset="0"/>
                <a:cs typeface="Times New Roman" pitchFamily="18" charset="0"/>
              </a:rPr>
              <a:t>done</a:t>
            </a:r>
            <a:r>
              <a:rPr lang="en-US" sz="2400" spc="72" dirty="0">
                <a:latin typeface="Times New Roman" pitchFamily="18" charset="0"/>
                <a:cs typeface="Times New Roman" pitchFamily="18" charset="0"/>
              </a:rPr>
              <a:t> </a:t>
            </a:r>
            <a:r>
              <a:rPr lang="en-US" sz="2400" spc="215" dirty="0">
                <a:latin typeface="Times New Roman" pitchFamily="18" charset="0"/>
                <a:cs typeface="Times New Roman" pitchFamily="18" charset="0"/>
              </a:rPr>
              <a:t>in</a:t>
            </a:r>
            <a:r>
              <a:rPr lang="en-US" sz="2400" spc="78" dirty="0">
                <a:latin typeface="Times New Roman" pitchFamily="18" charset="0"/>
                <a:cs typeface="Times New Roman" pitchFamily="18" charset="0"/>
              </a:rPr>
              <a:t> </a:t>
            </a:r>
            <a:r>
              <a:rPr lang="en-US" sz="2400" spc="228" dirty="0">
                <a:latin typeface="Times New Roman" pitchFamily="18" charset="0"/>
                <a:cs typeface="Times New Roman" pitchFamily="18" charset="0"/>
              </a:rPr>
              <a:t>early</a:t>
            </a:r>
            <a:r>
              <a:rPr lang="en-US" sz="2400" spc="72" dirty="0">
                <a:latin typeface="Times New Roman" pitchFamily="18" charset="0"/>
                <a:cs typeface="Times New Roman" pitchFamily="18" charset="0"/>
              </a:rPr>
              <a:t> </a:t>
            </a:r>
            <a:r>
              <a:rPr lang="en-US" sz="2400" spc="204" dirty="0">
                <a:latin typeface="Times New Roman" pitchFamily="18" charset="0"/>
                <a:cs typeface="Times New Roman" pitchFamily="18" charset="0"/>
              </a:rPr>
              <a:t>stage.</a:t>
            </a:r>
          </a:p>
          <a:p>
            <a:pPr marL="342900" marR="88900" indent="-342900" algn="just">
              <a:spcBef>
                <a:spcPts val="200"/>
              </a:spcBef>
              <a:buFont typeface="Arial" pitchFamily="34" charset="0"/>
              <a:buChar char="•"/>
              <a:defRPr sz="3000" spc="124">
                <a:solidFill>
                  <a:srgbClr val="040404"/>
                </a:solidFill>
                <a:latin typeface="Arial"/>
                <a:ea typeface="Arial"/>
                <a:cs typeface="Arial"/>
                <a:sym typeface="Arial"/>
              </a:defRPr>
            </a:pPr>
            <a:r>
              <a:rPr lang="en-US" sz="2400" dirty="0">
                <a:latin typeface="Times New Roman" pitchFamily="18" charset="0"/>
                <a:cs typeface="Times New Roman" pitchFamily="18" charset="0"/>
              </a:rPr>
              <a:t>The</a:t>
            </a:r>
            <a:r>
              <a:rPr lang="en-US" sz="2400" spc="72" dirty="0">
                <a:latin typeface="Times New Roman" pitchFamily="18" charset="0"/>
                <a:cs typeface="Times New Roman" pitchFamily="18" charset="0"/>
              </a:rPr>
              <a:t> </a:t>
            </a:r>
            <a:r>
              <a:rPr lang="en-US" sz="2400" spc="258" dirty="0">
                <a:latin typeface="Times New Roman" pitchFamily="18" charset="0"/>
                <a:cs typeface="Times New Roman" pitchFamily="18" charset="0"/>
              </a:rPr>
              <a:t>traditional</a:t>
            </a:r>
            <a:r>
              <a:rPr lang="en-US" sz="2400" spc="72" dirty="0">
                <a:latin typeface="Times New Roman" pitchFamily="18" charset="0"/>
                <a:cs typeface="Times New Roman" pitchFamily="18" charset="0"/>
              </a:rPr>
              <a:t> </a:t>
            </a:r>
            <a:r>
              <a:rPr lang="en-US" sz="2400" spc="324" dirty="0">
                <a:latin typeface="Times New Roman" pitchFamily="18" charset="0"/>
                <a:cs typeface="Times New Roman" pitchFamily="18" charset="0"/>
              </a:rPr>
              <a:t>way</a:t>
            </a:r>
            <a:r>
              <a:rPr lang="en-US" sz="2400" spc="72" dirty="0">
                <a:latin typeface="Times New Roman" pitchFamily="18" charset="0"/>
                <a:cs typeface="Times New Roman" pitchFamily="18" charset="0"/>
              </a:rPr>
              <a:t> </a:t>
            </a:r>
            <a:r>
              <a:rPr lang="en-US" sz="2400" spc="274" dirty="0">
                <a:latin typeface="Times New Roman" pitchFamily="18" charset="0"/>
                <a:cs typeface="Times New Roman" pitchFamily="18" charset="0"/>
              </a:rPr>
              <a:t>to</a:t>
            </a:r>
            <a:r>
              <a:rPr lang="en-US" sz="2400" spc="78" dirty="0">
                <a:latin typeface="Times New Roman" pitchFamily="18" charset="0"/>
                <a:cs typeface="Times New Roman" pitchFamily="18" charset="0"/>
              </a:rPr>
              <a:t> </a:t>
            </a:r>
            <a:r>
              <a:rPr lang="en-US" sz="2400" spc="244" dirty="0">
                <a:latin typeface="Times New Roman" pitchFamily="18" charset="0"/>
                <a:cs typeface="Times New Roman" pitchFamily="18" charset="0"/>
              </a:rPr>
              <a:t>inspect</a:t>
            </a:r>
            <a:r>
              <a:rPr lang="en-US" sz="2400" spc="72" dirty="0">
                <a:latin typeface="Times New Roman" pitchFamily="18" charset="0"/>
                <a:cs typeface="Times New Roman" pitchFamily="18" charset="0"/>
              </a:rPr>
              <a:t> </a:t>
            </a:r>
            <a:r>
              <a:rPr lang="en-US" sz="2400" spc="312" dirty="0">
                <a:latin typeface="Times New Roman" pitchFamily="18" charset="0"/>
                <a:cs typeface="Times New Roman" pitchFamily="18" charset="0"/>
              </a:rPr>
              <a:t>any</a:t>
            </a:r>
            <a:r>
              <a:rPr lang="en-US" sz="2400" spc="72" dirty="0">
                <a:latin typeface="Times New Roman" pitchFamily="18" charset="0"/>
                <a:cs typeface="Times New Roman" pitchFamily="18" charset="0"/>
              </a:rPr>
              <a:t> </a:t>
            </a:r>
            <a:r>
              <a:rPr lang="en-US" sz="2400" spc="258" dirty="0">
                <a:latin typeface="Times New Roman" pitchFamily="18" charset="0"/>
                <a:cs typeface="Times New Roman" pitchFamily="18" charset="0"/>
              </a:rPr>
              <a:t>defect</a:t>
            </a:r>
            <a:r>
              <a:rPr lang="en-US" sz="2400" spc="78" dirty="0">
                <a:latin typeface="Times New Roman" pitchFamily="18" charset="0"/>
                <a:cs typeface="Times New Roman" pitchFamily="18" charset="0"/>
              </a:rPr>
              <a:t> </a:t>
            </a:r>
            <a:r>
              <a:rPr lang="en-US" sz="2400" dirty="0">
                <a:latin typeface="Times New Roman" pitchFamily="18" charset="0"/>
                <a:cs typeface="Times New Roman" pitchFamily="18" charset="0"/>
              </a:rPr>
              <a:t>is</a:t>
            </a:r>
            <a:r>
              <a:rPr lang="en-US" sz="2400" spc="72" dirty="0">
                <a:latin typeface="Times New Roman" pitchFamily="18" charset="0"/>
                <a:cs typeface="Times New Roman" pitchFamily="18" charset="0"/>
              </a:rPr>
              <a:t> </a:t>
            </a:r>
            <a:r>
              <a:rPr lang="en-US" sz="2400" spc="209" dirty="0">
                <a:latin typeface="Times New Roman" pitchFamily="18" charset="0"/>
                <a:cs typeface="Times New Roman" pitchFamily="18" charset="0"/>
              </a:rPr>
              <a:t>visually</a:t>
            </a:r>
            <a:r>
              <a:rPr lang="en-US" sz="2400" spc="72" dirty="0">
                <a:latin typeface="Times New Roman" pitchFamily="18" charset="0"/>
                <a:cs typeface="Times New Roman" pitchFamily="18" charset="0"/>
              </a:rPr>
              <a:t> </a:t>
            </a:r>
            <a:r>
              <a:rPr lang="en-US" sz="2400" spc="300" dirty="0">
                <a:latin typeface="Times New Roman" pitchFamily="18" charset="0"/>
                <a:cs typeface="Times New Roman" pitchFamily="18" charset="0"/>
              </a:rPr>
              <a:t>employing</a:t>
            </a:r>
            <a:r>
              <a:rPr lang="en-US" sz="2400" spc="78" dirty="0">
                <a:latin typeface="Times New Roman" pitchFamily="18" charset="0"/>
                <a:cs typeface="Times New Roman" pitchFamily="18" charset="0"/>
              </a:rPr>
              <a:t> </a:t>
            </a:r>
            <a:r>
              <a:rPr lang="en-US" sz="2400" spc="384" dirty="0">
                <a:latin typeface="Times New Roman" pitchFamily="18" charset="0"/>
                <a:cs typeface="Times New Roman" pitchFamily="18" charset="0"/>
              </a:rPr>
              <a:t>human</a:t>
            </a:r>
            <a:r>
              <a:rPr lang="en-US" sz="2400" spc="72" dirty="0">
                <a:latin typeface="Times New Roman" pitchFamily="18" charset="0"/>
                <a:cs typeface="Times New Roman" pitchFamily="18" charset="0"/>
              </a:rPr>
              <a:t> </a:t>
            </a:r>
            <a:r>
              <a:rPr lang="en-US" sz="2400" spc="209" dirty="0">
                <a:latin typeface="Times New Roman" pitchFamily="18" charset="0"/>
                <a:cs typeface="Times New Roman" pitchFamily="18" charset="0"/>
              </a:rPr>
              <a:t>operators, </a:t>
            </a:r>
            <a:r>
              <a:rPr lang="en-US" sz="2400" spc="124" dirty="0">
                <a:latin typeface="Times New Roman" pitchFamily="18" charset="0"/>
                <a:cs typeface="Times New Roman" pitchFamily="18" charset="0"/>
              </a:rPr>
              <a:t>t</a:t>
            </a:r>
            <a:r>
              <a:rPr lang="en-US" sz="2400" dirty="0">
                <a:latin typeface="Times New Roman" pitchFamily="18" charset="0"/>
                <a:cs typeface="Times New Roman" pitchFamily="18" charset="0"/>
              </a:rPr>
              <a:t>his</a:t>
            </a:r>
            <a:r>
              <a:rPr lang="en-US" sz="2400" spc="72" dirty="0">
                <a:latin typeface="Times New Roman" pitchFamily="18" charset="0"/>
                <a:cs typeface="Times New Roman" pitchFamily="18" charset="0"/>
              </a:rPr>
              <a:t> </a:t>
            </a:r>
            <a:r>
              <a:rPr lang="en-US" sz="2400" spc="222" dirty="0">
                <a:latin typeface="Times New Roman" pitchFamily="18" charset="0"/>
                <a:cs typeface="Times New Roman" pitchFamily="18" charset="0"/>
              </a:rPr>
              <a:t>process</a:t>
            </a:r>
            <a:r>
              <a:rPr lang="en-US" sz="2400" spc="78" dirty="0">
                <a:latin typeface="Times New Roman" pitchFamily="18" charset="0"/>
                <a:cs typeface="Times New Roman" pitchFamily="18" charset="0"/>
              </a:rPr>
              <a:t> </a:t>
            </a:r>
            <a:r>
              <a:rPr lang="en-US" sz="2400" spc="124" dirty="0">
                <a:latin typeface="Times New Roman" pitchFamily="18" charset="0"/>
                <a:cs typeface="Times New Roman" pitchFamily="18" charset="0"/>
              </a:rPr>
              <a:t>is</a:t>
            </a:r>
            <a:r>
              <a:rPr lang="en-US" sz="2400" spc="78" dirty="0">
                <a:latin typeface="Times New Roman" pitchFamily="18" charset="0"/>
                <a:cs typeface="Times New Roman" pitchFamily="18" charset="0"/>
              </a:rPr>
              <a:t> </a:t>
            </a:r>
            <a:r>
              <a:rPr lang="en-US" sz="2400" spc="280" dirty="0">
                <a:latin typeface="Times New Roman" pitchFamily="18" charset="0"/>
                <a:cs typeface="Times New Roman" pitchFamily="18" charset="0"/>
              </a:rPr>
              <a:t>not</a:t>
            </a:r>
            <a:r>
              <a:rPr lang="en-US" sz="2400" spc="78" dirty="0">
                <a:latin typeface="Times New Roman" pitchFamily="18" charset="0"/>
                <a:cs typeface="Times New Roman" pitchFamily="18" charset="0"/>
              </a:rPr>
              <a:t> only </a:t>
            </a:r>
            <a:r>
              <a:rPr lang="en-US" sz="2400" spc="318" dirty="0">
                <a:latin typeface="Times New Roman" pitchFamily="18" charset="0"/>
                <a:cs typeface="Times New Roman" pitchFamily="18" charset="0"/>
              </a:rPr>
              <a:t>time</a:t>
            </a:r>
            <a:r>
              <a:rPr lang="en-US" sz="2400" spc="78" dirty="0">
                <a:latin typeface="Times New Roman" pitchFamily="18" charset="0"/>
                <a:cs typeface="Times New Roman" pitchFamily="18" charset="0"/>
              </a:rPr>
              <a:t> </a:t>
            </a:r>
            <a:r>
              <a:rPr lang="en-US" sz="2400" spc="304" dirty="0">
                <a:latin typeface="Times New Roman" pitchFamily="18" charset="0"/>
                <a:cs typeface="Times New Roman" pitchFamily="18" charset="0"/>
              </a:rPr>
              <a:t>consuming</a:t>
            </a:r>
            <a:r>
              <a:rPr lang="en-US" sz="2400" spc="78" dirty="0">
                <a:latin typeface="Times New Roman" pitchFamily="18" charset="0"/>
                <a:cs typeface="Times New Roman" pitchFamily="18" charset="0"/>
              </a:rPr>
              <a:t> </a:t>
            </a:r>
            <a:r>
              <a:rPr lang="en-US" sz="2400" spc="324" dirty="0">
                <a:latin typeface="Times New Roman" pitchFamily="18" charset="0"/>
                <a:cs typeface="Times New Roman" pitchFamily="18" charset="0"/>
              </a:rPr>
              <a:t>but</a:t>
            </a:r>
            <a:r>
              <a:rPr lang="en-US" sz="2400" spc="78" dirty="0">
                <a:latin typeface="Times New Roman" pitchFamily="18" charset="0"/>
                <a:cs typeface="Times New Roman" pitchFamily="18" charset="0"/>
              </a:rPr>
              <a:t> </a:t>
            </a:r>
            <a:r>
              <a:rPr lang="en-US" sz="2400" spc="222" dirty="0">
                <a:latin typeface="Times New Roman" pitchFamily="18" charset="0"/>
                <a:cs typeface="Times New Roman" pitchFamily="18" charset="0"/>
              </a:rPr>
              <a:t>also</a:t>
            </a:r>
            <a:r>
              <a:rPr lang="en-US" sz="2400" spc="78" dirty="0">
                <a:latin typeface="Times New Roman" pitchFamily="18" charset="0"/>
                <a:cs typeface="Times New Roman" pitchFamily="18" charset="0"/>
              </a:rPr>
              <a:t> </a:t>
            </a:r>
            <a:r>
              <a:rPr lang="en-US" sz="2400" spc="244" dirty="0">
                <a:latin typeface="Times New Roman" pitchFamily="18" charset="0"/>
                <a:cs typeface="Times New Roman" pitchFamily="18" charset="0"/>
              </a:rPr>
              <a:t>highly</a:t>
            </a:r>
            <a:r>
              <a:rPr lang="en-US" sz="2400" spc="78" dirty="0">
                <a:latin typeface="Times New Roman" pitchFamily="18" charset="0"/>
                <a:cs typeface="Times New Roman" pitchFamily="18" charset="0"/>
              </a:rPr>
              <a:t> </a:t>
            </a:r>
            <a:r>
              <a:rPr lang="en-US" sz="2400" spc="258" dirty="0">
                <a:latin typeface="Times New Roman" pitchFamily="18" charset="0"/>
                <a:cs typeface="Times New Roman" pitchFamily="18" charset="0"/>
              </a:rPr>
              <a:t>prone</a:t>
            </a:r>
            <a:r>
              <a:rPr lang="en-US" sz="2400" spc="78" dirty="0">
                <a:latin typeface="Times New Roman" pitchFamily="18" charset="0"/>
                <a:cs typeface="Times New Roman" pitchFamily="18" charset="0"/>
              </a:rPr>
              <a:t> </a:t>
            </a:r>
            <a:r>
              <a:rPr lang="en-US" sz="2400" spc="274" dirty="0">
                <a:latin typeface="Times New Roman" pitchFamily="18" charset="0"/>
                <a:cs typeface="Times New Roman" pitchFamily="18" charset="0"/>
              </a:rPr>
              <a:t>to</a:t>
            </a:r>
            <a:r>
              <a:rPr lang="en-US" sz="2400" spc="78" dirty="0">
                <a:latin typeface="Times New Roman" pitchFamily="18" charset="0"/>
                <a:cs typeface="Times New Roman" pitchFamily="18" charset="0"/>
              </a:rPr>
              <a:t> </a:t>
            </a:r>
            <a:r>
              <a:rPr lang="en-US" sz="2400" spc="174" dirty="0">
                <a:latin typeface="Times New Roman" pitchFamily="18" charset="0"/>
                <a:cs typeface="Times New Roman" pitchFamily="18" charset="0"/>
              </a:rPr>
              <a:t>errors</a:t>
            </a:r>
            <a:r>
              <a:rPr lang="en-US" sz="2400" spc="78" dirty="0">
                <a:latin typeface="Times New Roman" pitchFamily="18" charset="0"/>
                <a:cs typeface="Times New Roman" pitchFamily="18" charset="0"/>
              </a:rPr>
              <a:t> </a:t>
            </a:r>
            <a:r>
              <a:rPr lang="en-US" sz="2400" spc="294" dirty="0">
                <a:latin typeface="Times New Roman" pitchFamily="18" charset="0"/>
                <a:cs typeface="Times New Roman" pitchFamily="18" charset="0"/>
              </a:rPr>
              <a:t>due</a:t>
            </a:r>
            <a:r>
              <a:rPr lang="en-US" sz="2400" spc="78" dirty="0">
                <a:latin typeface="Times New Roman" pitchFamily="18" charset="0"/>
                <a:cs typeface="Times New Roman" pitchFamily="18" charset="0"/>
              </a:rPr>
              <a:t> </a:t>
            </a:r>
            <a:r>
              <a:rPr lang="en-US" sz="2400" spc="274" dirty="0">
                <a:latin typeface="Times New Roman" pitchFamily="18" charset="0"/>
                <a:cs typeface="Times New Roman" pitchFamily="18" charset="0"/>
              </a:rPr>
              <a:t>to</a:t>
            </a:r>
            <a:r>
              <a:rPr lang="en-US" sz="2400" spc="78" dirty="0">
                <a:latin typeface="Times New Roman" pitchFamily="18" charset="0"/>
                <a:cs typeface="Times New Roman" pitchFamily="18" charset="0"/>
              </a:rPr>
              <a:t> </a:t>
            </a:r>
            <a:r>
              <a:rPr lang="en-US" sz="2400" spc="270" dirty="0">
                <a:latin typeface="Times New Roman" pitchFamily="18" charset="0"/>
                <a:cs typeface="Times New Roman" pitchFamily="18" charset="0"/>
              </a:rPr>
              <a:t>human’s</a:t>
            </a:r>
            <a:r>
              <a:rPr lang="en-US" sz="2400" spc="78" dirty="0">
                <a:latin typeface="Times New Roman" pitchFamily="18" charset="0"/>
                <a:cs typeface="Times New Roman" pitchFamily="18" charset="0"/>
              </a:rPr>
              <a:t> </a:t>
            </a:r>
            <a:r>
              <a:rPr lang="en-US" sz="2400" spc="198" dirty="0">
                <a:latin typeface="Times New Roman" pitchFamily="18" charset="0"/>
                <a:cs typeface="Times New Roman" pitchFamily="18" charset="0"/>
              </a:rPr>
              <a:t>factors.</a:t>
            </a:r>
            <a:r>
              <a:rPr lang="en-US" sz="2400" spc="78"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3</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5584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2F7820-88F5-2407-616E-BE2D79818D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26A066F-01F7-4A98-C75F-364ACBA5DCAB}"/>
              </a:ext>
            </a:extLst>
          </p:cNvPr>
          <p:cNvSpPr>
            <a:spLocks noGrp="1"/>
          </p:cNvSpPr>
          <p:nvPr>
            <p:ph idx="1"/>
          </p:nvPr>
        </p:nvSpPr>
        <p:spPr>
          <a:xfrm>
            <a:off x="838200" y="1296955"/>
            <a:ext cx="10515600" cy="4880008"/>
          </a:xfrm>
        </p:spPr>
        <p:txBody>
          <a:bodyPr>
            <a:normAutofit lnSpcReduction="10000"/>
          </a:bodyPr>
          <a:lstStyle/>
          <a:p>
            <a:pPr marL="342900" marR="88900" indent="-342900" algn="just">
              <a:spcBef>
                <a:spcPts val="200"/>
              </a:spcBef>
              <a:buFont typeface="Arial" pitchFamily="34" charset="0"/>
              <a:buChar char="•"/>
              <a:defRPr sz="3000" spc="124">
                <a:solidFill>
                  <a:srgbClr val="040404"/>
                </a:solidFill>
                <a:latin typeface="Arial"/>
                <a:ea typeface="Arial"/>
                <a:cs typeface="Arial"/>
                <a:sym typeface="Arial"/>
              </a:defRPr>
            </a:pPr>
            <a:r>
              <a:rPr lang="en-US" sz="2600" spc="124" dirty="0">
                <a:latin typeface="Times New Roman" pitchFamily="18" charset="0"/>
                <a:cs typeface="Times New Roman" pitchFamily="18" charset="0"/>
              </a:rPr>
              <a:t>The </a:t>
            </a:r>
            <a:r>
              <a:rPr lang="en-US" sz="2600" spc="198" dirty="0">
                <a:latin typeface="Times New Roman" pitchFamily="18" charset="0"/>
                <a:cs typeface="Times New Roman" pitchFamily="18" charset="0"/>
              </a:rPr>
              <a:t>next</a:t>
            </a:r>
            <a:r>
              <a:rPr lang="en-US" sz="2600" spc="78" dirty="0">
                <a:latin typeface="Times New Roman" pitchFamily="18" charset="0"/>
                <a:cs typeface="Times New Roman" pitchFamily="18" charset="0"/>
              </a:rPr>
              <a:t> </a:t>
            </a:r>
            <a:r>
              <a:rPr lang="en-US" sz="2600" spc="264" dirty="0">
                <a:latin typeface="Times New Roman" pitchFamily="18" charset="0"/>
                <a:cs typeface="Times New Roman" pitchFamily="18" charset="0"/>
              </a:rPr>
              <a:t>trend</a:t>
            </a:r>
            <a:r>
              <a:rPr lang="en-US" sz="2600" spc="78" dirty="0">
                <a:latin typeface="Times New Roman" pitchFamily="18" charset="0"/>
                <a:cs typeface="Times New Roman" pitchFamily="18" charset="0"/>
              </a:rPr>
              <a:t> </a:t>
            </a:r>
            <a:r>
              <a:rPr lang="en-US" sz="2600" spc="270" dirty="0">
                <a:latin typeface="Times New Roman" pitchFamily="18" charset="0"/>
                <a:cs typeface="Times New Roman" pitchFamily="18" charset="0"/>
              </a:rPr>
              <a:t>then</a:t>
            </a:r>
            <a:r>
              <a:rPr lang="en-US" sz="2600" spc="78" dirty="0">
                <a:latin typeface="Times New Roman" pitchFamily="18" charset="0"/>
                <a:cs typeface="Times New Roman" pitchFamily="18" charset="0"/>
              </a:rPr>
              <a:t> </a:t>
            </a:r>
            <a:r>
              <a:rPr lang="en-US" sz="2600" spc="124" dirty="0">
                <a:latin typeface="Times New Roman" pitchFamily="18" charset="0"/>
                <a:cs typeface="Times New Roman" pitchFamily="18" charset="0"/>
              </a:rPr>
              <a:t>is</a:t>
            </a:r>
            <a:r>
              <a:rPr lang="en-US" sz="2600" spc="78" dirty="0">
                <a:latin typeface="Times New Roman" pitchFamily="18" charset="0"/>
                <a:cs typeface="Times New Roman" pitchFamily="18" charset="0"/>
              </a:rPr>
              <a:t> </a:t>
            </a:r>
            <a:r>
              <a:rPr lang="en-US" sz="2600" spc="274" dirty="0">
                <a:latin typeface="Times New Roman" pitchFamily="18" charset="0"/>
                <a:cs typeface="Times New Roman" pitchFamily="18" charset="0"/>
              </a:rPr>
              <a:t>to</a:t>
            </a:r>
            <a:r>
              <a:rPr lang="en-US" sz="2600" spc="78" dirty="0">
                <a:latin typeface="Times New Roman" pitchFamily="18" charset="0"/>
                <a:cs typeface="Times New Roman" pitchFamily="18" charset="0"/>
              </a:rPr>
              <a:t> </a:t>
            </a:r>
            <a:r>
              <a:rPr lang="en-US" sz="2600" spc="204" dirty="0">
                <a:latin typeface="Times New Roman" pitchFamily="18" charset="0"/>
                <a:cs typeface="Times New Roman" pitchFamily="18" charset="0"/>
              </a:rPr>
              <a:t>use</a:t>
            </a:r>
            <a:r>
              <a:rPr lang="en-US" sz="2600" spc="84" dirty="0">
                <a:latin typeface="Times New Roman" pitchFamily="18" charset="0"/>
                <a:cs typeface="Times New Roman" pitchFamily="18" charset="0"/>
              </a:rPr>
              <a:t> </a:t>
            </a:r>
            <a:r>
              <a:rPr lang="en-US" sz="2600" spc="324" dirty="0">
                <a:latin typeface="Times New Roman" pitchFamily="18" charset="0"/>
                <a:cs typeface="Times New Roman" pitchFamily="18" charset="0"/>
              </a:rPr>
              <a:t>machine</a:t>
            </a:r>
            <a:r>
              <a:rPr lang="en-US" sz="2600" spc="78" dirty="0">
                <a:latin typeface="Times New Roman" pitchFamily="18" charset="0"/>
                <a:cs typeface="Times New Roman" pitchFamily="18" charset="0"/>
              </a:rPr>
              <a:t> </a:t>
            </a:r>
            <a:r>
              <a:rPr lang="en-US" sz="2600" spc="192" dirty="0">
                <a:latin typeface="Times New Roman" pitchFamily="18" charset="0"/>
                <a:cs typeface="Times New Roman" pitchFamily="18" charset="0"/>
              </a:rPr>
              <a:t>vision</a:t>
            </a:r>
            <a:r>
              <a:rPr lang="en-US" sz="2600" spc="78" dirty="0">
                <a:latin typeface="Times New Roman" pitchFamily="18" charset="0"/>
                <a:cs typeface="Times New Roman" pitchFamily="18" charset="0"/>
              </a:rPr>
              <a:t> </a:t>
            </a:r>
            <a:r>
              <a:rPr lang="en-US" sz="2600" spc="239" dirty="0">
                <a:latin typeface="Times New Roman" pitchFamily="18" charset="0"/>
                <a:cs typeface="Times New Roman" pitchFamily="18" charset="0"/>
              </a:rPr>
              <a:t>inspection</a:t>
            </a:r>
            <a:r>
              <a:rPr lang="en-US" sz="2600" spc="78" dirty="0">
                <a:latin typeface="Times New Roman" pitchFamily="18" charset="0"/>
                <a:cs typeface="Times New Roman" pitchFamily="18" charset="0"/>
              </a:rPr>
              <a:t> </a:t>
            </a:r>
            <a:r>
              <a:rPr lang="en-US" sz="2600" spc="215" dirty="0">
                <a:latin typeface="Times New Roman" pitchFamily="18" charset="0"/>
                <a:cs typeface="Times New Roman" pitchFamily="18" charset="0"/>
              </a:rPr>
              <a:t>system.</a:t>
            </a:r>
            <a:r>
              <a:rPr lang="en-US" sz="2600" spc="78" dirty="0">
                <a:latin typeface="Times New Roman" pitchFamily="18" charset="0"/>
                <a:cs typeface="Times New Roman" pitchFamily="18" charset="0"/>
              </a:rPr>
              <a:t> </a:t>
            </a:r>
            <a:r>
              <a:rPr lang="en-US" sz="2600" spc="144" dirty="0">
                <a:latin typeface="Times New Roman" pitchFamily="18" charset="0"/>
                <a:cs typeface="Times New Roman" pitchFamily="18" charset="0"/>
              </a:rPr>
              <a:t>However,</a:t>
            </a:r>
            <a:r>
              <a:rPr lang="en-US" sz="2600" spc="78" dirty="0">
                <a:latin typeface="Times New Roman" pitchFamily="18" charset="0"/>
                <a:cs typeface="Times New Roman" pitchFamily="18" charset="0"/>
              </a:rPr>
              <a:t> </a:t>
            </a:r>
            <a:r>
              <a:rPr lang="en-US" sz="2600" spc="215" dirty="0">
                <a:latin typeface="Times New Roman" pitchFamily="18" charset="0"/>
                <a:cs typeface="Times New Roman" pitchFamily="18" charset="0"/>
              </a:rPr>
              <a:t>all</a:t>
            </a:r>
            <a:r>
              <a:rPr lang="en-US" sz="2600" spc="84" dirty="0">
                <a:latin typeface="Times New Roman" pitchFamily="18" charset="0"/>
                <a:cs typeface="Times New Roman" pitchFamily="18" charset="0"/>
              </a:rPr>
              <a:t> </a:t>
            </a:r>
            <a:r>
              <a:rPr lang="en-US" sz="2600" spc="215" dirty="0">
                <a:latin typeface="Times New Roman" pitchFamily="18" charset="0"/>
                <a:cs typeface="Times New Roman" pitchFamily="18" charset="0"/>
              </a:rPr>
              <a:t>of</a:t>
            </a:r>
            <a:r>
              <a:rPr lang="en-US" sz="2600" spc="78" dirty="0">
                <a:latin typeface="Times New Roman" pitchFamily="18" charset="0"/>
                <a:cs typeface="Times New Roman" pitchFamily="18" charset="0"/>
              </a:rPr>
              <a:t> </a:t>
            </a:r>
            <a:r>
              <a:rPr lang="en-US" sz="2600" spc="264" dirty="0">
                <a:latin typeface="Times New Roman" pitchFamily="18" charset="0"/>
                <a:cs typeface="Times New Roman" pitchFamily="18" charset="0"/>
              </a:rPr>
              <a:t>the</a:t>
            </a:r>
            <a:r>
              <a:rPr lang="en-US" sz="2600" spc="78" dirty="0">
                <a:latin typeface="Times New Roman" pitchFamily="18" charset="0"/>
                <a:cs typeface="Times New Roman" pitchFamily="18" charset="0"/>
              </a:rPr>
              <a:t> </a:t>
            </a:r>
            <a:r>
              <a:rPr lang="en-US" sz="2600" spc="228" dirty="0">
                <a:latin typeface="Times New Roman" pitchFamily="18" charset="0"/>
                <a:cs typeface="Times New Roman" pitchFamily="18" charset="0"/>
              </a:rPr>
              <a:t>inspections</a:t>
            </a:r>
            <a:r>
              <a:rPr lang="en-US" sz="2600" spc="78" dirty="0">
                <a:latin typeface="Times New Roman" pitchFamily="18" charset="0"/>
                <a:cs typeface="Times New Roman" pitchFamily="18" charset="0"/>
              </a:rPr>
              <a:t> </a:t>
            </a:r>
            <a:r>
              <a:rPr lang="en-US" sz="2600" spc="244" dirty="0">
                <a:latin typeface="Times New Roman" pitchFamily="18" charset="0"/>
                <a:cs typeface="Times New Roman" pitchFamily="18" charset="0"/>
              </a:rPr>
              <a:t>are  </a:t>
            </a:r>
            <a:r>
              <a:rPr lang="en-US" sz="2600" spc="288" dirty="0">
                <a:latin typeface="Times New Roman" pitchFamily="18" charset="0"/>
                <a:cs typeface="Times New Roman" pitchFamily="18" charset="0"/>
              </a:rPr>
              <a:t>done </a:t>
            </a:r>
            <a:r>
              <a:rPr lang="en-US" sz="2600" spc="239" dirty="0">
                <a:latin typeface="Times New Roman" pitchFamily="18" charset="0"/>
                <a:cs typeface="Times New Roman" pitchFamily="18" charset="0"/>
              </a:rPr>
              <a:t>after </a:t>
            </a:r>
            <a:r>
              <a:rPr lang="en-US" sz="2600" spc="264" dirty="0">
                <a:latin typeface="Times New Roman" pitchFamily="18" charset="0"/>
                <a:cs typeface="Times New Roman" pitchFamily="18" charset="0"/>
              </a:rPr>
              <a:t>the </a:t>
            </a:r>
            <a:r>
              <a:rPr lang="en-US" sz="2600" spc="270" dirty="0">
                <a:latin typeface="Times New Roman" pitchFamily="18" charset="0"/>
                <a:cs typeface="Times New Roman" pitchFamily="18" charset="0"/>
              </a:rPr>
              <a:t>etching </a:t>
            </a:r>
            <a:r>
              <a:rPr lang="en-US" sz="2600" spc="222" dirty="0">
                <a:latin typeface="Times New Roman" pitchFamily="18" charset="0"/>
                <a:cs typeface="Times New Roman" pitchFamily="18" charset="0"/>
              </a:rPr>
              <a:t>process </a:t>
            </a:r>
            <a:r>
              <a:rPr lang="en-US" sz="2600" spc="239" dirty="0">
                <a:latin typeface="Times New Roman" pitchFamily="18" charset="0"/>
                <a:cs typeface="Times New Roman" pitchFamily="18" charset="0"/>
              </a:rPr>
              <a:t>where </a:t>
            </a:r>
            <a:r>
              <a:rPr lang="en-US" sz="2600" spc="312" dirty="0">
                <a:latin typeface="Times New Roman" pitchFamily="18" charset="0"/>
                <a:cs typeface="Times New Roman" pitchFamily="18" charset="0"/>
              </a:rPr>
              <a:t>any </a:t>
            </a:r>
            <a:r>
              <a:rPr lang="en-US" sz="2600" spc="234" dirty="0">
                <a:latin typeface="Times New Roman" pitchFamily="18" charset="0"/>
                <a:cs typeface="Times New Roman" pitchFamily="18" charset="0"/>
              </a:rPr>
              <a:t>defective </a:t>
            </a:r>
            <a:r>
              <a:rPr lang="en-US" sz="2600" spc="-42" dirty="0">
                <a:latin typeface="Times New Roman" pitchFamily="18" charset="0"/>
                <a:cs typeface="Times New Roman" pitchFamily="18" charset="0"/>
              </a:rPr>
              <a:t>PCB </a:t>
            </a:r>
            <a:r>
              <a:rPr lang="en-US" sz="2600" spc="280" dirty="0">
                <a:latin typeface="Times New Roman" pitchFamily="18" charset="0"/>
                <a:cs typeface="Times New Roman" pitchFamily="18" charset="0"/>
              </a:rPr>
              <a:t>found </a:t>
            </a:r>
            <a:r>
              <a:rPr lang="en-US" sz="2600" spc="124" dirty="0">
                <a:latin typeface="Times New Roman" pitchFamily="18" charset="0"/>
                <a:cs typeface="Times New Roman" pitchFamily="18" charset="0"/>
              </a:rPr>
              <a:t>is </a:t>
            </a:r>
            <a:r>
              <a:rPr lang="en-US" sz="2600" spc="280" dirty="0">
                <a:latin typeface="Times New Roman" pitchFamily="18" charset="0"/>
                <a:cs typeface="Times New Roman" pitchFamily="18" charset="0"/>
              </a:rPr>
              <a:t>no </a:t>
            </a:r>
            <a:r>
              <a:rPr lang="en-US" sz="2600" spc="239" dirty="0">
                <a:latin typeface="Times New Roman" pitchFamily="18" charset="0"/>
                <a:cs typeface="Times New Roman" pitchFamily="18" charset="0"/>
              </a:rPr>
              <a:t>longer </a:t>
            </a:r>
            <a:r>
              <a:rPr lang="en-US" sz="2600" spc="198" dirty="0">
                <a:latin typeface="Times New Roman" pitchFamily="18" charset="0"/>
                <a:cs typeface="Times New Roman" pitchFamily="18" charset="0"/>
              </a:rPr>
              <a:t>useful </a:t>
            </a:r>
            <a:r>
              <a:rPr lang="en-US" sz="2600" spc="354" dirty="0">
                <a:latin typeface="Times New Roman" pitchFamily="18" charset="0"/>
                <a:cs typeface="Times New Roman" pitchFamily="18" charset="0"/>
              </a:rPr>
              <a:t>and </a:t>
            </a:r>
            <a:r>
              <a:rPr lang="en-US" sz="2600" spc="124" dirty="0">
                <a:latin typeface="Times New Roman" pitchFamily="18" charset="0"/>
                <a:cs typeface="Times New Roman" pitchFamily="18" charset="0"/>
              </a:rPr>
              <a:t>is  </a:t>
            </a:r>
            <a:r>
              <a:rPr lang="en-US" sz="2600" spc="274" dirty="0">
                <a:latin typeface="Times New Roman" pitchFamily="18" charset="0"/>
                <a:cs typeface="Times New Roman" pitchFamily="18" charset="0"/>
              </a:rPr>
              <a:t>simply </a:t>
            </a:r>
            <a:r>
              <a:rPr lang="en-US" sz="2600" spc="270" dirty="0">
                <a:latin typeface="Times New Roman" pitchFamily="18" charset="0"/>
                <a:cs typeface="Times New Roman" pitchFamily="18" charset="0"/>
              </a:rPr>
              <a:t>thrown </a:t>
            </a:r>
            <a:r>
              <a:rPr lang="en-US" sz="2600" spc="244" dirty="0">
                <a:latin typeface="Times New Roman" pitchFamily="18" charset="0"/>
                <a:cs typeface="Times New Roman" pitchFamily="18" charset="0"/>
              </a:rPr>
              <a:t>away. </a:t>
            </a:r>
          </a:p>
          <a:p>
            <a:pPr marL="342900" marR="5080" indent="-342900" algn="just">
              <a:lnSpc>
                <a:spcPct val="107500"/>
              </a:lnSpc>
              <a:buFont typeface="Arial" pitchFamily="34" charset="0"/>
              <a:buChar char="•"/>
              <a:defRPr sz="3000" spc="102">
                <a:solidFill>
                  <a:srgbClr val="040404"/>
                </a:solidFill>
                <a:latin typeface="Arial"/>
                <a:ea typeface="Arial"/>
                <a:cs typeface="Arial"/>
                <a:sym typeface="Arial"/>
              </a:defRPr>
            </a:pPr>
            <a:r>
              <a:rPr lang="en-US" sz="2600" spc="150" dirty="0">
                <a:latin typeface="Times New Roman" pitchFamily="18" charset="0"/>
                <a:cs typeface="Times New Roman" pitchFamily="18" charset="0"/>
              </a:rPr>
              <a:t>Since </a:t>
            </a:r>
            <a:r>
              <a:rPr lang="en-US" sz="2600" spc="270" dirty="0">
                <a:latin typeface="Times New Roman" pitchFamily="18" charset="0"/>
                <a:cs typeface="Times New Roman" pitchFamily="18" charset="0"/>
              </a:rPr>
              <a:t>etching </a:t>
            </a:r>
            <a:r>
              <a:rPr lang="en-US" sz="2600" spc="222" dirty="0">
                <a:latin typeface="Times New Roman" pitchFamily="18" charset="0"/>
                <a:cs typeface="Times New Roman" pitchFamily="18" charset="0"/>
              </a:rPr>
              <a:t>process costs </a:t>
            </a:r>
            <a:r>
              <a:rPr lang="en-US" sz="2600" spc="-59" dirty="0">
                <a:latin typeface="Times New Roman" pitchFamily="18" charset="0"/>
                <a:cs typeface="Times New Roman" pitchFamily="18" charset="0"/>
              </a:rPr>
              <a:t>70% </a:t>
            </a:r>
            <a:r>
              <a:rPr lang="en-US" sz="2600" spc="215" dirty="0">
                <a:latin typeface="Times New Roman" pitchFamily="18" charset="0"/>
                <a:cs typeface="Times New Roman" pitchFamily="18" charset="0"/>
              </a:rPr>
              <a:t>of </a:t>
            </a:r>
            <a:r>
              <a:rPr lang="en-US" sz="2600" spc="264" dirty="0">
                <a:latin typeface="Times New Roman" pitchFamily="18" charset="0"/>
                <a:cs typeface="Times New Roman" pitchFamily="18" charset="0"/>
              </a:rPr>
              <a:t>the </a:t>
            </a:r>
            <a:r>
              <a:rPr lang="en-US" sz="2600" spc="209" dirty="0">
                <a:latin typeface="Times New Roman" pitchFamily="18" charset="0"/>
                <a:cs typeface="Times New Roman" pitchFamily="18" charset="0"/>
              </a:rPr>
              <a:t>entire </a:t>
            </a:r>
            <a:r>
              <a:rPr lang="en-US" sz="2600" spc="-42" dirty="0">
                <a:latin typeface="Times New Roman" pitchFamily="18" charset="0"/>
                <a:cs typeface="Times New Roman" pitchFamily="18" charset="0"/>
              </a:rPr>
              <a:t>PCB </a:t>
            </a:r>
            <a:r>
              <a:rPr lang="en-US" sz="2600" spc="222" dirty="0">
                <a:latin typeface="Times New Roman" pitchFamily="18" charset="0"/>
                <a:cs typeface="Times New Roman" pitchFamily="18" charset="0"/>
              </a:rPr>
              <a:t>fabrication, </a:t>
            </a:r>
            <a:r>
              <a:rPr lang="en-US" sz="2600" spc="209" dirty="0">
                <a:latin typeface="Times New Roman" pitchFamily="18" charset="0"/>
                <a:cs typeface="Times New Roman" pitchFamily="18" charset="0"/>
              </a:rPr>
              <a:t>it </a:t>
            </a:r>
            <a:r>
              <a:rPr lang="en-US" sz="2600" spc="124" dirty="0">
                <a:latin typeface="Times New Roman" pitchFamily="18" charset="0"/>
                <a:cs typeface="Times New Roman" pitchFamily="18" charset="0"/>
              </a:rPr>
              <a:t>is </a:t>
            </a:r>
            <a:r>
              <a:rPr lang="en-US" sz="2600" spc="294" dirty="0">
                <a:latin typeface="Times New Roman" pitchFamily="18" charset="0"/>
                <a:cs typeface="Times New Roman" pitchFamily="18" charset="0"/>
              </a:rPr>
              <a:t>uneconomical </a:t>
            </a:r>
            <a:r>
              <a:rPr lang="en-US" sz="2600" spc="274" dirty="0">
                <a:latin typeface="Times New Roman" pitchFamily="18" charset="0"/>
                <a:cs typeface="Times New Roman" pitchFamily="18" charset="0"/>
              </a:rPr>
              <a:t>to simply </a:t>
            </a:r>
            <a:r>
              <a:rPr lang="en-US" sz="2600" spc="264" dirty="0">
                <a:latin typeface="Times New Roman" pitchFamily="18" charset="0"/>
                <a:cs typeface="Times New Roman" pitchFamily="18" charset="0"/>
              </a:rPr>
              <a:t>discard the </a:t>
            </a:r>
            <a:r>
              <a:rPr lang="en-US" sz="2600" spc="234" dirty="0">
                <a:latin typeface="Times New Roman" pitchFamily="18" charset="0"/>
                <a:cs typeface="Times New Roman" pitchFamily="18" charset="0"/>
              </a:rPr>
              <a:t>defective </a:t>
            </a:r>
            <a:r>
              <a:rPr lang="en-US" sz="2600" spc="-24" dirty="0">
                <a:latin typeface="Times New Roman" pitchFamily="18" charset="0"/>
                <a:cs typeface="Times New Roman" pitchFamily="18" charset="0"/>
              </a:rPr>
              <a:t>PCBs.</a:t>
            </a:r>
          </a:p>
          <a:p>
            <a:pPr marL="342900" marR="5080" indent="-342900" algn="just">
              <a:lnSpc>
                <a:spcPct val="107500"/>
              </a:lnSpc>
              <a:buFont typeface="Arial" pitchFamily="34" charset="0"/>
              <a:buChar char="•"/>
              <a:defRPr sz="3000" spc="102">
                <a:solidFill>
                  <a:srgbClr val="040404"/>
                </a:solidFill>
                <a:latin typeface="Arial"/>
                <a:ea typeface="Arial"/>
                <a:cs typeface="Arial"/>
                <a:sym typeface="Arial"/>
              </a:defRPr>
            </a:pPr>
            <a:r>
              <a:rPr lang="en-US" sz="2600" spc="-24" dirty="0">
                <a:latin typeface="Times New Roman" pitchFamily="18" charset="0"/>
                <a:cs typeface="Times New Roman" pitchFamily="18" charset="0"/>
              </a:rPr>
              <a:t> </a:t>
            </a:r>
            <a:r>
              <a:rPr lang="en-US" sz="2600" spc="124" dirty="0">
                <a:latin typeface="Times New Roman" pitchFamily="18" charset="0"/>
                <a:cs typeface="Times New Roman" pitchFamily="18" charset="0"/>
              </a:rPr>
              <a:t>Hence, </a:t>
            </a:r>
            <a:r>
              <a:rPr lang="en-US" sz="2600" spc="209" dirty="0">
                <a:latin typeface="Times New Roman" pitchFamily="18" charset="0"/>
                <a:cs typeface="Times New Roman" pitchFamily="18" charset="0"/>
              </a:rPr>
              <a:t>this </a:t>
            </a:r>
            <a:r>
              <a:rPr lang="en-US" sz="2600" spc="244" dirty="0">
                <a:latin typeface="Times New Roman" pitchFamily="18" charset="0"/>
                <a:cs typeface="Times New Roman" pitchFamily="18" charset="0"/>
              </a:rPr>
              <a:t>project </a:t>
            </a:r>
            <a:r>
              <a:rPr lang="en-US" sz="2600" spc="234" dirty="0">
                <a:latin typeface="Times New Roman" pitchFamily="18" charset="0"/>
                <a:cs typeface="Times New Roman" pitchFamily="18" charset="0"/>
              </a:rPr>
              <a:t>proposes </a:t>
            </a:r>
            <a:r>
              <a:rPr lang="en-US" sz="2600" spc="341" dirty="0">
                <a:latin typeface="Times New Roman" pitchFamily="18" charset="0"/>
                <a:cs typeface="Times New Roman" pitchFamily="18" charset="0"/>
              </a:rPr>
              <a:t>an </a:t>
            </a:r>
            <a:r>
              <a:rPr lang="en-US" sz="2600" spc="330" dirty="0">
                <a:latin typeface="Times New Roman" pitchFamily="18" charset="0"/>
                <a:cs typeface="Times New Roman" pitchFamily="18" charset="0"/>
              </a:rPr>
              <a:t>automatic </a:t>
            </a:r>
            <a:r>
              <a:rPr lang="en-US" sz="2600" spc="215" dirty="0">
                <a:latin typeface="Times New Roman" pitchFamily="18" charset="0"/>
                <a:cs typeface="Times New Roman" pitchFamily="18" charset="0"/>
              </a:rPr>
              <a:t>visual </a:t>
            </a:r>
            <a:r>
              <a:rPr lang="en-US" sz="2600" spc="239" dirty="0">
                <a:latin typeface="Times New Roman" pitchFamily="18" charset="0"/>
                <a:cs typeface="Times New Roman" pitchFamily="18" charset="0"/>
              </a:rPr>
              <a:t>inspection </a:t>
            </a:r>
            <a:r>
              <a:rPr lang="en-US" sz="2600" spc="280" dirty="0">
                <a:latin typeface="Times New Roman" pitchFamily="18" charset="0"/>
                <a:cs typeface="Times New Roman" pitchFamily="18" charset="0"/>
              </a:rPr>
              <a:t>on </a:t>
            </a:r>
            <a:r>
              <a:rPr lang="en-US" sz="2600" spc="264" dirty="0">
                <a:latin typeface="Times New Roman" pitchFamily="18" charset="0"/>
                <a:cs typeface="Times New Roman" pitchFamily="18" charset="0"/>
              </a:rPr>
              <a:t>the </a:t>
            </a:r>
            <a:r>
              <a:rPr lang="en-US" sz="2600" spc="-42" dirty="0">
                <a:latin typeface="Times New Roman" pitchFamily="18" charset="0"/>
                <a:cs typeface="Times New Roman" pitchFamily="18" charset="0"/>
              </a:rPr>
              <a:t>PCB </a:t>
            </a:r>
            <a:r>
              <a:rPr lang="en-US" sz="2600" spc="228" dirty="0">
                <a:latin typeface="Times New Roman" pitchFamily="18" charset="0"/>
                <a:cs typeface="Times New Roman" pitchFamily="18" charset="0"/>
              </a:rPr>
              <a:t>before </a:t>
            </a:r>
            <a:r>
              <a:rPr lang="en-US" sz="2600" spc="264" dirty="0">
                <a:latin typeface="Times New Roman" pitchFamily="18" charset="0"/>
                <a:cs typeface="Times New Roman" pitchFamily="18" charset="0"/>
              </a:rPr>
              <a:t>the </a:t>
            </a:r>
            <a:r>
              <a:rPr lang="en-US" sz="2600" spc="270" dirty="0">
                <a:latin typeface="Times New Roman" pitchFamily="18" charset="0"/>
                <a:cs typeface="Times New Roman" pitchFamily="18" charset="0"/>
              </a:rPr>
              <a:t>etching </a:t>
            </a:r>
            <a:r>
              <a:rPr lang="en-US" sz="2600" spc="222" dirty="0">
                <a:latin typeface="Times New Roman" pitchFamily="18" charset="0"/>
                <a:cs typeface="Times New Roman" pitchFamily="18" charset="0"/>
              </a:rPr>
              <a:t>process </a:t>
            </a:r>
            <a:r>
              <a:rPr lang="en-US" sz="2600" spc="192" dirty="0">
                <a:latin typeface="Times New Roman" pitchFamily="18" charset="0"/>
                <a:cs typeface="Times New Roman" pitchFamily="18" charset="0"/>
              </a:rPr>
              <a:t>so </a:t>
            </a:r>
            <a:r>
              <a:rPr lang="en-US" sz="2600" spc="312" dirty="0">
                <a:latin typeface="Times New Roman" pitchFamily="18" charset="0"/>
                <a:cs typeface="Times New Roman" pitchFamily="18" charset="0"/>
              </a:rPr>
              <a:t>that any </a:t>
            </a:r>
            <a:r>
              <a:rPr lang="en-US" sz="2600" spc="258" dirty="0">
                <a:latin typeface="Times New Roman" pitchFamily="18" charset="0"/>
                <a:cs typeface="Times New Roman" pitchFamily="18" charset="0"/>
              </a:rPr>
              <a:t>defect </a:t>
            </a:r>
            <a:r>
              <a:rPr lang="en-US" sz="2600" spc="312" dirty="0">
                <a:latin typeface="Times New Roman" pitchFamily="18" charset="0"/>
                <a:cs typeface="Times New Roman" pitchFamily="18" charset="0"/>
              </a:rPr>
              <a:t>that </a:t>
            </a:r>
            <a:r>
              <a:rPr lang="en-US" sz="2600" spc="274" dirty="0">
                <a:latin typeface="Times New Roman" pitchFamily="18" charset="0"/>
                <a:cs typeface="Times New Roman" pitchFamily="18" charset="0"/>
              </a:rPr>
              <a:t>could </a:t>
            </a:r>
            <a:r>
              <a:rPr lang="en-US" sz="2600" spc="294" dirty="0">
                <a:latin typeface="Times New Roman" pitchFamily="18" charset="0"/>
                <a:cs typeface="Times New Roman" pitchFamily="18" charset="0"/>
              </a:rPr>
              <a:t>be </a:t>
            </a:r>
            <a:r>
              <a:rPr lang="en-US" sz="2600" spc="280" dirty="0">
                <a:latin typeface="Times New Roman" pitchFamily="18" charset="0"/>
                <a:cs typeface="Times New Roman" pitchFamily="18" charset="0"/>
              </a:rPr>
              <a:t>found on </a:t>
            </a:r>
            <a:r>
              <a:rPr lang="en-US" sz="2600" spc="390" dirty="0">
                <a:latin typeface="Times New Roman" pitchFamily="18" charset="0"/>
                <a:cs typeface="Times New Roman" pitchFamily="18" charset="0"/>
              </a:rPr>
              <a:t>a </a:t>
            </a:r>
            <a:r>
              <a:rPr lang="en-US" sz="2600" spc="-42" dirty="0">
                <a:latin typeface="Times New Roman" pitchFamily="18" charset="0"/>
                <a:cs typeface="Times New Roman" pitchFamily="18" charset="0"/>
              </a:rPr>
              <a:t>PCB </a:t>
            </a:r>
            <a:r>
              <a:rPr lang="en-US" sz="2600" spc="280" dirty="0">
                <a:latin typeface="Times New Roman" pitchFamily="18" charset="0"/>
                <a:cs typeface="Times New Roman" pitchFamily="18" charset="0"/>
              </a:rPr>
              <a:t>would </a:t>
            </a:r>
            <a:r>
              <a:rPr lang="en-US" sz="2600" spc="294" dirty="0">
                <a:latin typeface="Times New Roman" pitchFamily="18" charset="0"/>
                <a:cs typeface="Times New Roman" pitchFamily="18" charset="0"/>
              </a:rPr>
              <a:t>be </a:t>
            </a:r>
            <a:r>
              <a:rPr lang="en-US" sz="2600" spc="274" dirty="0">
                <a:latin typeface="Times New Roman" pitchFamily="18" charset="0"/>
                <a:cs typeface="Times New Roman" pitchFamily="18" charset="0"/>
              </a:rPr>
              <a:t>able to </a:t>
            </a:r>
            <a:r>
              <a:rPr lang="en-US" sz="2600" spc="294" dirty="0">
                <a:latin typeface="Times New Roman" pitchFamily="18" charset="0"/>
                <a:cs typeface="Times New Roman" pitchFamily="18" charset="0"/>
              </a:rPr>
              <a:t>be </a:t>
            </a:r>
            <a:r>
              <a:rPr lang="en-US" sz="2600" spc="198" dirty="0">
                <a:latin typeface="Times New Roman" pitchFamily="18" charset="0"/>
                <a:cs typeface="Times New Roman" pitchFamily="18" charset="0"/>
              </a:rPr>
              <a:t>reprocessed. </a:t>
            </a:r>
            <a:r>
              <a:rPr lang="en-US" sz="2600" spc="258" dirty="0">
                <a:latin typeface="Times New Roman" pitchFamily="18" charset="0"/>
                <a:cs typeface="Times New Roman" pitchFamily="18" charset="0"/>
              </a:rPr>
              <a:t>Although </a:t>
            </a:r>
            <a:r>
              <a:rPr lang="en-US" sz="2600" spc="396" dirty="0">
                <a:latin typeface="Times New Roman" pitchFamily="18" charset="0"/>
                <a:cs typeface="Times New Roman" pitchFamily="18" charset="0"/>
              </a:rPr>
              <a:t>many </a:t>
            </a:r>
            <a:r>
              <a:rPr lang="en-US" sz="2600" spc="274" dirty="0">
                <a:latin typeface="Times New Roman" pitchFamily="18" charset="0"/>
                <a:cs typeface="Times New Roman" pitchFamily="18" charset="0"/>
              </a:rPr>
              <a:t>algorithms </a:t>
            </a:r>
            <a:r>
              <a:rPr lang="en-US" sz="2600" spc="244" dirty="0">
                <a:latin typeface="Times New Roman" pitchFamily="18" charset="0"/>
                <a:cs typeface="Times New Roman" pitchFamily="18" charset="0"/>
              </a:rPr>
              <a:t>are </a:t>
            </a:r>
            <a:r>
              <a:rPr lang="en-US" sz="2600" spc="264" dirty="0">
                <a:latin typeface="Times New Roman" pitchFamily="18" charset="0"/>
                <a:cs typeface="Times New Roman" pitchFamily="18" charset="0"/>
              </a:rPr>
              <a:t>available</a:t>
            </a:r>
            <a:r>
              <a:rPr lang="en-US" sz="2600" spc="78" dirty="0">
                <a:latin typeface="Times New Roman" pitchFamily="18" charset="0"/>
                <a:cs typeface="Times New Roman" pitchFamily="18" charset="0"/>
              </a:rPr>
              <a:t> </a:t>
            </a:r>
            <a:r>
              <a:rPr lang="en-US" sz="2600" spc="215" dirty="0">
                <a:latin typeface="Times New Roman" pitchFamily="18" charset="0"/>
                <a:cs typeface="Times New Roman" pitchFamily="18" charset="0"/>
              </a:rPr>
              <a:t>in</a:t>
            </a:r>
            <a:r>
              <a:rPr lang="en-US" sz="2600" spc="78" dirty="0">
                <a:latin typeface="Times New Roman" pitchFamily="18" charset="0"/>
                <a:cs typeface="Times New Roman" pitchFamily="18" charset="0"/>
              </a:rPr>
              <a:t> </a:t>
            </a:r>
            <a:r>
              <a:rPr lang="en-US" sz="2600" spc="258" dirty="0">
                <a:latin typeface="Times New Roman" pitchFamily="18" charset="0"/>
                <a:cs typeface="Times New Roman" pitchFamily="18" charset="0"/>
              </a:rPr>
              <a:t>defect</a:t>
            </a:r>
            <a:r>
              <a:rPr lang="en-US" sz="2600" spc="78" dirty="0">
                <a:latin typeface="Times New Roman" pitchFamily="18" charset="0"/>
                <a:cs typeface="Times New Roman" pitchFamily="18" charset="0"/>
              </a:rPr>
              <a:t> </a:t>
            </a:r>
            <a:r>
              <a:rPr lang="en-US" sz="2600" spc="209" dirty="0">
                <a:latin typeface="Times New Roman" pitchFamily="18" charset="0"/>
                <a:cs typeface="Times New Roman" pitchFamily="18" charset="0"/>
              </a:rPr>
              <a:t>detection,</a:t>
            </a:r>
            <a:r>
              <a:rPr lang="en-US" sz="2600" spc="78" dirty="0">
                <a:latin typeface="Times New Roman" pitchFamily="18" charset="0"/>
                <a:cs typeface="Times New Roman" pitchFamily="18" charset="0"/>
              </a:rPr>
              <a:t> </a:t>
            </a:r>
            <a:r>
              <a:rPr lang="en-US" sz="2600" spc="304" dirty="0">
                <a:latin typeface="Times New Roman" pitchFamily="18" charset="0"/>
                <a:cs typeface="Times New Roman" pitchFamily="18" charset="0"/>
              </a:rPr>
              <a:t>both</a:t>
            </a:r>
            <a:r>
              <a:rPr lang="en-US" sz="2600" spc="78" dirty="0">
                <a:latin typeface="Times New Roman" pitchFamily="18" charset="0"/>
                <a:cs typeface="Times New Roman" pitchFamily="18" charset="0"/>
              </a:rPr>
              <a:t> </a:t>
            </a:r>
            <a:r>
              <a:rPr lang="en-US" sz="2600" spc="304" dirty="0">
                <a:latin typeface="Times New Roman" pitchFamily="18" charset="0"/>
                <a:cs typeface="Times New Roman" pitchFamily="18" charset="0"/>
              </a:rPr>
              <a:t>contact</a:t>
            </a:r>
            <a:r>
              <a:rPr lang="en-US" sz="2600" spc="78" dirty="0">
                <a:latin typeface="Times New Roman" pitchFamily="18" charset="0"/>
                <a:cs typeface="Times New Roman" pitchFamily="18" charset="0"/>
              </a:rPr>
              <a:t> </a:t>
            </a:r>
            <a:r>
              <a:rPr lang="en-US" sz="2600" spc="354" dirty="0">
                <a:latin typeface="Times New Roman" pitchFamily="18" charset="0"/>
                <a:cs typeface="Times New Roman" pitchFamily="18" charset="0"/>
              </a:rPr>
              <a:t>and</a:t>
            </a:r>
            <a:r>
              <a:rPr lang="en-US" sz="2600" spc="78" dirty="0">
                <a:latin typeface="Times New Roman" pitchFamily="18" charset="0"/>
                <a:cs typeface="Times New Roman" pitchFamily="18" charset="0"/>
              </a:rPr>
              <a:t> </a:t>
            </a:r>
            <a:r>
              <a:rPr lang="en-US" sz="2600" spc="300" dirty="0">
                <a:latin typeface="Times New Roman" pitchFamily="18" charset="0"/>
                <a:cs typeface="Times New Roman" pitchFamily="18" charset="0"/>
              </a:rPr>
              <a:t>non contact</a:t>
            </a:r>
            <a:r>
              <a:rPr lang="en-US" sz="2600" spc="78" dirty="0">
                <a:latin typeface="Times New Roman" pitchFamily="18" charset="0"/>
                <a:cs typeface="Times New Roman" pitchFamily="18" charset="0"/>
              </a:rPr>
              <a:t> </a:t>
            </a:r>
            <a:r>
              <a:rPr lang="en-US" sz="2600" spc="312" dirty="0">
                <a:latin typeface="Times New Roman" pitchFamily="18" charset="0"/>
                <a:cs typeface="Times New Roman" pitchFamily="18" charset="0"/>
              </a:rPr>
              <a:t>methods</a:t>
            </a:r>
            <a:r>
              <a:rPr lang="en-US" sz="2600" spc="78" dirty="0">
                <a:latin typeface="Times New Roman" pitchFamily="18" charset="0"/>
                <a:cs typeface="Times New Roman" pitchFamily="18" charset="0"/>
              </a:rPr>
              <a:t> </a:t>
            </a:r>
            <a:r>
              <a:rPr lang="en-US" sz="2600" spc="264" dirty="0">
                <a:latin typeface="Times New Roman" pitchFamily="18" charset="0"/>
                <a:cs typeface="Times New Roman" pitchFamily="18" charset="0"/>
              </a:rPr>
              <a:t>none</a:t>
            </a:r>
            <a:r>
              <a:rPr lang="en-US" sz="2600" spc="78" dirty="0">
                <a:latin typeface="Times New Roman" pitchFamily="18" charset="0"/>
                <a:cs typeface="Times New Roman" pitchFamily="18" charset="0"/>
              </a:rPr>
              <a:t> </a:t>
            </a:r>
            <a:r>
              <a:rPr lang="en-US" sz="2600" spc="124" dirty="0">
                <a:latin typeface="Times New Roman" pitchFamily="18" charset="0"/>
                <a:cs typeface="Times New Roman" pitchFamily="18" charset="0"/>
              </a:rPr>
              <a:t>is</a:t>
            </a:r>
            <a:r>
              <a:rPr lang="en-US" sz="2600" spc="84" dirty="0">
                <a:latin typeface="Times New Roman" pitchFamily="18" charset="0"/>
                <a:cs typeface="Times New Roman" pitchFamily="18" charset="0"/>
              </a:rPr>
              <a:t> </a:t>
            </a:r>
            <a:r>
              <a:rPr lang="en-US" sz="2600" spc="274" dirty="0">
                <a:latin typeface="Times New Roman" pitchFamily="18" charset="0"/>
                <a:cs typeface="Times New Roman" pitchFamily="18" charset="0"/>
              </a:rPr>
              <a:t>able</a:t>
            </a:r>
            <a:r>
              <a:rPr lang="en-US" sz="2600" spc="78" dirty="0">
                <a:latin typeface="Times New Roman" pitchFamily="18" charset="0"/>
                <a:cs typeface="Times New Roman" pitchFamily="18" charset="0"/>
              </a:rPr>
              <a:t> </a:t>
            </a:r>
            <a:r>
              <a:rPr lang="en-US" sz="2600" spc="274" dirty="0">
                <a:latin typeface="Times New Roman" pitchFamily="18" charset="0"/>
                <a:cs typeface="Times New Roman" pitchFamily="18" charset="0"/>
              </a:rPr>
              <a:t>to</a:t>
            </a:r>
            <a:r>
              <a:rPr lang="en-US" sz="2600" spc="78" dirty="0">
                <a:latin typeface="Times New Roman" pitchFamily="18" charset="0"/>
                <a:cs typeface="Times New Roman" pitchFamily="18" charset="0"/>
              </a:rPr>
              <a:t> </a:t>
            </a:r>
            <a:r>
              <a:rPr lang="en-US" sz="2600" spc="204" dirty="0">
                <a:latin typeface="Times New Roman" pitchFamily="18" charset="0"/>
                <a:cs typeface="Times New Roman" pitchFamily="18" charset="0"/>
              </a:rPr>
              <a:t>classify  </a:t>
            </a:r>
            <a:r>
              <a:rPr lang="en-US" sz="2600" spc="222" dirty="0">
                <a:latin typeface="Times New Roman" pitchFamily="18" charset="0"/>
                <a:cs typeface="Times New Roman" pitchFamily="18" charset="0"/>
              </a:rPr>
              <a:t>these</a:t>
            </a:r>
            <a:r>
              <a:rPr lang="en-US" sz="2600" spc="66" dirty="0">
                <a:latin typeface="Times New Roman" pitchFamily="18" charset="0"/>
                <a:cs typeface="Times New Roman" pitchFamily="18" charset="0"/>
              </a:rPr>
              <a:t> </a:t>
            </a:r>
            <a:r>
              <a:rPr lang="en-US" sz="2600" spc="192" dirty="0">
                <a:latin typeface="Times New Roman" pitchFamily="18" charset="0"/>
                <a:cs typeface="Times New Roman" pitchFamily="18" charset="0"/>
              </a:rPr>
              <a:t>defects.</a:t>
            </a:r>
          </a:p>
          <a:p>
            <a:endParaRPr lang="en-IN" dirty="0"/>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4</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6987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486" y="166032"/>
            <a:ext cx="10191620" cy="701715"/>
          </a:xfrm>
        </p:spPr>
        <p:txBody>
          <a:bodyPr/>
          <a:lstStyle/>
          <a:p>
            <a:pPr algn="ctr"/>
            <a:r>
              <a:rPr lang="en-US" b="1" u="sng" dirty="0">
                <a:latin typeface="Times New Roman" pitchFamily="18" charset="0"/>
                <a:cs typeface="Times New Roman" pitchFamily="18" charset="0"/>
              </a:rPr>
              <a:t>LITERATURE SURVEY</a:t>
            </a:r>
            <a:endParaRPr lang="en-IN" b="1" u="sng" dirty="0">
              <a:latin typeface="Times New Roman" pitchFamily="18" charset="0"/>
              <a:cs typeface="Times New Roman" pitchFamily="18" charset="0"/>
            </a:endParaRPr>
          </a:p>
        </p:txBody>
      </p:sp>
      <p:sp>
        <p:nvSpPr>
          <p:cNvPr id="3" name="Rectangle 2"/>
          <p:cNvSpPr/>
          <p:nvPr/>
        </p:nvSpPr>
        <p:spPr>
          <a:xfrm>
            <a:off x="382475" y="812434"/>
            <a:ext cx="11469556" cy="6045566"/>
          </a:xfrm>
          <a:prstGeom prst="rect">
            <a:avLst/>
          </a:prstGeom>
        </p:spPr>
        <p:txBody>
          <a:bodyPr wrap="square">
            <a:spAutoFit/>
          </a:bodyPr>
          <a:lstStyle/>
          <a:p>
            <a:pPr marR="169545" algn="ctr">
              <a:lnSpc>
                <a:spcPct val="107400"/>
              </a:lnSpc>
              <a:spcBef>
                <a:spcPts val="100"/>
              </a:spcBef>
              <a:defRPr sz="3200" spc="155">
                <a:solidFill>
                  <a:srgbClr val="040404"/>
                </a:solidFill>
                <a:latin typeface="Arial"/>
                <a:ea typeface="Arial"/>
                <a:cs typeface="Arial"/>
                <a:sym typeface="Arial"/>
              </a:defRPr>
            </a:pPr>
            <a:r>
              <a:rPr lang="en-US" sz="2400" b="1" dirty="0">
                <a:latin typeface="Times New Roman" pitchFamily="18" charset="0"/>
                <a:ea typeface="Times New Roman" pitchFamily="18" charset="0"/>
                <a:cs typeface="Times New Roman" pitchFamily="18" charset="0"/>
              </a:rPr>
              <a:t>Ismail Ibrahim, Syed Abdul </a:t>
            </a:r>
            <a:r>
              <a:rPr lang="en-US" sz="2400" b="1" dirty="0" err="1">
                <a:latin typeface="Times New Roman" pitchFamily="18" charset="0"/>
                <a:ea typeface="Times New Roman" pitchFamily="18" charset="0"/>
                <a:cs typeface="Times New Roman" pitchFamily="18" charset="0"/>
              </a:rPr>
              <a:t>Rahman</a:t>
            </a:r>
            <a:r>
              <a:rPr lang="en-US" sz="2400" b="1" dirty="0">
                <a:latin typeface="Times New Roman" pitchFamily="18" charset="0"/>
                <a:ea typeface="Times New Roman" pitchFamily="18" charset="0"/>
                <a:cs typeface="Times New Roman" pitchFamily="18" charset="0"/>
              </a:rPr>
              <a:t> Syed Abu </a:t>
            </a:r>
            <a:r>
              <a:rPr lang="en-US" sz="2400" b="1" dirty="0" err="1">
                <a:latin typeface="Times New Roman" pitchFamily="18" charset="0"/>
                <a:ea typeface="Times New Roman" pitchFamily="18" charset="0"/>
                <a:cs typeface="Times New Roman" pitchFamily="18" charset="0"/>
              </a:rPr>
              <a:t>Bakar</a:t>
            </a:r>
            <a:r>
              <a:rPr lang="en-US" sz="2400" b="1" dirty="0">
                <a:latin typeface="Times New Roman" pitchFamily="18" charset="0"/>
                <a:ea typeface="Times New Roman" pitchFamily="18" charset="0"/>
                <a:cs typeface="Times New Roman" pitchFamily="18" charset="0"/>
              </a:rPr>
              <a:t>, Musa </a:t>
            </a:r>
            <a:r>
              <a:rPr lang="en-US" sz="2400" b="1" dirty="0" err="1">
                <a:latin typeface="Times New Roman" pitchFamily="18" charset="0"/>
                <a:ea typeface="Times New Roman" pitchFamily="18" charset="0"/>
                <a:cs typeface="Times New Roman" pitchFamily="18" charset="0"/>
              </a:rPr>
              <a:t>Mohd</a:t>
            </a:r>
            <a:r>
              <a:rPr lang="en-US" sz="2400" b="1"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Mokaji</a:t>
            </a:r>
            <a:r>
              <a:rPr lang="en-US" sz="2400" b="1"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Jameel</a:t>
            </a:r>
            <a:r>
              <a:rPr lang="en-US" sz="2400" b="1" dirty="0">
                <a:latin typeface="Times New Roman" pitchFamily="18" charset="0"/>
                <a:ea typeface="Times New Roman" pitchFamily="18" charset="0"/>
                <a:cs typeface="Times New Roman" pitchFamily="18" charset="0"/>
              </a:rPr>
              <a:t> Abdulla Ahmed </a:t>
            </a:r>
            <a:r>
              <a:rPr lang="en-US" sz="2400" b="1" dirty="0" err="1">
                <a:latin typeface="Times New Roman" pitchFamily="18" charset="0"/>
                <a:ea typeface="Times New Roman" pitchFamily="18" charset="0"/>
                <a:cs typeface="Times New Roman" pitchFamily="18" charset="0"/>
              </a:rPr>
              <a:t>Mukred</a:t>
            </a:r>
            <a:r>
              <a:rPr lang="en-US" sz="2400" b="1"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Zulkifly</a:t>
            </a:r>
            <a:r>
              <a:rPr lang="en-US" sz="2400" b="1"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Md</a:t>
            </a:r>
            <a:r>
              <a:rPr lang="en-US" sz="2400" b="1"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Yusof</a:t>
            </a:r>
            <a:r>
              <a:rPr lang="en-US" sz="2400" b="1"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Zuwairie</a:t>
            </a:r>
            <a:r>
              <a:rPr lang="en-US" sz="2400" b="1" spc="5"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Ibrahim,</a:t>
            </a:r>
            <a:r>
              <a:rPr lang="en-US" sz="2400" b="1" spc="-15"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Kamal</a:t>
            </a:r>
            <a:r>
              <a:rPr lang="en-US" sz="2400" b="1" spc="-10"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Khalil,</a:t>
            </a:r>
            <a:r>
              <a:rPr lang="en-US" sz="2400" b="1" spc="-15"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Mohd</a:t>
            </a:r>
            <a:r>
              <a:rPr lang="en-US" sz="2400" b="1" spc="-15"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Saberi</a:t>
            </a:r>
            <a:r>
              <a:rPr lang="en-US" sz="2400" b="1" spc="-10" dirty="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Mohamad</a:t>
            </a:r>
            <a:endParaRPr lang="en-US" sz="2400" b="1" dirty="0" smtClean="0">
              <a:latin typeface="Times New Roman" pitchFamily="18" charset="0"/>
              <a:ea typeface="Times New Roman" pitchFamily="18" charset="0"/>
              <a:cs typeface="Times New Roman" pitchFamily="18" charset="0"/>
            </a:endParaRPr>
          </a:p>
          <a:p>
            <a:pPr marR="169545" algn="ctr">
              <a:lnSpc>
                <a:spcPct val="107400"/>
              </a:lnSpc>
              <a:spcBef>
                <a:spcPts val="100"/>
              </a:spcBef>
              <a:defRPr sz="3200" spc="155">
                <a:solidFill>
                  <a:srgbClr val="040404"/>
                </a:solidFill>
                <a:latin typeface="Arial"/>
                <a:ea typeface="Arial"/>
                <a:cs typeface="Arial"/>
                <a:sym typeface="Arial"/>
              </a:defRPr>
            </a:pPr>
            <a:endParaRPr lang="en-US" sz="2400" dirty="0" smtClean="0">
              <a:latin typeface="Times New Roman" panose="02020603050405020304" pitchFamily="18" charset="0"/>
              <a:cs typeface="Times New Roman" panose="02020603050405020304" pitchFamily="18" charset="0"/>
            </a:endParaRPr>
          </a:p>
          <a:p>
            <a:pPr marL="342900" marR="169545" indent="-342900" algn="just">
              <a:lnSpc>
                <a:spcPct val="107400"/>
              </a:lnSpc>
              <a:spcBef>
                <a:spcPts val="100"/>
              </a:spcBef>
              <a:buFont typeface="Arial" pitchFamily="34" charset="0"/>
              <a:buChar char="•"/>
              <a:defRPr sz="3200" spc="155">
                <a:solidFill>
                  <a:srgbClr val="040404"/>
                </a:solidFill>
                <a:latin typeface="Arial"/>
                <a:ea typeface="Arial"/>
                <a:cs typeface="Arial"/>
                <a:sym typeface="Arial"/>
              </a:defRPr>
            </a:pPr>
            <a:r>
              <a:rPr lang="en-US" sz="2400" dirty="0" smtClean="0">
                <a:latin typeface="Times New Roman" panose="02020603050405020304" pitchFamily="18" charset="0"/>
                <a:cs typeface="Times New Roman" panose="02020603050405020304" pitchFamily="18" charset="0"/>
              </a:rPr>
              <a:t>To </a:t>
            </a:r>
            <a:r>
              <a:rPr lang="en-US" sz="2400" spc="254" dirty="0">
                <a:latin typeface="Times New Roman" panose="02020603050405020304" pitchFamily="18" charset="0"/>
                <a:cs typeface="Times New Roman" panose="02020603050405020304" pitchFamily="18" charset="0"/>
              </a:rPr>
              <a:t>reduce </a:t>
            </a:r>
            <a:r>
              <a:rPr lang="en-US" sz="2400" spc="260" dirty="0">
                <a:latin typeface="Times New Roman" panose="02020603050405020304" pitchFamily="18" charset="0"/>
                <a:cs typeface="Times New Roman" panose="02020603050405020304" pitchFamily="18" charset="0"/>
              </a:rPr>
              <a:t>the </a:t>
            </a:r>
            <a:r>
              <a:rPr lang="en-US" sz="2400" spc="145" dirty="0">
                <a:latin typeface="Times New Roman" panose="02020603050405020304" pitchFamily="18" charset="0"/>
                <a:cs typeface="Times New Roman" panose="02020603050405020304" pitchFamily="18" charset="0"/>
              </a:rPr>
              <a:t>cost, </a:t>
            </a:r>
            <a:r>
              <a:rPr lang="en-US" sz="2400" spc="260" dirty="0">
                <a:latin typeface="Times New Roman" panose="02020603050405020304" pitchFamily="18" charset="0"/>
                <a:cs typeface="Times New Roman" panose="02020603050405020304" pitchFamily="18" charset="0"/>
              </a:rPr>
              <a:t>the </a:t>
            </a:r>
            <a:r>
              <a:rPr lang="en-US" sz="2400" spc="280" dirty="0">
                <a:latin typeface="Times New Roman" panose="02020603050405020304" pitchFamily="18" charset="0"/>
                <a:cs typeface="Times New Roman" panose="02020603050405020304" pitchFamily="18" charset="0"/>
              </a:rPr>
              <a:t>bare </a:t>
            </a:r>
            <a:r>
              <a:rPr lang="en-US" sz="2400" spc="-25" dirty="0">
                <a:latin typeface="Times New Roman" panose="02020603050405020304" pitchFamily="18" charset="0"/>
                <a:cs typeface="Times New Roman" panose="02020603050405020304" pitchFamily="18" charset="0"/>
              </a:rPr>
              <a:t>PCBs </a:t>
            </a:r>
            <a:r>
              <a:rPr lang="en-US" sz="2400" spc="240" dirty="0">
                <a:latin typeface="Times New Roman" panose="02020603050405020304" pitchFamily="18" charset="0"/>
                <a:cs typeface="Times New Roman" panose="02020603050405020304" pitchFamily="18" charset="0"/>
              </a:rPr>
              <a:t>should </a:t>
            </a:r>
            <a:r>
              <a:rPr lang="en-US" sz="2400" spc="285" dirty="0">
                <a:latin typeface="Times New Roman" panose="02020603050405020304" pitchFamily="18" charset="0"/>
                <a:cs typeface="Times New Roman" panose="02020603050405020304" pitchFamily="18" charset="0"/>
              </a:rPr>
              <a:t>be </a:t>
            </a:r>
            <a:r>
              <a:rPr lang="en-US" sz="2400" spc="250" dirty="0">
                <a:latin typeface="Times New Roman" panose="02020603050405020304" pitchFamily="18" charset="0"/>
                <a:cs typeface="Times New Roman" panose="02020603050405020304" pitchFamily="18" charset="0"/>
              </a:rPr>
              <a:t>inspected  </a:t>
            </a:r>
            <a:r>
              <a:rPr lang="en-US" sz="2400" spc="225" dirty="0">
                <a:latin typeface="Times New Roman" panose="02020603050405020304" pitchFamily="18" charset="0"/>
                <a:cs typeface="Times New Roman" panose="02020603050405020304" pitchFamily="18" charset="0"/>
              </a:rPr>
              <a:t>before </a:t>
            </a:r>
            <a:r>
              <a:rPr lang="en-US" sz="2400" spc="-70" dirty="0">
                <a:latin typeface="Times New Roman" panose="02020603050405020304" pitchFamily="18" charset="0"/>
                <a:cs typeface="Times New Roman" panose="02020603050405020304" pitchFamily="18" charset="0"/>
              </a:rPr>
              <a:t>PCB </a:t>
            </a:r>
            <a:r>
              <a:rPr lang="en-US" sz="2400" spc="275" dirty="0" err="1">
                <a:latin typeface="Times New Roman" panose="02020603050405020304" pitchFamily="18" charset="0"/>
                <a:cs typeface="Times New Roman" panose="02020603050405020304" pitchFamily="18" charset="0"/>
              </a:rPr>
              <a:t>manufacturing.</a:t>
            </a:r>
            <a:r>
              <a:rPr lang="en-US" sz="2400" spc="200" dirty="0" err="1">
                <a:latin typeface="Times New Roman" panose="02020603050405020304" pitchFamily="18" charset="0"/>
                <a:cs typeface="Times New Roman" panose="02020603050405020304" pitchFamily="18" charset="0"/>
              </a:rPr>
              <a:t>In</a:t>
            </a:r>
            <a:r>
              <a:rPr lang="en-US" sz="2400" spc="200" dirty="0">
                <a:latin typeface="Times New Roman" panose="02020603050405020304" pitchFamily="18" charset="0"/>
                <a:cs typeface="Times New Roman" panose="02020603050405020304" pitchFamily="18" charset="0"/>
              </a:rPr>
              <a:t> </a:t>
            </a:r>
            <a:r>
              <a:rPr lang="en-US" sz="2400" spc="310" dirty="0">
                <a:latin typeface="Times New Roman" panose="02020603050405020304" pitchFamily="18" charset="0"/>
                <a:cs typeface="Times New Roman" panose="02020603050405020304" pitchFamily="18" charset="0"/>
              </a:rPr>
              <a:t>mass </a:t>
            </a:r>
            <a:r>
              <a:rPr lang="en-US" sz="2400" spc="275" dirty="0">
                <a:latin typeface="Times New Roman" panose="02020603050405020304" pitchFamily="18" charset="0"/>
                <a:cs typeface="Times New Roman" panose="02020603050405020304" pitchFamily="18" charset="0"/>
              </a:rPr>
              <a:t>production </a:t>
            </a:r>
            <a:r>
              <a:rPr lang="en-US" sz="2400" spc="215" dirty="0">
                <a:latin typeface="Times New Roman" panose="02020603050405020304" pitchFamily="18" charset="0"/>
                <a:cs typeface="Times New Roman" panose="02020603050405020304" pitchFamily="18" charset="0"/>
              </a:rPr>
              <a:t>of</a:t>
            </a:r>
            <a:r>
              <a:rPr lang="en-US" sz="2400" spc="-555" dirty="0">
                <a:latin typeface="Times New Roman" panose="02020603050405020304" pitchFamily="18" charset="0"/>
                <a:cs typeface="Times New Roman" panose="02020603050405020304" pitchFamily="18" charset="0"/>
              </a:rPr>
              <a:t> </a:t>
            </a:r>
            <a:r>
              <a:rPr lang="en-US" sz="2400" spc="-70" dirty="0">
                <a:latin typeface="Times New Roman" panose="02020603050405020304" pitchFamily="18" charset="0"/>
                <a:cs typeface="Times New Roman" panose="02020603050405020304" pitchFamily="18" charset="0"/>
              </a:rPr>
              <a:t>PCBs, </a:t>
            </a:r>
            <a:r>
              <a:rPr lang="en-US" sz="2400" spc="260" dirty="0">
                <a:latin typeface="Times New Roman" panose="02020603050405020304" pitchFamily="18" charset="0"/>
                <a:cs typeface="Times New Roman" panose="02020603050405020304" pitchFamily="18" charset="0"/>
              </a:rPr>
              <a:t>the  </a:t>
            </a:r>
            <a:r>
              <a:rPr lang="en-US" sz="2400" spc="233" dirty="0">
                <a:latin typeface="Times New Roman" panose="02020603050405020304" pitchFamily="18" charset="0"/>
                <a:cs typeface="Times New Roman" panose="02020603050405020304" pitchFamily="18" charset="0"/>
              </a:rPr>
              <a:t>inspection </a:t>
            </a:r>
            <a:r>
              <a:rPr lang="en-US" sz="2400" spc="215" dirty="0">
                <a:latin typeface="Times New Roman" panose="02020603050405020304" pitchFamily="18" charset="0"/>
                <a:cs typeface="Times New Roman" panose="02020603050405020304" pitchFamily="18" charset="0"/>
              </a:rPr>
              <a:t>of </a:t>
            </a:r>
            <a:r>
              <a:rPr lang="en-US" sz="2400" spc="-70" dirty="0">
                <a:latin typeface="Times New Roman" panose="02020603050405020304" pitchFamily="18" charset="0"/>
                <a:cs typeface="Times New Roman" panose="02020603050405020304" pitchFamily="18" charset="0"/>
              </a:rPr>
              <a:t>PCB </a:t>
            </a:r>
            <a:r>
              <a:rPr lang="en-US" sz="2400" spc="114" dirty="0">
                <a:latin typeface="Times New Roman" panose="02020603050405020304" pitchFamily="18" charset="0"/>
                <a:cs typeface="Times New Roman" panose="02020603050405020304" pitchFamily="18" charset="0"/>
              </a:rPr>
              <a:t>is </a:t>
            </a:r>
            <a:r>
              <a:rPr lang="en-US" sz="2400" spc="175" dirty="0">
                <a:latin typeface="Times New Roman" panose="02020603050405020304" pitchFamily="18" charset="0"/>
                <a:cs typeface="Times New Roman" panose="02020603050405020304" pitchFamily="18" charset="0"/>
              </a:rPr>
              <a:t>necessary, </a:t>
            </a:r>
            <a:r>
              <a:rPr lang="en-US" sz="2400" spc="220" dirty="0">
                <a:latin typeface="Times New Roman" panose="02020603050405020304" pitchFamily="18" charset="0"/>
                <a:cs typeface="Times New Roman" panose="02020603050405020304" pitchFamily="18" charset="0"/>
              </a:rPr>
              <a:t>especially </a:t>
            </a:r>
            <a:r>
              <a:rPr lang="en-US" sz="2400" spc="195" dirty="0">
                <a:latin typeface="Times New Roman" panose="02020603050405020304" pitchFamily="18" charset="0"/>
                <a:cs typeface="Times New Roman" panose="02020603050405020304" pitchFamily="18" charset="0"/>
              </a:rPr>
              <a:t>for </a:t>
            </a:r>
            <a:r>
              <a:rPr lang="en-US" sz="2400" spc="275" dirty="0">
                <a:latin typeface="Times New Roman" panose="02020603050405020304" pitchFamily="18" charset="0"/>
                <a:cs typeface="Times New Roman" panose="02020603050405020304" pitchFamily="18" charset="0"/>
              </a:rPr>
              <a:t>high </a:t>
            </a:r>
            <a:r>
              <a:rPr lang="en-US" sz="2400" spc="175" dirty="0">
                <a:latin typeface="Times New Roman" panose="02020603050405020304" pitchFamily="18" charset="0"/>
                <a:cs typeface="Times New Roman" panose="02020603050405020304" pitchFamily="18" charset="0"/>
              </a:rPr>
              <a:t>level  </a:t>
            </a:r>
            <a:r>
              <a:rPr lang="en-US" sz="2400" spc="260" dirty="0">
                <a:latin typeface="Times New Roman" panose="02020603050405020304" pitchFamily="18" charset="0"/>
                <a:cs typeface="Times New Roman" panose="02020603050405020304" pitchFamily="18" charset="0"/>
              </a:rPr>
              <a:t>complexity </a:t>
            </a:r>
            <a:r>
              <a:rPr lang="en-US" sz="2400" spc="215" dirty="0">
                <a:latin typeface="Times New Roman" panose="02020603050405020304" pitchFamily="18" charset="0"/>
                <a:cs typeface="Times New Roman" panose="02020603050405020304" pitchFamily="18" charset="0"/>
              </a:rPr>
              <a:t>of </a:t>
            </a:r>
            <a:r>
              <a:rPr lang="en-US" sz="2400" spc="195" dirty="0">
                <a:latin typeface="Times New Roman" panose="02020603050405020304" pitchFamily="18" charset="0"/>
                <a:cs typeface="Times New Roman" panose="02020603050405020304" pitchFamily="18" charset="0"/>
              </a:rPr>
              <a:t>boards.*There </a:t>
            </a:r>
            <a:r>
              <a:rPr lang="en-US" sz="2400" spc="245" dirty="0">
                <a:latin typeface="Times New Roman" panose="02020603050405020304" pitchFamily="18" charset="0"/>
                <a:cs typeface="Times New Roman" panose="02020603050405020304" pitchFamily="18" charset="0"/>
              </a:rPr>
              <a:t>are </a:t>
            </a:r>
            <a:r>
              <a:rPr lang="en-US" sz="2400" spc="220" dirty="0">
                <a:latin typeface="Times New Roman" panose="02020603050405020304" pitchFamily="18" charset="0"/>
                <a:cs typeface="Times New Roman" panose="02020603050405020304" pitchFamily="18" charset="0"/>
              </a:rPr>
              <a:t>different </a:t>
            </a:r>
            <a:r>
              <a:rPr lang="en-US" sz="2400" spc="310" dirty="0">
                <a:latin typeface="Times New Roman" panose="02020603050405020304" pitchFamily="18" charset="0"/>
                <a:cs typeface="Times New Roman" panose="02020603050405020304" pitchFamily="18" charset="0"/>
              </a:rPr>
              <a:t>methods </a:t>
            </a:r>
            <a:r>
              <a:rPr lang="en-US" sz="2400" spc="195" dirty="0">
                <a:latin typeface="Times New Roman" panose="02020603050405020304" pitchFamily="18" charset="0"/>
                <a:cs typeface="Times New Roman" panose="02020603050405020304" pitchFamily="18" charset="0"/>
              </a:rPr>
              <a:t>for  </a:t>
            </a:r>
            <a:r>
              <a:rPr lang="en-US" sz="2400" spc="233" dirty="0">
                <a:latin typeface="Times New Roman" panose="02020603050405020304" pitchFamily="18" charset="0"/>
                <a:cs typeface="Times New Roman" panose="02020603050405020304" pitchFamily="18" charset="0"/>
              </a:rPr>
              <a:t>inspection </a:t>
            </a:r>
            <a:r>
              <a:rPr lang="en-US" sz="2400" spc="215" dirty="0">
                <a:latin typeface="Times New Roman" panose="02020603050405020304" pitchFamily="18" charset="0"/>
                <a:cs typeface="Times New Roman" panose="02020603050405020304" pitchFamily="18" charset="0"/>
              </a:rPr>
              <a:t>of</a:t>
            </a:r>
            <a:r>
              <a:rPr lang="en-US" sz="2400" spc="-100" dirty="0">
                <a:latin typeface="Times New Roman" panose="02020603050405020304" pitchFamily="18" charset="0"/>
                <a:cs typeface="Times New Roman" panose="02020603050405020304" pitchFamily="18" charset="0"/>
              </a:rPr>
              <a:t> </a:t>
            </a:r>
            <a:r>
              <a:rPr lang="en-US" sz="2400" spc="-85" dirty="0">
                <a:latin typeface="Times New Roman" panose="02020603050405020304" pitchFamily="18" charset="0"/>
                <a:cs typeface="Times New Roman" panose="02020603050405020304" pitchFamily="18" charset="0"/>
              </a:rPr>
              <a:t>PCB</a:t>
            </a:r>
            <a:r>
              <a:rPr lang="en-US" sz="2400" spc="-85" dirty="0" smtClean="0">
                <a:latin typeface="Times New Roman" panose="02020603050405020304" pitchFamily="18" charset="0"/>
                <a:cs typeface="Times New Roman" panose="02020603050405020304" pitchFamily="18" charset="0"/>
              </a:rPr>
              <a:t>.</a:t>
            </a:r>
          </a:p>
          <a:p>
            <a:pPr marL="342900" marR="5080" indent="-342900" algn="just">
              <a:lnSpc>
                <a:spcPct val="107400"/>
              </a:lnSpc>
              <a:buFont typeface="Arial" pitchFamily="34" charset="0"/>
              <a:buChar char="•"/>
              <a:defRPr sz="3200" spc="225">
                <a:solidFill>
                  <a:srgbClr val="040404"/>
                </a:solidFill>
                <a:latin typeface="Arial"/>
                <a:ea typeface="Arial"/>
                <a:cs typeface="Arial"/>
                <a:sym typeface="Arial"/>
              </a:defRPr>
            </a:pPr>
            <a:r>
              <a:rPr lang="en-US" sz="2400" dirty="0" smtClean="0">
                <a:latin typeface="Times New Roman" panose="02020603050405020304" pitchFamily="18" charset="0"/>
                <a:cs typeface="Times New Roman" panose="02020603050405020304" pitchFamily="18" charset="0"/>
              </a:rPr>
              <a:t>A</a:t>
            </a:r>
            <a:r>
              <a:rPr lang="en-US" sz="2400" spc="70" dirty="0" smtClean="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individual</a:t>
            </a:r>
            <a:r>
              <a:rPr lang="en-US" sz="2400" spc="70"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operator</a:t>
            </a:r>
            <a:r>
              <a:rPr lang="en-US" sz="2400" spc="75"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inspect</a:t>
            </a:r>
            <a:r>
              <a:rPr lang="en-US" sz="2400" spc="70" dirty="0">
                <a:latin typeface="Times New Roman" panose="02020603050405020304" pitchFamily="18" charset="0"/>
                <a:cs typeface="Times New Roman" panose="02020603050405020304" pitchFamily="18" charset="0"/>
              </a:rPr>
              <a:t> </a:t>
            </a:r>
            <a:r>
              <a:rPr lang="en-US" sz="2400" spc="254" dirty="0">
                <a:latin typeface="Times New Roman" panose="02020603050405020304" pitchFamily="18" charset="0"/>
                <a:cs typeface="Times New Roman" panose="02020603050405020304" pitchFamily="18" charset="0"/>
              </a:rPr>
              <a:t>defect</a:t>
            </a:r>
            <a:r>
              <a:rPr lang="en-US" sz="2400" spc="75" dirty="0">
                <a:latin typeface="Times New Roman" panose="02020603050405020304" pitchFamily="18" charset="0"/>
                <a:cs typeface="Times New Roman" panose="02020603050405020304" pitchFamily="18" charset="0"/>
              </a:rPr>
              <a:t> </a:t>
            </a:r>
            <a:r>
              <a:rPr lang="en-US" sz="2400" spc="320" dirty="0">
                <a:latin typeface="Times New Roman" panose="02020603050405020304" pitchFamily="18" charset="0"/>
                <a:cs typeface="Times New Roman" panose="02020603050405020304" pitchFamily="18" charset="0"/>
              </a:rPr>
              <a:t>by</a:t>
            </a:r>
            <a:r>
              <a:rPr lang="en-US" sz="2400" spc="70" dirty="0">
                <a:latin typeface="Times New Roman" panose="02020603050405020304" pitchFamily="18" charset="0"/>
                <a:cs typeface="Times New Roman" panose="02020603050405020304" pitchFamily="18" charset="0"/>
              </a:rPr>
              <a:t> </a:t>
            </a:r>
            <a:r>
              <a:rPr lang="en-US" sz="2400" spc="229" dirty="0">
                <a:latin typeface="Times New Roman" panose="02020603050405020304" pitchFamily="18" charset="0"/>
                <a:cs typeface="Times New Roman" panose="02020603050405020304" pitchFamily="18" charset="0"/>
              </a:rPr>
              <a:t>looking</a:t>
            </a:r>
            <a:r>
              <a:rPr lang="en-US" sz="2400" spc="75" dirty="0">
                <a:latin typeface="Times New Roman" panose="02020603050405020304" pitchFamily="18" charset="0"/>
                <a:cs typeface="Times New Roman" panose="02020603050405020304" pitchFamily="18" charset="0"/>
              </a:rPr>
              <a:t> </a:t>
            </a:r>
            <a:r>
              <a:rPr lang="en-US" sz="2400" spc="340" dirty="0">
                <a:latin typeface="Times New Roman" panose="02020603050405020304" pitchFamily="18" charset="0"/>
                <a:cs typeface="Times New Roman" panose="02020603050405020304" pitchFamily="18" charset="0"/>
              </a:rPr>
              <a:t>at</a:t>
            </a:r>
            <a:r>
              <a:rPr lang="en-US" sz="2400" spc="70" dirty="0">
                <a:latin typeface="Times New Roman" panose="02020603050405020304" pitchFamily="18" charset="0"/>
                <a:cs typeface="Times New Roman" panose="02020603050405020304" pitchFamily="18" charset="0"/>
              </a:rPr>
              <a:t> </a:t>
            </a:r>
            <a:r>
              <a:rPr lang="en-US" sz="2400" spc="315" dirty="0">
                <a:latin typeface="Times New Roman" panose="02020603050405020304" pitchFamily="18" charset="0"/>
                <a:cs typeface="Times New Roman" panose="02020603050405020304" pitchFamily="18" charset="0"/>
              </a:rPr>
              <a:t>board</a:t>
            </a:r>
            <a:r>
              <a:rPr lang="en-US" sz="2400" spc="75" dirty="0">
                <a:latin typeface="Times New Roman" panose="02020603050405020304" pitchFamily="18" charset="0"/>
                <a:cs typeface="Times New Roman" panose="02020603050405020304" pitchFamily="18" charset="0"/>
              </a:rPr>
              <a:t> </a:t>
            </a:r>
            <a:r>
              <a:rPr lang="en-US" sz="2400" spc="208" dirty="0">
                <a:latin typeface="Times New Roman" panose="02020603050405020304" pitchFamily="18" charset="0"/>
                <a:cs typeface="Times New Roman" panose="02020603050405020304" pitchFamily="18" charset="0"/>
              </a:rPr>
              <a:t>in</a:t>
            </a:r>
            <a:r>
              <a:rPr lang="en-US" sz="2400" spc="70" dirty="0">
                <a:latin typeface="Times New Roman" panose="02020603050405020304" pitchFamily="18" charset="0"/>
                <a:cs typeface="Times New Roman" panose="02020603050405020304" pitchFamily="18" charset="0"/>
              </a:rPr>
              <a:t> </a:t>
            </a:r>
            <a:r>
              <a:rPr lang="en-US" sz="2400" spc="385" dirty="0">
                <a:latin typeface="Times New Roman" panose="02020603050405020304" pitchFamily="18" charset="0"/>
                <a:cs typeface="Times New Roman" panose="02020603050405020304" pitchFamily="18" charset="0"/>
              </a:rPr>
              <a:t>a  </a:t>
            </a:r>
            <a:r>
              <a:rPr lang="en-US" sz="2400" spc="355" dirty="0">
                <a:latin typeface="Times New Roman" panose="02020603050405020304" pitchFamily="18" charset="0"/>
                <a:cs typeface="Times New Roman" panose="02020603050405020304" pitchFamily="18" charset="0"/>
              </a:rPr>
              <a:t>manual </a:t>
            </a:r>
            <a:r>
              <a:rPr lang="en-US" sz="2400" dirty="0">
                <a:latin typeface="Times New Roman" panose="02020603050405020304" pitchFamily="18" charset="0"/>
                <a:cs typeface="Times New Roman" panose="02020603050405020304" pitchFamily="18" charset="0"/>
              </a:rPr>
              <a:t>inspection</a:t>
            </a:r>
            <a:r>
              <a:rPr lang="en-US" sz="2400" dirty="0" smtClean="0">
                <a:latin typeface="Times New Roman" panose="02020603050405020304" pitchFamily="18" charset="0"/>
                <a:cs typeface="Times New Roman" panose="02020603050405020304" pitchFamily="18" charset="0"/>
              </a:rPr>
              <a:t>.</a:t>
            </a:r>
          </a:p>
          <a:p>
            <a:pPr marL="342900" marR="5080" indent="-342900" algn="just">
              <a:lnSpc>
                <a:spcPct val="107400"/>
              </a:lnSpc>
              <a:buFont typeface="Arial" pitchFamily="34" charset="0"/>
              <a:buChar char="•"/>
              <a:defRPr sz="3200" spc="225">
                <a:solidFill>
                  <a:srgbClr val="040404"/>
                </a:solidFill>
                <a:latin typeface="Arial"/>
                <a:ea typeface="Arial"/>
                <a:cs typeface="Arial"/>
                <a:sym typeface="Arial"/>
              </a:defRPr>
            </a:pPr>
            <a:r>
              <a:rPr lang="en-US" sz="2400" dirty="0" smtClean="0">
                <a:latin typeface="Times New Roman" panose="02020603050405020304" pitchFamily="18" charset="0"/>
                <a:cs typeface="Times New Roman" panose="02020603050405020304" pitchFamily="18" charset="0"/>
              </a:rPr>
              <a:t>But</a:t>
            </a:r>
            <a:r>
              <a:rPr lang="en-US" sz="2400" spc="65"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a:t>
            </a:r>
            <a:r>
              <a:rPr lang="en-US" sz="2400" spc="70" dirty="0">
                <a:latin typeface="Times New Roman" panose="02020603050405020304" pitchFamily="18" charset="0"/>
                <a:cs typeface="Times New Roman" panose="02020603050405020304" pitchFamily="18" charset="0"/>
              </a:rPr>
              <a:t> </a:t>
            </a:r>
            <a:r>
              <a:rPr lang="en-US" sz="2400" spc="345" dirty="0">
                <a:latin typeface="Times New Roman" panose="02020603050405020304" pitchFamily="18" charset="0"/>
                <a:cs typeface="Times New Roman" panose="02020603050405020304" pitchFamily="18" charset="0"/>
              </a:rPr>
              <a:t>method</a:t>
            </a:r>
            <a:r>
              <a:rPr lang="en-US" sz="2400" spc="65" dirty="0">
                <a:latin typeface="Times New Roman" panose="02020603050405020304" pitchFamily="18" charset="0"/>
                <a:cs typeface="Times New Roman" panose="02020603050405020304" pitchFamily="18" charset="0"/>
              </a:rPr>
              <a:t> </a:t>
            </a:r>
            <a:r>
              <a:rPr lang="en-US" sz="2400" spc="270" dirty="0">
                <a:latin typeface="Times New Roman" panose="02020603050405020304" pitchFamily="18" charset="0"/>
                <a:cs typeface="Times New Roman" panose="02020603050405020304" pitchFamily="18" charset="0"/>
              </a:rPr>
              <a:t>was</a:t>
            </a:r>
            <a:r>
              <a:rPr lang="en-US" sz="2400" spc="70" dirty="0">
                <a:latin typeface="Times New Roman" panose="02020603050405020304" pitchFamily="18" charset="0"/>
                <a:cs typeface="Times New Roman" panose="02020603050405020304" pitchFamily="18" charset="0"/>
              </a:rPr>
              <a:t> </a:t>
            </a:r>
            <a:r>
              <a:rPr lang="en-US" sz="2400" spc="233" dirty="0">
                <a:latin typeface="Times New Roman" panose="02020603050405020304" pitchFamily="18" charset="0"/>
                <a:cs typeface="Times New Roman" panose="02020603050405020304" pitchFamily="18" charset="0"/>
              </a:rPr>
              <a:t>yielding</a:t>
            </a:r>
            <a:r>
              <a:rPr lang="en-US" sz="2400" spc="65" dirty="0">
                <a:latin typeface="Times New Roman" panose="02020603050405020304" pitchFamily="18" charset="0"/>
                <a:cs typeface="Times New Roman" panose="02020603050405020304" pitchFamily="18" charset="0"/>
              </a:rPr>
              <a:t> </a:t>
            </a:r>
            <a:r>
              <a:rPr lang="en-US" sz="2400" spc="385" dirty="0">
                <a:latin typeface="Times New Roman" panose="02020603050405020304" pitchFamily="18" charset="0"/>
                <a:cs typeface="Times New Roman" panose="02020603050405020304" pitchFamily="18" charset="0"/>
              </a:rPr>
              <a:t>a</a:t>
            </a:r>
            <a:r>
              <a:rPr lang="en-US" sz="2400" spc="70" dirty="0">
                <a:latin typeface="Times New Roman" panose="02020603050405020304" pitchFamily="18" charset="0"/>
                <a:cs typeface="Times New Roman" panose="02020603050405020304" pitchFamily="18" charset="0"/>
              </a:rPr>
              <a:t> </a:t>
            </a:r>
            <a:r>
              <a:rPr lang="en-US" sz="2400" spc="265" dirty="0">
                <a:latin typeface="Times New Roman" panose="02020603050405020304" pitchFamily="18" charset="0"/>
                <a:cs typeface="Times New Roman" panose="02020603050405020304" pitchFamily="18" charset="0"/>
              </a:rPr>
              <a:t>poor</a:t>
            </a:r>
            <a:r>
              <a:rPr lang="en-US" sz="2400" spc="65" dirty="0">
                <a:latin typeface="Times New Roman" panose="02020603050405020304" pitchFamily="18" charset="0"/>
                <a:cs typeface="Times New Roman" panose="02020603050405020304" pitchFamily="18" charset="0"/>
              </a:rPr>
              <a:t> </a:t>
            </a:r>
            <a:r>
              <a:rPr lang="en-US" sz="2400" spc="140" dirty="0">
                <a:latin typeface="Times New Roman" panose="02020603050405020304" pitchFamily="18" charset="0"/>
                <a:cs typeface="Times New Roman" panose="02020603050405020304" pitchFamily="18" charset="0"/>
              </a:rPr>
              <a:t>results.</a:t>
            </a:r>
            <a:r>
              <a:rPr lang="en-US" sz="2400" spc="70" dirty="0">
                <a:latin typeface="Times New Roman" panose="02020603050405020304" pitchFamily="18" charset="0"/>
                <a:cs typeface="Times New Roman" panose="02020603050405020304" pitchFamily="18" charset="0"/>
              </a:rPr>
              <a:t> </a:t>
            </a:r>
            <a:r>
              <a:rPr lang="en-US" sz="2400" spc="120" dirty="0">
                <a:latin typeface="Times New Roman" panose="02020603050405020304" pitchFamily="18" charset="0"/>
                <a:cs typeface="Times New Roman" panose="02020603050405020304" pitchFamily="18" charset="0"/>
              </a:rPr>
              <a:t>In  </a:t>
            </a:r>
            <a:r>
              <a:rPr lang="en-US" sz="2400" spc="220" dirty="0">
                <a:latin typeface="Times New Roman" panose="02020603050405020304" pitchFamily="18" charset="0"/>
                <a:cs typeface="Times New Roman" panose="02020603050405020304" pitchFamily="18" charset="0"/>
              </a:rPr>
              <a:t>research</a:t>
            </a:r>
            <a:r>
              <a:rPr lang="en-US" sz="2400" spc="75" dirty="0">
                <a:latin typeface="Times New Roman" panose="02020603050405020304" pitchFamily="18" charset="0"/>
                <a:cs typeface="Times New Roman" panose="02020603050405020304" pitchFamily="18" charset="0"/>
              </a:rPr>
              <a:t> </a:t>
            </a:r>
            <a:r>
              <a:rPr lang="en-US" sz="2400" spc="200" dirty="0">
                <a:latin typeface="Times New Roman" panose="02020603050405020304" pitchFamily="18" charset="0"/>
                <a:cs typeface="Times New Roman" panose="02020603050405020304" pitchFamily="18" charset="0"/>
              </a:rPr>
              <a:t>works</a:t>
            </a:r>
            <a:r>
              <a:rPr lang="en-US" sz="2400" spc="75" dirty="0">
                <a:latin typeface="Times New Roman" panose="02020603050405020304" pitchFamily="18" charset="0"/>
                <a:cs typeface="Times New Roman" panose="02020603050405020304" pitchFamily="18" charset="0"/>
              </a:rPr>
              <a:t> </a:t>
            </a:r>
            <a:r>
              <a:rPr lang="en-US" sz="2400" spc="295" dirty="0">
                <a:latin typeface="Times New Roman" panose="02020603050405020304" pitchFamily="18" charset="0"/>
                <a:cs typeface="Times New Roman" panose="02020603050405020304" pitchFamily="18" charset="0"/>
              </a:rPr>
              <a:t>mentioned</a:t>
            </a:r>
            <a:r>
              <a:rPr lang="en-US" sz="2400" spc="75" dirty="0">
                <a:latin typeface="Times New Roman" panose="02020603050405020304" pitchFamily="18" charset="0"/>
                <a:cs typeface="Times New Roman" panose="02020603050405020304" pitchFamily="18" charset="0"/>
              </a:rPr>
              <a:t> </a:t>
            </a:r>
            <a:r>
              <a:rPr lang="en-US" sz="2400" spc="208" dirty="0">
                <a:latin typeface="Times New Roman" panose="02020603050405020304" pitchFamily="18" charset="0"/>
                <a:cs typeface="Times New Roman" panose="02020603050405020304" pitchFamily="18" charset="0"/>
              </a:rPr>
              <a:t>in</a:t>
            </a:r>
            <a:r>
              <a:rPr lang="en-US" sz="2400" spc="75" dirty="0">
                <a:latin typeface="Times New Roman" panose="02020603050405020304" pitchFamily="18" charset="0"/>
                <a:cs typeface="Times New Roman" panose="02020603050405020304" pitchFamily="18" charset="0"/>
              </a:rPr>
              <a:t> </a:t>
            </a:r>
            <a:r>
              <a:rPr lang="en-US" sz="2400" spc="300" dirty="0">
                <a:latin typeface="Times New Roman" panose="02020603050405020304" pitchFamily="18" charset="0"/>
                <a:cs typeface="Times New Roman" panose="02020603050405020304" pitchFamily="18" charset="0"/>
              </a:rPr>
              <a:t>paper</a:t>
            </a:r>
            <a:r>
              <a:rPr lang="en-US" sz="2400" spc="75" dirty="0">
                <a:latin typeface="Times New Roman" panose="02020603050405020304" pitchFamily="18" charset="0"/>
                <a:cs typeface="Times New Roman" panose="02020603050405020304" pitchFamily="18" charset="0"/>
              </a:rPr>
              <a:t> </a:t>
            </a:r>
            <a:r>
              <a:rPr lang="en-US" sz="2400" spc="320" dirty="0">
                <a:latin typeface="Times New Roman" panose="02020603050405020304" pitchFamily="18" charset="0"/>
                <a:cs typeface="Times New Roman" panose="02020603050405020304" pitchFamily="18" charset="0"/>
              </a:rPr>
              <a:t>by</a:t>
            </a:r>
            <a:r>
              <a:rPr lang="en-US" sz="2400" spc="75"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Ismail</a:t>
            </a:r>
            <a:r>
              <a:rPr lang="en-US" sz="2400" i="1" spc="75" dirty="0">
                <a:latin typeface="Times New Roman" panose="02020603050405020304" pitchFamily="18" charset="0"/>
                <a:cs typeface="Times New Roman" panose="02020603050405020304" pitchFamily="18" charset="0"/>
              </a:rPr>
              <a:t> </a:t>
            </a:r>
            <a:r>
              <a:rPr lang="en-US" sz="2400" i="1" spc="275" dirty="0">
                <a:latin typeface="Times New Roman" panose="02020603050405020304" pitchFamily="18" charset="0"/>
                <a:cs typeface="Times New Roman" panose="02020603050405020304" pitchFamily="18" charset="0"/>
              </a:rPr>
              <a:t>Ibrahim</a:t>
            </a:r>
            <a:r>
              <a:rPr lang="en-US" sz="2400" i="1" spc="75" dirty="0">
                <a:latin typeface="Times New Roman" panose="02020603050405020304" pitchFamily="18" charset="0"/>
                <a:cs typeface="Times New Roman" panose="02020603050405020304" pitchFamily="18" charset="0"/>
              </a:rPr>
              <a:t> </a:t>
            </a:r>
            <a:r>
              <a:rPr lang="en-US" sz="2400" spc="355" dirty="0">
                <a:latin typeface="Times New Roman" panose="02020603050405020304" pitchFamily="18" charset="0"/>
                <a:cs typeface="Times New Roman" panose="02020603050405020304" pitchFamily="18" charset="0"/>
              </a:rPr>
              <a:t>and  </a:t>
            </a:r>
            <a:r>
              <a:rPr lang="en-US" sz="2400" spc="215" dirty="0">
                <a:latin typeface="Times New Roman" panose="02020603050405020304" pitchFamily="18" charset="0"/>
                <a:cs typeface="Times New Roman" panose="02020603050405020304" pitchFamily="18" charset="0"/>
              </a:rPr>
              <a:t>others</a:t>
            </a:r>
            <a:r>
              <a:rPr lang="en-US" sz="2400" spc="70" dirty="0">
                <a:latin typeface="Times New Roman" panose="02020603050405020304" pitchFamily="18" charset="0"/>
                <a:cs typeface="Times New Roman" panose="02020603050405020304" pitchFamily="18" charset="0"/>
              </a:rPr>
              <a:t> </a:t>
            </a:r>
            <a:r>
              <a:rPr lang="en-US" sz="2400" spc="300" dirty="0">
                <a:latin typeface="Times New Roman" panose="02020603050405020304" pitchFamily="18" charset="0"/>
                <a:cs typeface="Times New Roman" panose="02020603050405020304" pitchFamily="18" charset="0"/>
              </a:rPr>
              <a:t>Automatic</a:t>
            </a:r>
            <a:r>
              <a:rPr lang="en-US" sz="2400" spc="70" dirty="0">
                <a:latin typeface="Times New Roman" panose="02020603050405020304" pitchFamily="18" charset="0"/>
                <a:cs typeface="Times New Roman" panose="02020603050405020304" pitchFamily="18" charset="0"/>
              </a:rPr>
              <a:t> </a:t>
            </a:r>
            <a:r>
              <a:rPr lang="en-US" sz="2400" spc="270" dirty="0">
                <a:latin typeface="Times New Roman" panose="02020603050405020304" pitchFamily="18" charset="0"/>
                <a:cs typeface="Times New Roman" panose="02020603050405020304" pitchFamily="18" charset="0"/>
              </a:rPr>
              <a:t>optical</a:t>
            </a:r>
            <a:r>
              <a:rPr lang="en-US" sz="2400" spc="75" dirty="0">
                <a:latin typeface="Times New Roman" panose="02020603050405020304" pitchFamily="18" charset="0"/>
                <a:cs typeface="Times New Roman" panose="02020603050405020304" pitchFamily="18" charset="0"/>
              </a:rPr>
              <a:t> </a:t>
            </a:r>
            <a:r>
              <a:rPr lang="en-US" sz="2400" spc="233" dirty="0">
                <a:latin typeface="Times New Roman" panose="02020603050405020304" pitchFamily="18" charset="0"/>
                <a:cs typeface="Times New Roman" panose="02020603050405020304" pitchFamily="18" charset="0"/>
              </a:rPr>
              <a:t>inspection</a:t>
            </a:r>
            <a:r>
              <a:rPr lang="en-US" sz="2400" spc="70" dirty="0">
                <a:latin typeface="Times New Roman" panose="02020603050405020304" pitchFamily="18" charset="0"/>
                <a:cs typeface="Times New Roman" panose="02020603050405020304" pitchFamily="18" charset="0"/>
              </a:rPr>
              <a:t> </a:t>
            </a:r>
            <a:r>
              <a:rPr lang="en-US" sz="2400" spc="114" dirty="0">
                <a:latin typeface="Times New Roman" panose="02020603050405020304" pitchFamily="18" charset="0"/>
                <a:cs typeface="Times New Roman" panose="02020603050405020304" pitchFamily="18" charset="0"/>
              </a:rPr>
              <a:t>is</a:t>
            </a:r>
            <a:r>
              <a:rPr lang="en-US" sz="2400" spc="75" dirty="0">
                <a:latin typeface="Times New Roman" panose="02020603050405020304" pitchFamily="18" charset="0"/>
                <a:cs typeface="Times New Roman" panose="02020603050405020304" pitchFamily="18" charset="0"/>
              </a:rPr>
              <a:t> </a:t>
            </a:r>
            <a:r>
              <a:rPr lang="en-US" sz="2400" spc="220" dirty="0">
                <a:latin typeface="Times New Roman" panose="02020603050405020304" pitchFamily="18" charset="0"/>
                <a:cs typeface="Times New Roman" panose="02020603050405020304" pitchFamily="18" charset="0"/>
              </a:rPr>
              <a:t>preferred</a:t>
            </a:r>
            <a:r>
              <a:rPr lang="en-US" sz="2400" spc="70" dirty="0">
                <a:latin typeface="Times New Roman" panose="02020603050405020304" pitchFamily="18" charset="0"/>
                <a:cs typeface="Times New Roman" panose="02020603050405020304" pitchFamily="18" charset="0"/>
              </a:rPr>
              <a:t> </a:t>
            </a:r>
            <a:r>
              <a:rPr lang="en-US" sz="2400" spc="345" dirty="0">
                <a:latin typeface="Times New Roman" panose="02020603050405020304" pitchFamily="18" charset="0"/>
                <a:cs typeface="Times New Roman" panose="02020603050405020304" pitchFamily="18" charset="0"/>
              </a:rPr>
              <a:t>method</a:t>
            </a:r>
            <a:r>
              <a:rPr lang="en-US" sz="2400" spc="70" dirty="0">
                <a:latin typeface="Times New Roman" panose="02020603050405020304" pitchFamily="18" charset="0"/>
                <a:cs typeface="Times New Roman" panose="02020603050405020304" pitchFamily="18" charset="0"/>
              </a:rPr>
              <a:t> </a:t>
            </a:r>
            <a:r>
              <a:rPr lang="en-US" sz="2400" spc="195" dirty="0">
                <a:latin typeface="Times New Roman" panose="02020603050405020304" pitchFamily="18" charset="0"/>
                <a:cs typeface="Times New Roman" panose="02020603050405020304" pitchFamily="18" charset="0"/>
              </a:rPr>
              <a:t>for  </a:t>
            </a:r>
            <a:r>
              <a:rPr lang="en-US" sz="2400" spc="233" dirty="0">
                <a:latin typeface="Times New Roman" panose="02020603050405020304" pitchFamily="18" charset="0"/>
                <a:cs typeface="Times New Roman" panose="02020603050405020304" pitchFamily="18" charset="0"/>
              </a:rPr>
              <a:t>inspection </a:t>
            </a:r>
            <a:r>
              <a:rPr lang="en-US" sz="2400" spc="215" dirty="0">
                <a:latin typeface="Times New Roman" panose="02020603050405020304" pitchFamily="18" charset="0"/>
                <a:cs typeface="Times New Roman" panose="02020603050405020304" pitchFamily="18" charset="0"/>
              </a:rPr>
              <a:t>of</a:t>
            </a:r>
            <a:r>
              <a:rPr lang="en-US" sz="2400" spc="-100" dirty="0">
                <a:latin typeface="Times New Roman" panose="02020603050405020304" pitchFamily="18" charset="0"/>
                <a:cs typeface="Times New Roman" panose="02020603050405020304" pitchFamily="18" charset="0"/>
              </a:rPr>
              <a:t> </a:t>
            </a:r>
            <a:r>
              <a:rPr lang="en-US" sz="2400" spc="-85" dirty="0">
                <a:latin typeface="Times New Roman" panose="02020603050405020304" pitchFamily="18" charset="0"/>
                <a:cs typeface="Times New Roman" panose="02020603050405020304" pitchFamily="18" charset="0"/>
              </a:rPr>
              <a:t>PCB</a:t>
            </a:r>
            <a:r>
              <a:rPr lang="en-US" sz="2400" spc="-85" dirty="0" smtClean="0">
                <a:latin typeface="Times New Roman" panose="02020603050405020304" pitchFamily="18" charset="0"/>
                <a:cs typeface="Times New Roman" panose="02020603050405020304" pitchFamily="18" charset="0"/>
              </a:rPr>
              <a:t>.</a:t>
            </a:r>
            <a:endParaRPr lang="en-US" sz="2400" spc="204" dirty="0">
              <a:latin typeface="Times New Roman" panose="02020603050405020304" pitchFamily="18" charset="0"/>
              <a:cs typeface="Times New Roman" panose="02020603050405020304" pitchFamily="18" charset="0"/>
            </a:endParaRPr>
          </a:p>
          <a:p>
            <a:pPr marL="342900" marR="69213" indent="-342900" algn="just">
              <a:lnSpc>
                <a:spcPct val="107400"/>
              </a:lnSpc>
              <a:buFont typeface="Arial" pitchFamily="34" charset="0"/>
              <a:buChar char="•"/>
              <a:defRPr sz="3200" spc="250">
                <a:solidFill>
                  <a:srgbClr val="040404"/>
                </a:solidFill>
                <a:latin typeface="Arial"/>
                <a:ea typeface="Arial"/>
                <a:cs typeface="Arial"/>
                <a:sym typeface="Arial"/>
              </a:defRPr>
            </a:pPr>
            <a:r>
              <a:rPr lang="en-US" sz="2400" dirty="0">
                <a:latin typeface="Times New Roman" panose="02020603050405020304" pitchFamily="18" charset="0"/>
                <a:cs typeface="Times New Roman" panose="02020603050405020304" pitchFamily="18" charset="0"/>
              </a:rPr>
              <a:t>An</a:t>
            </a:r>
            <a:r>
              <a:rPr lang="en-US" sz="2400" spc="75" dirty="0">
                <a:latin typeface="Times New Roman" panose="02020603050405020304" pitchFamily="18" charset="0"/>
                <a:cs typeface="Times New Roman" panose="02020603050405020304" pitchFamily="18" charset="0"/>
              </a:rPr>
              <a:t> </a:t>
            </a:r>
            <a:r>
              <a:rPr lang="en-US" sz="2400" spc="345" dirty="0">
                <a:latin typeface="Times New Roman" panose="02020603050405020304" pitchFamily="18" charset="0"/>
                <a:cs typeface="Times New Roman" panose="02020603050405020304" pitchFamily="18" charset="0"/>
              </a:rPr>
              <a:t>automated</a:t>
            </a:r>
            <a:r>
              <a:rPr lang="en-US" sz="2400" spc="80" dirty="0">
                <a:latin typeface="Times New Roman" panose="02020603050405020304" pitchFamily="18" charset="0"/>
                <a:cs typeface="Times New Roman" panose="02020603050405020304" pitchFamily="18" charset="0"/>
              </a:rPr>
              <a:t> </a:t>
            </a:r>
            <a:r>
              <a:rPr lang="en-US" sz="2400" spc="208" dirty="0">
                <a:latin typeface="Times New Roman" panose="02020603050405020304" pitchFamily="18" charset="0"/>
                <a:cs typeface="Times New Roman" panose="02020603050405020304" pitchFamily="18" charset="0"/>
              </a:rPr>
              <a:t>visual</a:t>
            </a:r>
            <a:r>
              <a:rPr lang="en-US" sz="2400" spc="80"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printed</a:t>
            </a:r>
            <a:r>
              <a:rPr lang="en-US" sz="2400" spc="80" dirty="0">
                <a:latin typeface="Times New Roman" panose="02020603050405020304" pitchFamily="18" charset="0"/>
                <a:cs typeface="Times New Roman" panose="02020603050405020304" pitchFamily="18" charset="0"/>
              </a:rPr>
              <a:t> </a:t>
            </a:r>
            <a:r>
              <a:rPr lang="en-US" sz="2400" spc="229" dirty="0">
                <a:latin typeface="Times New Roman" panose="02020603050405020304" pitchFamily="18" charset="0"/>
                <a:cs typeface="Times New Roman" panose="02020603050405020304" pitchFamily="18" charset="0"/>
              </a:rPr>
              <a:t>circuit</a:t>
            </a:r>
            <a:r>
              <a:rPr lang="en-US" sz="2400" spc="80" dirty="0">
                <a:latin typeface="Times New Roman" panose="02020603050405020304" pitchFamily="18" charset="0"/>
                <a:cs typeface="Times New Roman" panose="02020603050405020304" pitchFamily="18" charset="0"/>
              </a:rPr>
              <a:t> </a:t>
            </a:r>
            <a:r>
              <a:rPr lang="en-US" sz="2400" spc="315" dirty="0">
                <a:latin typeface="Times New Roman" panose="02020603050405020304" pitchFamily="18" charset="0"/>
                <a:cs typeface="Times New Roman" panose="02020603050405020304" pitchFamily="18" charset="0"/>
              </a:rPr>
              <a:t>board</a:t>
            </a:r>
            <a:r>
              <a:rPr lang="en-US" sz="2400" spc="75" dirty="0">
                <a:latin typeface="Times New Roman" panose="02020603050405020304" pitchFamily="18" charset="0"/>
                <a:cs typeface="Times New Roman" panose="02020603050405020304" pitchFamily="18" charset="0"/>
              </a:rPr>
              <a:t> </a:t>
            </a:r>
            <a:r>
              <a:rPr lang="en-US" sz="2400" spc="220" dirty="0">
                <a:latin typeface="Times New Roman" panose="02020603050405020304" pitchFamily="18" charset="0"/>
                <a:cs typeface="Times New Roman" panose="02020603050405020304" pitchFamily="18" charset="0"/>
              </a:rPr>
              <a:t>(PCB)</a:t>
            </a:r>
            <a:r>
              <a:rPr lang="en-US" sz="2400" spc="80" dirty="0">
                <a:latin typeface="Times New Roman" panose="02020603050405020304" pitchFamily="18" charset="0"/>
                <a:cs typeface="Times New Roman" panose="02020603050405020304" pitchFamily="18" charset="0"/>
              </a:rPr>
              <a:t> </a:t>
            </a:r>
            <a:r>
              <a:rPr lang="en-US" sz="2400" spc="233" dirty="0">
                <a:latin typeface="Times New Roman" panose="02020603050405020304" pitchFamily="18" charset="0"/>
                <a:cs typeface="Times New Roman" panose="02020603050405020304" pitchFamily="18" charset="0"/>
              </a:rPr>
              <a:t>inspection  </a:t>
            </a:r>
            <a:r>
              <a:rPr lang="en-US" sz="2400" spc="114" dirty="0">
                <a:latin typeface="Times New Roman" panose="02020603050405020304" pitchFamily="18" charset="0"/>
                <a:cs typeface="Times New Roman" panose="02020603050405020304" pitchFamily="18" charset="0"/>
              </a:rPr>
              <a:t>is </a:t>
            </a:r>
            <a:r>
              <a:rPr lang="en-US" sz="2400" spc="240" dirty="0">
                <a:latin typeface="Times New Roman" panose="02020603050405020304" pitchFamily="18" charset="0"/>
                <a:cs typeface="Times New Roman" panose="02020603050405020304" pitchFamily="18" charset="0"/>
              </a:rPr>
              <a:t>used </a:t>
            </a:r>
            <a:r>
              <a:rPr lang="en-US" sz="2400" spc="275" dirty="0">
                <a:latin typeface="Times New Roman" panose="02020603050405020304" pitchFamily="18" charset="0"/>
                <a:cs typeface="Times New Roman" panose="02020603050405020304" pitchFamily="18" charset="0"/>
              </a:rPr>
              <a:t>to </a:t>
            </a:r>
            <a:r>
              <a:rPr lang="en-US" sz="2400" spc="254" dirty="0">
                <a:latin typeface="Times New Roman" panose="02020603050405020304" pitchFamily="18" charset="0"/>
                <a:cs typeface="Times New Roman" panose="02020603050405020304" pitchFamily="18" charset="0"/>
              </a:rPr>
              <a:t>reduce </a:t>
            </a:r>
            <a:r>
              <a:rPr lang="en-US" sz="2400" spc="280" dirty="0">
                <a:latin typeface="Times New Roman" panose="02020603050405020304" pitchFamily="18" charset="0"/>
                <a:cs typeface="Times New Roman" panose="02020603050405020304" pitchFamily="18" charset="0"/>
              </a:rPr>
              <a:t>problems </a:t>
            </a:r>
            <a:r>
              <a:rPr lang="en-US" sz="2400" spc="254" dirty="0">
                <a:latin typeface="Times New Roman" panose="02020603050405020304" pitchFamily="18" charset="0"/>
                <a:cs typeface="Times New Roman" panose="02020603050405020304" pitchFamily="18" charset="0"/>
              </a:rPr>
              <a:t>occurred </a:t>
            </a:r>
            <a:r>
              <a:rPr lang="en-US" sz="2400" spc="290" dirty="0">
                <a:latin typeface="Times New Roman" panose="02020603050405020304" pitchFamily="18" charset="0"/>
                <a:cs typeface="Times New Roman" panose="02020603050405020304" pitchFamily="18" charset="0"/>
              </a:rPr>
              <a:t>due </a:t>
            </a:r>
            <a:r>
              <a:rPr lang="en-US" sz="2400" spc="275" dirty="0">
                <a:latin typeface="Times New Roman" panose="02020603050405020304" pitchFamily="18" charset="0"/>
                <a:cs typeface="Times New Roman" panose="02020603050405020304" pitchFamily="18" charset="0"/>
              </a:rPr>
              <a:t>to </a:t>
            </a:r>
            <a:r>
              <a:rPr lang="en-US" sz="2400" spc="355" dirty="0">
                <a:latin typeface="Times New Roman" panose="02020603050405020304" pitchFamily="18" charset="0"/>
                <a:cs typeface="Times New Roman" panose="02020603050405020304" pitchFamily="18" charset="0"/>
              </a:rPr>
              <a:t>manual  </a:t>
            </a:r>
            <a:r>
              <a:rPr lang="en-US" sz="2400" spc="200" dirty="0">
                <a:latin typeface="Times New Roman" panose="02020603050405020304" pitchFamily="18" charset="0"/>
                <a:cs typeface="Times New Roman" panose="02020603050405020304" pitchFamily="18" charset="0"/>
              </a:rPr>
              <a:t>inspection.</a:t>
            </a:r>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5</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381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7" y="0"/>
            <a:ext cx="10515600" cy="709127"/>
          </a:xfrm>
        </p:spPr>
        <p:txBody>
          <a:bodyPr>
            <a:normAutofit/>
          </a:bodyPr>
          <a:lstStyle/>
          <a:p>
            <a:pPr algn="ctr"/>
            <a:r>
              <a:rPr lang="en-US" b="1" u="sng" dirty="0">
                <a:latin typeface="Times New Roman" pitchFamily="18" charset="0"/>
                <a:cs typeface="Times New Roman" pitchFamily="18" charset="0"/>
              </a:rPr>
              <a:t>LITERATURE SURVEY</a:t>
            </a:r>
            <a:endParaRPr lang="en-IN" dirty="0"/>
          </a:p>
        </p:txBody>
      </p:sp>
      <p:sp>
        <p:nvSpPr>
          <p:cNvPr id="3" name="Rectangle 2"/>
          <p:cNvSpPr/>
          <p:nvPr/>
        </p:nvSpPr>
        <p:spPr>
          <a:xfrm>
            <a:off x="447869" y="709127"/>
            <a:ext cx="11163560" cy="6040115"/>
          </a:xfrm>
          <a:prstGeom prst="rect">
            <a:avLst/>
          </a:prstGeom>
        </p:spPr>
        <p:txBody>
          <a:bodyPr wrap="square">
            <a:spAutoFit/>
          </a:bodyPr>
          <a:lstStyle/>
          <a:p>
            <a:pPr marR="1441450" algn="ctr">
              <a:defRPr sz="3000" spc="40">
                <a:solidFill>
                  <a:srgbClr val="040404"/>
                </a:solidFill>
                <a:latin typeface="Arial"/>
                <a:ea typeface="Arial"/>
                <a:cs typeface="Arial"/>
                <a:sym typeface="Arial"/>
              </a:defRPr>
            </a:pPr>
            <a:r>
              <a:rPr lang="en-US" sz="2400" b="1" dirty="0">
                <a:latin typeface="Times New Roman" pitchFamily="18" charset="0"/>
                <a:ea typeface="Times New Roman" pitchFamily="18" charset="0"/>
                <a:cs typeface="Times New Roman" pitchFamily="18" charset="0"/>
              </a:rPr>
              <a:t>Wu,</a:t>
            </a:r>
            <a:r>
              <a:rPr lang="en-US" sz="2400" b="1" spc="-30"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Wen-Yen,</a:t>
            </a:r>
            <a:r>
              <a:rPr lang="en-US" sz="2400" b="1" spc="-5"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Mao-</a:t>
            </a:r>
            <a:r>
              <a:rPr lang="en-US" sz="2400" b="1" dirty="0" err="1">
                <a:latin typeface="Times New Roman" pitchFamily="18" charset="0"/>
                <a:ea typeface="Times New Roman" pitchFamily="18" charset="0"/>
                <a:cs typeface="Times New Roman" pitchFamily="18" charset="0"/>
              </a:rPr>
              <a:t>Jiun</a:t>
            </a:r>
            <a:r>
              <a:rPr lang="en-US" sz="2400" b="1" dirty="0">
                <a:latin typeface="Times New Roman" pitchFamily="18" charset="0"/>
                <a:ea typeface="Times New Roman" pitchFamily="18" charset="0"/>
                <a:cs typeface="Times New Roman" pitchFamily="18" charset="0"/>
              </a:rPr>
              <a:t>,</a:t>
            </a:r>
            <a:r>
              <a:rPr lang="en-US" sz="2400" b="1" spc="-10"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J.</a:t>
            </a:r>
            <a:r>
              <a:rPr lang="en-US" sz="2400" b="1" spc="-10"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Wang</a:t>
            </a:r>
            <a:r>
              <a:rPr lang="en-US" sz="2400" b="1" spc="-35"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and</a:t>
            </a:r>
            <a:r>
              <a:rPr lang="en-US" sz="2400" b="1" spc="-10" dirty="0">
                <a:latin typeface="Times New Roman" pitchFamily="18" charset="0"/>
                <a:ea typeface="Times New Roman" pitchFamily="18" charset="0"/>
                <a:cs typeface="Times New Roman" pitchFamily="18" charset="0"/>
              </a:rPr>
              <a:t> </a:t>
            </a:r>
            <a:r>
              <a:rPr lang="en-US" sz="2400" b="1" dirty="0" err="1">
                <a:latin typeface="Times New Roman" pitchFamily="18" charset="0"/>
                <a:ea typeface="Times New Roman" pitchFamily="18" charset="0"/>
                <a:cs typeface="Times New Roman" pitchFamily="18" charset="0"/>
              </a:rPr>
              <a:t>Chih</a:t>
            </a:r>
            <a:r>
              <a:rPr lang="en-US" sz="2400" b="1" dirty="0">
                <a:latin typeface="Times New Roman" pitchFamily="18" charset="0"/>
                <a:ea typeface="Times New Roman" pitchFamily="18" charset="0"/>
                <a:cs typeface="Times New Roman" pitchFamily="18" charset="0"/>
              </a:rPr>
              <a:t>-Ming,</a:t>
            </a:r>
            <a:r>
              <a:rPr lang="en-US" sz="2400" b="1" spc="-10" dirty="0">
                <a:latin typeface="Times New Roman" pitchFamily="18" charset="0"/>
                <a:ea typeface="Times New Roman" pitchFamily="18" charset="0"/>
                <a:cs typeface="Times New Roman" pitchFamily="18" charset="0"/>
              </a:rPr>
              <a:t> </a:t>
            </a:r>
            <a:r>
              <a:rPr lang="en-US" sz="2400" b="1" dirty="0">
                <a:latin typeface="Times New Roman" pitchFamily="18" charset="0"/>
                <a:ea typeface="Times New Roman" pitchFamily="18" charset="0"/>
                <a:cs typeface="Times New Roman" pitchFamily="18" charset="0"/>
              </a:rPr>
              <a:t>Liu</a:t>
            </a:r>
            <a:endParaRPr lang="en-US" sz="2400" dirty="0">
              <a:latin typeface="Times New Roman" pitchFamily="18" charset="0"/>
              <a:cs typeface="Times New Roman" pitchFamily="18" charset="0"/>
            </a:endParaRPr>
          </a:p>
          <a:p>
            <a:pPr marL="342900" marR="1441450" indent="-342900" algn="just">
              <a:buFont typeface="Arial" pitchFamily="34" charset="0"/>
              <a:buChar char="•"/>
              <a:defRPr sz="3000" spc="40">
                <a:solidFill>
                  <a:srgbClr val="040404"/>
                </a:solidFill>
                <a:latin typeface="Arial"/>
                <a:ea typeface="Arial"/>
                <a:cs typeface="Arial"/>
                <a:sym typeface="Arial"/>
              </a:defRPr>
            </a:pPr>
            <a:endParaRPr lang="en-US" sz="2400" dirty="0" smtClean="0">
              <a:latin typeface="Times New Roman" panose="02020603050405020304" pitchFamily="18" charset="0"/>
              <a:cs typeface="Times New Roman" panose="02020603050405020304" pitchFamily="18" charset="0"/>
            </a:endParaRPr>
          </a:p>
          <a:p>
            <a:pPr marL="342900" marR="1441450" indent="-342900" algn="just">
              <a:buFont typeface="Arial" pitchFamily="34" charset="0"/>
              <a:buChar char="•"/>
              <a:defRPr sz="3000" spc="40">
                <a:solidFill>
                  <a:srgbClr val="040404"/>
                </a:solidFill>
                <a:latin typeface="Arial"/>
                <a:ea typeface="Arial"/>
                <a:cs typeface="Arial"/>
                <a:sym typeface="Arial"/>
              </a:defRPr>
            </a:pPr>
            <a:r>
              <a:rPr lang="en-US" sz="2400" dirty="0" smtClean="0">
                <a:latin typeface="Times New Roman" panose="02020603050405020304" pitchFamily="18" charset="0"/>
                <a:cs typeface="Times New Roman" panose="02020603050405020304" pitchFamily="18" charset="0"/>
              </a:rPr>
              <a:t>PCB</a:t>
            </a:r>
            <a:r>
              <a:rPr lang="en-US" sz="2400" spc="60" dirty="0" smtClean="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defects</a:t>
            </a:r>
            <a:r>
              <a:rPr lang="en-US" sz="2400" spc="60" dirty="0">
                <a:latin typeface="Times New Roman" panose="02020603050405020304" pitchFamily="18" charset="0"/>
                <a:cs typeface="Times New Roman" panose="02020603050405020304" pitchFamily="18" charset="0"/>
              </a:rPr>
              <a:t> </a:t>
            </a:r>
            <a:r>
              <a:rPr lang="en-US" sz="2400" spc="310" dirty="0">
                <a:latin typeface="Times New Roman" panose="02020603050405020304" pitchFamily="18" charset="0"/>
                <a:cs typeface="Times New Roman" panose="02020603050405020304" pitchFamily="18" charset="0"/>
              </a:rPr>
              <a:t>can</a:t>
            </a:r>
            <a:r>
              <a:rPr lang="en-US" sz="2400" spc="65" dirty="0">
                <a:latin typeface="Times New Roman" panose="02020603050405020304" pitchFamily="18" charset="0"/>
                <a:cs typeface="Times New Roman" panose="02020603050405020304" pitchFamily="18" charset="0"/>
              </a:rPr>
              <a:t> </a:t>
            </a:r>
            <a:r>
              <a:rPr lang="en-US" sz="2400" spc="270" dirty="0">
                <a:latin typeface="Times New Roman" panose="02020603050405020304" pitchFamily="18" charset="0"/>
                <a:cs typeface="Times New Roman" panose="02020603050405020304" pitchFamily="18" charset="0"/>
              </a:rPr>
              <a:t>be</a:t>
            </a:r>
            <a:r>
              <a:rPr lang="en-US" sz="2400" spc="6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categorized</a:t>
            </a:r>
            <a:r>
              <a:rPr lang="en-US" sz="2400" spc="60" dirty="0">
                <a:latin typeface="Times New Roman" panose="02020603050405020304" pitchFamily="18" charset="0"/>
                <a:cs typeface="Times New Roman" panose="02020603050405020304" pitchFamily="18" charset="0"/>
              </a:rPr>
              <a:t> </a:t>
            </a:r>
            <a:r>
              <a:rPr lang="en-US" sz="2400" spc="229" dirty="0">
                <a:latin typeface="Times New Roman" panose="02020603050405020304" pitchFamily="18" charset="0"/>
                <a:cs typeface="Times New Roman" panose="02020603050405020304" pitchFamily="18" charset="0"/>
              </a:rPr>
              <a:t>into</a:t>
            </a:r>
            <a:r>
              <a:rPr lang="en-US" sz="2400" spc="65" dirty="0">
                <a:latin typeface="Times New Roman" panose="02020603050405020304" pitchFamily="18" charset="0"/>
                <a:cs typeface="Times New Roman" panose="02020603050405020304" pitchFamily="18" charset="0"/>
              </a:rPr>
              <a:t> </a:t>
            </a:r>
            <a:r>
              <a:rPr lang="en-US" sz="2400" spc="275" dirty="0">
                <a:latin typeface="Times New Roman" panose="02020603050405020304" pitchFamily="18" charset="0"/>
                <a:cs typeface="Times New Roman" panose="02020603050405020304" pitchFamily="18" charset="0"/>
              </a:rPr>
              <a:t>two</a:t>
            </a:r>
            <a:r>
              <a:rPr lang="en-US" sz="2400" spc="6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groups: </a:t>
            </a:r>
            <a:r>
              <a:rPr lang="en-US" sz="2400" spc="240" dirty="0">
                <a:latin typeface="Times New Roman" panose="02020603050405020304" pitchFamily="18" charset="0"/>
                <a:cs typeface="Times New Roman" panose="02020603050405020304" pitchFamily="18" charset="0"/>
              </a:rPr>
              <a:t>functional</a:t>
            </a:r>
            <a:r>
              <a:rPr lang="en-US" sz="2400" spc="6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defects</a:t>
            </a:r>
            <a:r>
              <a:rPr lang="en-US" sz="2400" spc="65" dirty="0">
                <a:latin typeface="Times New Roman" panose="02020603050405020304" pitchFamily="18" charset="0"/>
                <a:cs typeface="Times New Roman" panose="02020603050405020304" pitchFamily="18" charset="0"/>
              </a:rPr>
              <a:t> </a:t>
            </a:r>
            <a:r>
              <a:rPr lang="en-US" sz="2400" spc="335" dirty="0">
                <a:latin typeface="Times New Roman" panose="02020603050405020304" pitchFamily="18" charset="0"/>
                <a:cs typeface="Times New Roman" panose="02020603050405020304" pitchFamily="18" charset="0"/>
              </a:rPr>
              <a:t>and</a:t>
            </a:r>
            <a:r>
              <a:rPr lang="en-US" sz="2400" spc="65" dirty="0">
                <a:latin typeface="Times New Roman" panose="02020603050405020304" pitchFamily="18" charset="0"/>
                <a:cs typeface="Times New Roman" panose="02020603050405020304" pitchFamily="18" charset="0"/>
              </a:rPr>
              <a:t> </a:t>
            </a:r>
            <a:r>
              <a:rPr lang="en-US" sz="2400" spc="265" dirty="0">
                <a:latin typeface="Times New Roman" panose="02020603050405020304" pitchFamily="18" charset="0"/>
                <a:cs typeface="Times New Roman" panose="02020603050405020304" pitchFamily="18" charset="0"/>
              </a:rPr>
              <a:t>cosmetic</a:t>
            </a:r>
            <a:r>
              <a:rPr lang="en-US" sz="2400" spc="65"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defects</a:t>
            </a:r>
            <a:r>
              <a:rPr lang="en-US" sz="2400" spc="-130" dirty="0" smtClean="0">
                <a:latin typeface="Times New Roman" panose="02020603050405020304" pitchFamily="18" charset="0"/>
                <a:cs typeface="Times New Roman" panose="02020603050405020304" pitchFamily="18" charset="0"/>
              </a:rPr>
              <a:t>.</a:t>
            </a:r>
            <a:endParaRPr lang="en-US" sz="2400" spc="-130" dirty="0">
              <a:latin typeface="Times New Roman" panose="02020603050405020304" pitchFamily="18" charset="0"/>
              <a:cs typeface="Times New Roman" panose="02020603050405020304" pitchFamily="18" charset="0"/>
            </a:endParaRPr>
          </a:p>
          <a:p>
            <a:pPr marL="342900" marR="940435" indent="-342900" algn="just">
              <a:spcBef>
                <a:spcPts val="100"/>
              </a:spcBef>
              <a:buFont typeface="Arial" pitchFamily="34" charset="0"/>
              <a:buChar char="•"/>
              <a:defRPr sz="3000" spc="208">
                <a:solidFill>
                  <a:srgbClr val="040404"/>
                </a:solidFill>
                <a:latin typeface="Arial"/>
                <a:ea typeface="Arial"/>
                <a:cs typeface="Arial"/>
                <a:sym typeface="Arial"/>
              </a:defRPr>
            </a:pPr>
            <a:r>
              <a:rPr lang="en-US" sz="2400" dirty="0">
                <a:latin typeface="Times New Roman" panose="02020603050405020304" pitchFamily="18" charset="0"/>
                <a:cs typeface="Times New Roman" panose="02020603050405020304" pitchFamily="18" charset="0"/>
              </a:rPr>
              <a:t>Functional </a:t>
            </a:r>
            <a:r>
              <a:rPr lang="en-US" sz="2400" spc="225" dirty="0">
                <a:latin typeface="Times New Roman" panose="02020603050405020304" pitchFamily="18" charset="0"/>
                <a:cs typeface="Times New Roman" panose="02020603050405020304" pitchFamily="18" charset="0"/>
              </a:rPr>
              <a:t>defects </a:t>
            </a:r>
            <a:r>
              <a:rPr lang="en-US" sz="2400" spc="310" dirty="0">
                <a:latin typeface="Times New Roman" panose="02020603050405020304" pitchFamily="18" charset="0"/>
                <a:cs typeface="Times New Roman" panose="02020603050405020304" pitchFamily="18" charset="0"/>
              </a:rPr>
              <a:t>can </a:t>
            </a:r>
            <a:r>
              <a:rPr lang="en-US" sz="2400" spc="170" dirty="0">
                <a:latin typeface="Times New Roman" panose="02020603050405020304" pitchFamily="18" charset="0"/>
                <a:cs typeface="Times New Roman" panose="02020603050405020304" pitchFamily="18" charset="0"/>
              </a:rPr>
              <a:t>seriously </a:t>
            </a:r>
            <a:r>
              <a:rPr lang="en-US" sz="2400" spc="240" dirty="0">
                <a:latin typeface="Times New Roman" panose="02020603050405020304" pitchFamily="18" charset="0"/>
                <a:cs typeface="Times New Roman" panose="02020603050405020304" pitchFamily="18" charset="0"/>
              </a:rPr>
              <a:t>affect </a:t>
            </a:r>
            <a:r>
              <a:rPr lang="en-US" sz="2400" spc="245" dirty="0">
                <a:latin typeface="Times New Roman" panose="02020603050405020304" pitchFamily="18" charset="0"/>
                <a:cs typeface="Times New Roman" panose="02020603050405020304" pitchFamily="18" charset="0"/>
              </a:rPr>
              <a:t>the </a:t>
            </a:r>
            <a:r>
              <a:rPr lang="en-US" sz="2400" spc="270" dirty="0">
                <a:latin typeface="Times New Roman" panose="02020603050405020304" pitchFamily="18" charset="0"/>
                <a:cs typeface="Times New Roman" panose="02020603050405020304" pitchFamily="18" charset="0"/>
              </a:rPr>
              <a:t>performance </a:t>
            </a:r>
            <a:r>
              <a:rPr lang="en-US" sz="2400" spc="200" dirty="0">
                <a:latin typeface="Times New Roman" panose="02020603050405020304" pitchFamily="18" charset="0"/>
                <a:cs typeface="Times New Roman" panose="02020603050405020304" pitchFamily="18" charset="0"/>
              </a:rPr>
              <a:t>of </a:t>
            </a:r>
            <a:r>
              <a:rPr lang="en-US" sz="2400" spc="245" dirty="0">
                <a:latin typeface="Times New Roman" panose="02020603050405020304" pitchFamily="18" charset="0"/>
                <a:cs typeface="Times New Roman" panose="02020603050405020304" pitchFamily="18" charset="0"/>
              </a:rPr>
              <a:t>the </a:t>
            </a:r>
            <a:r>
              <a:rPr lang="en-US" sz="2400" spc="-60" dirty="0">
                <a:latin typeface="Times New Roman" panose="02020603050405020304" pitchFamily="18" charset="0"/>
                <a:cs typeface="Times New Roman" panose="02020603050405020304" pitchFamily="18" charset="0"/>
              </a:rPr>
              <a:t>PCB </a:t>
            </a:r>
            <a:r>
              <a:rPr lang="en-US" sz="2400" spc="195" dirty="0">
                <a:latin typeface="Times New Roman" panose="02020603050405020304" pitchFamily="18" charset="0"/>
                <a:cs typeface="Times New Roman" panose="02020603050405020304" pitchFamily="18" charset="0"/>
              </a:rPr>
              <a:t>or </a:t>
            </a:r>
            <a:r>
              <a:rPr lang="en-US" sz="2400" spc="245" dirty="0">
                <a:latin typeface="Times New Roman" panose="02020603050405020304" pitchFamily="18" charset="0"/>
                <a:cs typeface="Times New Roman" panose="02020603050405020304" pitchFamily="18" charset="0"/>
              </a:rPr>
              <a:t>cause </a:t>
            </a:r>
            <a:r>
              <a:rPr lang="en-US" sz="2400" spc="200" dirty="0">
                <a:latin typeface="Times New Roman" panose="02020603050405020304" pitchFamily="18" charset="0"/>
                <a:cs typeface="Times New Roman" panose="02020603050405020304" pitchFamily="18" charset="0"/>
              </a:rPr>
              <a:t>it </a:t>
            </a:r>
            <a:r>
              <a:rPr lang="en-US" sz="2400" spc="260" dirty="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fail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marR="940435" indent="-342900" algn="just">
              <a:spcBef>
                <a:spcPts val="100"/>
              </a:spcBef>
              <a:buFont typeface="Arial" pitchFamily="34" charset="0"/>
              <a:buChar char="•"/>
              <a:defRPr sz="3000" spc="208">
                <a:solidFill>
                  <a:srgbClr val="040404"/>
                </a:solidFill>
                <a:latin typeface="Arial"/>
                <a:ea typeface="Arial"/>
                <a:cs typeface="Arial"/>
                <a:sym typeface="Arial"/>
              </a:defRPr>
            </a:pPr>
            <a:r>
              <a:rPr lang="en-US" sz="2400" dirty="0">
                <a:latin typeface="Times New Roman" panose="02020603050405020304" pitchFamily="18" charset="0"/>
                <a:cs typeface="Times New Roman" panose="02020603050405020304" pitchFamily="18" charset="0"/>
              </a:rPr>
              <a:t>Cosmetic  </a:t>
            </a:r>
            <a:r>
              <a:rPr lang="en-US" sz="2400" spc="225" dirty="0">
                <a:latin typeface="Times New Roman" panose="02020603050405020304" pitchFamily="18" charset="0"/>
                <a:cs typeface="Times New Roman" panose="02020603050405020304" pitchFamily="18" charset="0"/>
              </a:rPr>
              <a:t>defects</a:t>
            </a:r>
            <a:r>
              <a:rPr lang="en-US" sz="2400" spc="65" dirty="0">
                <a:latin typeface="Times New Roman" panose="02020603050405020304" pitchFamily="18" charset="0"/>
                <a:cs typeface="Times New Roman" panose="02020603050405020304" pitchFamily="18" charset="0"/>
              </a:rPr>
              <a:t> </a:t>
            </a:r>
            <a:r>
              <a:rPr lang="en-US" sz="2400" spc="240" dirty="0">
                <a:latin typeface="Times New Roman" panose="02020603050405020304" pitchFamily="18" charset="0"/>
                <a:cs typeface="Times New Roman" panose="02020603050405020304" pitchFamily="18" charset="0"/>
              </a:rPr>
              <a:t>affect</a:t>
            </a:r>
            <a:r>
              <a:rPr lang="en-US" sz="2400" spc="70"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the</a:t>
            </a:r>
            <a:r>
              <a:rPr lang="en-US" sz="2400" spc="70" dirty="0">
                <a:latin typeface="Times New Roman" panose="02020603050405020304" pitchFamily="18" charset="0"/>
                <a:cs typeface="Times New Roman" panose="02020603050405020304" pitchFamily="18" charset="0"/>
              </a:rPr>
              <a:t> </a:t>
            </a:r>
            <a:r>
              <a:rPr lang="en-US" sz="2400" spc="290" dirty="0">
                <a:latin typeface="Times New Roman" panose="02020603050405020304" pitchFamily="18" charset="0"/>
                <a:cs typeface="Times New Roman" panose="02020603050405020304" pitchFamily="18" charset="0"/>
              </a:rPr>
              <a:t>appearance</a:t>
            </a:r>
            <a:r>
              <a:rPr lang="en-US" sz="2400" spc="65" dirty="0">
                <a:latin typeface="Times New Roman" panose="02020603050405020304" pitchFamily="18" charset="0"/>
                <a:cs typeface="Times New Roman" panose="02020603050405020304" pitchFamily="18" charset="0"/>
              </a:rPr>
              <a:t> </a:t>
            </a:r>
            <a:r>
              <a:rPr lang="en-US" sz="2400" spc="2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the</a:t>
            </a:r>
            <a:r>
              <a:rPr lang="en-US" sz="2400" spc="70" dirty="0">
                <a:latin typeface="Times New Roman" panose="02020603050405020304" pitchFamily="18" charset="0"/>
                <a:cs typeface="Times New Roman" panose="02020603050405020304" pitchFamily="18" charset="0"/>
              </a:rPr>
              <a:t> </a:t>
            </a:r>
            <a:r>
              <a:rPr lang="en-US" sz="2400" spc="-104" dirty="0">
                <a:latin typeface="Times New Roman" panose="02020603050405020304" pitchFamily="18" charset="0"/>
                <a:cs typeface="Times New Roman" panose="02020603050405020304" pitchFamily="18" charset="0"/>
              </a:rPr>
              <a:t>PCB,</a:t>
            </a:r>
            <a:r>
              <a:rPr lang="en-US" sz="2400" spc="65" dirty="0">
                <a:latin typeface="Times New Roman" panose="02020603050405020304" pitchFamily="18" charset="0"/>
                <a:cs typeface="Times New Roman" panose="02020603050405020304" pitchFamily="18" charset="0"/>
              </a:rPr>
              <a:t> </a:t>
            </a:r>
            <a:r>
              <a:rPr lang="en-US" sz="2400" spc="305" dirty="0">
                <a:latin typeface="Times New Roman" panose="02020603050405020304" pitchFamily="18" charset="0"/>
                <a:cs typeface="Times New Roman" panose="02020603050405020304" pitchFamily="18" charset="0"/>
              </a:rPr>
              <a:t>but</a:t>
            </a:r>
            <a:r>
              <a:rPr lang="en-US" sz="2400" spc="70" dirty="0">
                <a:latin typeface="Times New Roman" panose="02020603050405020304" pitchFamily="18" charset="0"/>
                <a:cs typeface="Times New Roman" panose="02020603050405020304" pitchFamily="18" charset="0"/>
              </a:rPr>
              <a:t> </a:t>
            </a:r>
            <a:r>
              <a:rPr lang="en-US" sz="2400" spc="310" dirty="0">
                <a:latin typeface="Times New Roman" panose="02020603050405020304" pitchFamily="18" charset="0"/>
                <a:cs typeface="Times New Roman" panose="02020603050405020304" pitchFamily="18" charset="0"/>
              </a:rPr>
              <a:t>can</a:t>
            </a:r>
            <a:r>
              <a:rPr lang="en-US" sz="2400" spc="70" dirty="0">
                <a:latin typeface="Times New Roman" panose="02020603050405020304" pitchFamily="18" charset="0"/>
                <a:cs typeface="Times New Roman" panose="02020603050405020304" pitchFamily="18" charset="0"/>
              </a:rPr>
              <a:t> </a:t>
            </a:r>
            <a:r>
              <a:rPr lang="en-US" sz="2400" spc="204" dirty="0">
                <a:latin typeface="Times New Roman" panose="02020603050405020304" pitchFamily="18" charset="0"/>
                <a:cs typeface="Times New Roman" panose="02020603050405020304" pitchFamily="18" charset="0"/>
              </a:rPr>
              <a:t>also  </a:t>
            </a:r>
            <a:r>
              <a:rPr lang="en-US" sz="2400" spc="200" dirty="0">
                <a:latin typeface="Times New Roman" panose="02020603050405020304" pitchFamily="18" charset="0"/>
                <a:cs typeface="Times New Roman" panose="02020603050405020304" pitchFamily="18" charset="0"/>
              </a:rPr>
              <a:t>jeopardize </a:t>
            </a:r>
            <a:r>
              <a:rPr lang="en-US" sz="2400" spc="170" dirty="0">
                <a:latin typeface="Times New Roman" panose="02020603050405020304" pitchFamily="18" charset="0"/>
                <a:cs typeface="Times New Roman" panose="02020603050405020304" pitchFamily="18" charset="0"/>
              </a:rPr>
              <a:t>its </a:t>
            </a:r>
            <a:r>
              <a:rPr lang="en-US" sz="2400" spc="270" dirty="0">
                <a:latin typeface="Times New Roman" panose="02020603050405020304" pitchFamily="18" charset="0"/>
                <a:cs typeface="Times New Roman" panose="02020603050405020304" pitchFamily="18" charset="0"/>
              </a:rPr>
              <a:t>performance </a:t>
            </a:r>
            <a:r>
              <a:rPr lang="en-US" sz="2400" spc="200" dirty="0">
                <a:latin typeface="Times New Roman" panose="02020603050405020304" pitchFamily="18" charset="0"/>
                <a:cs typeface="Times New Roman" panose="02020603050405020304" pitchFamily="18" charset="0"/>
              </a:rPr>
              <a:t>in </a:t>
            </a:r>
            <a:r>
              <a:rPr lang="en-US" sz="2400" spc="245" dirty="0">
                <a:latin typeface="Times New Roman" panose="02020603050405020304" pitchFamily="18" charset="0"/>
                <a:cs typeface="Times New Roman" panose="02020603050405020304" pitchFamily="18" charset="0"/>
              </a:rPr>
              <a:t>the </a:t>
            </a:r>
            <a:r>
              <a:rPr lang="en-US" sz="2400" spc="250" dirty="0">
                <a:latin typeface="Times New Roman" panose="02020603050405020304" pitchFamily="18" charset="0"/>
                <a:cs typeface="Times New Roman" panose="02020603050405020304" pitchFamily="18" charset="0"/>
              </a:rPr>
              <a:t>long </a:t>
            </a:r>
            <a:r>
              <a:rPr lang="en-US" sz="2400" spc="233" dirty="0">
                <a:latin typeface="Times New Roman" panose="02020603050405020304" pitchFamily="18" charset="0"/>
                <a:cs typeface="Times New Roman" panose="02020603050405020304" pitchFamily="18" charset="0"/>
              </a:rPr>
              <a:t>run </a:t>
            </a:r>
            <a:r>
              <a:rPr lang="en-US" sz="2400" spc="275" dirty="0">
                <a:latin typeface="Times New Roman" panose="02020603050405020304" pitchFamily="18" charset="0"/>
                <a:cs typeface="Times New Roman" panose="02020603050405020304" pitchFamily="18" charset="0"/>
              </a:rPr>
              <a:t>due </a:t>
            </a:r>
            <a:r>
              <a:rPr lang="en-US" sz="2400" spc="260" dirty="0">
                <a:latin typeface="Times New Roman" panose="02020603050405020304" pitchFamily="18" charset="0"/>
                <a:cs typeface="Times New Roman" panose="02020603050405020304" pitchFamily="18" charset="0"/>
              </a:rPr>
              <a:t>to  </a:t>
            </a:r>
            <a:r>
              <a:rPr lang="en-US" sz="2400" spc="310" dirty="0">
                <a:latin typeface="Times New Roman" panose="02020603050405020304" pitchFamily="18" charset="0"/>
                <a:cs typeface="Times New Roman" panose="02020603050405020304" pitchFamily="18" charset="0"/>
              </a:rPr>
              <a:t>abnormal</a:t>
            </a:r>
            <a:r>
              <a:rPr lang="en-US" sz="2400" spc="65" dirty="0">
                <a:latin typeface="Times New Roman" panose="02020603050405020304" pitchFamily="18" charset="0"/>
                <a:cs typeface="Times New Roman" panose="02020603050405020304" pitchFamily="18" charset="0"/>
              </a:rPr>
              <a:t> </a:t>
            </a:r>
            <a:r>
              <a:rPr lang="en-US" sz="2400" spc="275" dirty="0">
                <a:latin typeface="Times New Roman" panose="02020603050405020304" pitchFamily="18" charset="0"/>
                <a:cs typeface="Times New Roman" panose="02020603050405020304" pitchFamily="18" charset="0"/>
              </a:rPr>
              <a:t>heat</a:t>
            </a:r>
            <a:r>
              <a:rPr lang="en-US" sz="2400" spc="7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dissipation</a:t>
            </a:r>
            <a:r>
              <a:rPr lang="en-US" sz="2400" spc="65" dirty="0">
                <a:latin typeface="Times New Roman" panose="02020603050405020304" pitchFamily="18" charset="0"/>
                <a:cs typeface="Times New Roman" panose="02020603050405020304" pitchFamily="18" charset="0"/>
              </a:rPr>
              <a:t> </a:t>
            </a:r>
            <a:r>
              <a:rPr lang="en-US" sz="2400" spc="335" dirty="0">
                <a:latin typeface="Times New Roman" panose="02020603050405020304" pitchFamily="18" charset="0"/>
                <a:cs typeface="Times New Roman" panose="02020603050405020304" pitchFamily="18" charset="0"/>
              </a:rPr>
              <a:t>and</a:t>
            </a:r>
            <a:r>
              <a:rPr lang="en-US" sz="2400" spc="7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distribution</a:t>
            </a:r>
            <a:r>
              <a:rPr lang="en-US" sz="2400" spc="65" dirty="0">
                <a:latin typeface="Times New Roman" panose="02020603050405020304" pitchFamily="18" charset="0"/>
                <a:cs typeface="Times New Roman" panose="02020603050405020304" pitchFamily="18" charset="0"/>
              </a:rPr>
              <a:t> </a:t>
            </a:r>
            <a:r>
              <a:rPr lang="en-US" sz="2400" spc="2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185" dirty="0">
                <a:latin typeface="Times New Roman" panose="02020603050405020304" pitchFamily="18" charset="0"/>
                <a:cs typeface="Times New Roman" panose="02020603050405020304" pitchFamily="18" charset="0"/>
              </a:rPr>
              <a:t>current.</a:t>
            </a:r>
          </a:p>
          <a:p>
            <a:pPr marR="940435" algn="just">
              <a:spcBef>
                <a:spcPts val="100"/>
              </a:spcBef>
              <a:defRPr sz="3000" spc="208">
                <a:solidFill>
                  <a:srgbClr val="040404"/>
                </a:solidFill>
                <a:latin typeface="Arial"/>
                <a:ea typeface="Arial"/>
                <a:cs typeface="Arial"/>
                <a:sym typeface="Arial"/>
              </a:defRPr>
            </a:pPr>
            <a:endParaRPr lang="en-US" sz="2400" spc="185"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defRPr sz="3000" spc="165">
                <a:solidFill>
                  <a:srgbClr val="040404"/>
                </a:solidFill>
                <a:latin typeface="Arial"/>
                <a:ea typeface="Arial"/>
                <a:cs typeface="Arial"/>
                <a:sym typeface="Arial"/>
              </a:defRPr>
            </a:pPr>
            <a:r>
              <a:rPr lang="en-US" sz="2400" dirty="0">
                <a:latin typeface="Times New Roman" panose="02020603050405020304" pitchFamily="18" charset="0"/>
                <a:cs typeface="Times New Roman" panose="02020603050405020304" pitchFamily="18" charset="0"/>
              </a:rPr>
              <a:t>There</a:t>
            </a:r>
            <a:r>
              <a:rPr lang="en-US" sz="2400" spc="60" dirty="0">
                <a:latin typeface="Times New Roman" panose="02020603050405020304" pitchFamily="18" charset="0"/>
                <a:cs typeface="Times New Roman" panose="02020603050405020304" pitchFamily="18" charset="0"/>
              </a:rPr>
              <a:t> </a:t>
            </a:r>
            <a:r>
              <a:rPr lang="en-US" sz="2400" spc="229" dirty="0">
                <a:latin typeface="Times New Roman" panose="02020603050405020304" pitchFamily="18" charset="0"/>
                <a:cs typeface="Times New Roman" panose="02020603050405020304" pitchFamily="18" charset="0"/>
              </a:rPr>
              <a:t>are</a:t>
            </a:r>
            <a:r>
              <a:rPr lang="en-US" sz="2400" spc="65" dirty="0">
                <a:latin typeface="Times New Roman" panose="02020603050405020304" pitchFamily="18" charset="0"/>
                <a:cs typeface="Times New Roman" panose="02020603050405020304" pitchFamily="18" charset="0"/>
              </a:rPr>
              <a:t> </a:t>
            </a:r>
            <a:r>
              <a:rPr lang="en-US" sz="2400" spc="-175" dirty="0">
                <a:latin typeface="Times New Roman" panose="02020603050405020304" pitchFamily="18" charset="0"/>
                <a:cs typeface="Times New Roman" panose="02020603050405020304" pitchFamily="18" charset="0"/>
              </a:rPr>
              <a:t>14</a:t>
            </a:r>
            <a:r>
              <a:rPr lang="en-US" sz="2400" spc="65" dirty="0">
                <a:latin typeface="Times New Roman" panose="02020603050405020304" pitchFamily="18" charset="0"/>
                <a:cs typeface="Times New Roman" panose="02020603050405020304" pitchFamily="18" charset="0"/>
              </a:rPr>
              <a:t> </a:t>
            </a:r>
            <a:r>
              <a:rPr lang="en-US" sz="2400" spc="250" dirty="0">
                <a:latin typeface="Times New Roman" panose="02020603050405020304" pitchFamily="18" charset="0"/>
                <a:cs typeface="Times New Roman" panose="02020603050405020304" pitchFamily="18" charset="0"/>
              </a:rPr>
              <a:t>known</a:t>
            </a:r>
            <a:r>
              <a:rPr lang="en-US" sz="2400" spc="65" dirty="0">
                <a:latin typeface="Times New Roman" panose="02020603050405020304" pitchFamily="18" charset="0"/>
                <a:cs typeface="Times New Roman" panose="02020603050405020304" pitchFamily="18" charset="0"/>
              </a:rPr>
              <a:t> </a:t>
            </a:r>
            <a:r>
              <a:rPr lang="en-US" sz="2400" spc="233" dirty="0">
                <a:latin typeface="Times New Roman" panose="02020603050405020304" pitchFamily="18" charset="0"/>
                <a:cs typeface="Times New Roman" panose="02020603050405020304" pitchFamily="18" charset="0"/>
              </a:rPr>
              <a:t>types</a:t>
            </a:r>
            <a:r>
              <a:rPr lang="en-US" sz="2400" spc="65" dirty="0">
                <a:latin typeface="Times New Roman" panose="02020603050405020304" pitchFamily="18" charset="0"/>
                <a:cs typeface="Times New Roman" panose="02020603050405020304" pitchFamily="18" charset="0"/>
              </a:rPr>
              <a:t> </a:t>
            </a:r>
            <a:r>
              <a:rPr lang="en-US" sz="2400" spc="200" dirty="0">
                <a:latin typeface="Times New Roman" panose="02020603050405020304" pitchFamily="18" charset="0"/>
                <a:cs typeface="Times New Roman" panose="02020603050405020304" pitchFamily="18" charset="0"/>
              </a:rPr>
              <a:t>of</a:t>
            </a:r>
            <a:r>
              <a:rPr lang="en-US" sz="2400" spc="6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defects</a:t>
            </a:r>
            <a:r>
              <a:rPr lang="en-US" sz="2400" spc="65" dirty="0">
                <a:latin typeface="Times New Roman" panose="02020603050405020304" pitchFamily="18" charset="0"/>
                <a:cs typeface="Times New Roman" panose="02020603050405020304" pitchFamily="18" charset="0"/>
              </a:rPr>
              <a:t> </a:t>
            </a:r>
            <a:r>
              <a:rPr lang="en-US" sz="2400" spc="185" dirty="0">
                <a:latin typeface="Times New Roman" panose="02020603050405020304" pitchFamily="18" charset="0"/>
                <a:cs typeface="Times New Roman" panose="02020603050405020304" pitchFamily="18" charset="0"/>
              </a:rPr>
              <a:t>for</a:t>
            </a:r>
            <a:r>
              <a:rPr lang="en-US" sz="2400" spc="65" dirty="0">
                <a:latin typeface="Times New Roman" panose="02020603050405020304" pitchFamily="18" charset="0"/>
                <a:cs typeface="Times New Roman" panose="02020603050405020304" pitchFamily="18" charset="0"/>
              </a:rPr>
              <a:t> </a:t>
            </a:r>
            <a:r>
              <a:rPr lang="en-US" sz="2400" spc="195" dirty="0">
                <a:latin typeface="Times New Roman" panose="02020603050405020304" pitchFamily="18" charset="0"/>
                <a:cs typeface="Times New Roman" panose="02020603050405020304" pitchFamily="18" charset="0"/>
              </a:rPr>
              <a:t>single</a:t>
            </a:r>
            <a:r>
              <a:rPr lang="en-US" sz="2400" spc="65" dirty="0">
                <a:latin typeface="Times New Roman" panose="02020603050405020304" pitchFamily="18" charset="0"/>
                <a:cs typeface="Times New Roman" panose="02020603050405020304" pitchFamily="18" charset="0"/>
              </a:rPr>
              <a:t> </a:t>
            </a:r>
            <a:r>
              <a:rPr lang="en-US" sz="2400" spc="140" dirty="0">
                <a:latin typeface="Times New Roman" panose="02020603050405020304" pitchFamily="18" charset="0"/>
                <a:cs typeface="Times New Roman" panose="02020603050405020304" pitchFamily="18" charset="0"/>
              </a:rPr>
              <a:t>layer, </a:t>
            </a:r>
            <a:r>
              <a:rPr lang="en-US" sz="2400" dirty="0">
                <a:latin typeface="Times New Roman" panose="02020603050405020304" pitchFamily="18" charset="0"/>
                <a:cs typeface="Times New Roman" panose="02020603050405020304" pitchFamily="18" charset="0"/>
              </a:rPr>
              <a:t>bare</a:t>
            </a:r>
            <a:r>
              <a:rPr lang="en-US" sz="2400" spc="6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PCB. For</a:t>
            </a:r>
            <a:r>
              <a:rPr lang="en-US" sz="2400" spc="65" dirty="0">
                <a:latin typeface="Times New Roman" panose="02020603050405020304" pitchFamily="18" charset="0"/>
                <a:cs typeface="Times New Roman" panose="02020603050405020304" pitchFamily="18" charset="0"/>
              </a:rPr>
              <a:t> </a:t>
            </a:r>
            <a:r>
              <a:rPr lang="en-US" sz="2400" spc="185" dirty="0">
                <a:latin typeface="Times New Roman" panose="02020603050405020304" pitchFamily="18" charset="0"/>
                <a:cs typeface="Times New Roman" panose="02020603050405020304" pitchFamily="18" charset="0"/>
              </a:rPr>
              <a:t>instance,</a:t>
            </a:r>
            <a:r>
              <a:rPr lang="en-US" sz="2400" spc="70"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the</a:t>
            </a:r>
            <a:r>
              <a:rPr lang="en-US" sz="2400" spc="65" dirty="0">
                <a:latin typeface="Times New Roman" panose="02020603050405020304" pitchFamily="18" charset="0"/>
                <a:cs typeface="Times New Roman" panose="02020603050405020304" pitchFamily="18" charset="0"/>
              </a:rPr>
              <a:t> </a:t>
            </a:r>
            <a:r>
              <a:rPr lang="en-US" sz="2400" spc="215" dirty="0">
                <a:latin typeface="Times New Roman" panose="02020603050405020304" pitchFamily="18" charset="0"/>
                <a:cs typeface="Times New Roman" panose="02020603050405020304" pitchFamily="18" charset="0"/>
              </a:rPr>
              <a:t>work</a:t>
            </a:r>
            <a:r>
              <a:rPr lang="en-US" sz="2400" spc="65" dirty="0">
                <a:latin typeface="Times New Roman" panose="02020603050405020304" pitchFamily="18" charset="0"/>
                <a:cs typeface="Times New Roman" panose="02020603050405020304" pitchFamily="18" charset="0"/>
              </a:rPr>
              <a:t> </a:t>
            </a:r>
            <a:r>
              <a:rPr lang="en-US" sz="2400" spc="233" dirty="0">
                <a:latin typeface="Times New Roman" panose="02020603050405020304" pitchFamily="18" charset="0"/>
                <a:cs typeface="Times New Roman" panose="02020603050405020304" pitchFamily="18" charset="0"/>
              </a:rPr>
              <a:t>carried</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out</a:t>
            </a:r>
            <a:r>
              <a:rPr lang="en-US" sz="2400" spc="65" dirty="0">
                <a:latin typeface="Times New Roman" panose="02020603050405020304" pitchFamily="18" charset="0"/>
                <a:cs typeface="Times New Roman" panose="02020603050405020304" pitchFamily="18" charset="0"/>
              </a:rPr>
              <a:t> </a:t>
            </a:r>
            <a:r>
              <a:rPr lang="en-US" sz="2400" spc="305" dirty="0">
                <a:latin typeface="Times New Roman" panose="02020603050405020304" pitchFamily="18" charset="0"/>
                <a:cs typeface="Times New Roman" panose="02020603050405020304" pitchFamily="18" charset="0"/>
              </a:rPr>
              <a:t>by</a:t>
            </a:r>
            <a:r>
              <a:rPr lang="en-US" sz="2400" spc="65" dirty="0">
                <a:latin typeface="Times New Roman" panose="02020603050405020304" pitchFamily="18" charset="0"/>
                <a:cs typeface="Times New Roman" panose="02020603050405020304" pitchFamily="18" charset="0"/>
              </a:rPr>
              <a:t> </a:t>
            </a:r>
            <a:r>
              <a:rPr lang="en-US" sz="2400" i="1" spc="175" dirty="0">
                <a:latin typeface="Times New Roman" panose="02020603050405020304" pitchFamily="18" charset="0"/>
                <a:cs typeface="Times New Roman" panose="02020603050405020304" pitchFamily="18" charset="0"/>
              </a:rPr>
              <a:t>Wen-Yen,</a:t>
            </a:r>
            <a:r>
              <a:rPr lang="en-US" sz="2400" spc="70" dirty="0">
                <a:latin typeface="Times New Roman" panose="02020603050405020304" pitchFamily="18" charset="0"/>
                <a:cs typeface="Times New Roman" panose="02020603050405020304" pitchFamily="18" charset="0"/>
              </a:rPr>
              <a:t> </a:t>
            </a:r>
            <a:r>
              <a:rPr lang="en-US" sz="2400" spc="285" dirty="0">
                <a:latin typeface="Times New Roman" panose="02020603050405020304" pitchFamily="18" charset="0"/>
                <a:cs typeface="Times New Roman" panose="02020603050405020304" pitchFamily="18" charset="0"/>
              </a:rPr>
              <a:t>did</a:t>
            </a:r>
            <a:r>
              <a:rPr lang="en-US" sz="2400" spc="65"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the  </a:t>
            </a:r>
            <a:r>
              <a:rPr lang="en-US" sz="2400" spc="229" dirty="0">
                <a:latin typeface="Times New Roman" panose="02020603050405020304" pitchFamily="18" charset="0"/>
                <a:cs typeface="Times New Roman" panose="02020603050405020304" pitchFamily="18" charset="0"/>
              </a:rPr>
              <a:t>direct</a:t>
            </a:r>
            <a:r>
              <a:rPr lang="en-US" sz="2400" spc="65" dirty="0">
                <a:latin typeface="Times New Roman" panose="02020603050405020304" pitchFamily="18" charset="0"/>
                <a:cs typeface="Times New Roman" panose="02020603050405020304" pitchFamily="18" charset="0"/>
              </a:rPr>
              <a:t> </a:t>
            </a:r>
            <a:r>
              <a:rPr lang="en-US" sz="2400" spc="250" dirty="0">
                <a:latin typeface="Times New Roman" panose="02020603050405020304" pitchFamily="18" charset="0"/>
                <a:cs typeface="Times New Roman" panose="02020603050405020304" pitchFamily="18" charset="0"/>
              </a:rPr>
              <a:t>subtraction</a:t>
            </a:r>
            <a:r>
              <a:rPr lang="en-US" sz="2400" spc="70" dirty="0">
                <a:latin typeface="Times New Roman" panose="02020603050405020304" pitchFamily="18" charset="0"/>
                <a:cs typeface="Times New Roman" panose="02020603050405020304" pitchFamily="18" charset="0"/>
              </a:rPr>
              <a:t> </a:t>
            </a:r>
            <a:r>
              <a:rPr lang="en-US" sz="2400" spc="2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the</a:t>
            </a:r>
            <a:r>
              <a:rPr lang="en-US" sz="2400" spc="70" dirty="0">
                <a:latin typeface="Times New Roman" panose="02020603050405020304" pitchFamily="18" charset="0"/>
                <a:cs typeface="Times New Roman" panose="02020603050405020304" pitchFamily="18" charset="0"/>
              </a:rPr>
              <a:t> </a:t>
            </a:r>
            <a:r>
              <a:rPr lang="en-US" sz="2400" spc="195" dirty="0">
                <a:latin typeface="Times New Roman" panose="02020603050405020304" pitchFamily="18" charset="0"/>
                <a:cs typeface="Times New Roman" panose="02020603050405020304" pitchFamily="18" charset="0"/>
              </a:rPr>
              <a:t>reference</a:t>
            </a:r>
            <a:r>
              <a:rPr lang="en-US" sz="2400" spc="65"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to</a:t>
            </a:r>
            <a:r>
              <a:rPr lang="en-US" sz="2400" spc="70"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the</a:t>
            </a:r>
            <a:r>
              <a:rPr lang="en-US" sz="2400" spc="70" dirty="0">
                <a:latin typeface="Times New Roman" panose="02020603050405020304" pitchFamily="18" charset="0"/>
                <a:cs typeface="Times New Roman" panose="02020603050405020304" pitchFamily="18" charset="0"/>
              </a:rPr>
              <a:t> </a:t>
            </a:r>
            <a:r>
              <a:rPr lang="en-US" sz="2400" spc="208" dirty="0">
                <a:latin typeface="Times New Roman" panose="02020603050405020304" pitchFamily="18" charset="0"/>
                <a:cs typeface="Times New Roman" panose="02020603050405020304" pitchFamily="18" charset="0"/>
              </a:rPr>
              <a:t>test</a:t>
            </a:r>
            <a:r>
              <a:rPr lang="en-US" sz="2400" spc="70" dirty="0">
                <a:latin typeface="Times New Roman" panose="02020603050405020304" pitchFamily="18" charset="0"/>
                <a:cs typeface="Times New Roman" panose="02020603050405020304" pitchFamily="18" charset="0"/>
              </a:rPr>
              <a:t> </a:t>
            </a:r>
            <a:r>
              <a:rPr lang="en-US" sz="2400" spc="330" dirty="0">
                <a:latin typeface="Times New Roman" panose="02020603050405020304" pitchFamily="18" charset="0"/>
                <a:cs typeface="Times New Roman" panose="02020603050405020304" pitchFamily="18" charset="0"/>
              </a:rPr>
              <a:t>image</a:t>
            </a:r>
            <a:r>
              <a:rPr lang="en-US" sz="2400" spc="65"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to</a:t>
            </a:r>
            <a:r>
              <a:rPr lang="en-US" sz="2400" spc="70" dirty="0">
                <a:latin typeface="Times New Roman" panose="02020603050405020304" pitchFamily="18" charset="0"/>
                <a:cs typeface="Times New Roman" panose="02020603050405020304" pitchFamily="18" charset="0"/>
              </a:rPr>
              <a:t> </a:t>
            </a:r>
            <a:r>
              <a:rPr lang="en-US" sz="2400" spc="270" dirty="0">
                <a:latin typeface="Times New Roman" panose="02020603050405020304" pitchFamily="18" charset="0"/>
                <a:cs typeface="Times New Roman" panose="02020603050405020304" pitchFamily="18" charset="0"/>
              </a:rPr>
              <a:t>produce </a:t>
            </a:r>
            <a:r>
              <a:rPr lang="en-US" sz="2400" spc="130" dirty="0">
                <a:latin typeface="Times New Roman" panose="02020603050405020304" pitchFamily="18" charset="0"/>
                <a:cs typeface="Times New Roman" panose="02020603050405020304" pitchFamily="18" charset="0"/>
              </a:rPr>
              <a:t>Positive</a:t>
            </a:r>
            <a:r>
              <a:rPr lang="en-US" sz="2400" spc="65" dirty="0">
                <a:latin typeface="Times New Roman" panose="02020603050405020304" pitchFamily="18" charset="0"/>
                <a:cs typeface="Times New Roman" panose="02020603050405020304" pitchFamily="18" charset="0"/>
              </a:rPr>
              <a:t> </a:t>
            </a:r>
            <a:r>
              <a:rPr lang="en-US" sz="2400" spc="195" dirty="0">
                <a:latin typeface="Times New Roman" panose="02020603050405020304" pitchFamily="18" charset="0"/>
                <a:cs typeface="Times New Roman" panose="02020603050405020304" pitchFamily="18" charset="0"/>
              </a:rPr>
              <a:t>(P),</a:t>
            </a:r>
            <a:r>
              <a:rPr lang="en-US" sz="2400" spc="65" dirty="0">
                <a:latin typeface="Times New Roman" panose="02020603050405020304" pitchFamily="18" charset="0"/>
                <a:cs typeface="Times New Roman" panose="02020603050405020304" pitchFamily="18" charset="0"/>
              </a:rPr>
              <a:t> </a:t>
            </a:r>
            <a:r>
              <a:rPr lang="en-US" sz="2400" spc="215" dirty="0">
                <a:latin typeface="Times New Roman" panose="02020603050405020304" pitchFamily="18" charset="0"/>
                <a:cs typeface="Times New Roman" panose="02020603050405020304" pitchFamily="18" charset="0"/>
              </a:rPr>
              <a:t>Negative</a:t>
            </a:r>
            <a:r>
              <a:rPr lang="en-US" sz="2400" spc="65" dirty="0">
                <a:latin typeface="Times New Roman" panose="02020603050405020304" pitchFamily="18" charset="0"/>
                <a:cs typeface="Times New Roman" panose="02020603050405020304" pitchFamily="18" charset="0"/>
              </a:rPr>
              <a:t> </a:t>
            </a:r>
            <a:r>
              <a:rPr lang="en-US" sz="2400" spc="405" dirty="0">
                <a:latin typeface="Times New Roman" panose="02020603050405020304" pitchFamily="18" charset="0"/>
                <a:cs typeface="Times New Roman" panose="02020603050405020304" pitchFamily="18" charset="0"/>
              </a:rPr>
              <a:t>(N)</a:t>
            </a:r>
            <a:r>
              <a:rPr lang="en-US" sz="2400" spc="65" dirty="0">
                <a:latin typeface="Times New Roman" panose="02020603050405020304" pitchFamily="18" charset="0"/>
                <a:cs typeface="Times New Roman" panose="02020603050405020304" pitchFamily="18" charset="0"/>
              </a:rPr>
              <a:t> </a:t>
            </a:r>
            <a:r>
              <a:rPr lang="en-US" sz="2400" spc="335" dirty="0">
                <a:latin typeface="Times New Roman" panose="02020603050405020304" pitchFamily="18" charset="0"/>
                <a:cs typeface="Times New Roman" panose="02020603050405020304" pitchFamily="18" charset="0"/>
              </a:rPr>
              <a:t>and</a:t>
            </a:r>
            <a:r>
              <a:rPr lang="en-US" sz="2400" spc="70" dirty="0">
                <a:latin typeface="Times New Roman" panose="02020603050405020304" pitchFamily="18" charset="0"/>
                <a:cs typeface="Times New Roman" panose="02020603050405020304" pitchFamily="18" charset="0"/>
              </a:rPr>
              <a:t> </a:t>
            </a:r>
            <a:r>
              <a:rPr lang="en-US" sz="2400" spc="140" dirty="0">
                <a:latin typeface="Times New Roman" panose="02020603050405020304" pitchFamily="18" charset="0"/>
                <a:cs typeface="Times New Roman" panose="02020603050405020304" pitchFamily="18" charset="0"/>
              </a:rPr>
              <a:t>Equal</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t>
            </a:r>
            <a:r>
              <a:rPr lang="en-US" sz="2400" spc="65" dirty="0">
                <a:latin typeface="Times New Roman" panose="02020603050405020304" pitchFamily="18" charset="0"/>
                <a:cs typeface="Times New Roman" panose="02020603050405020304" pitchFamily="18" charset="0"/>
              </a:rPr>
              <a:t> </a:t>
            </a:r>
            <a:r>
              <a:rPr lang="en-US" sz="2400" spc="104" dirty="0">
                <a:latin typeface="Times New Roman" panose="02020603050405020304" pitchFamily="18" charset="0"/>
                <a:cs typeface="Times New Roman" panose="02020603050405020304" pitchFamily="18" charset="0"/>
              </a:rPr>
              <a:t>pixels.</a:t>
            </a:r>
          </a:p>
          <a:p>
            <a:pPr marL="342900" indent="-342900" algn="just">
              <a:buFont typeface="Arial" pitchFamily="34" charset="0"/>
              <a:buChar char="•"/>
              <a:defRPr sz="3000" spc="340">
                <a:solidFill>
                  <a:srgbClr val="040404"/>
                </a:solidFill>
                <a:latin typeface="Arial"/>
                <a:ea typeface="Arial"/>
                <a:cs typeface="Arial"/>
                <a:sym typeface="Arial"/>
              </a:defRPr>
            </a:pPr>
            <a:r>
              <a:rPr lang="en-US" sz="2400" spc="65" dirty="0">
                <a:latin typeface="Times New Roman" panose="02020603050405020304" pitchFamily="18" charset="0"/>
                <a:cs typeface="Times New Roman" panose="02020603050405020304" pitchFamily="18" charset="0"/>
              </a:rPr>
              <a:t> </a:t>
            </a:r>
            <a:r>
              <a:rPr lang="en-US" sz="2400" spc="165" dirty="0">
                <a:latin typeface="Times New Roman" panose="02020603050405020304" pitchFamily="18" charset="0"/>
                <a:cs typeface="Times New Roman" panose="02020603050405020304" pitchFamily="18" charset="0"/>
              </a:rPr>
              <a:t>Defects</a:t>
            </a:r>
            <a:r>
              <a:rPr lang="en-US" sz="2400" spc="65" dirty="0">
                <a:latin typeface="Times New Roman" panose="02020603050405020304" pitchFamily="18" charset="0"/>
                <a:cs typeface="Times New Roman" panose="02020603050405020304" pitchFamily="18" charset="0"/>
              </a:rPr>
              <a:t> </a:t>
            </a:r>
            <a:r>
              <a:rPr lang="en-US" sz="2400" spc="265" dirty="0">
                <a:latin typeface="Times New Roman" panose="02020603050405020304" pitchFamily="18" charset="0"/>
                <a:cs typeface="Times New Roman" panose="02020603050405020304" pitchFamily="18" charset="0"/>
              </a:rPr>
              <a:t>detected</a:t>
            </a:r>
            <a:r>
              <a:rPr lang="en-US" sz="2400" spc="65"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on</a:t>
            </a:r>
            <a:r>
              <a:rPr lang="en-US" sz="2400" spc="70" dirty="0">
                <a:latin typeface="Times New Roman" panose="02020603050405020304" pitchFamily="18" charset="0"/>
                <a:cs typeface="Times New Roman" panose="02020603050405020304" pitchFamily="18" charset="0"/>
              </a:rPr>
              <a:t> </a:t>
            </a:r>
            <a:r>
              <a:rPr lang="en-US" sz="2400" spc="-220" dirty="0">
                <a:latin typeface="Times New Roman" panose="02020603050405020304" pitchFamily="18" charset="0"/>
                <a:cs typeface="Times New Roman" panose="02020603050405020304" pitchFamily="18" charset="0"/>
              </a:rPr>
              <a:t>P</a:t>
            </a:r>
            <a:r>
              <a:rPr lang="en-US" sz="2400" spc="65" dirty="0">
                <a:latin typeface="Times New Roman" panose="02020603050405020304" pitchFamily="18" charset="0"/>
                <a:cs typeface="Times New Roman" panose="02020603050405020304" pitchFamily="18" charset="0"/>
              </a:rPr>
              <a:t> </a:t>
            </a:r>
            <a:r>
              <a:rPr lang="en-US" sz="2400" spc="335" dirty="0">
                <a:latin typeface="Times New Roman" panose="02020603050405020304" pitchFamily="18" charset="0"/>
                <a:cs typeface="Times New Roman" panose="02020603050405020304" pitchFamily="18" charset="0"/>
              </a:rPr>
              <a:t>and</a:t>
            </a:r>
            <a:r>
              <a:rPr lang="en-US" sz="2400" spc="6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N</a:t>
            </a:r>
            <a:r>
              <a:rPr lang="en-US" sz="2400" spc="70" dirty="0">
                <a:latin typeface="Times New Roman" panose="02020603050405020304" pitchFamily="18" charset="0"/>
                <a:cs typeface="Times New Roman" panose="02020603050405020304" pitchFamily="18" charset="0"/>
              </a:rPr>
              <a:t> </a:t>
            </a:r>
            <a:r>
              <a:rPr lang="en-US" sz="2400" spc="104" dirty="0">
                <a:latin typeface="Times New Roman" panose="02020603050405020304" pitchFamily="18" charset="0"/>
                <a:cs typeface="Times New Roman" panose="02020603050405020304" pitchFamily="18" charset="0"/>
              </a:rPr>
              <a:t>pixels.</a:t>
            </a:r>
            <a:r>
              <a:rPr lang="en-US" sz="2400" spc="65" dirty="0">
                <a:latin typeface="Times New Roman" panose="02020603050405020304" pitchFamily="18" charset="0"/>
                <a:cs typeface="Times New Roman" panose="02020603050405020304" pitchFamily="18" charset="0"/>
              </a:rPr>
              <a:t> </a:t>
            </a:r>
            <a:r>
              <a:rPr lang="en-US" sz="2400" spc="170" dirty="0">
                <a:latin typeface="Times New Roman" panose="02020603050405020304" pitchFamily="18" charset="0"/>
                <a:cs typeface="Times New Roman" panose="02020603050405020304" pitchFamily="18" charset="0"/>
              </a:rPr>
              <a:t>After</a:t>
            </a:r>
            <a:r>
              <a:rPr lang="en-US" sz="2400" spc="65" dirty="0">
                <a:latin typeface="Times New Roman" panose="02020603050405020304" pitchFamily="18" charset="0"/>
                <a:cs typeface="Times New Roman" panose="02020603050405020304" pitchFamily="18" charset="0"/>
              </a:rPr>
              <a:t> </a:t>
            </a:r>
            <a:r>
              <a:rPr lang="en-US" sz="2400" spc="195" dirty="0">
                <a:latin typeface="Times New Roman" panose="02020603050405020304" pitchFamily="18" charset="0"/>
                <a:cs typeface="Times New Roman" panose="02020603050405020304" pitchFamily="18" charset="0"/>
              </a:rPr>
              <a:t>that,</a:t>
            </a:r>
            <a:r>
              <a:rPr lang="en-US" sz="2400" spc="65"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defect </a:t>
            </a:r>
            <a:r>
              <a:rPr lang="en-US" sz="2400" dirty="0">
                <a:latin typeface="Times New Roman" panose="02020603050405020304" pitchFamily="18" charset="0"/>
                <a:cs typeface="Times New Roman" panose="02020603050405020304" pitchFamily="18" charset="0"/>
              </a:rPr>
              <a:t>classification </a:t>
            </a:r>
            <a:r>
              <a:rPr lang="en-US" sz="2400" spc="110" dirty="0">
                <a:latin typeface="Times New Roman" panose="02020603050405020304" pitchFamily="18" charset="0"/>
                <a:cs typeface="Times New Roman" panose="02020603050405020304" pitchFamily="18" charset="0"/>
              </a:rPr>
              <a:t>is </a:t>
            </a:r>
            <a:r>
              <a:rPr lang="en-US" sz="2400" spc="265" dirty="0">
                <a:latin typeface="Times New Roman" panose="02020603050405020304" pitchFamily="18" charset="0"/>
                <a:cs typeface="Times New Roman" panose="02020603050405020304" pitchFamily="18" charset="0"/>
              </a:rPr>
              <a:t>done </a:t>
            </a:r>
            <a:r>
              <a:rPr lang="en-US" sz="2400" spc="275" dirty="0">
                <a:latin typeface="Times New Roman" panose="02020603050405020304" pitchFamily="18" charset="0"/>
                <a:cs typeface="Times New Roman" panose="02020603050405020304" pitchFamily="18" charset="0"/>
              </a:rPr>
              <a:t>based </a:t>
            </a:r>
            <a:r>
              <a:rPr lang="en-US" sz="2400" spc="260" dirty="0">
                <a:latin typeface="Times New Roman" panose="02020603050405020304" pitchFamily="18" charset="0"/>
                <a:cs typeface="Times New Roman" panose="02020603050405020304" pitchFamily="18" charset="0"/>
              </a:rPr>
              <a:t>on </a:t>
            </a:r>
            <a:r>
              <a:rPr lang="en-US" sz="2400" spc="-225" dirty="0">
                <a:latin typeface="Times New Roman" panose="02020603050405020304" pitchFamily="18" charset="0"/>
                <a:cs typeface="Times New Roman" panose="02020603050405020304" pitchFamily="18" charset="0"/>
              </a:rPr>
              <a:t>P, </a:t>
            </a:r>
            <a:r>
              <a:rPr lang="en-US" sz="2400" spc="-5" dirty="0">
                <a:latin typeface="Times New Roman" panose="02020603050405020304" pitchFamily="18" charset="0"/>
                <a:cs typeface="Times New Roman" panose="02020603050405020304" pitchFamily="18" charset="0"/>
              </a:rPr>
              <a:t>N </a:t>
            </a:r>
            <a:r>
              <a:rPr lang="en-US" sz="2400" spc="335" dirty="0">
                <a:latin typeface="Times New Roman" panose="02020603050405020304" pitchFamily="18" charset="0"/>
                <a:cs typeface="Times New Roman" panose="02020603050405020304" pitchFamily="18" charset="0"/>
              </a:rPr>
              <a:t>and E pixels</a:t>
            </a:r>
            <a:r>
              <a:rPr lang="en-US" sz="2400" spc="335" dirty="0"/>
              <a:t>.</a:t>
            </a:r>
            <a:endParaRPr lang="en-US" sz="2400" spc="104" dirty="0"/>
          </a:p>
        </p:txBody>
      </p:sp>
      <p:sp>
        <p:nvSpPr>
          <p:cNvPr id="4" name="Slide Number Placeholder 3"/>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6</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18812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428"/>
            <a:ext cx="10515600" cy="733885"/>
          </a:xfrm>
        </p:spPr>
        <p:txBody>
          <a:bodyPr/>
          <a:lstStyle/>
          <a:p>
            <a:pPr algn="ctr"/>
            <a:r>
              <a:rPr lang="en-US" b="1" u="sng" dirty="0">
                <a:latin typeface="Times New Roman" pitchFamily="18" charset="0"/>
                <a:cs typeface="Times New Roman" pitchFamily="18" charset="0"/>
              </a:rPr>
              <a:t>LITERATURE SURVEY</a:t>
            </a:r>
            <a:endParaRPr lang="en-IN" dirty="0"/>
          </a:p>
        </p:txBody>
      </p:sp>
      <p:sp>
        <p:nvSpPr>
          <p:cNvPr id="3" name="Rectangle 2"/>
          <p:cNvSpPr/>
          <p:nvPr/>
        </p:nvSpPr>
        <p:spPr>
          <a:xfrm>
            <a:off x="1104640" y="855313"/>
            <a:ext cx="9982720" cy="2716128"/>
          </a:xfrm>
          <a:prstGeom prst="rect">
            <a:avLst/>
          </a:prstGeom>
        </p:spPr>
        <p:txBody>
          <a:bodyPr wrap="square">
            <a:spAutoFit/>
          </a:bodyPr>
          <a:lstStyle/>
          <a:p>
            <a:pPr algn="ctr">
              <a:spcBef>
                <a:spcPts val="300"/>
              </a:spcBef>
              <a:defRPr sz="3200" spc="185">
                <a:solidFill>
                  <a:srgbClr val="040404"/>
                </a:solidFill>
                <a:latin typeface="Arial"/>
                <a:ea typeface="Arial"/>
                <a:cs typeface="Arial"/>
                <a:sym typeface="Arial"/>
              </a:defRPr>
            </a:pPr>
            <a:r>
              <a:rPr lang="en-US" sz="2400" b="1" dirty="0" err="1">
                <a:ea typeface="Times New Roman" panose="02020603050405020304" pitchFamily="18" charset="0"/>
              </a:rPr>
              <a:t>Malge</a:t>
            </a:r>
            <a:r>
              <a:rPr lang="en-US" sz="2400" b="1" spc="-15" dirty="0">
                <a:ea typeface="Times New Roman" panose="02020603050405020304" pitchFamily="18" charset="0"/>
              </a:rPr>
              <a:t> </a:t>
            </a:r>
            <a:r>
              <a:rPr lang="en-US" sz="2400" b="1" dirty="0">
                <a:ea typeface="Times New Roman" panose="02020603050405020304" pitchFamily="18" charset="0"/>
              </a:rPr>
              <a:t>P.S.,</a:t>
            </a:r>
            <a:r>
              <a:rPr lang="en-US" sz="2400" b="1" spc="-25" dirty="0">
                <a:ea typeface="Times New Roman" panose="02020603050405020304" pitchFamily="18" charset="0"/>
              </a:rPr>
              <a:t> </a:t>
            </a:r>
            <a:r>
              <a:rPr lang="en-US" sz="2400" b="1" dirty="0" err="1">
                <a:ea typeface="Times New Roman" panose="02020603050405020304" pitchFamily="18" charset="0"/>
              </a:rPr>
              <a:t>Nadaf</a:t>
            </a:r>
            <a:r>
              <a:rPr lang="en-US" sz="2400" b="1" spc="-20" dirty="0">
                <a:ea typeface="Times New Roman" panose="02020603050405020304" pitchFamily="18" charset="0"/>
              </a:rPr>
              <a:t> </a:t>
            </a:r>
            <a:r>
              <a:rPr lang="en-US" sz="2400" b="1" dirty="0">
                <a:ea typeface="Times New Roman" panose="02020603050405020304" pitchFamily="18" charset="0"/>
              </a:rPr>
              <a:t>R.S</a:t>
            </a:r>
            <a:r>
              <a:rPr lang="en-US" sz="2400" b="1" dirty="0" smtClean="0">
                <a:ea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lgn="just">
              <a:spcBef>
                <a:spcPts val="300"/>
              </a:spcBef>
              <a:buFont typeface="Arial" pitchFamily="34" charset="0"/>
              <a:buChar char="•"/>
              <a:defRPr sz="3200" spc="185">
                <a:solidFill>
                  <a:srgbClr val="040404"/>
                </a:solidFill>
                <a:latin typeface="Arial"/>
                <a:ea typeface="Arial"/>
                <a:cs typeface="Arial"/>
                <a:sym typeface="Arial"/>
              </a:defRPr>
            </a:pPr>
            <a:r>
              <a:rPr lang="en-US" sz="2400" dirty="0" smtClean="0">
                <a:latin typeface="Times New Roman" panose="02020603050405020304" pitchFamily="18" charset="0"/>
                <a:cs typeface="Times New Roman" panose="02020603050405020304" pitchFamily="18" charset="0"/>
              </a:rPr>
              <a:t>Defect </a:t>
            </a:r>
            <a:r>
              <a:rPr lang="en-US" sz="2400" spc="260" dirty="0">
                <a:latin typeface="Times New Roman" panose="02020603050405020304" pitchFamily="18" charset="0"/>
                <a:cs typeface="Times New Roman" panose="02020603050405020304" pitchFamily="18" charset="0"/>
              </a:rPr>
              <a:t>detection</a:t>
            </a:r>
            <a:r>
              <a:rPr lang="en-US" sz="2400" spc="-50" dirty="0">
                <a:latin typeface="Times New Roman" panose="02020603050405020304" pitchFamily="18" charset="0"/>
                <a:cs typeface="Times New Roman" panose="02020603050405020304" pitchFamily="18" charset="0"/>
              </a:rPr>
              <a:t> </a:t>
            </a:r>
            <a:r>
              <a:rPr lang="en-US" sz="2400" spc="355" dirty="0">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classification </a:t>
            </a:r>
            <a:r>
              <a:rPr lang="en-US" sz="2400" spc="355" dirty="0">
                <a:latin typeface="Times New Roman" panose="02020603050405020304" pitchFamily="18" charset="0"/>
                <a:cs typeface="Times New Roman" panose="02020603050405020304" pitchFamily="18" charset="0"/>
              </a:rPr>
              <a:t>and </a:t>
            </a:r>
            <a:r>
              <a:rPr lang="en-US" sz="2400" spc="215" dirty="0">
                <a:latin typeface="Times New Roman" panose="02020603050405020304" pitchFamily="18" charset="0"/>
                <a:cs typeface="Times New Roman" panose="02020603050405020304" pitchFamily="18" charset="0"/>
              </a:rPr>
              <a:t>localization </a:t>
            </a:r>
            <a:r>
              <a:rPr lang="en-US" sz="2400" spc="345" dirty="0">
                <a:latin typeface="Times New Roman" panose="02020603050405020304" pitchFamily="18" charset="0"/>
                <a:cs typeface="Times New Roman" panose="02020603050405020304" pitchFamily="18" charset="0"/>
              </a:rPr>
              <a:t>method </a:t>
            </a:r>
            <a:r>
              <a:rPr lang="en-US" sz="2400" spc="229" dirty="0">
                <a:latin typeface="Times New Roman" panose="02020603050405020304" pitchFamily="18" charset="0"/>
                <a:cs typeface="Times New Roman" panose="02020603050405020304" pitchFamily="18" charset="0"/>
              </a:rPr>
              <a:t>explained </a:t>
            </a:r>
            <a:r>
              <a:rPr lang="en-US" sz="2400" spc="208" dirty="0">
                <a:latin typeface="Times New Roman" panose="02020603050405020304" pitchFamily="18" charset="0"/>
                <a:cs typeface="Times New Roman" panose="02020603050405020304" pitchFamily="18" charset="0"/>
              </a:rPr>
              <a:t>in </a:t>
            </a:r>
            <a:r>
              <a:rPr lang="en-US" sz="2400" spc="300" dirty="0">
                <a:latin typeface="Times New Roman" panose="02020603050405020304" pitchFamily="18" charset="0"/>
                <a:cs typeface="Times New Roman" panose="02020603050405020304" pitchFamily="18" charset="0"/>
              </a:rPr>
              <a:t>paper </a:t>
            </a:r>
            <a:r>
              <a:rPr lang="en-US" sz="2400" spc="254" dirty="0">
                <a:latin typeface="Times New Roman" panose="02020603050405020304" pitchFamily="18" charset="0"/>
                <a:cs typeface="Times New Roman" panose="02020603050405020304" pitchFamily="18" charset="0"/>
              </a:rPr>
              <a:t>published </a:t>
            </a:r>
            <a:r>
              <a:rPr lang="en-US" sz="2400" spc="320" dirty="0">
                <a:latin typeface="Times New Roman" panose="02020603050405020304" pitchFamily="18" charset="0"/>
                <a:cs typeface="Times New Roman" panose="02020603050405020304" pitchFamily="18" charset="0"/>
              </a:rPr>
              <a:t>by </a:t>
            </a:r>
            <a:r>
              <a:rPr lang="en-US" sz="2400" i="1" spc="165" dirty="0" err="1">
                <a:latin typeface="Times New Roman" panose="02020603050405020304" pitchFamily="18" charset="0"/>
                <a:cs typeface="Times New Roman" panose="02020603050405020304" pitchFamily="18" charset="0"/>
              </a:rPr>
              <a:t>Malge</a:t>
            </a:r>
            <a:r>
              <a:rPr lang="en-US" sz="2400" spc="165" dirty="0">
                <a:latin typeface="Times New Roman" panose="02020603050405020304" pitchFamily="18" charset="0"/>
                <a:cs typeface="Times New Roman" panose="02020603050405020304" pitchFamily="18" charset="0"/>
              </a:rPr>
              <a:t>, uses </a:t>
            </a:r>
            <a:r>
              <a:rPr lang="en-US" sz="2400" spc="340" dirty="0">
                <a:latin typeface="Times New Roman" panose="02020603050405020304" pitchFamily="18" charset="0"/>
                <a:cs typeface="Times New Roman" panose="02020603050405020304" pitchFamily="18" charset="0"/>
              </a:rPr>
              <a:t>mathematical </a:t>
            </a:r>
            <a:r>
              <a:rPr lang="en-US" sz="2400" spc="300" dirty="0">
                <a:latin typeface="Times New Roman" panose="02020603050405020304" pitchFamily="18" charset="0"/>
                <a:cs typeface="Times New Roman" panose="02020603050405020304" pitchFamily="18" charset="0"/>
              </a:rPr>
              <a:t>morphology </a:t>
            </a:r>
            <a:r>
              <a:rPr lang="en-US" sz="2400" spc="355" dirty="0">
                <a:latin typeface="Times New Roman" panose="02020603050405020304" pitchFamily="18" charset="0"/>
                <a:cs typeface="Times New Roman" panose="02020603050405020304" pitchFamily="18" charset="0"/>
              </a:rPr>
              <a:t>and </a:t>
            </a:r>
            <a:r>
              <a:rPr lang="en-US" sz="2400" spc="345" dirty="0">
                <a:latin typeface="Times New Roman" panose="02020603050405020304" pitchFamily="18" charset="0"/>
                <a:cs typeface="Times New Roman" panose="02020603050405020304" pitchFamily="18" charset="0"/>
              </a:rPr>
              <a:t>image </a:t>
            </a:r>
            <a:r>
              <a:rPr lang="en-US" sz="2400" spc="229" dirty="0">
                <a:latin typeface="Times New Roman" panose="02020603050405020304" pitchFamily="18" charset="0"/>
                <a:cs typeface="Times New Roman" panose="02020603050405020304" pitchFamily="18" charset="0"/>
              </a:rPr>
              <a:t>processing </a:t>
            </a:r>
            <a:r>
              <a:rPr lang="en-US" sz="2400" spc="150" dirty="0">
                <a:latin typeface="Times New Roman" panose="02020603050405020304" pitchFamily="18" charset="0"/>
                <a:cs typeface="Times New Roman" panose="02020603050405020304" pitchFamily="18" charset="0"/>
              </a:rPr>
              <a:t>tools. </a:t>
            </a:r>
            <a:r>
              <a:rPr lang="en-US" sz="2400" spc="140" dirty="0">
                <a:latin typeface="Times New Roman" panose="02020603050405020304" pitchFamily="18" charset="0"/>
                <a:cs typeface="Times New Roman" panose="02020603050405020304" pitchFamily="18" charset="0"/>
              </a:rPr>
              <a:t>Besides </a:t>
            </a:r>
            <a:r>
              <a:rPr lang="en-US" sz="2400" spc="260" dirty="0">
                <a:latin typeface="Times New Roman" panose="02020603050405020304" pitchFamily="18" charset="0"/>
                <a:cs typeface="Times New Roman" panose="02020603050405020304" pitchFamily="18" charset="0"/>
              </a:rPr>
              <a:t>the </a:t>
            </a:r>
            <a:r>
              <a:rPr lang="en-US" sz="2400" spc="265" dirty="0">
                <a:latin typeface="Times New Roman" panose="02020603050405020304" pitchFamily="18" charset="0"/>
                <a:cs typeface="Times New Roman" panose="02020603050405020304" pitchFamily="18" charset="0"/>
              </a:rPr>
              <a:t>need </a:t>
            </a:r>
            <a:r>
              <a:rPr lang="en-US" sz="2400" spc="275" dirty="0">
                <a:latin typeface="Times New Roman" panose="02020603050405020304" pitchFamily="18" charset="0"/>
                <a:cs typeface="Times New Roman" panose="02020603050405020304" pitchFamily="18" charset="0"/>
              </a:rPr>
              <a:t>to detect </a:t>
            </a:r>
            <a:r>
              <a:rPr lang="en-US" sz="2400" spc="260" dirty="0">
                <a:latin typeface="Times New Roman" panose="02020603050405020304" pitchFamily="18" charset="0"/>
                <a:cs typeface="Times New Roman" panose="02020603050405020304" pitchFamily="18" charset="0"/>
              </a:rPr>
              <a:t>the  </a:t>
            </a:r>
            <a:r>
              <a:rPr lang="en-US" sz="2400" spc="175" dirty="0">
                <a:latin typeface="Times New Roman" panose="02020603050405020304" pitchFamily="18" charset="0"/>
                <a:cs typeface="Times New Roman" panose="02020603050405020304" pitchFamily="18" charset="0"/>
              </a:rPr>
              <a:t>defects, </a:t>
            </a:r>
            <a:r>
              <a:rPr lang="en-US" sz="2400" spc="215" dirty="0">
                <a:latin typeface="Times New Roman" panose="02020603050405020304" pitchFamily="18" charset="0"/>
                <a:cs typeface="Times New Roman" panose="02020603050405020304" pitchFamily="18" charset="0"/>
              </a:rPr>
              <a:t>it </a:t>
            </a:r>
            <a:r>
              <a:rPr lang="en-US" sz="2400" spc="114" dirty="0">
                <a:latin typeface="Times New Roman" panose="02020603050405020304" pitchFamily="18" charset="0"/>
                <a:cs typeface="Times New Roman" panose="02020603050405020304" pitchFamily="18" charset="0"/>
              </a:rPr>
              <a:t>is </a:t>
            </a:r>
            <a:r>
              <a:rPr lang="en-US" sz="2400" spc="215" dirty="0">
                <a:latin typeface="Times New Roman" panose="02020603050405020304" pitchFamily="18" charset="0"/>
                <a:cs typeface="Times New Roman" panose="02020603050405020304" pitchFamily="18" charset="0"/>
              </a:rPr>
              <a:t>also </a:t>
            </a:r>
            <a:r>
              <a:rPr lang="en-US" sz="2400" spc="200" dirty="0">
                <a:latin typeface="Times New Roman" panose="02020603050405020304" pitchFamily="18" charset="0"/>
                <a:cs typeface="Times New Roman" panose="02020603050405020304" pitchFamily="18" charset="0"/>
              </a:rPr>
              <a:t>essential </a:t>
            </a:r>
            <a:r>
              <a:rPr lang="en-US" sz="2400" spc="275" dirty="0">
                <a:latin typeface="Times New Roman" panose="02020603050405020304" pitchFamily="18" charset="0"/>
                <a:cs typeface="Times New Roman" panose="02020603050405020304" pitchFamily="18" charset="0"/>
              </a:rPr>
              <a:t>to </a:t>
            </a:r>
            <a:r>
              <a:rPr lang="en-US" sz="2400" spc="195" dirty="0">
                <a:latin typeface="Times New Roman" panose="02020603050405020304" pitchFamily="18" charset="0"/>
                <a:cs typeface="Times New Roman" panose="02020603050405020304" pitchFamily="18" charset="0"/>
              </a:rPr>
              <a:t>classify </a:t>
            </a:r>
            <a:r>
              <a:rPr lang="en-US" sz="2400" spc="355" dirty="0">
                <a:latin typeface="Times New Roman" panose="02020603050405020304" pitchFamily="18" charset="0"/>
                <a:cs typeface="Times New Roman" panose="02020603050405020304" pitchFamily="18" charset="0"/>
              </a:rPr>
              <a:t>and </a:t>
            </a:r>
            <a:r>
              <a:rPr lang="en-US" sz="2400" spc="260" dirty="0">
                <a:latin typeface="Times New Roman" panose="02020603050405020304" pitchFamily="18" charset="0"/>
                <a:cs typeface="Times New Roman" panose="02020603050405020304" pitchFamily="18" charset="0"/>
              </a:rPr>
              <a:t>locate </a:t>
            </a:r>
            <a:r>
              <a:rPr lang="en-US" sz="2400" spc="215" dirty="0">
                <a:latin typeface="Times New Roman" panose="02020603050405020304" pitchFamily="18" charset="0"/>
                <a:cs typeface="Times New Roman" panose="02020603050405020304" pitchFamily="18" charset="0"/>
              </a:rPr>
              <a:t>these  </a:t>
            </a:r>
            <a:r>
              <a:rPr lang="en-US" sz="2400" spc="233" dirty="0">
                <a:latin typeface="Times New Roman" panose="02020603050405020304" pitchFamily="18" charset="0"/>
                <a:cs typeface="Times New Roman" panose="02020603050405020304" pitchFamily="18" charset="0"/>
              </a:rPr>
              <a:t>defects</a:t>
            </a:r>
            <a:r>
              <a:rPr lang="en-US" sz="2400" spc="65" dirty="0">
                <a:latin typeface="Times New Roman" panose="02020603050405020304" pitchFamily="18" charset="0"/>
                <a:cs typeface="Times New Roman" panose="02020603050405020304" pitchFamily="18" charset="0"/>
              </a:rPr>
              <a:t> </a:t>
            </a:r>
            <a:r>
              <a:rPr lang="en-US" sz="2400" spc="180" dirty="0">
                <a:latin typeface="Times New Roman" panose="02020603050405020304" pitchFamily="18" charset="0"/>
                <a:cs typeface="Times New Roman" panose="02020603050405020304" pitchFamily="18" charset="0"/>
              </a:rPr>
              <a:t>so</a:t>
            </a:r>
            <a:r>
              <a:rPr lang="en-US" sz="2400" spc="70" dirty="0">
                <a:latin typeface="Times New Roman" panose="02020603050405020304" pitchFamily="18" charset="0"/>
                <a:cs typeface="Times New Roman" panose="02020603050405020304" pitchFamily="18" charset="0"/>
              </a:rPr>
              <a:t> </a:t>
            </a:r>
            <a:r>
              <a:rPr lang="en-US" sz="2400" spc="315" dirty="0">
                <a:latin typeface="Times New Roman" panose="02020603050405020304" pitchFamily="18" charset="0"/>
                <a:cs typeface="Times New Roman" panose="02020603050405020304" pitchFamily="18" charset="0"/>
              </a:rPr>
              <a:t>that</a:t>
            </a:r>
            <a:r>
              <a:rPr lang="en-US" sz="2400" spc="65"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the</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source</a:t>
            </a:r>
            <a:r>
              <a:rPr lang="en-US" sz="2400" spc="65" dirty="0">
                <a:latin typeface="Times New Roman" panose="02020603050405020304" pitchFamily="18" charset="0"/>
                <a:cs typeface="Times New Roman" panose="02020603050405020304" pitchFamily="18" charset="0"/>
              </a:rPr>
              <a:t> </a:t>
            </a:r>
            <a:r>
              <a:rPr lang="en-US" sz="2400" spc="355" dirty="0">
                <a:latin typeface="Times New Roman" panose="02020603050405020304" pitchFamily="18" charset="0"/>
                <a:cs typeface="Times New Roman" panose="02020603050405020304" pitchFamily="18" charset="0"/>
              </a:rPr>
              <a:t>and</a:t>
            </a:r>
            <a:r>
              <a:rPr lang="en-US" sz="2400" spc="70" dirty="0">
                <a:latin typeface="Times New Roman" panose="02020603050405020304" pitchFamily="18" charset="0"/>
                <a:cs typeface="Times New Roman" panose="02020603050405020304" pitchFamily="18" charset="0"/>
              </a:rPr>
              <a:t> </a:t>
            </a:r>
            <a:r>
              <a:rPr lang="en-US" sz="2400" spc="254" dirty="0">
                <a:latin typeface="Times New Roman" panose="02020603050405020304" pitchFamily="18" charset="0"/>
                <a:cs typeface="Times New Roman" panose="02020603050405020304" pitchFamily="18" charset="0"/>
              </a:rPr>
              <a:t>location</a:t>
            </a:r>
            <a:r>
              <a:rPr lang="en-US" sz="2400" spc="65" dirty="0">
                <a:latin typeface="Times New Roman" panose="02020603050405020304" pitchFamily="18" charset="0"/>
                <a:cs typeface="Times New Roman" panose="02020603050405020304" pitchFamily="18" charset="0"/>
              </a:rPr>
              <a:t> </a:t>
            </a:r>
            <a:r>
              <a:rPr lang="en-US" sz="2400" spc="215"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215" dirty="0">
                <a:latin typeface="Times New Roman" panose="02020603050405020304" pitchFamily="18" charset="0"/>
                <a:cs typeface="Times New Roman" panose="02020603050405020304" pitchFamily="18" charset="0"/>
              </a:rPr>
              <a:t>these</a:t>
            </a:r>
            <a:r>
              <a:rPr lang="en-US" sz="2400" spc="65" dirty="0">
                <a:latin typeface="Times New Roman" panose="02020603050405020304" pitchFamily="18" charset="0"/>
                <a:cs typeface="Times New Roman" panose="02020603050405020304" pitchFamily="18" charset="0"/>
              </a:rPr>
              <a:t> </a:t>
            </a:r>
            <a:r>
              <a:rPr lang="en-US" sz="2400" spc="233" dirty="0">
                <a:latin typeface="Times New Roman" panose="02020603050405020304" pitchFamily="18" charset="0"/>
                <a:cs typeface="Times New Roman" panose="02020603050405020304" pitchFamily="18" charset="0"/>
              </a:rPr>
              <a:t>defects</a:t>
            </a:r>
            <a:r>
              <a:rPr lang="en-US" sz="2400" spc="70" dirty="0">
                <a:latin typeface="Times New Roman" panose="02020603050405020304" pitchFamily="18" charset="0"/>
                <a:cs typeface="Times New Roman" panose="02020603050405020304" pitchFamily="18" charset="0"/>
              </a:rPr>
              <a:t> </a:t>
            </a:r>
            <a:r>
              <a:rPr lang="en-US" sz="2400" spc="330" dirty="0">
                <a:latin typeface="Times New Roman" panose="02020603050405020304" pitchFamily="18" charset="0"/>
                <a:cs typeface="Times New Roman" panose="02020603050405020304" pitchFamily="18" charset="0"/>
              </a:rPr>
              <a:t>can  </a:t>
            </a:r>
            <a:r>
              <a:rPr lang="en-US" sz="2400" spc="285" dirty="0">
                <a:latin typeface="Times New Roman" panose="02020603050405020304" pitchFamily="18" charset="0"/>
                <a:cs typeface="Times New Roman" panose="02020603050405020304" pitchFamily="18" charset="0"/>
              </a:rPr>
              <a:t>be</a:t>
            </a:r>
            <a:r>
              <a:rPr lang="en-US" sz="2400" spc="65" dirty="0">
                <a:latin typeface="Times New Roman" panose="02020603050405020304" pitchFamily="18" charset="0"/>
                <a:cs typeface="Times New Roman" panose="02020603050405020304" pitchFamily="18" charset="0"/>
              </a:rPr>
              <a:t> </a:t>
            </a:r>
            <a:r>
              <a:rPr lang="en-US" sz="2400" spc="195" dirty="0">
                <a:latin typeface="Times New Roman" panose="02020603050405020304" pitchFamily="18" charset="0"/>
                <a:cs typeface="Times New Roman" panose="02020603050405020304" pitchFamily="18" charset="0"/>
              </a:rPr>
              <a:t>identified.</a:t>
            </a:r>
          </a:p>
        </p:txBody>
      </p:sp>
      <p:sp>
        <p:nvSpPr>
          <p:cNvPr id="4" name="object 5"/>
          <p:cNvSpPr/>
          <p:nvPr/>
        </p:nvSpPr>
        <p:spPr>
          <a:xfrm>
            <a:off x="3782008" y="3571441"/>
            <a:ext cx="4627984" cy="3260998"/>
          </a:xfrm>
          <a:prstGeom prst="rect">
            <a:avLst/>
          </a:prstGeom>
          <a:blipFill>
            <a:blip r:embed="rId2"/>
            <a:stretch>
              <a:fillRect/>
            </a:stretch>
          </a:blipFill>
          <a:ln w="12700">
            <a:miter lim="400000"/>
          </a:ln>
        </p:spPr>
        <p:txBody>
          <a:bodyPr lIns="45718" tIns="45718" rIns="45718" bIns="45718"/>
          <a:lstStyle/>
          <a:p>
            <a:pPr>
              <a:defRPr>
                <a:latin typeface="Calibri"/>
                <a:ea typeface="Calibri"/>
                <a:cs typeface="Calibri"/>
                <a:sym typeface="Calibri"/>
              </a:defRPr>
            </a:pPr>
            <a:endParaRPr/>
          </a:p>
        </p:txBody>
      </p:sp>
      <p:sp>
        <p:nvSpPr>
          <p:cNvPr id="5" name="Slide Number Placeholder 4"/>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7</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2062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978483"/>
          </a:xfrm>
        </p:spPr>
        <p:txBody>
          <a:bodyPr/>
          <a:lstStyle/>
          <a:p>
            <a:pPr algn="ctr"/>
            <a:r>
              <a:rPr lang="en-US" b="1" u="sng" dirty="0">
                <a:latin typeface="Times New Roman" pitchFamily="18" charset="0"/>
                <a:cs typeface="Times New Roman" pitchFamily="18" charset="0"/>
              </a:rPr>
              <a:t>OBJECTIVES</a:t>
            </a:r>
            <a:endParaRPr lang="en-IN" b="1" u="sng" dirty="0">
              <a:latin typeface="Times New Roman" pitchFamily="18" charset="0"/>
              <a:cs typeface="Times New Roman" pitchFamily="18" charset="0"/>
            </a:endParaRPr>
          </a:p>
        </p:txBody>
      </p:sp>
      <p:sp>
        <p:nvSpPr>
          <p:cNvPr id="5" name="Rectangle 4"/>
          <p:cNvSpPr/>
          <p:nvPr/>
        </p:nvSpPr>
        <p:spPr>
          <a:xfrm>
            <a:off x="519920" y="1336350"/>
            <a:ext cx="10833880" cy="4832092"/>
          </a:xfrm>
          <a:prstGeom prst="rect">
            <a:avLst/>
          </a:prstGeom>
        </p:spPr>
        <p:txBody>
          <a:bodyPr wrap="square">
            <a:spAutoFit/>
          </a:bodyPr>
          <a:lstStyle/>
          <a:p>
            <a:pPr marL="342900" indent="-342900" algn="just">
              <a:buFont typeface="Arial" pitchFamily="34" charset="0"/>
              <a:buChar char="•"/>
            </a:pPr>
            <a:r>
              <a:rPr lang="en-IN" sz="2200" b="1" u="sng" dirty="0">
                <a:latin typeface="Times New Roman" panose="02020603050405020304" pitchFamily="18" charset="0"/>
                <a:cs typeface="Times New Roman" panose="02020603050405020304" pitchFamily="18" charset="0"/>
              </a:rPr>
              <a:t>Product quality</a:t>
            </a:r>
            <a:r>
              <a:rPr lang="en-IN" sz="2200" dirty="0">
                <a:latin typeface="Times New Roman" panose="02020603050405020304" pitchFamily="18" charset="0"/>
                <a:cs typeface="Times New Roman" panose="02020603050405020304" pitchFamily="18" charset="0"/>
              </a:rPr>
              <a:t>: Defect detection during manufacturing processes is  a vital step to ensure product quality. The timely detection of faults or  defects and taking appropriate actions are essential to reduce  operational and quality-related costs. The quality of PCBs will have a  significant effect on the performance of many electronic products.</a:t>
            </a:r>
          </a:p>
          <a:p>
            <a:pPr algn="just"/>
            <a:r>
              <a:rPr lang="en-IN" sz="2200" dirty="0">
                <a:latin typeface="Times New Roman" panose="02020603050405020304" pitchFamily="18" charset="0"/>
                <a:cs typeface="Times New Roman" panose="02020603050405020304" pitchFamily="18" charset="0"/>
              </a:rPr>
              <a:t> </a:t>
            </a:r>
          </a:p>
          <a:p>
            <a:pPr marL="342900" indent="-342900" algn="just">
              <a:buFont typeface="Arial" pitchFamily="34" charset="0"/>
              <a:buChar char="•"/>
            </a:pPr>
            <a:r>
              <a:rPr lang="en-IN" sz="2200" b="1" u="sng" dirty="0">
                <a:latin typeface="Times New Roman" panose="02020603050405020304" pitchFamily="18" charset="0"/>
                <a:cs typeface="Times New Roman" panose="02020603050405020304" pitchFamily="18" charset="0"/>
              </a:rPr>
              <a:t>Cost</a:t>
            </a:r>
            <a:r>
              <a:rPr lang="en-IN" sz="2200" dirty="0">
                <a:latin typeface="Times New Roman" panose="02020603050405020304" pitchFamily="18" charset="0"/>
                <a:cs typeface="Times New Roman" panose="02020603050405020304" pitchFamily="18" charset="0"/>
              </a:rPr>
              <a:t>: In order to reduce cost spending in manufacturing caused by  the defected bare PCB, the bare PCB must be inspected. The  technology of computer vision has been highly developed and used  in several industry applications. One of these applications is the  automatic visual inspection of PCBs. The automatic visual inspection  is important because it removes the subjective aspects and provides  fast and quantitative assessments.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IN" sz="2200" b="1" u="sng" dirty="0">
                <a:latin typeface="Times New Roman" panose="02020603050405020304" pitchFamily="18" charset="0"/>
                <a:cs typeface="Times New Roman" panose="02020603050405020304" pitchFamily="18" charset="0"/>
              </a:rPr>
              <a:t>Human Error</a:t>
            </a:r>
            <a:r>
              <a:rPr lang="en-IN" sz="2200" dirty="0">
                <a:latin typeface="Times New Roman" panose="02020603050405020304" pitchFamily="18" charset="0"/>
                <a:cs typeface="Times New Roman" panose="02020603050405020304" pitchFamily="18" charset="0"/>
              </a:rPr>
              <a:t>: One of the important objective of the project is to  reduce the human error and produce error free components. The  methodology stated in this project will reduce the human error and  assures defect free products</a:t>
            </a:r>
          </a:p>
        </p:txBody>
      </p:sp>
      <p:sp>
        <p:nvSpPr>
          <p:cNvPr id="3" name="Slide Number Placeholder 2"/>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8</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01190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6C692-934C-9FA7-FF1E-EDFB225F7E08}"/>
              </a:ext>
            </a:extLst>
          </p:cNvPr>
          <p:cNvSpPr>
            <a:spLocks noGrp="1"/>
          </p:cNvSpPr>
          <p:nvPr>
            <p:ph type="title"/>
          </p:nvPr>
        </p:nvSpPr>
        <p:spPr>
          <a:xfrm>
            <a:off x="3162924" y="365125"/>
            <a:ext cx="8190875" cy="939019"/>
          </a:xfrm>
        </p:spPr>
        <p:txBody>
          <a:bodyPr>
            <a:normAutofit/>
          </a:bodyPr>
          <a:lstStyle/>
          <a:p>
            <a:r>
              <a:rPr lang="en-IN" sz="4800" b="1" dirty="0">
                <a:latin typeface="Times New Roman" panose="02020603050405020304" pitchFamily="18" charset="0"/>
                <a:cs typeface="Times New Roman" panose="02020603050405020304" pitchFamily="18" charset="0"/>
              </a:rPr>
              <a:t>METHODOLOGY</a:t>
            </a:r>
          </a:p>
        </p:txBody>
      </p:sp>
      <p:pic>
        <p:nvPicPr>
          <p:cNvPr id="4" name="object 9">
            <a:extLst>
              <a:ext uri="{FF2B5EF4-FFF2-40B4-BE49-F238E27FC236}">
                <a16:creationId xmlns:a16="http://schemas.microsoft.com/office/drawing/2014/main" xmlns="" id="{0A0D37C9-7617-229F-3435-83DBC3BBC1E7}"/>
              </a:ext>
            </a:extLst>
          </p:cNvPr>
          <p:cNvPicPr>
            <a:picLocks noGrp="1"/>
          </p:cNvPicPr>
          <p:nvPr>
            <p:ph idx="1"/>
          </p:nvPr>
        </p:nvPicPr>
        <p:blipFill>
          <a:blip r:embed="rId2" cstate="print"/>
          <a:stretch>
            <a:fillRect/>
          </a:stretch>
        </p:blipFill>
        <p:spPr>
          <a:xfrm>
            <a:off x="2943546" y="1304144"/>
            <a:ext cx="5495438" cy="5336498"/>
          </a:xfrm>
          <a:prstGeom prst="rect">
            <a:avLst/>
          </a:prstGeom>
        </p:spPr>
      </p:pic>
      <p:sp>
        <p:nvSpPr>
          <p:cNvPr id="3" name="Slide Number Placeholder 2"/>
          <p:cNvSpPr>
            <a:spLocks noGrp="1"/>
          </p:cNvSpPr>
          <p:nvPr>
            <p:ph type="sldNum" sz="quarter" idx="12"/>
          </p:nvPr>
        </p:nvSpPr>
        <p:spPr/>
        <p:txBody>
          <a:bodyPr/>
          <a:lstStyle/>
          <a:p>
            <a:fld id="{E52DCAFB-1131-41D7-8E23-479FEA849EE7}" type="slidenum">
              <a:rPr lang="en-IN" sz="2400" smtClean="0">
                <a:solidFill>
                  <a:schemeClr val="tx1"/>
                </a:solidFill>
                <a:latin typeface="Times New Roman" pitchFamily="18" charset="0"/>
                <a:cs typeface="Times New Roman" pitchFamily="18" charset="0"/>
              </a:rPr>
              <a:t>9</a:t>
            </a:fld>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14841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1446</Words>
  <Application>Microsoft Office PowerPoint</Application>
  <PresentationFormat>Custom</PresentationFormat>
  <Paragraphs>144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VISVESVARAYA TECHNOLOGICAL UNIVERSITY         “Jnana Sangama” Belagavi – 590018  Sir M Visvesvaraya Institute Of Technology,Bengaluru-56257   DEPARTMENT OF ELECTRONICS AND COMMUNICATION ENGINEERING  Mini Project Presentation  on       PCB DEFECT DETECTION USING IMAGE PROCESSING   </vt:lpstr>
      <vt:lpstr>Contents</vt:lpstr>
      <vt:lpstr>INTRODUCTION</vt:lpstr>
      <vt:lpstr>PowerPoint Presentation</vt:lpstr>
      <vt:lpstr>LITERATURE SURVEY</vt:lpstr>
      <vt:lpstr>LITERATURE SURVEY</vt:lpstr>
      <vt:lpstr>LITERATURE SURVEY</vt:lpstr>
      <vt:lpstr>OBJECTIVES</vt:lpstr>
      <vt:lpstr>METHODOLOGY</vt:lpstr>
      <vt:lpstr>HARDWARE DETAILS</vt:lpstr>
      <vt:lpstr>PowerPoint Presentation</vt:lpstr>
      <vt:lpstr>SOFTWARE DETAILS</vt:lpstr>
      <vt:lpstr>PowerPoint Presentation</vt:lpstr>
      <vt:lpstr>RESULTS AND OUTCOMES</vt:lpstr>
      <vt:lpstr>MERITS AND DEMERITS</vt:lpstr>
      <vt:lpstr>CONCLUSION AND FUTURE SCOPE </vt:lpstr>
      <vt:lpstr>REFERENCES</vt:lpstr>
      <vt:lpstr>THANKYOU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 Belagavi – 590018  Sir M Visvesvaraya Institute Of Technology   DEPARTMENT OF ELECTRONICS AND COMMUNICATION ENGINEERING  Mini Project Presentation on    ”TITLE”</dc:title>
  <dc:creator>PG05</dc:creator>
  <cp:lastModifiedBy>ADMIN</cp:lastModifiedBy>
  <cp:revision>48</cp:revision>
  <dcterms:created xsi:type="dcterms:W3CDTF">2023-07-05T05:53:16Z</dcterms:created>
  <dcterms:modified xsi:type="dcterms:W3CDTF">2023-07-17T17:48:06Z</dcterms:modified>
</cp:coreProperties>
</file>