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6" r:id="rId6"/>
    <p:sldId id="264" r:id="rId7"/>
    <p:sldId id="265" r:id="rId8"/>
    <p:sldId id="263" r:id="rId9"/>
    <p:sldId id="267" r:id="rId10"/>
    <p:sldId id="268" r:id="rId11"/>
    <p:sldId id="269" r:id="rId12"/>
    <p:sldId id="270" r:id="rId13"/>
    <p:sldId id="271" r:id="rId14"/>
    <p:sldId id="272" r:id="rId15"/>
    <p:sldId id="276" r:id="rId16"/>
    <p:sldId id="277"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94" autoAdjust="0"/>
    <p:restoredTop sz="91935" autoAdjust="0"/>
  </p:normalViewPr>
  <p:slideViewPr>
    <p:cSldViewPr>
      <p:cViewPr>
        <p:scale>
          <a:sx n="75" d="100"/>
          <a:sy n="75" d="100"/>
        </p:scale>
        <p:origin x="-1248"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E08DB-E5AD-4376-92B6-387C96458689}" type="datetimeFigureOut">
              <a:rPr lang="en-US" smtClean="0"/>
              <a:pPr/>
              <a:t>07-Mar-23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C06C83-ECE1-4918-A528-10242DC019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C06C83-ECE1-4918-A528-10242DC019D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C06C83-ECE1-4918-A528-10242DC019DD}"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B1FD65-DE39-4ACA-BD4A-C5A892F21BC2}" type="datetime1">
              <a:rPr lang="en-US" smtClean="0"/>
              <a:t>07-Mar-23</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1504A-DB48-475E-AB70-3BAEB2A495A5}" type="datetime1">
              <a:rPr lang="en-US" smtClean="0"/>
              <a:t>07-Mar-23</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7633A-26C1-454D-ADF6-8DECEC7709F4}" type="datetime1">
              <a:rPr lang="en-US" smtClean="0"/>
              <a:t>07-Mar-23</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2FDF9-8A06-47BB-BD34-EB6BC2BEAD9F}" type="datetime1">
              <a:rPr lang="en-US" smtClean="0"/>
              <a:t>07-Mar-23</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B9129-8CC3-4F00-8FFF-86E741448722}" type="datetime1">
              <a:rPr lang="en-US" smtClean="0"/>
              <a:t>07-Mar-23</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4B9E4B-7D17-4299-964E-B8F08F8EF488}" type="datetime1">
              <a:rPr lang="en-US" smtClean="0"/>
              <a:t>07-Mar-23</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sp>
        <p:nvSpPr>
          <p:cNvPr id="7" name="Slide Number Placeholder 6"/>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ECCEF-2FB6-4528-98A1-FCF3D67B1599}" type="datetime1">
              <a:rPr lang="en-US" smtClean="0"/>
              <a:t>07-Mar-23</a:t>
            </a:fld>
            <a:endParaRPr lang="en-US"/>
          </a:p>
        </p:txBody>
      </p:sp>
      <p:sp>
        <p:nvSpPr>
          <p:cNvPr id="8" name="Footer Placeholder 7"/>
          <p:cNvSpPr>
            <a:spLocks noGrp="1"/>
          </p:cNvSpPr>
          <p:nvPr>
            <p:ph type="ftr" sz="quarter" idx="11"/>
          </p:nvPr>
        </p:nvSpPr>
        <p:spPr/>
        <p:txBody>
          <a:bodyPr/>
          <a:lstStyle/>
          <a:p>
            <a:r>
              <a:rPr lang="en-US" smtClean="0"/>
              <a:t>MKCE</a:t>
            </a:r>
            <a:endParaRPr lang="en-US"/>
          </a:p>
        </p:txBody>
      </p:sp>
      <p:sp>
        <p:nvSpPr>
          <p:cNvPr id="9" name="Slide Number Placeholder 8"/>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F6E2A-5174-4D02-ABA5-379E046344DC}" type="datetime1">
              <a:rPr lang="en-US" smtClean="0"/>
              <a:t>07-Mar-23</a:t>
            </a:fld>
            <a:endParaRPr lang="en-US"/>
          </a:p>
        </p:txBody>
      </p:sp>
      <p:sp>
        <p:nvSpPr>
          <p:cNvPr id="4" name="Footer Placeholder 3"/>
          <p:cNvSpPr>
            <a:spLocks noGrp="1"/>
          </p:cNvSpPr>
          <p:nvPr>
            <p:ph type="ftr" sz="quarter" idx="11"/>
          </p:nvPr>
        </p:nvSpPr>
        <p:spPr/>
        <p:txBody>
          <a:bodyPr/>
          <a:lstStyle/>
          <a:p>
            <a:r>
              <a:rPr lang="en-US" smtClean="0"/>
              <a:t>MKCE</a:t>
            </a:r>
            <a:endParaRPr lang="en-US"/>
          </a:p>
        </p:txBody>
      </p:sp>
      <p:sp>
        <p:nvSpPr>
          <p:cNvPr id="5" name="Slide Number Placeholder 4"/>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5044B-BCBF-46D1-9ADB-5B38E0B46DF1}" type="datetime1">
              <a:rPr lang="en-US" smtClean="0"/>
              <a:t>07-Mar-23</a:t>
            </a:fld>
            <a:endParaRPr lang="en-US"/>
          </a:p>
        </p:txBody>
      </p:sp>
      <p:sp>
        <p:nvSpPr>
          <p:cNvPr id="3" name="Footer Placeholder 2"/>
          <p:cNvSpPr>
            <a:spLocks noGrp="1"/>
          </p:cNvSpPr>
          <p:nvPr>
            <p:ph type="ftr" sz="quarter" idx="11"/>
          </p:nvPr>
        </p:nvSpPr>
        <p:spPr/>
        <p:txBody>
          <a:bodyPr/>
          <a:lstStyle/>
          <a:p>
            <a:r>
              <a:rPr lang="en-US" smtClean="0"/>
              <a:t>MKCE</a:t>
            </a:r>
            <a:endParaRPr lang="en-US"/>
          </a:p>
        </p:txBody>
      </p:sp>
      <p:sp>
        <p:nvSpPr>
          <p:cNvPr id="4" name="Slide Number Placeholder 3"/>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ADCA6-F392-4A66-AF21-CB65A45F8DF1}" type="datetime1">
              <a:rPr lang="en-US" smtClean="0"/>
              <a:t>07-Mar-23</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sp>
        <p:nvSpPr>
          <p:cNvPr id="7" name="Slide Number Placeholder 6"/>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8F7AE-D011-4BBE-8933-2DDA0E1FA826}" type="datetime1">
              <a:rPr lang="en-US" smtClean="0"/>
              <a:t>07-Mar-23</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sp>
        <p:nvSpPr>
          <p:cNvPr id="7" name="Slide Number Placeholder 6"/>
          <p:cNvSpPr>
            <a:spLocks noGrp="1"/>
          </p:cNvSpPr>
          <p:nvPr>
            <p:ph type="sldNum" sz="quarter" idx="12"/>
          </p:nvPr>
        </p:nvSpPr>
        <p:spPr/>
        <p:txBody>
          <a:bodyPr/>
          <a:lstStyle/>
          <a:p>
            <a:fld id="{CB802291-78BA-4531-88E2-3A85696B8C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F6F4F-07AB-4476-9FB9-B03FCFE230A0}" type="datetime1">
              <a:rPr lang="en-US" smtClean="0"/>
              <a:t>07-Mar-23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MKCE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02291-78BA-4531-88E2-3A85696B8C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9;p1"/>
          <p:cNvSpPr txBox="1">
            <a:spLocks/>
          </p:cNvSpPr>
          <p:nvPr/>
        </p:nvSpPr>
        <p:spPr>
          <a:xfrm>
            <a:off x="185737" y="482293"/>
            <a:ext cx="8772524" cy="189540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3333CC"/>
              </a:buClr>
              <a:buSzPts val="2000"/>
              <a:buFont typeface="Times New Roman"/>
              <a:buNone/>
              <a:tabLst/>
              <a:defRPr/>
            </a:pPr>
            <a: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t/>
            </a:r>
            <a:b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br>
            <a: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t/>
            </a:r>
            <a:b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br>
            <a:r>
              <a:rPr kumimoji="0" lang="en-US" sz="28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t>BATCH NO : 47</a:t>
            </a:r>
            <a: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t/>
            </a:r>
            <a:br>
              <a:rPr kumimoji="0" lang="en-US" sz="2000" b="1" i="0" u="none" strike="noStrike" kern="1200" cap="none" spc="0" normalizeH="0" baseline="0" noProof="0" dirty="0" smtClean="0">
                <a:ln>
                  <a:noFill/>
                </a:ln>
                <a:solidFill>
                  <a:srgbClr val="3333CC"/>
                </a:solidFill>
                <a:effectLst/>
                <a:uLnTx/>
                <a:uFillTx/>
                <a:latin typeface="Times New Roman"/>
                <a:ea typeface="Times New Roman"/>
                <a:cs typeface="Times New Roman"/>
                <a:sym typeface="Times New Roman"/>
              </a:rPr>
            </a:br>
            <a:r>
              <a:rPr kumimoji="0" lang="en-US" sz="2800" b="1" i="0" u="none" strike="noStrike" kern="1200" cap="none" spc="0" normalizeH="0" baseline="0" noProof="0" dirty="0" smtClean="0">
                <a:ln>
                  <a:noFill/>
                </a:ln>
                <a:solidFill>
                  <a:srgbClr val="FF0066"/>
                </a:solidFill>
                <a:effectLst/>
                <a:uLnTx/>
                <a:uFillTx/>
                <a:latin typeface="Times New Roman"/>
                <a:ea typeface="Times New Roman"/>
                <a:cs typeface="Times New Roman"/>
                <a:sym typeface="Times New Roman"/>
              </a:rPr>
              <a:t/>
            </a:r>
            <a:br>
              <a:rPr kumimoji="0" lang="en-US" sz="2800" b="1" i="0" u="none" strike="noStrike" kern="1200" cap="none" spc="0" normalizeH="0" baseline="0" noProof="0" dirty="0" smtClean="0">
                <a:ln>
                  <a:noFill/>
                </a:ln>
                <a:solidFill>
                  <a:srgbClr val="FF0066"/>
                </a:solidFill>
                <a:effectLst/>
                <a:uLnTx/>
                <a:uFillTx/>
                <a:latin typeface="Times New Roman"/>
                <a:ea typeface="Times New Roman"/>
                <a:cs typeface="Times New Roman"/>
                <a:sym typeface="Times New Roman"/>
              </a:rPr>
            </a:br>
            <a:r>
              <a:rPr kumimoji="0" lang="en-US" sz="2800" b="1" i="0" u="none" strike="noStrike" kern="1200" cap="none" spc="0" normalizeH="0" baseline="0" noProof="0" dirty="0" smtClean="0">
                <a:ln>
                  <a:noFill/>
                </a:ln>
                <a:solidFill>
                  <a:srgbClr val="FF0066"/>
                </a:solidFill>
                <a:effectLst/>
                <a:uLnTx/>
                <a:uFillTx/>
                <a:latin typeface="Times New Roman"/>
                <a:ea typeface="Times New Roman"/>
                <a:cs typeface="Times New Roman"/>
                <a:sym typeface="Times New Roman"/>
              </a:rPr>
              <a:t>ALCOHOL SENSING ENGINE LOCK WITH GPS</a:t>
            </a:r>
            <a:endParaRPr kumimoji="0" lang="en-US" sz="2800" b="1" i="0" u="none" strike="noStrike" kern="1200" cap="none" spc="0" normalizeH="0" baseline="0" noProof="0" dirty="0">
              <a:ln>
                <a:noFill/>
              </a:ln>
              <a:solidFill>
                <a:srgbClr val="FF0000"/>
              </a:solidFill>
              <a:effectLst/>
              <a:uLnTx/>
              <a:uFillTx/>
              <a:latin typeface="Times New Roman"/>
              <a:ea typeface="Times New Roman"/>
              <a:cs typeface="Times New Roman"/>
              <a:sym typeface="Times New Roman"/>
            </a:endParaRPr>
          </a:p>
        </p:txBody>
      </p:sp>
      <p:sp>
        <p:nvSpPr>
          <p:cNvPr id="3" name="Google Shape;90;p1"/>
          <p:cNvSpPr txBox="1">
            <a:spLocks/>
          </p:cNvSpPr>
          <p:nvPr/>
        </p:nvSpPr>
        <p:spPr>
          <a:xfrm>
            <a:off x="2552700" y="4513262"/>
            <a:ext cx="4038600" cy="1935163"/>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ctr" defTabSz="914400" rtl="0" eaLnBrk="1" fontAlgn="auto" latinLnBrk="0" hangingPunct="1">
              <a:lnSpc>
                <a:spcPct val="100000"/>
              </a:lnSpc>
              <a:spcBef>
                <a:spcPts val="0"/>
              </a:spcBef>
              <a:spcAft>
                <a:spcPts val="0"/>
              </a:spcAft>
              <a:buClr>
                <a:srgbClr val="3333CC"/>
              </a:buClr>
              <a:buSzPct val="100000"/>
              <a:buFont typeface="Arial" pitchFamily="34" charset="0"/>
              <a:buNone/>
              <a:tabLst/>
              <a:defRPr/>
            </a:pPr>
            <a:r>
              <a:rPr kumimoji="0" lang="en-US" sz="2400" b="1" i="0" u="none" strike="noStrike" kern="1200" cap="none" spc="0" normalizeH="0" baseline="0" noProof="0" smtClean="0">
                <a:ln>
                  <a:noFill/>
                </a:ln>
                <a:solidFill>
                  <a:srgbClr val="3333CC"/>
                </a:solidFill>
                <a:effectLst/>
                <a:uLnTx/>
                <a:uFillTx/>
                <a:latin typeface="Times New Roman"/>
                <a:ea typeface="Times New Roman"/>
                <a:cs typeface="Times New Roman"/>
                <a:sym typeface="Times New Roman"/>
              </a:rPr>
              <a:t>By</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ts val="408"/>
              </a:spcBef>
              <a:spcAft>
                <a:spcPts val="0"/>
              </a:spcAft>
              <a:buClr>
                <a:srgbClr val="002060"/>
              </a:buClr>
              <a:buSzPct val="100000"/>
              <a:buFont typeface="Arial" pitchFamily="34" charset="0"/>
              <a:buNone/>
              <a:tabLst/>
              <a:defRPr/>
            </a:pPr>
            <a:r>
              <a:rPr kumimoji="0" lang="en-US" sz="2400" b="0"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Pavithran A V 	</a:t>
            </a:r>
            <a:r>
              <a:rPr kumimoji="0" lang="en-US" sz="17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[21BEC145]</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ts val="408"/>
              </a:spcBef>
              <a:spcAft>
                <a:spcPts val="0"/>
              </a:spcAft>
              <a:buClr>
                <a:srgbClr val="002060"/>
              </a:buClr>
              <a:buSzPct val="100000"/>
              <a:buFont typeface="Arial" pitchFamily="34" charset="0"/>
              <a:buNone/>
              <a:tabLst/>
              <a:defRPr/>
            </a:pPr>
            <a:r>
              <a:rPr kumimoji="0" lang="en-US" sz="24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       Praveen S</a:t>
            </a:r>
            <a:r>
              <a:rPr kumimoji="0" lang="en-US" sz="2400" b="0"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	       </a:t>
            </a:r>
            <a:r>
              <a:rPr kumimoji="0" lang="en-US" sz="17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[21BEC151]</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ts val="408"/>
              </a:spcBef>
              <a:spcAft>
                <a:spcPts val="0"/>
              </a:spcAft>
              <a:buClr>
                <a:srgbClr val="002060"/>
              </a:buClr>
              <a:buSzPct val="100000"/>
              <a:buFont typeface="Arial" pitchFamily="34" charset="0"/>
              <a:buNone/>
              <a:tabLst/>
              <a:defRPr/>
            </a:pPr>
            <a:r>
              <a:rPr kumimoji="0" lang="en-US" sz="2400" b="0"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Priyakanth K	</a:t>
            </a:r>
            <a:r>
              <a:rPr kumimoji="0" lang="en-US" sz="17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[21BEC156]</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ts val="408"/>
              </a:spcBef>
              <a:spcAft>
                <a:spcPts val="0"/>
              </a:spcAft>
              <a:buClr>
                <a:srgbClr val="002060"/>
              </a:buClr>
              <a:buSzPct val="100000"/>
              <a:buFont typeface="Arial" pitchFamily="34" charset="0"/>
              <a:buNone/>
              <a:tabLst/>
              <a:defRPr/>
            </a:pPr>
            <a:r>
              <a:rPr kumimoji="0" lang="en-US" sz="2400" b="0"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Sabari J	             </a:t>
            </a:r>
            <a:r>
              <a:rPr kumimoji="0" lang="en-US" sz="17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[21BEC168]</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Google Shape;91;p1"/>
          <p:cNvSpPr txBox="1">
            <a:spLocks/>
          </p:cNvSpPr>
          <p:nvPr/>
        </p:nvSpPr>
        <p:spPr>
          <a:xfrm>
            <a:off x="4957762" y="5052218"/>
            <a:ext cx="4186237" cy="1096963"/>
          </a:xfrm>
          <a:prstGeom prst="rect">
            <a:avLst/>
          </a:prstGeom>
          <a:noFill/>
          <a:ln>
            <a:noFill/>
          </a:ln>
        </p:spPr>
        <p:txBody>
          <a:bodyPr spcFirstLastPara="1" wrap="square" lIns="91425" tIns="45700" rIns="91425" bIns="45700" anchor="t" anchorCtr="0">
            <a:normAutofit/>
          </a:bodyPr>
          <a:lstStyle/>
          <a:p>
            <a:pPr marL="342900" marR="0" lvl="0" indent="-342900" algn="r" defTabSz="914400" rtl="0" eaLnBrk="1" fontAlgn="auto" latinLnBrk="0" hangingPunct="1">
              <a:lnSpc>
                <a:spcPct val="100000"/>
              </a:lnSpc>
              <a:spcBef>
                <a:spcPts val="0"/>
              </a:spcBef>
              <a:spcAft>
                <a:spcPts val="0"/>
              </a:spcAft>
              <a:buClr>
                <a:schemeClr val="dk1"/>
              </a:buClr>
              <a:buSzPct val="100000"/>
              <a:buFont typeface="Arial" pitchFamily="34" charset="0"/>
              <a:buNone/>
              <a:tabLst/>
              <a:defRPr/>
            </a:pPr>
            <a:r>
              <a:rPr kumimoji="0" lang="en-US" sz="3200" b="0" i="0" u="none" strike="noStrike" kern="1200" cap="none" spc="0" normalizeH="0" baseline="0" noProof="0" smtClean="0">
                <a:ln>
                  <a:noFill/>
                </a:ln>
                <a:solidFill>
                  <a:schemeClr val="dk2"/>
                </a:solidFill>
                <a:effectLst/>
                <a:uLnTx/>
                <a:uFillTx/>
                <a:latin typeface="+mn-lt"/>
                <a:ea typeface="+mn-ea"/>
                <a:cs typeface="+mn-cs"/>
              </a:rPr>
              <a:t>GUIDE   </a:t>
            </a:r>
          </a:p>
          <a:p>
            <a:pPr marL="342900" marR="0" lvl="0" indent="-342900" algn="r" defTabSz="914400" rtl="0" eaLnBrk="1" fontAlgn="auto" latinLnBrk="0" hangingPunct="1">
              <a:lnSpc>
                <a:spcPct val="100000"/>
              </a:lnSpc>
              <a:spcBef>
                <a:spcPts val="408"/>
              </a:spcBef>
              <a:spcAft>
                <a:spcPts val="0"/>
              </a:spcAft>
              <a:buClr>
                <a:schemeClr val="dk1"/>
              </a:buClr>
              <a:buSzPct val="100000"/>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Times New Roman"/>
                <a:ea typeface="+mn-ea"/>
                <a:cs typeface="Times New Roman"/>
                <a:sym typeface="Times New Roman"/>
              </a:rPr>
              <a:t>Mr. T. SIVAKUMAR.</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pic>
        <p:nvPicPr>
          <p:cNvPr id="5" name="Google Shape;94;p1"/>
          <p:cNvPicPr preferRelativeResize="0"/>
          <p:nvPr/>
        </p:nvPicPr>
        <p:blipFill rotWithShape="1">
          <a:blip r:embed="rId2">
            <a:alphaModFix/>
          </a:blip>
          <a:srcRect/>
          <a:stretch/>
        </p:blipFill>
        <p:spPr>
          <a:xfrm>
            <a:off x="3563980" y="2410142"/>
            <a:ext cx="2016037" cy="2103120"/>
          </a:xfrm>
          <a:prstGeom prst="rect">
            <a:avLst/>
          </a:prstGeom>
          <a:noFill/>
          <a:ln>
            <a:noFill/>
          </a:ln>
        </p:spPr>
      </p:pic>
      <p:pic>
        <p:nvPicPr>
          <p:cNvPr id="6" name="Google Shape;95;p1" descr="C:\Users\admin\Downloads\lo-removebg-preview.png"/>
          <p:cNvPicPr preferRelativeResize="0"/>
          <p:nvPr/>
        </p:nvPicPr>
        <p:blipFill rotWithShape="1">
          <a:blip r:embed="rId3">
            <a:alphaModFix/>
          </a:blip>
          <a:srcRect/>
          <a:stretch/>
        </p:blipFill>
        <p:spPr>
          <a:xfrm>
            <a:off x="0" y="0"/>
            <a:ext cx="2552700" cy="895327"/>
          </a:xfrm>
          <a:prstGeom prst="rect">
            <a:avLst/>
          </a:prstGeom>
          <a:noFill/>
          <a:ln>
            <a:noFill/>
          </a:ln>
        </p:spPr>
      </p:pic>
      <p:sp>
        <p:nvSpPr>
          <p:cNvPr id="7" name="Date Placeholder 8"/>
          <p:cNvSpPr>
            <a:spLocks noGrp="1"/>
          </p:cNvSpPr>
          <p:nvPr>
            <p:ph type="dt" idx="10"/>
          </p:nvPr>
        </p:nvSpPr>
        <p:spPr>
          <a:xfrm>
            <a:off x="457200" y="6356350"/>
            <a:ext cx="2133600" cy="365125"/>
          </a:xfrm>
        </p:spPr>
        <p:txBody>
          <a:bodyPr/>
          <a:lstStyle/>
          <a:p>
            <a:fld id="{27567BA1-4AE8-44FE-B430-84078475A5C6}" type="datetime1">
              <a:rPr lang="en-US" smtClean="0"/>
              <a:t>07-Mar-23</a:t>
            </a:fld>
            <a:endParaRPr lang="en-US"/>
          </a:p>
        </p:txBody>
      </p:sp>
      <p:sp>
        <p:nvSpPr>
          <p:cNvPr id="8" name="Slide Number Placeholder 9"/>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9" name="Footer Placeholder 10"/>
          <p:cNvSpPr>
            <a:spLocks noGrp="1"/>
          </p:cNvSpPr>
          <p:nvPr>
            <p:ph type="ftr" idx="11"/>
          </p:nvPr>
        </p:nvSpPr>
        <p:spPr>
          <a:xfrm>
            <a:off x="3124200" y="6356350"/>
            <a:ext cx="2895600" cy="365125"/>
          </a:xfrm>
        </p:spPr>
        <p:txBody>
          <a:bodyPr/>
          <a:lstStyle/>
          <a:p>
            <a:r>
              <a:rPr lang="en-US" smtClean="0"/>
              <a:t>MKCE</a:t>
            </a:r>
            <a:endParaRPr lang="en-US"/>
          </a:p>
        </p:txBody>
      </p:sp>
      <p:pic>
        <p:nvPicPr>
          <p:cNvPr id="10" name="Google Shape;105;p2" descr="kr.png"/>
          <p:cNvPicPr preferRelativeResize="0"/>
          <p:nvPr/>
        </p:nvPicPr>
        <p:blipFill rotWithShape="1">
          <a:blip r:embed="rId4">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85800"/>
            <a:ext cx="8229599" cy="1200329"/>
          </a:xfrm>
          <a:prstGeom prst="rect">
            <a:avLst/>
          </a:prstGeom>
          <a:noFill/>
        </p:spPr>
        <p:txBody>
          <a:bodyPr wrap="square" rtlCol="0">
            <a:spAutoFit/>
          </a:bodyPr>
          <a:lstStyle/>
          <a:p>
            <a:r>
              <a:rPr lang="en-US" dirty="0" smtClean="0"/>
              <a:t>At pin A0, we connect the MQ3 alcohol sensor. It is one of the most accurate and mostly used alcohol sensor. This sensor can detect the presence of alcohol up to a range of 2 meters thereby making the detection process much accurate. Also, the sensitivity can be adjusted according to needs, making the sensor more versatile.</a:t>
            </a:r>
            <a:endParaRPr lang="en-US" dirty="0"/>
          </a:p>
        </p:txBody>
      </p:sp>
      <p:pic>
        <p:nvPicPr>
          <p:cNvPr id="4" name="Picture 3" descr="uo.jpg"/>
          <p:cNvPicPr>
            <a:picLocks noChangeAspect="1"/>
          </p:cNvPicPr>
          <p:nvPr/>
        </p:nvPicPr>
        <p:blipFill>
          <a:blip r:embed="rId2"/>
          <a:stretch>
            <a:fillRect/>
          </a:stretch>
        </p:blipFill>
        <p:spPr>
          <a:xfrm>
            <a:off x="2253343" y="2133600"/>
            <a:ext cx="2242457" cy="1519084"/>
          </a:xfrm>
          <a:prstGeom prst="rect">
            <a:avLst/>
          </a:prstGeom>
        </p:spPr>
      </p:pic>
      <p:sp>
        <p:nvSpPr>
          <p:cNvPr id="5" name="TextBox 4"/>
          <p:cNvSpPr txBox="1"/>
          <p:nvPr/>
        </p:nvSpPr>
        <p:spPr>
          <a:xfrm>
            <a:off x="457200" y="3733800"/>
            <a:ext cx="7924800" cy="1200329"/>
          </a:xfrm>
          <a:prstGeom prst="rect">
            <a:avLst/>
          </a:prstGeom>
          <a:noFill/>
        </p:spPr>
        <p:txBody>
          <a:bodyPr wrap="square" rtlCol="0">
            <a:spAutoFit/>
          </a:bodyPr>
          <a:lstStyle/>
          <a:p>
            <a:r>
              <a:rPr lang="en-US" dirty="0" smtClean="0"/>
              <a:t>A 16X2 LCD is a device which is used for displaying any message in the form of text and numbers. They can be easily programmed and can be used with different microcontrollers. They are preferred over seven segment display due to the ease of their use and convenience</a:t>
            </a:r>
            <a:endParaRPr lang="en-US" dirty="0"/>
          </a:p>
        </p:txBody>
      </p:sp>
      <p:pic>
        <p:nvPicPr>
          <p:cNvPr id="6" name="Picture 5" descr="download.jpg"/>
          <p:cNvPicPr>
            <a:picLocks noChangeAspect="1"/>
          </p:cNvPicPr>
          <p:nvPr/>
        </p:nvPicPr>
        <p:blipFill>
          <a:blip r:embed="rId3"/>
          <a:stretch>
            <a:fillRect/>
          </a:stretch>
        </p:blipFill>
        <p:spPr>
          <a:xfrm>
            <a:off x="3657600" y="4724400"/>
            <a:ext cx="2466975" cy="1847850"/>
          </a:xfrm>
          <a:prstGeom prst="rect">
            <a:avLst/>
          </a:prstGeom>
        </p:spPr>
      </p:pic>
      <p:pic>
        <p:nvPicPr>
          <p:cNvPr id="7" name="Picture 6" descr="mq-3.png"/>
          <p:cNvPicPr>
            <a:picLocks noChangeAspect="1"/>
          </p:cNvPicPr>
          <p:nvPr/>
        </p:nvPicPr>
        <p:blipFill>
          <a:blip r:embed="rId4"/>
          <a:stretch>
            <a:fillRect/>
          </a:stretch>
        </p:blipFill>
        <p:spPr>
          <a:xfrm>
            <a:off x="5715000" y="1981200"/>
            <a:ext cx="1828800" cy="1544885"/>
          </a:xfrm>
          <a:prstGeom prst="rect">
            <a:avLst/>
          </a:prstGeom>
        </p:spPr>
      </p:pic>
      <p:sp>
        <p:nvSpPr>
          <p:cNvPr id="8" name="TextBox 7"/>
          <p:cNvSpPr txBox="1"/>
          <p:nvPr/>
        </p:nvSpPr>
        <p:spPr>
          <a:xfrm>
            <a:off x="762000" y="457200"/>
            <a:ext cx="2137124" cy="400110"/>
          </a:xfrm>
          <a:prstGeom prst="rect">
            <a:avLst/>
          </a:prstGeom>
          <a:noFill/>
        </p:spPr>
        <p:txBody>
          <a:bodyPr wrap="none" rtlCol="0">
            <a:spAutoFit/>
          </a:bodyPr>
          <a:lstStyle/>
          <a:p>
            <a:r>
              <a:rPr lang="en-US" sz="2000" b="1" dirty="0" smtClean="0">
                <a:solidFill>
                  <a:srgbClr val="0070C0"/>
                </a:solidFill>
                <a:latin typeface="Times New Roman" pitchFamily="18" charset="0"/>
                <a:cs typeface="Times New Roman" pitchFamily="18" charset="0"/>
              </a:rPr>
              <a:t>MQ3 SESNSOR :</a:t>
            </a:r>
            <a:endParaRPr lang="en-US" sz="2000" b="1" dirty="0">
              <a:solidFill>
                <a:srgbClr val="0070C0"/>
              </a:solidFill>
              <a:latin typeface="Times New Roman" pitchFamily="18" charset="0"/>
              <a:cs typeface="Times New Roman" pitchFamily="18" charset="0"/>
            </a:endParaRPr>
          </a:p>
        </p:txBody>
      </p:sp>
      <p:sp>
        <p:nvSpPr>
          <p:cNvPr id="9" name="TextBox 8"/>
          <p:cNvSpPr txBox="1"/>
          <p:nvPr/>
        </p:nvSpPr>
        <p:spPr>
          <a:xfrm>
            <a:off x="533400" y="3429000"/>
            <a:ext cx="2339613"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LCD DISPLAY:</a:t>
            </a:r>
            <a:endParaRPr lang="en-US" sz="2000" b="1" dirty="0">
              <a:solidFill>
                <a:srgbClr val="0070C0"/>
              </a:solidFill>
              <a:latin typeface="Times New Roman" pitchFamily="18" charset="0"/>
              <a:cs typeface="Times New Roman" pitchFamily="18" charset="0"/>
            </a:endParaRPr>
          </a:p>
        </p:txBody>
      </p:sp>
      <p:sp>
        <p:nvSpPr>
          <p:cNvPr id="10" name="Date Placeholder 9"/>
          <p:cNvSpPr>
            <a:spLocks noGrp="1"/>
          </p:cNvSpPr>
          <p:nvPr>
            <p:ph type="dt" sz="half" idx="10"/>
          </p:nvPr>
        </p:nvSpPr>
        <p:spPr/>
        <p:txBody>
          <a:bodyPr/>
          <a:lstStyle/>
          <a:p>
            <a:fld id="{97404556-4ED2-4401-A362-6F74FB1A171D}" type="datetime1">
              <a:rPr lang="en-US" smtClean="0"/>
              <a:t>07-Mar-23</a:t>
            </a:fld>
            <a:endParaRPr lang="en-US"/>
          </a:p>
        </p:txBody>
      </p:sp>
      <p:sp>
        <p:nvSpPr>
          <p:cNvPr id="11" name="Slide Number Placeholder 10"/>
          <p:cNvSpPr>
            <a:spLocks noGrp="1"/>
          </p:cNvSpPr>
          <p:nvPr>
            <p:ph type="sldNum" sz="quarter" idx="12"/>
          </p:nvPr>
        </p:nvSpPr>
        <p:spPr/>
        <p:txBody>
          <a:bodyPr/>
          <a:lstStyle/>
          <a:p>
            <a:fld id="{CB802291-78BA-4531-88E2-3A85696B8C8D}" type="slidenum">
              <a:rPr lang="en-US" smtClean="0"/>
              <a:pPr/>
              <a:t>10</a:t>
            </a:fld>
            <a:endParaRPr lang="en-US"/>
          </a:p>
        </p:txBody>
      </p:sp>
      <p:sp>
        <p:nvSpPr>
          <p:cNvPr id="12" name="Footer Placeholder 11"/>
          <p:cNvSpPr>
            <a:spLocks noGrp="1"/>
          </p:cNvSpPr>
          <p:nvPr>
            <p:ph type="ftr" sz="quarter" idx="11"/>
          </p:nvPr>
        </p:nvSpPr>
        <p:spPr/>
        <p:txBody>
          <a:bodyPr/>
          <a:lstStyle/>
          <a:p>
            <a:r>
              <a:rPr lang="en-US" smtClean="0"/>
              <a:t>MKCE</a:t>
            </a:r>
            <a:endParaRPr lang="en-US"/>
          </a:p>
        </p:txBody>
      </p:sp>
      <p:pic>
        <p:nvPicPr>
          <p:cNvPr id="13" name="Google Shape;105;p2" descr="kr.png"/>
          <p:cNvPicPr preferRelativeResize="0"/>
          <p:nvPr/>
        </p:nvPicPr>
        <p:blipFill rotWithShape="1">
          <a:blip r:embed="rId5">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im.png"/>
          <p:cNvPicPr>
            <a:picLocks noChangeAspect="1"/>
          </p:cNvPicPr>
          <p:nvPr/>
        </p:nvPicPr>
        <p:blipFill>
          <a:blip r:embed="rId2" cstate="print"/>
          <a:stretch>
            <a:fillRect/>
          </a:stretch>
        </p:blipFill>
        <p:spPr>
          <a:xfrm>
            <a:off x="2895600" y="1752600"/>
            <a:ext cx="2362200" cy="1522474"/>
          </a:xfrm>
          <a:prstGeom prst="rect">
            <a:avLst/>
          </a:prstGeom>
        </p:spPr>
      </p:pic>
      <p:sp>
        <p:nvSpPr>
          <p:cNvPr id="3" name="TextBox 2"/>
          <p:cNvSpPr txBox="1"/>
          <p:nvPr/>
        </p:nvSpPr>
        <p:spPr>
          <a:xfrm>
            <a:off x="609600" y="609600"/>
            <a:ext cx="80772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This is a smaller and solid remote module structure. The SIM800L is an entire group Dual-band GSM/GPRS strategy in a SMT module which can be installed in the client applications. The SIM is embedded in the SIM800L module and the message will individual that the vehicle is not safe be sent to the cops or any specific .</a:t>
            </a:r>
          </a:p>
          <a:p>
            <a:endParaRPr lang="en-US" dirty="0"/>
          </a:p>
        </p:txBody>
      </p:sp>
      <p:sp>
        <p:nvSpPr>
          <p:cNvPr id="4" name="TextBox 3"/>
          <p:cNvSpPr txBox="1"/>
          <p:nvPr/>
        </p:nvSpPr>
        <p:spPr>
          <a:xfrm>
            <a:off x="304800" y="3733800"/>
            <a:ext cx="79248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The alarm unit used is a buzzer which indicates when alcohol is detected. The buzzer is activated when an oscillating signal is passed through the coil of the buzzer and it fluctuates the disk present in the buzzer at a particular frequency which is equal to the driving signal. The buzzer indicates that vehicle in front of us is unsafe.</a:t>
            </a:r>
          </a:p>
          <a:p>
            <a:endParaRPr lang="en-US" dirty="0"/>
          </a:p>
        </p:txBody>
      </p:sp>
      <p:pic>
        <p:nvPicPr>
          <p:cNvPr id="5" name="Picture 4" descr="90.jpg"/>
          <p:cNvPicPr>
            <a:picLocks noChangeAspect="1"/>
          </p:cNvPicPr>
          <p:nvPr/>
        </p:nvPicPr>
        <p:blipFill>
          <a:blip r:embed="rId3"/>
          <a:stretch>
            <a:fillRect/>
          </a:stretch>
        </p:blipFill>
        <p:spPr>
          <a:xfrm>
            <a:off x="3962400" y="5105400"/>
            <a:ext cx="2286000" cy="1284732"/>
          </a:xfrm>
          <a:prstGeom prst="rect">
            <a:avLst/>
          </a:prstGeom>
        </p:spPr>
      </p:pic>
      <p:sp>
        <p:nvSpPr>
          <p:cNvPr id="6" name="TextBox 5"/>
          <p:cNvSpPr txBox="1"/>
          <p:nvPr/>
        </p:nvSpPr>
        <p:spPr>
          <a:xfrm>
            <a:off x="609600" y="152400"/>
            <a:ext cx="1805044"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 SIM800L </a:t>
            </a:r>
            <a:r>
              <a:rPr lang="en-US" sz="2000" b="1" dirty="0" smtClean="0">
                <a:solidFill>
                  <a:srgbClr val="0070C0"/>
                </a:solidFill>
                <a:latin typeface="Times New Roman" pitchFamily="18" charset="0"/>
                <a:cs typeface="Times New Roman" pitchFamily="18" charset="0"/>
              </a:rPr>
              <a:t>:</a:t>
            </a:r>
            <a:endParaRPr lang="en-US" sz="2000" b="1" dirty="0">
              <a:solidFill>
                <a:srgbClr val="0070C0"/>
              </a:solidFill>
            </a:endParaRPr>
          </a:p>
        </p:txBody>
      </p:sp>
      <p:sp>
        <p:nvSpPr>
          <p:cNvPr id="7" name="TextBox 6"/>
          <p:cNvSpPr txBox="1"/>
          <p:nvPr/>
        </p:nvSpPr>
        <p:spPr>
          <a:xfrm>
            <a:off x="457200" y="3352800"/>
            <a:ext cx="2590800"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BUZZER:</a:t>
            </a:r>
            <a:endParaRPr lang="en-US" sz="2000" b="1" dirty="0">
              <a:solidFill>
                <a:srgbClr val="0070C0"/>
              </a:solidFill>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DEA45AE3-9D5C-4F38-B4F6-CA2B8A8C7D39}" type="datetime1">
              <a:rPr lang="en-US" smtClean="0"/>
              <a:t>07-Mar-23</a:t>
            </a:fld>
            <a:endParaRPr lang="en-US"/>
          </a:p>
        </p:txBody>
      </p:sp>
      <p:sp>
        <p:nvSpPr>
          <p:cNvPr id="9" name="Slide Number Placeholder 8"/>
          <p:cNvSpPr>
            <a:spLocks noGrp="1"/>
          </p:cNvSpPr>
          <p:nvPr>
            <p:ph type="sldNum" sz="quarter" idx="12"/>
          </p:nvPr>
        </p:nvSpPr>
        <p:spPr/>
        <p:txBody>
          <a:bodyPr/>
          <a:lstStyle/>
          <a:p>
            <a:fld id="{CB802291-78BA-4531-88E2-3A85696B8C8D}"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MKCE</a:t>
            </a:r>
            <a:endParaRPr lang="en-US"/>
          </a:p>
        </p:txBody>
      </p:sp>
      <p:pic>
        <p:nvPicPr>
          <p:cNvPr id="11" name="Google Shape;105;p2" descr="kr.png"/>
          <p:cNvPicPr preferRelativeResize="0"/>
          <p:nvPr/>
        </p:nvPicPr>
        <p:blipFill rotWithShape="1">
          <a:blip r:embed="rId4">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458199"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The DC motor is connected to the L293D which in turn is connected to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and is given 5V supply. DC motor works on the principle of Lorentz Law. When an electric current is passed through the motor, the coil carrying the current produces magnetic field which in turn rotates the coil with the force experienced.</a:t>
            </a:r>
          </a:p>
          <a:p>
            <a:endParaRPr lang="en-US" dirty="0"/>
          </a:p>
        </p:txBody>
      </p:sp>
      <p:pic>
        <p:nvPicPr>
          <p:cNvPr id="3" name="Picture 2" descr="motor.jpg"/>
          <p:cNvPicPr>
            <a:picLocks noChangeAspect="1"/>
          </p:cNvPicPr>
          <p:nvPr/>
        </p:nvPicPr>
        <p:blipFill>
          <a:blip r:embed="rId2" cstate="print"/>
          <a:stretch>
            <a:fillRect/>
          </a:stretch>
        </p:blipFill>
        <p:spPr>
          <a:xfrm>
            <a:off x="3810000" y="1828800"/>
            <a:ext cx="1387292" cy="1278406"/>
          </a:xfrm>
          <a:prstGeom prst="rect">
            <a:avLst/>
          </a:prstGeom>
        </p:spPr>
      </p:pic>
      <p:sp>
        <p:nvSpPr>
          <p:cNvPr id="4" name="Rectangle 3"/>
          <p:cNvSpPr/>
          <p:nvPr/>
        </p:nvSpPr>
        <p:spPr>
          <a:xfrm>
            <a:off x="304800" y="3962400"/>
            <a:ext cx="8229600" cy="1631216"/>
          </a:xfrm>
          <a:prstGeom prst="rect">
            <a:avLst/>
          </a:prstGeom>
        </p:spPr>
        <p:txBody>
          <a:bodyPr wrap="square">
            <a:spAutoFit/>
          </a:bodyPr>
          <a:lstStyle/>
          <a:p>
            <a:pPr algn="just">
              <a:buFont typeface="Wingdings" pitchFamily="2" charset="2"/>
              <a:buChar char="q"/>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IDE Downloading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IDE software and then power up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Board. and Launching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IDE. </a:t>
            </a:r>
          </a:p>
          <a:p>
            <a:pPr algn="just">
              <a:buFont typeface="Wingdings" pitchFamily="2" charset="2"/>
              <a:buChar char="q"/>
            </a:pPr>
            <a:endParaRPr lang="en-US" sz="2000" dirty="0" smtClean="0">
              <a:latin typeface="Times New Roman" pitchFamily="18" charset="0"/>
              <a:cs typeface="Times New Roman" pitchFamily="18" charset="0"/>
            </a:endParaRPr>
          </a:p>
          <a:p>
            <a:pPr algn="just">
              <a:buFont typeface="Wingdings" pitchFamily="2" charset="2"/>
              <a:buChar char="q"/>
            </a:pP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integrated development environment is a cross platform Application, that is written in Java programming language and C/C++. </a:t>
            </a:r>
            <a:endParaRPr lang="en-US" sz="2000" dirty="0">
              <a:latin typeface="Times New Roman" pitchFamily="18" charset="0"/>
              <a:cs typeface="Times New Roman" pitchFamily="18" charset="0"/>
            </a:endParaRPr>
          </a:p>
        </p:txBody>
      </p:sp>
      <p:sp>
        <p:nvSpPr>
          <p:cNvPr id="5" name="TextBox 4"/>
          <p:cNvSpPr txBox="1"/>
          <p:nvPr/>
        </p:nvSpPr>
        <p:spPr>
          <a:xfrm>
            <a:off x="381000" y="152400"/>
            <a:ext cx="1859597"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MOTOR :</a:t>
            </a:r>
            <a:endParaRPr lang="en-US" sz="2000" b="1" dirty="0">
              <a:solidFill>
                <a:srgbClr val="0070C0"/>
              </a:solidFill>
              <a:latin typeface="Times New Roman" pitchFamily="18" charset="0"/>
              <a:cs typeface="Times New Roman" pitchFamily="18" charset="0"/>
            </a:endParaRPr>
          </a:p>
        </p:txBody>
      </p:sp>
      <p:sp>
        <p:nvSpPr>
          <p:cNvPr id="6" name="TextBox 5"/>
          <p:cNvSpPr txBox="1"/>
          <p:nvPr/>
        </p:nvSpPr>
        <p:spPr>
          <a:xfrm>
            <a:off x="228600" y="3352800"/>
            <a:ext cx="4566888"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SOFTWARE REQUIREMENT :</a:t>
            </a:r>
            <a:endParaRPr lang="en-US" sz="2000" b="1" dirty="0">
              <a:solidFill>
                <a:srgbClr val="0070C0"/>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CF6CC059-21CE-402E-81F5-6AFE5E9E16A5}" type="datetime1">
              <a:rPr lang="en-US" smtClean="0"/>
              <a:t>07-Mar-23</a:t>
            </a:fld>
            <a:endParaRPr lang="en-US"/>
          </a:p>
        </p:txBody>
      </p:sp>
      <p:sp>
        <p:nvSpPr>
          <p:cNvPr id="8" name="Slide Number Placeholder 7"/>
          <p:cNvSpPr>
            <a:spLocks noGrp="1"/>
          </p:cNvSpPr>
          <p:nvPr>
            <p:ph type="sldNum" sz="quarter" idx="12"/>
          </p:nvPr>
        </p:nvSpPr>
        <p:spPr/>
        <p:txBody>
          <a:bodyPr/>
          <a:lstStyle/>
          <a:p>
            <a:fld id="{CB802291-78BA-4531-88E2-3A85696B8C8D}" type="slidenum">
              <a:rPr lang="en-US" smtClean="0"/>
              <a:pPr/>
              <a:t>12</a:t>
            </a:fld>
            <a:endParaRPr lang="en-US"/>
          </a:p>
        </p:txBody>
      </p:sp>
      <p:sp>
        <p:nvSpPr>
          <p:cNvPr id="9" name="Footer Placeholder 8"/>
          <p:cNvSpPr>
            <a:spLocks noGrp="1"/>
          </p:cNvSpPr>
          <p:nvPr>
            <p:ph type="ftr" sz="quarter" idx="11"/>
          </p:nvPr>
        </p:nvSpPr>
        <p:spPr/>
        <p:txBody>
          <a:bodyPr/>
          <a:lstStyle/>
          <a:p>
            <a:r>
              <a:rPr lang="en-US" smtClean="0"/>
              <a:t>MKCE</a:t>
            </a:r>
            <a:endParaRPr lang="en-US"/>
          </a:p>
        </p:txBody>
      </p:sp>
      <p:pic>
        <p:nvPicPr>
          <p:cNvPr id="10"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066800" y="762001"/>
            <a:ext cx="5821363" cy="3657600"/>
          </a:xfrm>
          <a:prstGeom prst="rect">
            <a:avLst/>
          </a:prstGeom>
          <a:noFill/>
          <a:ln w="9525">
            <a:noFill/>
            <a:miter lim="800000"/>
            <a:headEnd/>
            <a:tailEnd/>
          </a:ln>
          <a:effectLst/>
        </p:spPr>
      </p:pic>
      <p:sp>
        <p:nvSpPr>
          <p:cNvPr id="4" name="TextBox 3"/>
          <p:cNvSpPr txBox="1"/>
          <p:nvPr/>
        </p:nvSpPr>
        <p:spPr>
          <a:xfrm>
            <a:off x="914400" y="4648200"/>
            <a:ext cx="7391401" cy="1754326"/>
          </a:xfrm>
          <a:prstGeom prst="rect">
            <a:avLst/>
          </a:prstGeom>
          <a:noFill/>
        </p:spPr>
        <p:txBody>
          <a:bodyPr wrap="square" rtlCol="0">
            <a:spAutoFit/>
          </a:bodyPr>
          <a:lstStyle/>
          <a:p>
            <a:r>
              <a:rPr lang="en-US" dirty="0" smtClean="0"/>
              <a:t>• STEP 1: Power on the system </a:t>
            </a:r>
          </a:p>
          <a:p>
            <a:r>
              <a:rPr lang="en-US" dirty="0" smtClean="0"/>
              <a:t>• STEP 2: checks for alcohol concentration </a:t>
            </a:r>
          </a:p>
          <a:p>
            <a:r>
              <a:rPr lang="en-US" dirty="0" smtClean="0"/>
              <a:t>• STEP 3: if alcohol is detected</a:t>
            </a:r>
          </a:p>
          <a:p>
            <a:r>
              <a:rPr lang="en-US" dirty="0" smtClean="0"/>
              <a:t> • STEP 3.1: turn off vehicle engine</a:t>
            </a:r>
          </a:p>
          <a:p>
            <a:r>
              <a:rPr lang="en-US" dirty="0" smtClean="0"/>
              <a:t> • STEP 4: Else</a:t>
            </a:r>
          </a:p>
          <a:p>
            <a:r>
              <a:rPr lang="en-US" dirty="0" smtClean="0"/>
              <a:t> • STEP 5: vehicle engine running</a:t>
            </a:r>
            <a:endParaRPr lang="en-US" dirty="0"/>
          </a:p>
        </p:txBody>
      </p:sp>
      <p:sp>
        <p:nvSpPr>
          <p:cNvPr id="5" name="TextBox 4"/>
          <p:cNvSpPr txBox="1"/>
          <p:nvPr/>
        </p:nvSpPr>
        <p:spPr>
          <a:xfrm>
            <a:off x="2209800" y="457200"/>
            <a:ext cx="5266132" cy="461665"/>
          </a:xfrm>
          <a:prstGeom prst="rect">
            <a:avLst/>
          </a:prstGeom>
          <a:noFill/>
        </p:spPr>
        <p:txBody>
          <a:bodyPr wrap="square" rtlCol="0">
            <a:spAutoFit/>
          </a:bodyPr>
          <a:lstStyle/>
          <a:p>
            <a:pPr algn="ctr"/>
            <a:r>
              <a:rPr lang="en-US" sz="2400" b="1" dirty="0" smtClean="0">
                <a:solidFill>
                  <a:srgbClr val="7030A0"/>
                </a:solidFill>
                <a:latin typeface="Times New Roman" pitchFamily="18" charset="0"/>
                <a:cs typeface="Times New Roman" pitchFamily="18" charset="0"/>
              </a:rPr>
              <a:t>FLOWCHAT AND EXECUTION</a:t>
            </a:r>
            <a:endParaRPr lang="en-US" sz="2400" b="1" dirty="0">
              <a:solidFill>
                <a:srgbClr val="7030A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F8079B08-2A5C-4C59-92A7-C6C9A382A657}" type="datetime1">
              <a:rPr lang="en-US" smtClean="0"/>
              <a:t>07-Mar-23</a:t>
            </a:fld>
            <a:endParaRPr lang="en-US"/>
          </a:p>
        </p:txBody>
      </p:sp>
      <p:sp>
        <p:nvSpPr>
          <p:cNvPr id="7" name="Slide Number Placeholder 6"/>
          <p:cNvSpPr>
            <a:spLocks noGrp="1"/>
          </p:cNvSpPr>
          <p:nvPr>
            <p:ph type="sldNum" sz="quarter" idx="12"/>
          </p:nvPr>
        </p:nvSpPr>
        <p:spPr/>
        <p:txBody>
          <a:bodyPr/>
          <a:lstStyle/>
          <a:p>
            <a:fld id="{CB802291-78BA-4531-88E2-3A85696B8C8D}"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MKCE</a:t>
            </a:r>
            <a:endParaRPr lang="en-US"/>
          </a:p>
        </p:txBody>
      </p:sp>
      <p:pic>
        <p:nvPicPr>
          <p:cNvPr id="9"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599"/>
            <a:ext cx="8229600" cy="5509200"/>
          </a:xfrm>
          <a:prstGeom prst="rect">
            <a:avLst/>
          </a:prstGeom>
        </p:spPr>
        <p:txBody>
          <a:bodyPr wrap="square">
            <a:spAutoFit/>
          </a:bodyPr>
          <a:lstStyle/>
          <a:p>
            <a:endParaRPr lang="en-US" dirty="0" smtClean="0"/>
          </a:p>
          <a:p>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an alcoholic character attempts commanding the automobile the alcoholic sensor determines the lifestyles of alcohol content material cloth material and close to down the automobile engine and the buzzer will alarm. We can keep away from any type of lack of lifestyles with the beneficial aid of using this gadget. All gadgets is examined and related as required thereby giving us the masses-favored give up quit end result five.</a:t>
            </a:r>
          </a:p>
          <a:p>
            <a:endParaRPr lang="en-US" dirty="0"/>
          </a:p>
          <a:p>
            <a:endParaRPr lang="en-US" dirty="0" smtClean="0"/>
          </a:p>
          <a:p>
            <a:r>
              <a:rPr lang="en-US" dirty="0" smtClean="0"/>
              <a:t>  </a:t>
            </a:r>
            <a:r>
              <a:rPr lang="en-US" dirty="0" smtClean="0"/>
              <a:t> </a:t>
            </a:r>
            <a:endParaRPr lang="en-US" dirty="0" smtClean="0"/>
          </a:p>
          <a:p>
            <a:pPr>
              <a:buFont typeface="Wingdings" pitchFamily="2" charset="2"/>
              <a:buChar char="Ø"/>
            </a:pPr>
            <a:r>
              <a:rPr lang="en-US" sz="2000" dirty="0" smtClean="0">
                <a:latin typeface="Times New Roman" pitchFamily="18" charset="0"/>
                <a:cs typeface="Times New Roman" pitchFamily="18" charset="0"/>
              </a:rPr>
              <a:t>The Alcohol detection with a motor locking gadget may be achieved in any 2 or four-wheelers. </a:t>
            </a:r>
          </a:p>
          <a:p>
            <a:pPr>
              <a:buFont typeface="Wingdings" pitchFamily="2" charset="2"/>
              <a:buChar char="Ø"/>
            </a:pPr>
            <a:r>
              <a:rPr lang="en-US" sz="2000" dirty="0" smtClean="0">
                <a:latin typeface="Times New Roman" pitchFamily="18" charset="0"/>
                <a:cs typeface="Times New Roman" pitchFamily="18" charset="0"/>
              </a:rPr>
              <a:t>Alcohol detection with motor locking can assist save you injuries because of the effect of alcohol using.</a:t>
            </a:r>
          </a:p>
          <a:p>
            <a:pPr>
              <a:buFont typeface="Wingdings" pitchFamily="2" charset="2"/>
              <a:buChar char="Ø"/>
            </a:pPr>
            <a:r>
              <a:rPr lang="en-US" sz="2000" dirty="0" smtClean="0">
                <a:latin typeface="Times New Roman" pitchFamily="18" charset="0"/>
                <a:cs typeface="Times New Roman" pitchFamily="18" charset="0"/>
              </a:rPr>
              <a:t>  Alcohol detection with a motor locking gadget may be very useful for the police. </a:t>
            </a:r>
          </a:p>
          <a:p>
            <a:pPr>
              <a:buFont typeface="Wingdings" pitchFamily="2" charset="2"/>
              <a:buChar char="Ø"/>
            </a:pPr>
            <a:r>
              <a:rPr lang="en-US" sz="2000" dirty="0" smtClean="0">
                <a:latin typeface="Times New Roman" pitchFamily="18" charset="0"/>
                <a:cs typeface="Times New Roman" pitchFamily="18" charset="0"/>
              </a:rPr>
              <a:t>The Alcohol detection with motor locking gadget proves an automated protection gadget for cars and wonderful motors</a:t>
            </a:r>
            <a:endParaRPr lang="en-US" sz="2000" dirty="0">
              <a:latin typeface="Times New Roman" pitchFamily="18" charset="0"/>
              <a:cs typeface="Times New Roman" pitchFamily="18" charset="0"/>
            </a:endParaRPr>
          </a:p>
        </p:txBody>
      </p:sp>
      <p:sp>
        <p:nvSpPr>
          <p:cNvPr id="3" name="TextBox 2"/>
          <p:cNvSpPr txBox="1"/>
          <p:nvPr/>
        </p:nvSpPr>
        <p:spPr>
          <a:xfrm>
            <a:off x="3733800" y="533400"/>
            <a:ext cx="1389098" cy="461665"/>
          </a:xfrm>
          <a:prstGeom prst="rect">
            <a:avLst/>
          </a:prstGeom>
          <a:noFill/>
        </p:spPr>
        <p:txBody>
          <a:bodyPr wrap="none" rtlCol="0">
            <a:spAutoFit/>
          </a:bodyPr>
          <a:lstStyle/>
          <a:p>
            <a:r>
              <a:rPr lang="en-US" sz="2400" b="1" dirty="0" smtClean="0">
                <a:solidFill>
                  <a:srgbClr val="7030A0"/>
                </a:solidFill>
                <a:latin typeface="Times New Roman" pitchFamily="18" charset="0"/>
                <a:cs typeface="Times New Roman" pitchFamily="18" charset="0"/>
              </a:rPr>
              <a:t>RESULT</a:t>
            </a:r>
            <a:endParaRPr lang="en-US" sz="2400" b="1" dirty="0">
              <a:solidFill>
                <a:srgbClr val="7030A0"/>
              </a:solidFill>
              <a:latin typeface="Times New Roman" pitchFamily="18" charset="0"/>
              <a:cs typeface="Times New Roman" pitchFamily="18" charset="0"/>
            </a:endParaRPr>
          </a:p>
        </p:txBody>
      </p:sp>
      <p:sp>
        <p:nvSpPr>
          <p:cNvPr id="4" name="TextBox 3"/>
          <p:cNvSpPr txBox="1"/>
          <p:nvPr/>
        </p:nvSpPr>
        <p:spPr>
          <a:xfrm>
            <a:off x="1600200" y="2819400"/>
            <a:ext cx="7532873" cy="461665"/>
          </a:xfrm>
          <a:prstGeom prst="rect">
            <a:avLst/>
          </a:prstGeom>
          <a:noFill/>
        </p:spPr>
        <p:txBody>
          <a:bodyPr wrap="square" rtlCol="0">
            <a:spAutoFit/>
          </a:bodyPr>
          <a:lstStyle/>
          <a:p>
            <a:r>
              <a:rPr lang="en-US" sz="2400" b="1" dirty="0" smtClean="0">
                <a:solidFill>
                  <a:srgbClr val="7030A0"/>
                </a:solidFill>
                <a:latin typeface="Times New Roman" pitchFamily="18" charset="0"/>
                <a:cs typeface="Times New Roman" pitchFamily="18" charset="0"/>
              </a:rPr>
              <a:t>APPLICATIONS AND ADVANTAGES:</a:t>
            </a:r>
            <a:endParaRPr lang="en-US" sz="2400" b="1" dirty="0">
              <a:solidFill>
                <a:srgbClr val="7030A0"/>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4F63C32-B25C-40B9-8833-556DE8F88E31}" type="datetime1">
              <a:rPr lang="en-US" smtClean="0"/>
              <a:t>07-Mar-23</a:t>
            </a:fld>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MKCE</a:t>
            </a:r>
            <a:endParaRPr lang="en-US"/>
          </a:p>
        </p:txBody>
      </p:sp>
      <p:pic>
        <p:nvPicPr>
          <p:cNvPr id="8" name="Google Shape;105;p2" descr="kr.png"/>
          <p:cNvPicPr preferRelativeResize="0"/>
          <p:nvPr/>
        </p:nvPicPr>
        <p:blipFill rotWithShape="1">
          <a:blip r:embed="rId2">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Times New Roman" pitchFamily="18" charset="0"/>
                <a:cs typeface="Times New Roman" pitchFamily="18" charset="0"/>
              </a:rPr>
              <a:t>CONCLUSION</a:t>
            </a:r>
            <a:endParaRPr lang="en-US" dirty="0">
              <a:solidFill>
                <a:srgbClr val="7030A0"/>
              </a:solidFill>
              <a:latin typeface="Times New Roman" pitchFamily="18" charset="0"/>
              <a:cs typeface="Times New Roman" pitchFamily="18" charset="0"/>
            </a:endParaRPr>
          </a:p>
        </p:txBody>
      </p:sp>
      <p:sp>
        <p:nvSpPr>
          <p:cNvPr id="3" name="TextBox 2"/>
          <p:cNvSpPr txBox="1"/>
          <p:nvPr/>
        </p:nvSpPr>
        <p:spPr>
          <a:xfrm>
            <a:off x="381000" y="1295400"/>
            <a:ext cx="8458200" cy="4093428"/>
          </a:xfrm>
          <a:prstGeom prst="rect">
            <a:avLst/>
          </a:prstGeom>
          <a:noFill/>
        </p:spPr>
        <p:txBody>
          <a:bodyPr wrap="square" rtlCol="0">
            <a:spAutoFit/>
          </a:bodyPr>
          <a:lstStyle/>
          <a:p>
            <a:pPr marL="457200" indent="-457200" algn="just">
              <a:buFont typeface="Wingdings" pitchFamily="2" charset="2"/>
              <a:buChar char="Ø"/>
            </a:pPr>
            <a:r>
              <a:rPr lang="en-US" sz="2000" dirty="0" smtClean="0">
                <a:latin typeface="Times New Roman" pitchFamily="18" charset="0"/>
                <a:cs typeface="Times New Roman" pitchFamily="18" charset="0"/>
              </a:rPr>
              <a:t> We have provided a totally powerful method to extend a wise gadget for motors for alcohol detection whose center is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a:t>
            </a:r>
          </a:p>
          <a:p>
            <a:pPr marL="457200" indent="-457200" algn="just">
              <a:buFont typeface="Wingdings" pitchFamily="2" charset="2"/>
              <a:buChar char="Ø"/>
            </a:pPr>
            <a:r>
              <a:rPr lang="en-US" sz="2000" dirty="0" smtClean="0">
                <a:latin typeface="Times New Roman" pitchFamily="18" charset="0"/>
                <a:cs typeface="Times New Roman" pitchFamily="18" charset="0"/>
              </a:rPr>
              <a:t>  Since the sensor has a nice sensitivity fashion of around 2 meters, it is able to healthful in any automobile.  The entire gadget has furthermore the gain of small amount and similarly reliability.</a:t>
            </a:r>
          </a:p>
          <a:p>
            <a:pPr marL="457200" indent="-457200" algn="just">
              <a:buFont typeface="Wingdings" pitchFamily="2" charset="2"/>
              <a:buChar char="Ø"/>
            </a:pPr>
            <a:r>
              <a:rPr lang="en-US" sz="2000" dirty="0" smtClean="0">
                <a:latin typeface="Times New Roman" pitchFamily="18" charset="0"/>
                <a:cs typeface="Times New Roman" pitchFamily="18" charset="0"/>
              </a:rPr>
              <a:t> As the developing public belief is that automobile protection is more important, advances in public protection are gaining recognition than with inside the past.  The destiny scope of this gadget is to govern the reasons of the twist of fate because of alcohol intake.</a:t>
            </a:r>
          </a:p>
          <a:p>
            <a:pPr marL="457200" indent="-457200" algn="just">
              <a:buFont typeface="Wingdings" pitchFamily="2" charset="2"/>
              <a:buChar char="Ø"/>
            </a:pPr>
            <a:r>
              <a:rPr lang="en-US" sz="2000" dirty="0" smtClean="0">
                <a:latin typeface="Times New Roman" pitchFamily="18" charset="0"/>
                <a:cs typeface="Times New Roman" pitchFamily="18" charset="0"/>
              </a:rPr>
              <a:t>  This gadget improves the protection of people and as a quit end result supplying powerful improvement within side the car corporation concerning reducing the injuries induced because of alcohol.</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7E2A07E-EB74-4D2C-828A-B94034212C5B}" type="datetime1">
              <a:rPr lang="en-US" smtClean="0"/>
              <a:t>07-Mar-23</a:t>
            </a:fld>
            <a:endParaRPr lang="en-US"/>
          </a:p>
        </p:txBody>
      </p:sp>
      <p:sp>
        <p:nvSpPr>
          <p:cNvPr id="5" name="Slide Number Placeholder 4"/>
          <p:cNvSpPr>
            <a:spLocks noGrp="1"/>
          </p:cNvSpPr>
          <p:nvPr>
            <p:ph type="sldNum" sz="quarter" idx="12"/>
          </p:nvPr>
        </p:nvSpPr>
        <p:spPr/>
        <p:txBody>
          <a:bodyPr/>
          <a:lstStyle/>
          <a:p>
            <a:fld id="{CB802291-78BA-4531-88E2-3A85696B8C8D}"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pic>
        <p:nvPicPr>
          <p:cNvPr id="7" name="Google Shape;105;p2" descr="kr.png"/>
          <p:cNvPicPr preferRelativeResize="0"/>
          <p:nvPr/>
        </p:nvPicPr>
        <p:blipFill rotWithShape="1">
          <a:blip r:embed="rId2">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REFERENCES</a:t>
            </a:r>
            <a:endParaRPr lang="en-US" dirty="0">
              <a:solidFill>
                <a:srgbClr val="7030A0"/>
              </a:solidFill>
            </a:endParaRPr>
          </a:p>
        </p:txBody>
      </p:sp>
      <p:sp>
        <p:nvSpPr>
          <p:cNvPr id="3" name="Rectangle 2"/>
          <p:cNvSpPr/>
          <p:nvPr/>
        </p:nvSpPr>
        <p:spPr>
          <a:xfrm>
            <a:off x="457200" y="1371600"/>
            <a:ext cx="8382000" cy="4708981"/>
          </a:xfrm>
          <a:prstGeom prst="rect">
            <a:avLst/>
          </a:prstGeom>
        </p:spPr>
        <p:txBody>
          <a:bodyPr wrap="square">
            <a:spAutoFit/>
          </a:bodyPr>
          <a:lstStyle/>
          <a:p>
            <a:pPr algn="just">
              <a:buFont typeface="Wingdings" pitchFamily="2" charset="2"/>
              <a:buChar char="Ø"/>
            </a:pPr>
            <a:r>
              <a:rPr lang="en-US" sz="2000" dirty="0" smtClean="0">
                <a:latin typeface="Times New Roman" pitchFamily="18" charset="0"/>
                <a:cs typeface="Times New Roman" pitchFamily="18" charset="0"/>
              </a:rPr>
              <a:t> Lea Angelica Navarro, Mark Anthony </a:t>
            </a:r>
            <a:r>
              <a:rPr lang="en-US" sz="2000" dirty="0" err="1" smtClean="0">
                <a:latin typeface="Times New Roman" pitchFamily="18" charset="0"/>
                <a:cs typeface="Times New Roman" pitchFamily="18" charset="0"/>
              </a:rPr>
              <a:t>Diño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Exechiel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Joson</a:t>
            </a:r>
            <a:r>
              <a:rPr lang="en-US" sz="2000" dirty="0" smtClean="0">
                <a:latin typeface="Times New Roman" pitchFamily="18" charset="0"/>
                <a:cs typeface="Times New Roman" pitchFamily="18" charset="0"/>
              </a:rPr>
              <a:t>, Rommel </a:t>
            </a:r>
            <a:r>
              <a:rPr lang="en-US" sz="2000" dirty="0" err="1" smtClean="0">
                <a:latin typeface="Times New Roman" pitchFamily="18" charset="0"/>
                <a:cs typeface="Times New Roman" pitchFamily="18" charset="0"/>
              </a:rPr>
              <a:t>Anacan</a:t>
            </a:r>
            <a:r>
              <a:rPr lang="en-US" sz="2000" dirty="0" smtClean="0">
                <a:latin typeface="Times New Roman" pitchFamily="18" charset="0"/>
                <a:cs typeface="Times New Roman" pitchFamily="18" charset="0"/>
              </a:rPr>
              <a:t>, Roberto </a:t>
            </a:r>
            <a:r>
              <a:rPr lang="en-US" sz="2000" dirty="0" err="1" smtClean="0">
                <a:latin typeface="Times New Roman" pitchFamily="18" charset="0"/>
                <a:cs typeface="Times New Roman" pitchFamily="18" charset="0"/>
              </a:rPr>
              <a:t>Dela</a:t>
            </a:r>
            <a:r>
              <a:rPr lang="en-US" sz="2000" dirty="0" smtClean="0">
                <a:latin typeface="Times New Roman" pitchFamily="18" charset="0"/>
                <a:cs typeface="Times New Roman" pitchFamily="18" charset="0"/>
              </a:rPr>
              <a:t> Cruz Electronics Engineering Department, Technological Institute of the </a:t>
            </a:r>
            <a:r>
              <a:rPr lang="en-US" sz="2000" dirty="0" err="1" smtClean="0">
                <a:latin typeface="Times New Roman" pitchFamily="18" charset="0"/>
                <a:cs typeface="Times New Roman" pitchFamily="18" charset="0"/>
              </a:rPr>
              <a:t>PhilippinesManila</a:t>
            </a:r>
            <a:r>
              <a:rPr lang="en-US" sz="2000" dirty="0" smtClean="0">
                <a:latin typeface="Times New Roman" pitchFamily="18" charset="0"/>
                <a:cs typeface="Times New Roman" pitchFamily="18" charset="0"/>
              </a:rPr>
              <a:t> [2016, 7th International Conference on Intelligent Systems, </a:t>
            </a:r>
            <a:r>
              <a:rPr lang="en-US" sz="2000" dirty="0" err="1" smtClean="0">
                <a:latin typeface="Times New Roman" pitchFamily="18" charset="0"/>
                <a:cs typeface="Times New Roman" pitchFamily="18" charset="0"/>
              </a:rPr>
              <a:t>Modelling</a:t>
            </a:r>
            <a:r>
              <a:rPr lang="en-US" sz="2000" dirty="0" smtClean="0">
                <a:latin typeface="Times New Roman" pitchFamily="18" charset="0"/>
                <a:cs typeface="Times New Roman" pitchFamily="18" charset="0"/>
              </a:rPr>
              <a:t> and Simulation] - “Design of Alcohol Detection System for Car Users thru Iris Recognition Pattern”.</a:t>
            </a:r>
          </a:p>
          <a:p>
            <a:pPr algn="just">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Mugila</a:t>
            </a:r>
            <a:r>
              <a:rPr lang="en-US" sz="2000" dirty="0" smtClean="0">
                <a:latin typeface="Times New Roman" pitchFamily="18" charset="0"/>
                <a:cs typeface="Times New Roman" pitchFamily="18" charset="0"/>
              </a:rPr>
              <a:t> J., </a:t>
            </a:r>
            <a:r>
              <a:rPr lang="en-US" sz="2000" dirty="0" err="1" smtClean="0">
                <a:latin typeface="Times New Roman" pitchFamily="18" charset="0"/>
                <a:cs typeface="Times New Roman" pitchFamily="18" charset="0"/>
              </a:rPr>
              <a:t>Muthulakshmi.M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Santhiya</a:t>
            </a:r>
            <a:r>
              <a:rPr lang="en-US" sz="2000" dirty="0" smtClean="0">
                <a:latin typeface="Times New Roman" pitchFamily="18" charset="0"/>
                <a:cs typeface="Times New Roman" pitchFamily="18" charset="0"/>
              </a:rPr>
              <a:t> K, </a:t>
            </a:r>
            <a:r>
              <a:rPr lang="en-US" sz="2000" dirty="0" err="1" smtClean="0">
                <a:latin typeface="Times New Roman" pitchFamily="18" charset="0"/>
                <a:cs typeface="Times New Roman" pitchFamily="18" charset="0"/>
              </a:rPr>
              <a:t>Prof.Dhivya</a:t>
            </a:r>
            <a:r>
              <a:rPr lang="en-US" sz="2000" dirty="0" smtClean="0">
                <a:latin typeface="Times New Roman" pitchFamily="18" charset="0"/>
                <a:cs typeface="Times New Roman" pitchFamily="18" charset="0"/>
              </a:rPr>
              <a:t>. P [International Journal of Innovative Research in Science Engineering and Technology (IJIRTSE) ISSN: 2395-5619, Volume – 2, Issue – 7. July 2016] - “Smart helmet system using alcohol detection for vehicle protection” .</a:t>
            </a:r>
          </a:p>
          <a:p>
            <a:pPr algn="just">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Dhivya</a:t>
            </a:r>
            <a:r>
              <a:rPr lang="en-US" sz="2000" dirty="0" smtClean="0">
                <a:latin typeface="Times New Roman" pitchFamily="18" charset="0"/>
                <a:cs typeface="Times New Roman" pitchFamily="18" charset="0"/>
              </a:rPr>
              <a:t> M and </a:t>
            </a:r>
            <a:r>
              <a:rPr lang="en-US" sz="2000" dirty="0" err="1" smtClean="0">
                <a:latin typeface="Times New Roman" pitchFamily="18" charset="0"/>
                <a:cs typeface="Times New Roman" pitchFamily="18" charset="0"/>
              </a:rPr>
              <a:t>Kathiravan</a:t>
            </a:r>
            <a:r>
              <a:rPr lang="en-US" sz="2000" dirty="0" smtClean="0">
                <a:latin typeface="Times New Roman" pitchFamily="18" charset="0"/>
                <a:cs typeface="Times New Roman" pitchFamily="18" charset="0"/>
              </a:rPr>
              <a:t> S, Dept. of ECE, </a:t>
            </a:r>
            <a:r>
              <a:rPr lang="en-US" sz="2000" dirty="0" err="1" smtClean="0">
                <a:latin typeface="Times New Roman" pitchFamily="18" charset="0"/>
                <a:cs typeface="Times New Roman" pitchFamily="18" charset="0"/>
              </a:rPr>
              <a:t>Kalaignar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Karunanidhi</a:t>
            </a:r>
            <a:r>
              <a:rPr lang="en-US" sz="2000" dirty="0" smtClean="0">
                <a:latin typeface="Times New Roman" pitchFamily="18" charset="0"/>
                <a:cs typeface="Times New Roman" pitchFamily="18" charset="0"/>
              </a:rPr>
              <a:t> Institute of Technology [Smart Computing Review, vol. 5, no. 1, February 2015] - “Driver Authentication and Accident Avoidance System for Vehicles”</a:t>
            </a:r>
          </a:p>
          <a:p>
            <a:pPr algn="just">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Nimmy</a:t>
            </a:r>
            <a:r>
              <a:rPr lang="en-US" sz="2000" dirty="0" smtClean="0">
                <a:latin typeface="Times New Roman" pitchFamily="18" charset="0"/>
                <a:cs typeface="Times New Roman" pitchFamily="18" charset="0"/>
              </a:rPr>
              <a:t> James, </a:t>
            </a:r>
            <a:r>
              <a:rPr lang="en-US" sz="2000" dirty="0" err="1" smtClean="0">
                <a:latin typeface="Times New Roman" pitchFamily="18" charset="0"/>
                <a:cs typeface="Times New Roman" pitchFamily="18" charset="0"/>
              </a:rPr>
              <a:t>Aparna</a:t>
            </a:r>
            <a:r>
              <a:rPr lang="en-US" sz="2000" dirty="0" smtClean="0">
                <a:latin typeface="Times New Roman" pitchFamily="18" charset="0"/>
                <a:cs typeface="Times New Roman" pitchFamily="18" charset="0"/>
              </a:rPr>
              <a:t> C, </a:t>
            </a:r>
            <a:r>
              <a:rPr lang="en-US" sz="2000" dirty="0" err="1" smtClean="0">
                <a:latin typeface="Times New Roman" pitchFamily="18" charset="0"/>
                <a:cs typeface="Times New Roman" pitchFamily="18" charset="0"/>
              </a:rPr>
              <a:t>Tenna</a:t>
            </a:r>
            <a:r>
              <a:rPr lang="en-US" sz="2000" dirty="0" smtClean="0">
                <a:latin typeface="Times New Roman" pitchFamily="18" charset="0"/>
                <a:cs typeface="Times New Roman" pitchFamily="18" charset="0"/>
              </a:rPr>
              <a:t> P John, International Journal of Research in Computer and Communication Technology, </a:t>
            </a:r>
            <a:r>
              <a:rPr lang="en-US" sz="2000" dirty="0" err="1" smtClean="0">
                <a:latin typeface="Times New Roman" pitchFamily="18" charset="0"/>
                <a:cs typeface="Times New Roman" pitchFamily="18" charset="0"/>
              </a:rPr>
              <a:t>Vol</a:t>
            </a:r>
            <a:r>
              <a:rPr lang="en-US" sz="2000" dirty="0" smtClean="0">
                <a:latin typeface="Times New Roman" pitchFamily="18" charset="0"/>
                <a:cs typeface="Times New Roman" pitchFamily="18" charset="0"/>
              </a:rPr>
              <a:t> 3, Issue 1, January- 2014 – “Alcohol Detection System”.</a:t>
            </a:r>
          </a:p>
        </p:txBody>
      </p:sp>
      <p:sp>
        <p:nvSpPr>
          <p:cNvPr id="4" name="Date Placeholder 3"/>
          <p:cNvSpPr>
            <a:spLocks noGrp="1"/>
          </p:cNvSpPr>
          <p:nvPr>
            <p:ph type="dt" sz="half" idx="10"/>
          </p:nvPr>
        </p:nvSpPr>
        <p:spPr/>
        <p:txBody>
          <a:bodyPr/>
          <a:lstStyle/>
          <a:p>
            <a:fld id="{3282459B-0CAF-4246-856B-513DF2DB605D}" type="datetime1">
              <a:rPr lang="en-US" smtClean="0"/>
              <a:t>07-Mar-23</a:t>
            </a:fld>
            <a:endParaRPr lang="en-US"/>
          </a:p>
        </p:txBody>
      </p:sp>
      <p:sp>
        <p:nvSpPr>
          <p:cNvPr id="5" name="Slide Number Placeholder 4"/>
          <p:cNvSpPr>
            <a:spLocks noGrp="1"/>
          </p:cNvSpPr>
          <p:nvPr>
            <p:ph type="sldNum" sz="quarter" idx="12"/>
          </p:nvPr>
        </p:nvSpPr>
        <p:spPr/>
        <p:txBody>
          <a:bodyPr/>
          <a:lstStyle/>
          <a:p>
            <a:fld id="{CB802291-78BA-4531-88E2-3A85696B8C8D}"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pic>
        <p:nvPicPr>
          <p:cNvPr id="7" name="Google Shape;105;p2" descr="kr.png"/>
          <p:cNvPicPr preferRelativeResize="0"/>
          <p:nvPr/>
        </p:nvPicPr>
        <p:blipFill rotWithShape="1">
          <a:blip r:embed="rId2">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q.jpeg"/>
          <p:cNvPicPr>
            <a:picLocks noChangeAspect="1"/>
          </p:cNvPicPr>
          <p:nvPr/>
        </p:nvPicPr>
        <p:blipFill>
          <a:blip r:embed="rId2"/>
          <a:stretch>
            <a:fillRect/>
          </a:stretch>
        </p:blipFill>
        <p:spPr>
          <a:xfrm>
            <a:off x="774662" y="1295400"/>
            <a:ext cx="6921538" cy="3888986"/>
          </a:xfrm>
          <a:prstGeom prst="rect">
            <a:avLst/>
          </a:prstGeom>
        </p:spPr>
      </p:pic>
      <p:sp>
        <p:nvSpPr>
          <p:cNvPr id="3" name="Date Placeholder 2"/>
          <p:cNvSpPr>
            <a:spLocks noGrp="1"/>
          </p:cNvSpPr>
          <p:nvPr>
            <p:ph type="dt" sz="half" idx="10"/>
          </p:nvPr>
        </p:nvSpPr>
        <p:spPr/>
        <p:txBody>
          <a:bodyPr/>
          <a:lstStyle/>
          <a:p>
            <a:fld id="{18CE1891-4D9E-4A39-B396-29839A4C5566}" type="datetime1">
              <a:rPr lang="en-US" smtClean="0"/>
              <a:t>07-Mar-23</a:t>
            </a:fld>
            <a:endParaRPr lang="en-US"/>
          </a:p>
        </p:txBody>
      </p:sp>
      <p:sp>
        <p:nvSpPr>
          <p:cNvPr id="4" name="Slide Number Placeholder 3"/>
          <p:cNvSpPr>
            <a:spLocks noGrp="1"/>
          </p:cNvSpPr>
          <p:nvPr>
            <p:ph type="sldNum" sz="quarter" idx="12"/>
          </p:nvPr>
        </p:nvSpPr>
        <p:spPr/>
        <p:txBody>
          <a:bodyPr/>
          <a:lstStyle/>
          <a:p>
            <a:fld id="{CB802291-78BA-4531-88E2-3A85696B8C8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pic>
        <p:nvPicPr>
          <p:cNvPr id="6"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0;p2"/>
          <p:cNvSpPr txBox="1">
            <a:spLocks/>
          </p:cNvSpPr>
          <p:nvPr/>
        </p:nvSpPr>
        <p:spPr>
          <a:xfrm>
            <a:off x="152400" y="-9939"/>
            <a:ext cx="8981660" cy="848139"/>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100000"/>
              </a:lnSpc>
              <a:spcBef>
                <a:spcPts val="0"/>
              </a:spcBef>
              <a:spcAft>
                <a:spcPts val="0"/>
              </a:spcAft>
              <a:buClr>
                <a:srgbClr val="002060"/>
              </a:buClr>
              <a:buSzPts val="3200"/>
              <a:buFont typeface="Times New Roman"/>
              <a:buNone/>
              <a:tabLst/>
              <a:defRPr/>
            </a:pPr>
            <a:r>
              <a:rPr kumimoji="0" lang="en-US" sz="3200" b="1" i="0" u="none" strike="noStrike" kern="1200" cap="none" spc="0" normalizeH="0" baseline="0" noProof="0" smtClean="0">
                <a:ln>
                  <a:noFill/>
                </a:ln>
                <a:solidFill>
                  <a:srgbClr val="002060"/>
                </a:solidFill>
                <a:effectLst/>
                <a:uLnTx/>
                <a:uFillTx/>
                <a:latin typeface="Times New Roman"/>
                <a:ea typeface="Times New Roman"/>
                <a:cs typeface="Times New Roman"/>
                <a:sym typeface="Times New Roman"/>
              </a:rPr>
              <a:t>List of Content</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
        <p:nvSpPr>
          <p:cNvPr id="3" name="Google Shape;101;p2"/>
          <p:cNvSpPr txBox="1">
            <a:spLocks/>
          </p:cNvSpPr>
          <p:nvPr/>
        </p:nvSpPr>
        <p:spPr>
          <a:xfrm>
            <a:off x="450273" y="838200"/>
            <a:ext cx="8229600" cy="5035613"/>
          </a:xfrm>
          <a:prstGeom prst="rect">
            <a:avLst/>
          </a:prstGeom>
          <a:noFill/>
          <a:ln>
            <a:noFill/>
          </a:ln>
        </p:spPr>
        <p:txBody>
          <a:bodyPr spcFirstLastPara="1" wrap="square" lIns="91425" tIns="45700" rIns="91425" bIns="45700" anchor="t" anchorCtr="0">
            <a:noAutofit/>
          </a:bodyPr>
          <a:lstStyle/>
          <a:p>
            <a:pPr marL="457200" marR="0" lvl="0" indent="-457200" algn="l" defTabSz="914400" rtl="0" eaLnBrk="1" fontAlgn="auto" latinLnBrk="0" hangingPunct="1">
              <a:lnSpc>
                <a:spcPct val="150000"/>
              </a:lnSpc>
              <a:spcBef>
                <a:spcPts val="0"/>
              </a:spcBef>
              <a:spcAft>
                <a:spcPts val="0"/>
              </a:spcAft>
              <a:buClr>
                <a:srgbClr val="3333CC"/>
              </a:buClr>
              <a:buSzPct val="100000"/>
              <a:buFont typeface="Calibri"/>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ABSTRACT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marR="0" lvl="0" indent="-457200" algn="l" defTabSz="914400" rtl="0" eaLnBrk="1" fontAlgn="auto" latinLnBrk="0" hangingPunct="1">
              <a:lnSpc>
                <a:spcPct val="150000"/>
              </a:lnSpc>
              <a:spcBef>
                <a:spcPts val="518"/>
              </a:spcBef>
              <a:spcAft>
                <a:spcPts val="0"/>
              </a:spcAft>
              <a:buClr>
                <a:srgbClr val="3333CC"/>
              </a:buClr>
              <a:buSzPct val="100000"/>
              <a:buFont typeface="Calibri"/>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INTRODUCTION</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PROPOSED SYSTEM</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LITERATURE SURVEY</a:t>
            </a: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METHODOLOGY </a:t>
            </a:r>
            <a:endParaRPr lang="en-US" sz="2000" dirty="0" smtClean="0">
              <a:latin typeface="Times New Roman" pitchFamily="18" charset="0"/>
              <a:cs typeface="Times New Roman" pitchFamily="18" charset="0"/>
            </a:endParaRP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FLOWCHART AND EXECTION</a:t>
            </a: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RESULT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lvl="0" indent="-457200">
              <a:lnSpc>
                <a:spcPct val="150000"/>
              </a:lnSpc>
              <a:spcBef>
                <a:spcPts val="518"/>
              </a:spcBef>
              <a:buClr>
                <a:srgbClr val="3333CC"/>
              </a:buClr>
              <a:buSzPct val="100000"/>
              <a:buFont typeface="Calibri"/>
              <a:buChar char="₪"/>
            </a:pPr>
            <a:r>
              <a:rPr lang="en-US" sz="2000" dirty="0" smtClean="0">
                <a:latin typeface="Times New Roman" pitchFamily="18" charset="0"/>
                <a:cs typeface="Times New Roman" pitchFamily="18" charset="0"/>
              </a:rPr>
              <a:t>APPLICATIONS AND </a:t>
            </a:r>
            <a:r>
              <a:rPr lang="en-US" sz="2000" dirty="0" smtClean="0">
                <a:latin typeface="Times New Roman" pitchFamily="18" charset="0"/>
                <a:cs typeface="Times New Roman" pitchFamily="18" charset="0"/>
              </a:rPr>
              <a:t>ADVANTAGES</a:t>
            </a:r>
          </a:p>
          <a:p>
            <a:pPr marL="457200" lvl="0" indent="-457200">
              <a:lnSpc>
                <a:spcPct val="150000"/>
              </a:lnSpc>
              <a:spcBef>
                <a:spcPts val="518"/>
              </a:spcBef>
              <a:buClr>
                <a:srgbClr val="3333CC"/>
              </a:buClr>
              <a:buSzPct val="100000"/>
              <a:buFont typeface="Calibri"/>
              <a:buChar cha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CONCLUSION</a:t>
            </a: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457200" marR="0" lvl="0" indent="-457200" algn="l" defTabSz="914400" rtl="0" eaLnBrk="1" fontAlgn="auto" latinLnBrk="0" hangingPunct="1">
              <a:lnSpc>
                <a:spcPct val="150000"/>
              </a:lnSpc>
              <a:spcBef>
                <a:spcPts val="518"/>
              </a:spcBef>
              <a:spcAft>
                <a:spcPts val="0"/>
              </a:spcAft>
              <a:buClr>
                <a:srgbClr val="3333CC"/>
              </a:buClr>
              <a:buSzPct val="100000"/>
              <a:buFont typeface="Calibri"/>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REFERENCES</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4" name="Google Shape;105;p2" descr="kr.png"/>
          <p:cNvPicPr preferRelativeResize="0"/>
          <p:nvPr/>
        </p:nvPicPr>
        <p:blipFill rotWithShape="1">
          <a:blip r:embed="rId2">
            <a:alphaModFix/>
          </a:blip>
          <a:srcRect/>
          <a:stretch/>
        </p:blipFill>
        <p:spPr>
          <a:xfrm>
            <a:off x="8397460" y="0"/>
            <a:ext cx="736601" cy="457200"/>
          </a:xfrm>
          <a:prstGeom prst="rect">
            <a:avLst/>
          </a:prstGeom>
          <a:noFill/>
          <a:ln>
            <a:noFill/>
          </a:ln>
        </p:spPr>
      </p:pic>
      <p:sp>
        <p:nvSpPr>
          <p:cNvPr id="5" name="Date Placeholder 7"/>
          <p:cNvSpPr>
            <a:spLocks noGrp="1"/>
          </p:cNvSpPr>
          <p:nvPr>
            <p:ph type="dt" idx="10"/>
          </p:nvPr>
        </p:nvSpPr>
        <p:spPr>
          <a:xfrm>
            <a:off x="457200" y="6356350"/>
            <a:ext cx="2133600" cy="365125"/>
          </a:xfrm>
        </p:spPr>
        <p:txBody>
          <a:bodyPr/>
          <a:lstStyle/>
          <a:p>
            <a:fld id="{3FB283C6-A741-4F5D-9323-CBCE7CABCC78}" type="datetime1">
              <a:rPr lang="en-US" smtClean="0"/>
              <a:t>07-Mar-23</a:t>
            </a:fld>
            <a:endParaRPr lang="en-US"/>
          </a:p>
        </p:txBody>
      </p:sp>
      <p:sp>
        <p:nvSpPr>
          <p:cNvPr id="6" name="Slide Number Placeholder 8"/>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7" name="Footer Placeholder 9"/>
          <p:cNvSpPr>
            <a:spLocks noGrp="1"/>
          </p:cNvSpPr>
          <p:nvPr>
            <p:ph type="ftr" idx="11"/>
          </p:nvPr>
        </p:nvSpPr>
        <p:spPr>
          <a:xfrm>
            <a:off x="3124200" y="6356350"/>
            <a:ext cx="2895600" cy="365125"/>
          </a:xfrm>
        </p:spPr>
        <p:txBody>
          <a:bodyPr/>
          <a:lstStyle/>
          <a:p>
            <a:r>
              <a:rPr lang="en-US" smtClean="0"/>
              <a:t>MKCE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7030A0"/>
                </a:solidFill>
              </a:rPr>
              <a:t>ABSTRACT</a:t>
            </a:r>
            <a:r>
              <a:rPr lang="en-US" sz="4800" dirty="0"/>
              <a:t/>
            </a:r>
            <a:br>
              <a:rPr lang="en-US" sz="4800" dirty="0"/>
            </a:br>
            <a:endParaRPr lang="en-US" dirty="0"/>
          </a:p>
        </p:txBody>
      </p:sp>
      <p:sp>
        <p:nvSpPr>
          <p:cNvPr id="4" name="TextBox 3"/>
          <p:cNvSpPr txBox="1"/>
          <p:nvPr/>
        </p:nvSpPr>
        <p:spPr>
          <a:xfrm>
            <a:off x="609600" y="990600"/>
            <a:ext cx="7620000" cy="5016758"/>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The design and implementation of an Alcohol Detection with Engine Locking for cars using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-UNO as the controlling unit is done. The system will continuously monitor the level of alcohol concentration by alcohol detection sensor and thus turn off the engine of the vehicle if the alcohol concentration is above the threshold level. We try to tackle the problem of loss of life and property due to drunken driving. In our project, we have used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Uno microcontroller attached to an alcohol sensor which detects the presence of alcohol by analyzing breath of a person driving the vehicle. Engine of the vehicle is turned off. This model will also send a message to the registered mobile number with the location of the vehicle using the SIM800L</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endParaRPr lang="en-US" sz="2000" dirty="0">
              <a:solidFill>
                <a:srgbClr val="FF0000"/>
              </a:solidFill>
              <a:latin typeface="Times New Roman" pitchFamily="18" charset="0"/>
              <a:cs typeface="Times New Roman" pitchFamily="18" charset="0"/>
            </a:endParaRPr>
          </a:p>
          <a:p>
            <a:pPr algn="just"/>
            <a:r>
              <a:rPr lang="en-US" sz="2000" b="1" dirty="0">
                <a:solidFill>
                  <a:srgbClr val="FF0000"/>
                </a:solidFill>
                <a:latin typeface="Times New Roman" pitchFamily="18" charset="0"/>
                <a:cs typeface="Times New Roman" pitchFamily="18" charset="0"/>
              </a:rPr>
              <a:t>Key Words:</a:t>
            </a:r>
            <a:r>
              <a:rPr lang="en-US" sz="2000" dirty="0">
                <a:solidFill>
                  <a:srgbClr val="FF0000"/>
                </a:solidFill>
                <a:latin typeface="Times New Roman" pitchFamily="18" charset="0"/>
                <a:cs typeface="Times New Roman" pitchFamily="18" charset="0"/>
              </a:rPr>
              <a:t>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UNO, Buzzer, LED, SIM800L, MQ-3 Sensor, DC Motor.</a:t>
            </a:r>
          </a:p>
          <a:p>
            <a:pPr algn="just"/>
            <a:endParaRPr lang="en-US" sz="20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7E3D07DB-F938-4AA5-ABF7-C65A2E1B0D76}" type="datetime1">
              <a:rPr lang="en-US" smtClean="0"/>
              <a:t>07-Mar-23</a:t>
            </a:fld>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MKCE</a:t>
            </a:r>
            <a:endParaRPr lang="en-US"/>
          </a:p>
        </p:txBody>
      </p:sp>
      <p:pic>
        <p:nvPicPr>
          <p:cNvPr id="8" name="Google Shape;105;p2" descr="kr.png"/>
          <p:cNvPicPr preferRelativeResize="0"/>
          <p:nvPr/>
        </p:nvPicPr>
        <p:blipFill rotWithShape="1">
          <a:blip r:embed="rId2">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INTRODUCTION</a:t>
            </a:r>
            <a:endParaRPr lang="en-US" dirty="0">
              <a:solidFill>
                <a:srgbClr val="7030A0"/>
              </a:solidFill>
            </a:endParaRPr>
          </a:p>
        </p:txBody>
      </p:sp>
      <p:sp>
        <p:nvSpPr>
          <p:cNvPr id="3" name="TextBox 2"/>
          <p:cNvSpPr txBox="1"/>
          <p:nvPr/>
        </p:nvSpPr>
        <p:spPr>
          <a:xfrm>
            <a:off x="228600" y="1066800"/>
            <a:ext cx="8915399" cy="5324535"/>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itchFamily="18" charset="0"/>
                <a:cs typeface="Times New Roman" pitchFamily="18" charset="0"/>
              </a:rPr>
              <a:t>One major reason of deaths on Indian roads is accidents due to drunken driving. This happens because of drunk people being able to take control of vehicle even after being drunk. </a:t>
            </a:r>
          </a:p>
          <a:p>
            <a:pPr marL="342900" indent="-342900">
              <a:buFont typeface="Wingdings" pitchFamily="2" charset="2"/>
              <a:buChar char="Ø"/>
            </a:pPr>
            <a:r>
              <a:rPr lang="en-US" sz="2000" dirty="0" smtClean="0">
                <a:latin typeface="Times New Roman" pitchFamily="18" charset="0"/>
                <a:cs typeface="Times New Roman" pitchFamily="18" charset="0"/>
              </a:rPr>
              <a:t>In our project, we propose to solve this problem by designing a system which automatically switches off the vehicle’s engine whenever alcohol of certain quantity is detected in the driver’s breath.</a:t>
            </a:r>
          </a:p>
          <a:p>
            <a:pPr marL="342900" indent="-342900">
              <a:buFont typeface="Wingdings" pitchFamily="2" charset="2"/>
              <a:buChar char="Ø"/>
            </a:pPr>
            <a:r>
              <a:rPr lang="en-US" sz="2000" dirty="0" smtClean="0">
                <a:latin typeface="Times New Roman" pitchFamily="18" charset="0"/>
                <a:cs typeface="Times New Roman" pitchFamily="18" charset="0"/>
              </a:rPr>
              <a:t> As soon as the presence of alcohol is detected, the microcontroller stops the engine of the vehicle and a siren is blown to alert nearby people to convey that something is wrong with the vehicle and a message “Alcohol Detected” is flashed on the LCD screen which is installed in the system, so that nearby people can interpret gravity of the situation and inform the concerned authorities to avoid any kind of incident.</a:t>
            </a:r>
          </a:p>
          <a:p>
            <a:pPr marL="342900" indent="-342900">
              <a:buFont typeface="Wingdings" pitchFamily="2" charset="2"/>
              <a:buChar char="Ø"/>
            </a:pPr>
            <a:r>
              <a:rPr lang="en-US" sz="2000" dirty="0" smtClean="0">
                <a:latin typeface="Times New Roman" pitchFamily="18" charset="0"/>
                <a:cs typeface="Times New Roman" pitchFamily="18" charset="0"/>
              </a:rPr>
              <a:t> This system when implemented in vehicles will not only avoid the deaths and property loss due to drunken driving, but will also help in reducing the total number of accidents which occur due to this.</a:t>
            </a:r>
          </a:p>
          <a:p>
            <a:pPr marL="342900" indent="-342900">
              <a:buFont typeface="Wingdings" pitchFamily="2" charset="2"/>
              <a:buChar char="Ø"/>
            </a:pPr>
            <a:r>
              <a:rPr lang="en-US" sz="2000" dirty="0" smtClean="0">
                <a:latin typeface="Times New Roman" pitchFamily="18" charset="0"/>
                <a:cs typeface="Times New Roman" pitchFamily="18" charset="0"/>
              </a:rPr>
              <a:t> Moreover, people in other vehicles or pedestrians will be much more safe because of the vehicle being stopped right away.</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6DDB14E-BF36-487F-836B-BAC58A283F76}" type="datetime1">
              <a:rPr lang="en-US" smtClean="0"/>
              <a:t>07-Mar-23</a:t>
            </a:fld>
            <a:endParaRPr lang="en-US"/>
          </a:p>
        </p:txBody>
      </p:sp>
      <p:sp>
        <p:nvSpPr>
          <p:cNvPr id="5" name="Slide Number Placeholder 4"/>
          <p:cNvSpPr>
            <a:spLocks noGrp="1"/>
          </p:cNvSpPr>
          <p:nvPr>
            <p:ph type="sldNum" sz="quarter" idx="12"/>
          </p:nvPr>
        </p:nvSpPr>
        <p:spPr/>
        <p:txBody>
          <a:bodyPr/>
          <a:lstStyle/>
          <a:p>
            <a:fld id="{CB802291-78BA-4531-88E2-3A85696B8C8D}"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pic>
        <p:nvPicPr>
          <p:cNvPr id="7"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7030A0"/>
                </a:solidFill>
              </a:rPr>
              <a:t>PROPOSED SYSTEM</a:t>
            </a:r>
            <a:r>
              <a:rPr lang="en-US" sz="5400" dirty="0"/>
              <a:t/>
            </a:r>
            <a:br>
              <a:rPr lang="en-US" sz="5400" dirty="0"/>
            </a:br>
            <a:endParaRPr lang="en-US" dirty="0"/>
          </a:p>
        </p:txBody>
      </p:sp>
      <p:sp>
        <p:nvSpPr>
          <p:cNvPr id="3" name="TextBox 2"/>
          <p:cNvSpPr txBox="1"/>
          <p:nvPr/>
        </p:nvSpPr>
        <p:spPr>
          <a:xfrm>
            <a:off x="609600" y="990600"/>
            <a:ext cx="7848600" cy="2246769"/>
          </a:xfrm>
          <a:prstGeom prst="rect">
            <a:avLst/>
          </a:prstGeom>
          <a:noFill/>
        </p:spPr>
        <p:txBody>
          <a:bodyPr wrap="square" rtlCol="0">
            <a:spAutoFit/>
          </a:bodyPr>
          <a:lstStyle/>
          <a:p>
            <a:r>
              <a:rPr lang="en-US" sz="2000" dirty="0" smtClean="0">
                <a:latin typeface="Times New Roman" pitchFamily="18" charset="0"/>
                <a:cs typeface="Times New Roman" pitchFamily="18" charset="0"/>
              </a:rPr>
              <a:t>Using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 microcontroller, we propose to design a system consisting of an alcohol sensor, MQ3, to detect the presence of alcohol by analyzing a person’s breath and shutting down the vehicle’s engine when a specific amount of alcohol is detected to prevent any kind of mishap or accident that may occur due to the driver taking control over the vehicle. Hence, drunken driving is controlled, thereby minimizing the loss of life and property.</a:t>
            </a:r>
            <a:endParaRPr lang="en-US" sz="2000" dirty="0">
              <a:latin typeface="Times New Roman" pitchFamily="18" charset="0"/>
              <a:cs typeface="Times New Roman" pitchFamily="18" charset="0"/>
            </a:endParaRPr>
          </a:p>
        </p:txBody>
      </p:sp>
      <p:pic>
        <p:nvPicPr>
          <p:cNvPr id="4" name="Picture 3" descr="IMG-20230126-WA0000 (1).jpg"/>
          <p:cNvPicPr>
            <a:picLocks noChangeAspect="1"/>
          </p:cNvPicPr>
          <p:nvPr/>
        </p:nvPicPr>
        <p:blipFill>
          <a:blip r:embed="rId2"/>
          <a:stretch>
            <a:fillRect/>
          </a:stretch>
        </p:blipFill>
        <p:spPr>
          <a:xfrm>
            <a:off x="3124200" y="3124200"/>
            <a:ext cx="2479626" cy="2918548"/>
          </a:xfrm>
          <a:prstGeom prst="rect">
            <a:avLst/>
          </a:prstGeom>
        </p:spPr>
      </p:pic>
      <p:sp>
        <p:nvSpPr>
          <p:cNvPr id="5" name="TextBox 4"/>
          <p:cNvSpPr txBox="1"/>
          <p:nvPr/>
        </p:nvSpPr>
        <p:spPr>
          <a:xfrm>
            <a:off x="2971800" y="5943600"/>
            <a:ext cx="4003412"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 HARDWARE MODULES</a:t>
            </a:r>
            <a:endParaRPr lang="en-US" sz="20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186A078-493D-4006-A857-3249B2547912}" type="datetime1">
              <a:rPr lang="en-US" smtClean="0"/>
              <a:t>07-Mar-23</a:t>
            </a:fld>
            <a:endParaRPr lang="en-US"/>
          </a:p>
        </p:txBody>
      </p:sp>
      <p:sp>
        <p:nvSpPr>
          <p:cNvPr id="7" name="Slide Number Placeholder 6"/>
          <p:cNvSpPr>
            <a:spLocks noGrp="1"/>
          </p:cNvSpPr>
          <p:nvPr>
            <p:ph type="sldNum" sz="quarter" idx="12"/>
          </p:nvPr>
        </p:nvSpPr>
        <p:spPr/>
        <p:txBody>
          <a:bodyPr/>
          <a:lstStyle/>
          <a:p>
            <a:fld id="{CB802291-78BA-4531-88E2-3A85696B8C8D}"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MKCE</a:t>
            </a:r>
            <a:endParaRPr lang="en-US"/>
          </a:p>
        </p:txBody>
      </p:sp>
      <p:pic>
        <p:nvPicPr>
          <p:cNvPr id="9"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7030A0"/>
                </a:solidFill>
              </a:rPr>
              <a:t>LITERATURE SURVEY</a:t>
            </a:r>
            <a:r>
              <a:rPr lang="en-US" dirty="0" smtClean="0"/>
              <a:t/>
            </a:r>
            <a:br>
              <a:rPr lang="en-US" dirty="0" smtClean="0"/>
            </a:br>
            <a:endParaRPr lang="en-US" dirty="0"/>
          </a:p>
        </p:txBody>
      </p:sp>
      <p:sp>
        <p:nvSpPr>
          <p:cNvPr id="3" name="TextBox 2"/>
          <p:cNvSpPr txBox="1"/>
          <p:nvPr/>
        </p:nvSpPr>
        <p:spPr>
          <a:xfrm>
            <a:off x="762000" y="1143000"/>
            <a:ext cx="7924800" cy="4708981"/>
          </a:xfrm>
          <a:prstGeom prst="rect">
            <a:avLst/>
          </a:prstGeom>
          <a:noFill/>
        </p:spPr>
        <p:txBody>
          <a:bodyPr wrap="square" rtlCol="0">
            <a:spAutoFit/>
          </a:bodyPr>
          <a:lstStyle/>
          <a:p>
            <a:pPr algn="just">
              <a:buFont typeface="Wingdings" pitchFamily="2" charset="2"/>
              <a:buChar char="Ø"/>
            </a:pPr>
            <a:r>
              <a:rPr lang="en-US" sz="2000" dirty="0" smtClean="0">
                <a:latin typeface="Times New Roman" pitchFamily="18" charset="0"/>
                <a:cs typeface="Times New Roman" pitchFamily="18" charset="0"/>
              </a:rPr>
              <a:t>The author has proposed a method to detect alcohol but uses GPS and GSM module which increases the overall cost which could be avoided. In our project, we are using a siren which will be more cost efficient. Use of siren will alert the people nearby and hence any kind of necessary action can be taken. [1]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authors propose to use a smart helmet to avoid accidents. There are many flaws with their design. A major shortcoming is the limitation of the its application to only vehicles which use helmets, i.e. 2 wheelers which is not a feasible idea while driving, especially for short distances. Another drawback being, the system when implemented makes the helmet too heavy which is not favorable for driving. Also, they have used an expensive microcontroller whereas we are using open source hardware, which is very cheap. [2] </a:t>
            </a:r>
          </a:p>
        </p:txBody>
      </p:sp>
      <p:sp>
        <p:nvSpPr>
          <p:cNvPr id="4" name="Date Placeholder 3"/>
          <p:cNvSpPr>
            <a:spLocks noGrp="1"/>
          </p:cNvSpPr>
          <p:nvPr>
            <p:ph type="dt" sz="half" idx="10"/>
          </p:nvPr>
        </p:nvSpPr>
        <p:spPr/>
        <p:txBody>
          <a:bodyPr/>
          <a:lstStyle/>
          <a:p>
            <a:fld id="{655B49C3-71D0-41F8-A954-10AB0ED8A0E9}" type="datetime1">
              <a:rPr lang="en-US" smtClean="0"/>
              <a:t>07-Mar-23</a:t>
            </a:fld>
            <a:endParaRPr lang="en-US"/>
          </a:p>
        </p:txBody>
      </p:sp>
      <p:sp>
        <p:nvSpPr>
          <p:cNvPr id="5" name="Slide Number Placeholder 4"/>
          <p:cNvSpPr>
            <a:spLocks noGrp="1"/>
          </p:cNvSpPr>
          <p:nvPr>
            <p:ph type="sldNum" sz="quarter" idx="12"/>
          </p:nvPr>
        </p:nvSpPr>
        <p:spPr/>
        <p:txBody>
          <a:bodyPr/>
          <a:lstStyle/>
          <a:p>
            <a:fld id="{CB802291-78BA-4531-88E2-3A85696B8C8D}"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MKCE</a:t>
            </a:r>
            <a:endParaRPr lang="en-US"/>
          </a:p>
        </p:txBody>
      </p:sp>
      <p:pic>
        <p:nvPicPr>
          <p:cNvPr id="7"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1"/>
            <a:ext cx="7772400" cy="5324535"/>
          </a:xfrm>
          <a:prstGeom prst="rect">
            <a:avLst/>
          </a:prstGeom>
        </p:spPr>
        <p:txBody>
          <a:bodyPr wrap="square">
            <a:spAutoFit/>
          </a:bodyPr>
          <a:lstStyle/>
          <a:p>
            <a:pPr algn="just">
              <a:buFont typeface="Wingdings" pitchFamily="2" charset="2"/>
              <a:buChar char="Ø"/>
            </a:pPr>
            <a:r>
              <a:rPr lang="en-US" sz="2000" dirty="0" smtClean="0">
                <a:latin typeface="Times New Roman" pitchFamily="18" charset="0"/>
                <a:cs typeface="Times New Roman" pitchFamily="18" charset="0"/>
              </a:rPr>
              <a:t>The authors discuss about complex health monitoring systems and infrared sensor to detect the presence of alcohol. A major drawback of this system is the possibility of a false alarm. The system is designed in a manner that even a slight change in some particular condition can result in ringing false alarms even though everything was normal. In our project, we are using only the required technology thereby making the system more reliable and cost effective when implemented. [3]</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authors have proposed a system to prevent the accidents due to drunken driving. Major drawback of this system is that they have used PIC16F877A microcontroller which is not as useful as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 microcontroller that we are using. Also, they have used an old design system which is not useful and increases the overall cost of the system which makes it expensive and somewhat unaffordable to certain segments of society thereby limiting its scope to be used. Hence, our system is more cost effective and can be easily afforded. [4] </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51BE929-D79C-4C76-932C-1FDE035BBF60}" type="datetime1">
              <a:rPr lang="en-US" smtClean="0"/>
              <a:t>07-Mar-23</a:t>
            </a:fld>
            <a:endParaRPr lang="en-US"/>
          </a:p>
        </p:txBody>
      </p:sp>
      <p:sp>
        <p:nvSpPr>
          <p:cNvPr id="4" name="Slide Number Placeholder 3"/>
          <p:cNvSpPr>
            <a:spLocks noGrp="1"/>
          </p:cNvSpPr>
          <p:nvPr>
            <p:ph type="sldNum" sz="quarter" idx="12"/>
          </p:nvPr>
        </p:nvSpPr>
        <p:spPr/>
        <p:txBody>
          <a:bodyPr/>
          <a:lstStyle/>
          <a:p>
            <a:fld id="{CB802291-78BA-4531-88E2-3A85696B8C8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MKCE</a:t>
            </a:r>
            <a:endParaRPr lang="en-US"/>
          </a:p>
        </p:txBody>
      </p:sp>
      <p:pic>
        <p:nvPicPr>
          <p:cNvPr id="6" name="Google Shape;105;p2" descr="kr.png"/>
          <p:cNvPicPr preferRelativeResize="0"/>
          <p:nvPr/>
        </p:nvPicPr>
        <p:blipFill rotWithShape="1">
          <a:blip r:embed="rId2">
            <a:alphaModFix/>
          </a:blip>
          <a:srcRect/>
          <a:stretch/>
        </p:blipFill>
        <p:spPr>
          <a:xfrm>
            <a:off x="8458200" y="0"/>
            <a:ext cx="675861" cy="5334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7030A0"/>
                </a:solidFill>
              </a:rPr>
              <a:t>METHODOLOGY</a:t>
            </a:r>
            <a:r>
              <a:rPr lang="en-US" dirty="0" smtClean="0"/>
              <a:t> </a:t>
            </a:r>
            <a:br>
              <a:rPr lang="en-US" dirty="0" smtClean="0"/>
            </a:br>
            <a:endParaRPr lang="en-US" dirty="0"/>
          </a:p>
        </p:txBody>
      </p:sp>
      <p:sp>
        <p:nvSpPr>
          <p:cNvPr id="3" name="TextBox 2"/>
          <p:cNvSpPr txBox="1"/>
          <p:nvPr/>
        </p:nvSpPr>
        <p:spPr>
          <a:xfrm>
            <a:off x="457200" y="1371600"/>
            <a:ext cx="7848599" cy="2031325"/>
          </a:xfrm>
          <a:prstGeom prst="rect">
            <a:avLst/>
          </a:prstGeom>
          <a:noFill/>
        </p:spPr>
        <p:txBody>
          <a:bodyPr wrap="square" rtlCol="0">
            <a:spAutoFit/>
          </a:bodyPr>
          <a:lstStyle/>
          <a:p>
            <a:pPr algn="just"/>
            <a:r>
              <a:rPr lang="en-US" dirty="0" smtClean="0"/>
              <a:t>The Alcohol Detection with Engine Locking gadget permits to lessen injuries which are probably taking region because of below the effect of alcohol using. MQ 3 sensor detects the presence of alcohol with inside the environment. The sensor offers output primarily based totally definitely absolutely at the attention of the alcohol if the alcohol hobby is better the conductivity of the MQ-three sensor will growth which in flip offers the studying to ARDUINO. If the studying is more than the brink degree, ARDUINO will save you the DC motor.</a:t>
            </a:r>
            <a:endParaRPr lang="en-US" dirty="0"/>
          </a:p>
        </p:txBody>
      </p:sp>
      <p:pic>
        <p:nvPicPr>
          <p:cNvPr id="17410" name="Picture 2"/>
          <p:cNvPicPr>
            <a:picLocks noChangeAspect="1" noChangeArrowheads="1"/>
          </p:cNvPicPr>
          <p:nvPr/>
        </p:nvPicPr>
        <p:blipFill>
          <a:blip r:embed="rId2"/>
          <a:srcRect/>
          <a:stretch>
            <a:fillRect/>
          </a:stretch>
        </p:blipFill>
        <p:spPr bwMode="auto">
          <a:xfrm>
            <a:off x="1828800" y="3352800"/>
            <a:ext cx="4953000" cy="3498919"/>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42B1A31-91C1-45CA-8EC1-5200C60CE47B}" type="datetime1">
              <a:rPr lang="en-US" smtClean="0"/>
              <a:t>07-Mar-23</a:t>
            </a:fld>
            <a:endParaRPr lang="en-US"/>
          </a:p>
        </p:txBody>
      </p:sp>
      <p:sp>
        <p:nvSpPr>
          <p:cNvPr id="6" name="Slide Number Placeholder 5"/>
          <p:cNvSpPr>
            <a:spLocks noGrp="1"/>
          </p:cNvSpPr>
          <p:nvPr>
            <p:ph type="sldNum" sz="quarter" idx="12"/>
          </p:nvPr>
        </p:nvSpPr>
        <p:spPr/>
        <p:txBody>
          <a:bodyPr/>
          <a:lstStyle/>
          <a:p>
            <a:fld id="{CB802291-78BA-4531-88E2-3A85696B8C8D}"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MKCE</a:t>
            </a:r>
            <a:endParaRPr lang="en-US"/>
          </a:p>
        </p:txBody>
      </p:sp>
      <p:pic>
        <p:nvPicPr>
          <p:cNvPr id="8"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2554545"/>
          </a:xfrm>
          <a:prstGeom prst="rect">
            <a:avLst/>
          </a:prstGeom>
        </p:spPr>
        <p:txBody>
          <a:bodyPr wrap="square">
            <a:spAutoFit/>
          </a:bodyPr>
          <a:lstStyle/>
          <a:p>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 is based on </a:t>
            </a:r>
            <a:r>
              <a:rPr lang="en-US" sz="2000" dirty="0" err="1" smtClean="0">
                <a:latin typeface="Times New Roman" pitchFamily="18" charset="0"/>
                <a:cs typeface="Times New Roman" pitchFamily="18" charset="0"/>
              </a:rPr>
              <a:t>ATmega</a:t>
            </a:r>
            <a:r>
              <a:rPr lang="en-US" sz="2000" dirty="0" smtClean="0">
                <a:latin typeface="Times New Roman" pitchFamily="18" charset="0"/>
                <a:cs typeface="Times New Roman" pitchFamily="18" charset="0"/>
              </a:rPr>
              <a:t> 328P microcontroller. It consists of 20 pins out of which 14 are digital pins and the rest 6 are PWM. It can be programmed using a computer on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IDE.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being open sourced, has a really good community which makes development very convenient and any kind of problems are taken care of by the community. We are using it because it is open sourced and hence very cheap as compared to conventional microcontrollers. It can handle a large number of operations making it very convenient to use. </a:t>
            </a:r>
            <a:endParaRPr lang="en-US" sz="2000" dirty="0">
              <a:latin typeface="Times New Roman" pitchFamily="18" charset="0"/>
              <a:cs typeface="Times New Roman" pitchFamily="18" charset="0"/>
            </a:endParaRPr>
          </a:p>
        </p:txBody>
      </p:sp>
      <p:pic>
        <p:nvPicPr>
          <p:cNvPr id="4" name="Picture 3" descr="board-anatomy.png"/>
          <p:cNvPicPr>
            <a:picLocks noChangeAspect="1"/>
          </p:cNvPicPr>
          <p:nvPr/>
        </p:nvPicPr>
        <p:blipFill>
          <a:blip r:embed="rId2"/>
          <a:stretch>
            <a:fillRect/>
          </a:stretch>
        </p:blipFill>
        <p:spPr>
          <a:xfrm>
            <a:off x="2286000" y="3810000"/>
            <a:ext cx="4038600" cy="2271713"/>
          </a:xfrm>
          <a:prstGeom prst="rect">
            <a:avLst/>
          </a:prstGeom>
        </p:spPr>
      </p:pic>
      <p:sp>
        <p:nvSpPr>
          <p:cNvPr id="6" name="TextBox 5"/>
          <p:cNvSpPr txBox="1"/>
          <p:nvPr/>
        </p:nvSpPr>
        <p:spPr>
          <a:xfrm>
            <a:off x="685800" y="381000"/>
            <a:ext cx="1726984"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ARDUINO :</a:t>
            </a:r>
            <a:endParaRPr lang="en-US" b="1" dirty="0">
              <a:solidFill>
                <a:srgbClr val="0070C0"/>
              </a:solidFill>
            </a:endParaRPr>
          </a:p>
        </p:txBody>
      </p:sp>
      <p:sp>
        <p:nvSpPr>
          <p:cNvPr id="7" name="Date Placeholder 6"/>
          <p:cNvSpPr>
            <a:spLocks noGrp="1"/>
          </p:cNvSpPr>
          <p:nvPr>
            <p:ph type="dt" sz="half" idx="10"/>
          </p:nvPr>
        </p:nvSpPr>
        <p:spPr/>
        <p:txBody>
          <a:bodyPr/>
          <a:lstStyle/>
          <a:p>
            <a:fld id="{CB7135C2-A530-4708-B156-4EC4B7436DC5}" type="datetime1">
              <a:rPr lang="en-US" smtClean="0"/>
              <a:t>07-Mar-23</a:t>
            </a:fld>
            <a:endParaRPr lang="en-US"/>
          </a:p>
        </p:txBody>
      </p:sp>
      <p:sp>
        <p:nvSpPr>
          <p:cNvPr id="8" name="Slide Number Placeholder 7"/>
          <p:cNvSpPr>
            <a:spLocks noGrp="1"/>
          </p:cNvSpPr>
          <p:nvPr>
            <p:ph type="sldNum" sz="quarter" idx="12"/>
          </p:nvPr>
        </p:nvSpPr>
        <p:spPr/>
        <p:txBody>
          <a:bodyPr/>
          <a:lstStyle/>
          <a:p>
            <a:fld id="{CB802291-78BA-4531-88E2-3A85696B8C8D}" type="slidenum">
              <a:rPr lang="en-US" smtClean="0"/>
              <a:pPr/>
              <a:t>9</a:t>
            </a:fld>
            <a:endParaRPr lang="en-US"/>
          </a:p>
        </p:txBody>
      </p:sp>
      <p:sp>
        <p:nvSpPr>
          <p:cNvPr id="9" name="Footer Placeholder 8"/>
          <p:cNvSpPr>
            <a:spLocks noGrp="1"/>
          </p:cNvSpPr>
          <p:nvPr>
            <p:ph type="ftr" sz="quarter" idx="11"/>
          </p:nvPr>
        </p:nvSpPr>
        <p:spPr/>
        <p:txBody>
          <a:bodyPr/>
          <a:lstStyle/>
          <a:p>
            <a:r>
              <a:rPr lang="en-US" smtClean="0"/>
              <a:t>MKCE</a:t>
            </a:r>
            <a:endParaRPr lang="en-US"/>
          </a:p>
        </p:txBody>
      </p:sp>
      <p:pic>
        <p:nvPicPr>
          <p:cNvPr id="10" name="Google Shape;105;p2" descr="kr.png"/>
          <p:cNvPicPr preferRelativeResize="0"/>
          <p:nvPr/>
        </p:nvPicPr>
        <p:blipFill rotWithShape="1">
          <a:blip r:embed="rId3">
            <a:alphaModFix/>
          </a:blip>
          <a:srcRect/>
          <a:stretch/>
        </p:blipFill>
        <p:spPr>
          <a:xfrm>
            <a:off x="8397460" y="0"/>
            <a:ext cx="736601" cy="4572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1808</Words>
  <Application>Microsoft Office PowerPoint</Application>
  <PresentationFormat>On-screen Show (4:3)</PresentationFormat>
  <Paragraphs>141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ABSTRACT </vt:lpstr>
      <vt:lpstr>INTRODUCTION</vt:lpstr>
      <vt:lpstr>PROPOSED SYSTEM </vt:lpstr>
      <vt:lpstr>LITERATURE SURVEY </vt:lpstr>
      <vt:lpstr>Slide 7</vt:lpstr>
      <vt:lpstr>METHODOLOGY  </vt:lpstr>
      <vt:lpstr>Slide 9</vt:lpstr>
      <vt:lpstr>Slide 10</vt:lpstr>
      <vt:lpstr>Slide 11</vt:lpstr>
      <vt:lpstr>Slide 12</vt:lpstr>
      <vt:lpstr>Slide 13</vt:lpstr>
      <vt:lpstr>Slide 14</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6</cp:revision>
  <dcterms:created xsi:type="dcterms:W3CDTF">2023-03-06T14:58:39Z</dcterms:created>
  <dcterms:modified xsi:type="dcterms:W3CDTF">2023-03-07T01:21:33Z</dcterms:modified>
</cp:coreProperties>
</file>