
<file path=[Content_Types].xml><?xml version="1.0" encoding="utf-8"?>
<Types xmlns="http://schemas.openxmlformats.org/package/2006/content-types">
  <Default Extension="jpeg" ContentType="image/jpeg"/>
  <Default Extension="jp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79" r:id="rId4"/>
    <p:sldId id="275" r:id="rId5"/>
    <p:sldId id="280" r:id="rId6"/>
    <p:sldId id="276" r:id="rId7"/>
    <p:sldId id="272" r:id="rId8"/>
    <p:sldId id="277" r:id="rId9"/>
    <p:sldId id="278"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AB73B2-18B0-4A0E-8798-4DF9485147AE}" v="6" dt="2023-03-10T17:36:57.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0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0467A-4965-F175-F0F1-EC414FCA67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5165BB-07C7-E508-526A-6C8026BD80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E2BEDF-5CDF-B3A1-6BEA-077FF92A2867}"/>
              </a:ext>
            </a:extLst>
          </p:cNvPr>
          <p:cNvSpPr>
            <a:spLocks noGrp="1"/>
          </p:cNvSpPr>
          <p:nvPr>
            <p:ph type="dt" sz="half" idx="10"/>
          </p:nvPr>
        </p:nvSpPr>
        <p:spPr/>
        <p:txBody>
          <a:bodyPr/>
          <a:lstStyle/>
          <a:p>
            <a:fld id="{6F0AA0A6-FCD9-4EA7-BD1D-D6F93FD4ECC6}" type="datetimeFigureOut">
              <a:rPr lang="en-IN" smtClean="0"/>
              <a:t>05-04-2024</a:t>
            </a:fld>
            <a:endParaRPr lang="en-IN"/>
          </a:p>
        </p:txBody>
      </p:sp>
      <p:sp>
        <p:nvSpPr>
          <p:cNvPr id="5" name="Footer Placeholder 4">
            <a:extLst>
              <a:ext uri="{FF2B5EF4-FFF2-40B4-BE49-F238E27FC236}">
                <a16:creationId xmlns:a16="http://schemas.microsoft.com/office/drawing/2014/main" id="{4FC696E9-2B16-0737-9469-3CC6FBC39B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90C6D4-D330-3005-39B0-5E92EFC29B36}"/>
              </a:ext>
            </a:extLst>
          </p:cNvPr>
          <p:cNvSpPr>
            <a:spLocks noGrp="1"/>
          </p:cNvSpPr>
          <p:nvPr>
            <p:ph type="sldNum" sz="quarter" idx="12"/>
          </p:nvPr>
        </p:nvSpPr>
        <p:spPr/>
        <p:txBody>
          <a:bodyPr/>
          <a:lstStyle/>
          <a:p>
            <a:fld id="{340BFEEF-7325-417F-A5BD-67D049782C10}" type="slidenum">
              <a:rPr lang="en-IN" smtClean="0"/>
              <a:t>‹#›</a:t>
            </a:fld>
            <a:endParaRPr lang="en-IN"/>
          </a:p>
        </p:txBody>
      </p:sp>
    </p:spTree>
    <p:extLst>
      <p:ext uri="{BB962C8B-B14F-4D97-AF65-F5344CB8AC3E}">
        <p14:creationId xmlns:p14="http://schemas.microsoft.com/office/powerpoint/2010/main" val="144568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FAEE-8EB5-7D05-538B-0FA014AC82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2B3B48-346F-03F9-C7BF-6C4BDBBB6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D813FE-61C6-EE50-C961-15BEB001BB82}"/>
              </a:ext>
            </a:extLst>
          </p:cNvPr>
          <p:cNvSpPr>
            <a:spLocks noGrp="1"/>
          </p:cNvSpPr>
          <p:nvPr>
            <p:ph type="dt" sz="half" idx="10"/>
          </p:nvPr>
        </p:nvSpPr>
        <p:spPr/>
        <p:txBody>
          <a:bodyPr/>
          <a:lstStyle/>
          <a:p>
            <a:fld id="{6F0AA0A6-FCD9-4EA7-BD1D-D6F93FD4ECC6}" type="datetimeFigureOut">
              <a:rPr lang="en-IN" smtClean="0"/>
              <a:t>05-04-2024</a:t>
            </a:fld>
            <a:endParaRPr lang="en-IN"/>
          </a:p>
        </p:txBody>
      </p:sp>
      <p:sp>
        <p:nvSpPr>
          <p:cNvPr id="5" name="Footer Placeholder 4">
            <a:extLst>
              <a:ext uri="{FF2B5EF4-FFF2-40B4-BE49-F238E27FC236}">
                <a16:creationId xmlns:a16="http://schemas.microsoft.com/office/drawing/2014/main" id="{812D1F42-3F88-3471-E109-7A4B0033FE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D32951-7BC6-B71D-E393-3B8E4589C41E}"/>
              </a:ext>
            </a:extLst>
          </p:cNvPr>
          <p:cNvSpPr>
            <a:spLocks noGrp="1"/>
          </p:cNvSpPr>
          <p:nvPr>
            <p:ph type="sldNum" sz="quarter" idx="12"/>
          </p:nvPr>
        </p:nvSpPr>
        <p:spPr/>
        <p:txBody>
          <a:bodyPr/>
          <a:lstStyle/>
          <a:p>
            <a:fld id="{340BFEEF-7325-417F-A5BD-67D049782C10}" type="slidenum">
              <a:rPr lang="en-IN" smtClean="0"/>
              <a:t>‹#›</a:t>
            </a:fld>
            <a:endParaRPr lang="en-IN"/>
          </a:p>
        </p:txBody>
      </p:sp>
    </p:spTree>
    <p:extLst>
      <p:ext uri="{BB962C8B-B14F-4D97-AF65-F5344CB8AC3E}">
        <p14:creationId xmlns:p14="http://schemas.microsoft.com/office/powerpoint/2010/main" val="391355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551D59-4EE3-8632-B16B-D011F0D0A0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37ED66-8F56-B434-FE95-585064BAA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9D9D3D-2CC5-158B-9CDC-715A7EDD4A3B}"/>
              </a:ext>
            </a:extLst>
          </p:cNvPr>
          <p:cNvSpPr>
            <a:spLocks noGrp="1"/>
          </p:cNvSpPr>
          <p:nvPr>
            <p:ph type="dt" sz="half" idx="10"/>
          </p:nvPr>
        </p:nvSpPr>
        <p:spPr/>
        <p:txBody>
          <a:bodyPr/>
          <a:lstStyle/>
          <a:p>
            <a:fld id="{6F0AA0A6-FCD9-4EA7-BD1D-D6F93FD4ECC6}" type="datetimeFigureOut">
              <a:rPr lang="en-IN" smtClean="0"/>
              <a:t>05-04-2024</a:t>
            </a:fld>
            <a:endParaRPr lang="en-IN"/>
          </a:p>
        </p:txBody>
      </p:sp>
      <p:sp>
        <p:nvSpPr>
          <p:cNvPr id="5" name="Footer Placeholder 4">
            <a:extLst>
              <a:ext uri="{FF2B5EF4-FFF2-40B4-BE49-F238E27FC236}">
                <a16:creationId xmlns:a16="http://schemas.microsoft.com/office/drawing/2014/main" id="{ADA5B962-E145-CD96-DB42-0751465F18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300FC8-8E89-F7AD-8E80-5B6B6DC031EF}"/>
              </a:ext>
            </a:extLst>
          </p:cNvPr>
          <p:cNvSpPr>
            <a:spLocks noGrp="1"/>
          </p:cNvSpPr>
          <p:nvPr>
            <p:ph type="sldNum" sz="quarter" idx="12"/>
          </p:nvPr>
        </p:nvSpPr>
        <p:spPr/>
        <p:txBody>
          <a:bodyPr/>
          <a:lstStyle/>
          <a:p>
            <a:fld id="{340BFEEF-7325-417F-A5BD-67D049782C10}" type="slidenum">
              <a:rPr lang="en-IN" smtClean="0"/>
              <a:t>‹#›</a:t>
            </a:fld>
            <a:endParaRPr lang="en-IN"/>
          </a:p>
        </p:txBody>
      </p:sp>
    </p:spTree>
    <p:extLst>
      <p:ext uri="{BB962C8B-B14F-4D97-AF65-F5344CB8AC3E}">
        <p14:creationId xmlns:p14="http://schemas.microsoft.com/office/powerpoint/2010/main" val="351879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8FF9-2F0A-5B50-BE14-2B4F3BAC13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A2E25B-CC3C-7DA4-7C16-1DBD867685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ED0302-BF74-5E24-EEA5-24A2F7627735}"/>
              </a:ext>
            </a:extLst>
          </p:cNvPr>
          <p:cNvSpPr>
            <a:spLocks noGrp="1"/>
          </p:cNvSpPr>
          <p:nvPr>
            <p:ph type="dt" sz="half" idx="10"/>
          </p:nvPr>
        </p:nvSpPr>
        <p:spPr/>
        <p:txBody>
          <a:bodyPr/>
          <a:lstStyle/>
          <a:p>
            <a:fld id="{6F0AA0A6-FCD9-4EA7-BD1D-D6F93FD4ECC6}" type="datetimeFigureOut">
              <a:rPr lang="en-IN" smtClean="0"/>
              <a:t>05-04-2024</a:t>
            </a:fld>
            <a:endParaRPr lang="en-IN"/>
          </a:p>
        </p:txBody>
      </p:sp>
      <p:sp>
        <p:nvSpPr>
          <p:cNvPr id="5" name="Footer Placeholder 4">
            <a:extLst>
              <a:ext uri="{FF2B5EF4-FFF2-40B4-BE49-F238E27FC236}">
                <a16:creationId xmlns:a16="http://schemas.microsoft.com/office/drawing/2014/main" id="{E1D0A888-9E4E-36D6-C646-7F68E64FE7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1942B7-48F8-E486-979E-F25B29CE8673}"/>
              </a:ext>
            </a:extLst>
          </p:cNvPr>
          <p:cNvSpPr>
            <a:spLocks noGrp="1"/>
          </p:cNvSpPr>
          <p:nvPr>
            <p:ph type="sldNum" sz="quarter" idx="12"/>
          </p:nvPr>
        </p:nvSpPr>
        <p:spPr/>
        <p:txBody>
          <a:bodyPr/>
          <a:lstStyle/>
          <a:p>
            <a:fld id="{340BFEEF-7325-417F-A5BD-67D049782C10}" type="slidenum">
              <a:rPr lang="en-IN" smtClean="0"/>
              <a:t>‹#›</a:t>
            </a:fld>
            <a:endParaRPr lang="en-IN"/>
          </a:p>
        </p:txBody>
      </p:sp>
    </p:spTree>
    <p:extLst>
      <p:ext uri="{BB962C8B-B14F-4D97-AF65-F5344CB8AC3E}">
        <p14:creationId xmlns:p14="http://schemas.microsoft.com/office/powerpoint/2010/main" val="2577472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3DC8-6D7E-71BA-230A-C54688FF5D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8E79C3-F761-2D50-A873-9951BCAA1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179AB6-1CEE-729F-821F-FD998CE17267}"/>
              </a:ext>
            </a:extLst>
          </p:cNvPr>
          <p:cNvSpPr>
            <a:spLocks noGrp="1"/>
          </p:cNvSpPr>
          <p:nvPr>
            <p:ph type="dt" sz="half" idx="10"/>
          </p:nvPr>
        </p:nvSpPr>
        <p:spPr/>
        <p:txBody>
          <a:bodyPr/>
          <a:lstStyle/>
          <a:p>
            <a:fld id="{6F0AA0A6-FCD9-4EA7-BD1D-D6F93FD4ECC6}" type="datetimeFigureOut">
              <a:rPr lang="en-IN" smtClean="0"/>
              <a:t>05-04-2024</a:t>
            </a:fld>
            <a:endParaRPr lang="en-IN"/>
          </a:p>
        </p:txBody>
      </p:sp>
      <p:sp>
        <p:nvSpPr>
          <p:cNvPr id="5" name="Footer Placeholder 4">
            <a:extLst>
              <a:ext uri="{FF2B5EF4-FFF2-40B4-BE49-F238E27FC236}">
                <a16:creationId xmlns:a16="http://schemas.microsoft.com/office/drawing/2014/main" id="{D1A3F563-E35C-6338-A968-912E39FCA7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7808F5-CE7D-0133-B524-B46E6EEA6437}"/>
              </a:ext>
            </a:extLst>
          </p:cNvPr>
          <p:cNvSpPr>
            <a:spLocks noGrp="1"/>
          </p:cNvSpPr>
          <p:nvPr>
            <p:ph type="sldNum" sz="quarter" idx="12"/>
          </p:nvPr>
        </p:nvSpPr>
        <p:spPr/>
        <p:txBody>
          <a:bodyPr/>
          <a:lstStyle/>
          <a:p>
            <a:fld id="{340BFEEF-7325-417F-A5BD-67D049782C10}" type="slidenum">
              <a:rPr lang="en-IN" smtClean="0"/>
              <a:t>‹#›</a:t>
            </a:fld>
            <a:endParaRPr lang="en-IN"/>
          </a:p>
        </p:txBody>
      </p:sp>
    </p:spTree>
    <p:extLst>
      <p:ext uri="{BB962C8B-B14F-4D97-AF65-F5344CB8AC3E}">
        <p14:creationId xmlns:p14="http://schemas.microsoft.com/office/powerpoint/2010/main" val="3905543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9F49-B809-BC11-F293-F970B24A0C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80DD1-BFE6-0579-286B-3CB5B04B20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719948-28C1-2922-EC3E-E673DD1320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E92A34-34ED-BBEC-B88F-59308D737CDE}"/>
              </a:ext>
            </a:extLst>
          </p:cNvPr>
          <p:cNvSpPr>
            <a:spLocks noGrp="1"/>
          </p:cNvSpPr>
          <p:nvPr>
            <p:ph type="dt" sz="half" idx="10"/>
          </p:nvPr>
        </p:nvSpPr>
        <p:spPr/>
        <p:txBody>
          <a:bodyPr/>
          <a:lstStyle/>
          <a:p>
            <a:fld id="{6F0AA0A6-FCD9-4EA7-BD1D-D6F93FD4ECC6}" type="datetimeFigureOut">
              <a:rPr lang="en-IN" smtClean="0"/>
              <a:t>05-04-2024</a:t>
            </a:fld>
            <a:endParaRPr lang="en-IN"/>
          </a:p>
        </p:txBody>
      </p:sp>
      <p:sp>
        <p:nvSpPr>
          <p:cNvPr id="6" name="Footer Placeholder 5">
            <a:extLst>
              <a:ext uri="{FF2B5EF4-FFF2-40B4-BE49-F238E27FC236}">
                <a16:creationId xmlns:a16="http://schemas.microsoft.com/office/drawing/2014/main" id="{FDA75800-8E99-4975-4199-472E150260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E4671B-8336-4466-26D1-33C4FC387303}"/>
              </a:ext>
            </a:extLst>
          </p:cNvPr>
          <p:cNvSpPr>
            <a:spLocks noGrp="1"/>
          </p:cNvSpPr>
          <p:nvPr>
            <p:ph type="sldNum" sz="quarter" idx="12"/>
          </p:nvPr>
        </p:nvSpPr>
        <p:spPr/>
        <p:txBody>
          <a:bodyPr/>
          <a:lstStyle/>
          <a:p>
            <a:fld id="{340BFEEF-7325-417F-A5BD-67D049782C10}" type="slidenum">
              <a:rPr lang="en-IN" smtClean="0"/>
              <a:t>‹#›</a:t>
            </a:fld>
            <a:endParaRPr lang="en-IN"/>
          </a:p>
        </p:txBody>
      </p:sp>
    </p:spTree>
    <p:extLst>
      <p:ext uri="{BB962C8B-B14F-4D97-AF65-F5344CB8AC3E}">
        <p14:creationId xmlns:p14="http://schemas.microsoft.com/office/powerpoint/2010/main" val="30065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3C88-D84B-FA72-9B13-843A247E65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6051C3-E912-3C12-DA1C-F8C3F8350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C45DCF-EAA6-CFE0-158D-1D7052C26E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53C6B9-81CD-B394-7A2C-987C5E665E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1E9B1E-6758-2785-F55F-14F8A48EF6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674E5D-2153-8566-8447-E2D83F2C89EF}"/>
              </a:ext>
            </a:extLst>
          </p:cNvPr>
          <p:cNvSpPr>
            <a:spLocks noGrp="1"/>
          </p:cNvSpPr>
          <p:nvPr>
            <p:ph type="dt" sz="half" idx="10"/>
          </p:nvPr>
        </p:nvSpPr>
        <p:spPr/>
        <p:txBody>
          <a:bodyPr/>
          <a:lstStyle/>
          <a:p>
            <a:fld id="{6F0AA0A6-FCD9-4EA7-BD1D-D6F93FD4ECC6}" type="datetimeFigureOut">
              <a:rPr lang="en-IN" smtClean="0"/>
              <a:t>05-04-2024</a:t>
            </a:fld>
            <a:endParaRPr lang="en-IN"/>
          </a:p>
        </p:txBody>
      </p:sp>
      <p:sp>
        <p:nvSpPr>
          <p:cNvPr id="8" name="Footer Placeholder 7">
            <a:extLst>
              <a:ext uri="{FF2B5EF4-FFF2-40B4-BE49-F238E27FC236}">
                <a16:creationId xmlns:a16="http://schemas.microsoft.com/office/drawing/2014/main" id="{8D03F961-3EA7-D477-0EA6-FD16B01AC5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A3DB34-BCEB-87C4-3439-3EBF96739405}"/>
              </a:ext>
            </a:extLst>
          </p:cNvPr>
          <p:cNvSpPr>
            <a:spLocks noGrp="1"/>
          </p:cNvSpPr>
          <p:nvPr>
            <p:ph type="sldNum" sz="quarter" idx="12"/>
          </p:nvPr>
        </p:nvSpPr>
        <p:spPr/>
        <p:txBody>
          <a:bodyPr/>
          <a:lstStyle/>
          <a:p>
            <a:fld id="{340BFEEF-7325-417F-A5BD-67D049782C10}" type="slidenum">
              <a:rPr lang="en-IN" smtClean="0"/>
              <a:t>‹#›</a:t>
            </a:fld>
            <a:endParaRPr lang="en-IN"/>
          </a:p>
        </p:txBody>
      </p:sp>
    </p:spTree>
    <p:extLst>
      <p:ext uri="{BB962C8B-B14F-4D97-AF65-F5344CB8AC3E}">
        <p14:creationId xmlns:p14="http://schemas.microsoft.com/office/powerpoint/2010/main" val="286624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A12C-9AFA-28DA-DCE3-844D910FBC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7E3507-9C39-09B0-1BE2-1C30459BC06E}"/>
              </a:ext>
            </a:extLst>
          </p:cNvPr>
          <p:cNvSpPr>
            <a:spLocks noGrp="1"/>
          </p:cNvSpPr>
          <p:nvPr>
            <p:ph type="dt" sz="half" idx="10"/>
          </p:nvPr>
        </p:nvSpPr>
        <p:spPr/>
        <p:txBody>
          <a:bodyPr/>
          <a:lstStyle/>
          <a:p>
            <a:fld id="{6F0AA0A6-FCD9-4EA7-BD1D-D6F93FD4ECC6}" type="datetimeFigureOut">
              <a:rPr lang="en-IN" smtClean="0"/>
              <a:t>05-04-2024</a:t>
            </a:fld>
            <a:endParaRPr lang="en-IN"/>
          </a:p>
        </p:txBody>
      </p:sp>
      <p:sp>
        <p:nvSpPr>
          <p:cNvPr id="4" name="Footer Placeholder 3">
            <a:extLst>
              <a:ext uri="{FF2B5EF4-FFF2-40B4-BE49-F238E27FC236}">
                <a16:creationId xmlns:a16="http://schemas.microsoft.com/office/drawing/2014/main" id="{619DD744-82CD-1C21-D598-B20E65EB7B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C0C61B-5654-C607-BA26-D39BB3211C37}"/>
              </a:ext>
            </a:extLst>
          </p:cNvPr>
          <p:cNvSpPr>
            <a:spLocks noGrp="1"/>
          </p:cNvSpPr>
          <p:nvPr>
            <p:ph type="sldNum" sz="quarter" idx="12"/>
          </p:nvPr>
        </p:nvSpPr>
        <p:spPr/>
        <p:txBody>
          <a:bodyPr/>
          <a:lstStyle/>
          <a:p>
            <a:fld id="{340BFEEF-7325-417F-A5BD-67D049782C10}" type="slidenum">
              <a:rPr lang="en-IN" smtClean="0"/>
              <a:t>‹#›</a:t>
            </a:fld>
            <a:endParaRPr lang="en-IN"/>
          </a:p>
        </p:txBody>
      </p:sp>
    </p:spTree>
    <p:extLst>
      <p:ext uri="{BB962C8B-B14F-4D97-AF65-F5344CB8AC3E}">
        <p14:creationId xmlns:p14="http://schemas.microsoft.com/office/powerpoint/2010/main" val="4242035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E4026F-B6F0-0C7C-4A30-685C919D54EF}"/>
              </a:ext>
            </a:extLst>
          </p:cNvPr>
          <p:cNvSpPr>
            <a:spLocks noGrp="1"/>
          </p:cNvSpPr>
          <p:nvPr>
            <p:ph type="dt" sz="half" idx="10"/>
          </p:nvPr>
        </p:nvSpPr>
        <p:spPr/>
        <p:txBody>
          <a:bodyPr/>
          <a:lstStyle/>
          <a:p>
            <a:fld id="{6F0AA0A6-FCD9-4EA7-BD1D-D6F93FD4ECC6}" type="datetimeFigureOut">
              <a:rPr lang="en-IN" smtClean="0"/>
              <a:t>05-04-2024</a:t>
            </a:fld>
            <a:endParaRPr lang="en-IN"/>
          </a:p>
        </p:txBody>
      </p:sp>
      <p:sp>
        <p:nvSpPr>
          <p:cNvPr id="3" name="Footer Placeholder 2">
            <a:extLst>
              <a:ext uri="{FF2B5EF4-FFF2-40B4-BE49-F238E27FC236}">
                <a16:creationId xmlns:a16="http://schemas.microsoft.com/office/drawing/2014/main" id="{7A7083C4-2AC6-FED7-6170-83CEDAAE9C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D41D3E-751B-8C10-4F68-BD33B7FB866C}"/>
              </a:ext>
            </a:extLst>
          </p:cNvPr>
          <p:cNvSpPr>
            <a:spLocks noGrp="1"/>
          </p:cNvSpPr>
          <p:nvPr>
            <p:ph type="sldNum" sz="quarter" idx="12"/>
          </p:nvPr>
        </p:nvSpPr>
        <p:spPr/>
        <p:txBody>
          <a:bodyPr/>
          <a:lstStyle/>
          <a:p>
            <a:fld id="{340BFEEF-7325-417F-A5BD-67D049782C10}" type="slidenum">
              <a:rPr lang="en-IN" smtClean="0"/>
              <a:t>‹#›</a:t>
            </a:fld>
            <a:endParaRPr lang="en-IN"/>
          </a:p>
        </p:txBody>
      </p:sp>
    </p:spTree>
    <p:extLst>
      <p:ext uri="{BB962C8B-B14F-4D97-AF65-F5344CB8AC3E}">
        <p14:creationId xmlns:p14="http://schemas.microsoft.com/office/powerpoint/2010/main" val="4158197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CA53-E75E-05C5-553E-0319ADB4F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E48193-B7D4-B4FA-C2E0-FD93F84D0D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AA750E-1BDA-8DEA-C97D-F4B134859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69799-7DBE-4B76-9FAD-9D411AFC715C}"/>
              </a:ext>
            </a:extLst>
          </p:cNvPr>
          <p:cNvSpPr>
            <a:spLocks noGrp="1"/>
          </p:cNvSpPr>
          <p:nvPr>
            <p:ph type="dt" sz="half" idx="10"/>
          </p:nvPr>
        </p:nvSpPr>
        <p:spPr/>
        <p:txBody>
          <a:bodyPr/>
          <a:lstStyle/>
          <a:p>
            <a:fld id="{6F0AA0A6-FCD9-4EA7-BD1D-D6F93FD4ECC6}" type="datetimeFigureOut">
              <a:rPr lang="en-IN" smtClean="0"/>
              <a:t>05-04-2024</a:t>
            </a:fld>
            <a:endParaRPr lang="en-IN"/>
          </a:p>
        </p:txBody>
      </p:sp>
      <p:sp>
        <p:nvSpPr>
          <p:cNvPr id="6" name="Footer Placeholder 5">
            <a:extLst>
              <a:ext uri="{FF2B5EF4-FFF2-40B4-BE49-F238E27FC236}">
                <a16:creationId xmlns:a16="http://schemas.microsoft.com/office/drawing/2014/main" id="{794D46C9-F35A-7230-2AAE-AF10A2F9EA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D962CE-8066-DAE6-C703-05B9E49FB865}"/>
              </a:ext>
            </a:extLst>
          </p:cNvPr>
          <p:cNvSpPr>
            <a:spLocks noGrp="1"/>
          </p:cNvSpPr>
          <p:nvPr>
            <p:ph type="sldNum" sz="quarter" idx="12"/>
          </p:nvPr>
        </p:nvSpPr>
        <p:spPr/>
        <p:txBody>
          <a:bodyPr/>
          <a:lstStyle/>
          <a:p>
            <a:fld id="{340BFEEF-7325-417F-A5BD-67D049782C10}" type="slidenum">
              <a:rPr lang="en-IN" smtClean="0"/>
              <a:t>‹#›</a:t>
            </a:fld>
            <a:endParaRPr lang="en-IN"/>
          </a:p>
        </p:txBody>
      </p:sp>
    </p:spTree>
    <p:extLst>
      <p:ext uri="{BB962C8B-B14F-4D97-AF65-F5344CB8AC3E}">
        <p14:creationId xmlns:p14="http://schemas.microsoft.com/office/powerpoint/2010/main" val="426227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37AA-4D4D-FC49-6C88-BEAD52597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15D3D3-E73F-F68A-A19D-5EE68B5825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EAC0E2-9598-48E3-FEE7-C2EF5A409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2F872E-6A3E-4DA4-777E-78F127BFED8B}"/>
              </a:ext>
            </a:extLst>
          </p:cNvPr>
          <p:cNvSpPr>
            <a:spLocks noGrp="1"/>
          </p:cNvSpPr>
          <p:nvPr>
            <p:ph type="dt" sz="half" idx="10"/>
          </p:nvPr>
        </p:nvSpPr>
        <p:spPr/>
        <p:txBody>
          <a:bodyPr/>
          <a:lstStyle/>
          <a:p>
            <a:fld id="{6F0AA0A6-FCD9-4EA7-BD1D-D6F93FD4ECC6}" type="datetimeFigureOut">
              <a:rPr lang="en-IN" smtClean="0"/>
              <a:t>05-04-2024</a:t>
            </a:fld>
            <a:endParaRPr lang="en-IN"/>
          </a:p>
        </p:txBody>
      </p:sp>
      <p:sp>
        <p:nvSpPr>
          <p:cNvPr id="6" name="Footer Placeholder 5">
            <a:extLst>
              <a:ext uri="{FF2B5EF4-FFF2-40B4-BE49-F238E27FC236}">
                <a16:creationId xmlns:a16="http://schemas.microsoft.com/office/drawing/2014/main" id="{EC224ACB-D144-9AC5-5EFE-4AC5990543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68B78F-20E0-7083-3300-18F91708930B}"/>
              </a:ext>
            </a:extLst>
          </p:cNvPr>
          <p:cNvSpPr>
            <a:spLocks noGrp="1"/>
          </p:cNvSpPr>
          <p:nvPr>
            <p:ph type="sldNum" sz="quarter" idx="12"/>
          </p:nvPr>
        </p:nvSpPr>
        <p:spPr/>
        <p:txBody>
          <a:bodyPr/>
          <a:lstStyle/>
          <a:p>
            <a:fld id="{340BFEEF-7325-417F-A5BD-67D049782C10}" type="slidenum">
              <a:rPr lang="en-IN" smtClean="0"/>
              <a:t>‹#›</a:t>
            </a:fld>
            <a:endParaRPr lang="en-IN"/>
          </a:p>
        </p:txBody>
      </p:sp>
    </p:spTree>
    <p:extLst>
      <p:ext uri="{BB962C8B-B14F-4D97-AF65-F5344CB8AC3E}">
        <p14:creationId xmlns:p14="http://schemas.microsoft.com/office/powerpoint/2010/main" val="367499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A15331-C4E4-077D-7293-46C82CF03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7070CC-1423-3605-9DAB-BEDC83ACB8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819999-5CD7-069A-C07E-8E0223A8D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AA0A6-FCD9-4EA7-BD1D-D6F93FD4ECC6}" type="datetimeFigureOut">
              <a:rPr lang="en-IN" smtClean="0"/>
              <a:t>05-04-2024</a:t>
            </a:fld>
            <a:endParaRPr lang="en-IN"/>
          </a:p>
        </p:txBody>
      </p:sp>
      <p:sp>
        <p:nvSpPr>
          <p:cNvPr id="5" name="Footer Placeholder 4">
            <a:extLst>
              <a:ext uri="{FF2B5EF4-FFF2-40B4-BE49-F238E27FC236}">
                <a16:creationId xmlns:a16="http://schemas.microsoft.com/office/drawing/2014/main" id="{95C9DD72-AF3A-E0AC-291B-8B502852C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3FA194-BB74-6B51-3B80-4C25A89E52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BFEEF-7325-417F-A5BD-67D049782C10}" type="slidenum">
              <a:rPr lang="en-IN" smtClean="0"/>
              <a:t>‹#›</a:t>
            </a:fld>
            <a:endParaRPr lang="en-IN"/>
          </a:p>
        </p:txBody>
      </p:sp>
    </p:spTree>
    <p:extLst>
      <p:ext uri="{BB962C8B-B14F-4D97-AF65-F5344CB8AC3E}">
        <p14:creationId xmlns:p14="http://schemas.microsoft.com/office/powerpoint/2010/main" val="1353649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pm"/><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pm"/><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91B9-F115-BD01-3C18-7AAFD58C35AB}"/>
              </a:ext>
            </a:extLst>
          </p:cNvPr>
          <p:cNvSpPr>
            <a:spLocks noGrp="1"/>
          </p:cNvSpPr>
          <p:nvPr>
            <p:ph type="ctrTitle"/>
          </p:nvPr>
        </p:nvSpPr>
        <p:spPr>
          <a:xfrm>
            <a:off x="1088162" y="1342186"/>
            <a:ext cx="10554560" cy="4859378"/>
          </a:xfrm>
        </p:spPr>
        <p:txBody>
          <a:bodyPr>
            <a:normAutofit/>
          </a:bodyPr>
          <a:lstStyle/>
          <a:p>
            <a:pPr>
              <a:lnSpc>
                <a:spcPct val="100000"/>
              </a:lnSpc>
            </a:pP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Department of Electronics and Communication Engineering</a:t>
            </a:r>
            <a:br>
              <a:rPr lang="en-US" sz="3100" b="1" dirty="0">
                <a:latin typeface="Times New Roman" panose="02020603050405020304" pitchFamily="18" charset="0"/>
                <a:cs typeface="Times New Roman" panose="02020603050405020304" pitchFamily="18" charset="0"/>
              </a:rPr>
            </a:br>
            <a:br>
              <a:rPr lang="en-US" sz="3100" b="1" dirty="0">
                <a:latin typeface="Times New Roman" panose="02020603050405020304" pitchFamily="18" charset="0"/>
                <a:cs typeface="Times New Roman" panose="02020603050405020304" pitchFamily="18" charset="0"/>
              </a:rPr>
            </a:br>
            <a:r>
              <a:rPr lang="en-US" sz="3100" b="1" dirty="0">
                <a:solidFill>
                  <a:srgbClr val="002060"/>
                </a:solidFill>
                <a:latin typeface="Times New Roman" panose="02020603050405020304" pitchFamily="18" charset="0"/>
                <a:cs typeface="Times New Roman" panose="02020603050405020304" pitchFamily="18" charset="0"/>
              </a:rPr>
              <a:t>Final </a:t>
            </a:r>
            <a:r>
              <a:rPr lang="en-IN" sz="3100" b="1" dirty="0">
                <a:solidFill>
                  <a:srgbClr val="002060"/>
                </a:solidFill>
                <a:latin typeface="Times New Roman" panose="02020603050405020304" pitchFamily="18" charset="0"/>
                <a:cs typeface="Times New Roman" panose="02020603050405020304" pitchFamily="18" charset="0"/>
              </a:rPr>
              <a:t>Review </a:t>
            </a:r>
            <a:br>
              <a:rPr lang="en-IN" sz="3100" b="1" dirty="0">
                <a:solidFill>
                  <a:srgbClr val="002060"/>
                </a:solidFill>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Heat Sink Integrated X-Band Antenna</a:t>
            </a:r>
            <a:br>
              <a:rPr lang="en-US" sz="700" b="1" dirty="0">
                <a:solidFill>
                  <a:srgbClr val="00B0F0"/>
                </a:solidFill>
                <a:latin typeface="Times New Roman" panose="02020603050405020304" pitchFamily="18" charset="0"/>
                <a:cs typeface="Times New Roman" panose="02020603050405020304" pitchFamily="18" charset="0"/>
              </a:rPr>
            </a:br>
            <a:br>
              <a:rPr lang="en-US" sz="2700" b="1" dirty="0">
                <a:solidFill>
                  <a:srgbClr val="00B0F0"/>
                </a:solidFill>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(05/04/2024)</a:t>
            </a:r>
            <a:br>
              <a:rPr lang="en-US" sz="2700" b="1" dirty="0">
                <a:solidFill>
                  <a:srgbClr val="00B0F0"/>
                </a:solidFill>
                <a:latin typeface="Times New Roman" panose="02020603050405020304" pitchFamily="18" charset="0"/>
                <a:cs typeface="Times New Roman" panose="02020603050405020304" pitchFamily="18" charset="0"/>
              </a:rPr>
            </a:br>
            <a:br>
              <a:rPr lang="en-US" sz="2700" b="1" dirty="0">
                <a:solidFill>
                  <a:srgbClr val="00B0F0"/>
                </a:solidFill>
                <a:latin typeface="Times New Roman" panose="02020603050405020304" pitchFamily="18" charset="0"/>
                <a:cs typeface="Times New Roman" panose="02020603050405020304" pitchFamily="18" charset="0"/>
              </a:rPr>
            </a:br>
            <a:br>
              <a:rPr lang="en-US" sz="2700" b="1" dirty="0">
                <a:solidFill>
                  <a:srgbClr val="00B0F0"/>
                </a:solidFill>
                <a:latin typeface="Times New Roman" panose="02020603050405020304" pitchFamily="18" charset="0"/>
                <a:cs typeface="Times New Roman" panose="02020603050405020304" pitchFamily="18" charset="0"/>
              </a:rPr>
            </a:br>
            <a:endParaRPr lang="en-IN" sz="2700" dirty="0">
              <a:solidFill>
                <a:srgbClr val="00B0F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53C9BE5-C8A5-82FB-5B73-8DB049DB1E9A}"/>
              </a:ext>
            </a:extLst>
          </p:cNvPr>
          <p:cNvPicPr>
            <a:picLocks noChangeAspect="1"/>
          </p:cNvPicPr>
          <p:nvPr/>
        </p:nvPicPr>
        <p:blipFill>
          <a:blip r:embed="rId2"/>
          <a:stretch>
            <a:fillRect/>
          </a:stretch>
        </p:blipFill>
        <p:spPr>
          <a:xfrm>
            <a:off x="291878" y="472430"/>
            <a:ext cx="3704368" cy="966099"/>
          </a:xfrm>
          <a:prstGeom prst="rect">
            <a:avLst/>
          </a:prstGeom>
        </p:spPr>
      </p:pic>
      <p:pic>
        <p:nvPicPr>
          <p:cNvPr id="5" name="Picture 4">
            <a:extLst>
              <a:ext uri="{FF2B5EF4-FFF2-40B4-BE49-F238E27FC236}">
                <a16:creationId xmlns:a16="http://schemas.microsoft.com/office/drawing/2014/main" id="{A14E8D0C-D842-BD90-02BB-491E9ACD7541}"/>
              </a:ext>
            </a:extLst>
          </p:cNvPr>
          <p:cNvPicPr>
            <a:picLocks noChangeAspect="1"/>
          </p:cNvPicPr>
          <p:nvPr/>
        </p:nvPicPr>
        <p:blipFill>
          <a:blip r:embed="rId3"/>
          <a:stretch>
            <a:fillRect/>
          </a:stretch>
        </p:blipFill>
        <p:spPr>
          <a:xfrm>
            <a:off x="10414929" y="482575"/>
            <a:ext cx="1377815" cy="859611"/>
          </a:xfrm>
          <a:prstGeom prst="rect">
            <a:avLst/>
          </a:prstGeom>
        </p:spPr>
      </p:pic>
      <p:pic>
        <p:nvPicPr>
          <p:cNvPr id="6" name="Picture 5">
            <a:extLst>
              <a:ext uri="{FF2B5EF4-FFF2-40B4-BE49-F238E27FC236}">
                <a16:creationId xmlns:a16="http://schemas.microsoft.com/office/drawing/2014/main" id="{AD610554-F818-656A-B365-ED8027671684}"/>
              </a:ext>
            </a:extLst>
          </p:cNvPr>
          <p:cNvPicPr>
            <a:picLocks noChangeAspect="1"/>
          </p:cNvPicPr>
          <p:nvPr/>
        </p:nvPicPr>
        <p:blipFill>
          <a:blip r:embed="rId4"/>
          <a:stretch>
            <a:fillRect/>
          </a:stretch>
        </p:blipFill>
        <p:spPr>
          <a:xfrm>
            <a:off x="5676535" y="237252"/>
            <a:ext cx="1377815" cy="1309451"/>
          </a:xfrm>
          <a:prstGeom prst="rect">
            <a:avLst/>
          </a:prstGeom>
        </p:spPr>
      </p:pic>
      <p:sp>
        <p:nvSpPr>
          <p:cNvPr id="3" name="TextBox 2">
            <a:extLst>
              <a:ext uri="{FF2B5EF4-FFF2-40B4-BE49-F238E27FC236}">
                <a16:creationId xmlns:a16="http://schemas.microsoft.com/office/drawing/2014/main" id="{FA947432-F9BF-D5AE-9D94-BB1E94DEA6B8}"/>
              </a:ext>
            </a:extLst>
          </p:cNvPr>
          <p:cNvSpPr txBox="1"/>
          <p:nvPr/>
        </p:nvSpPr>
        <p:spPr>
          <a:xfrm>
            <a:off x="9565193" y="5437319"/>
            <a:ext cx="2555272" cy="1015663"/>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Guided by:</a:t>
            </a:r>
          </a:p>
          <a:p>
            <a:r>
              <a:rPr lang="en-US" sz="2000" dirty="0" err="1">
                <a:latin typeface="Times New Roman" panose="02020603050405020304" pitchFamily="18" charset="0"/>
                <a:cs typeface="Times New Roman" panose="02020603050405020304" pitchFamily="18" charset="0"/>
              </a:rPr>
              <a:t>Mr.T.Senthil</a:t>
            </a:r>
            <a:r>
              <a:rPr lang="en-US" sz="2000" dirty="0">
                <a:latin typeface="Times New Roman" panose="02020603050405020304" pitchFamily="18" charset="0"/>
                <a:cs typeface="Times New Roman" panose="02020603050405020304" pitchFamily="18" charset="0"/>
              </a:rPr>
              <a:t> Kumar.,</a:t>
            </a:r>
          </a:p>
          <a:p>
            <a:r>
              <a:rPr lang="en-US" sz="2000" dirty="0">
                <a:latin typeface="Times New Roman" panose="02020603050405020304" pitchFamily="18" charset="0"/>
                <a:cs typeface="Times New Roman" panose="02020603050405020304" pitchFamily="18" charset="0"/>
              </a:rPr>
              <a:t>A/P, ECE.</a:t>
            </a:r>
          </a:p>
        </p:txBody>
      </p:sp>
      <p:sp>
        <p:nvSpPr>
          <p:cNvPr id="7" name="TextBox 6">
            <a:extLst>
              <a:ext uri="{FF2B5EF4-FFF2-40B4-BE49-F238E27FC236}">
                <a16:creationId xmlns:a16="http://schemas.microsoft.com/office/drawing/2014/main" id="{45EAD5B1-C354-6E54-E081-D57B85B37C9E}"/>
              </a:ext>
            </a:extLst>
          </p:cNvPr>
          <p:cNvSpPr txBox="1"/>
          <p:nvPr/>
        </p:nvSpPr>
        <p:spPr>
          <a:xfrm>
            <a:off x="610419" y="5129542"/>
            <a:ext cx="3946523" cy="1631216"/>
          </a:xfrm>
          <a:prstGeom prst="rect">
            <a:avLst/>
          </a:prstGeom>
          <a:noFill/>
        </p:spPr>
        <p:txBody>
          <a:bodyPr wrap="square" rtlCol="0">
            <a:spAutoFit/>
          </a:bodyPr>
          <a:lstStyle/>
          <a:p>
            <a:r>
              <a:rPr lang="en-IN" sz="2000" u="sng" dirty="0">
                <a:latin typeface="Times New Roman" panose="02020603050405020304" pitchFamily="18" charset="0"/>
                <a:cs typeface="Times New Roman" panose="02020603050405020304" pitchFamily="18" charset="0"/>
              </a:rPr>
              <a:t>Team members:</a:t>
            </a:r>
          </a:p>
          <a:p>
            <a:r>
              <a:rPr lang="en-IN" sz="2000" dirty="0">
                <a:latin typeface="Times New Roman" panose="02020603050405020304" pitchFamily="18" charset="0"/>
                <a:cs typeface="Times New Roman" panose="02020603050405020304" pitchFamily="18" charset="0"/>
              </a:rPr>
              <a:t>Nathan S   	- 927621BEC132</a:t>
            </a:r>
          </a:p>
          <a:p>
            <a:r>
              <a:rPr lang="en-IN" sz="2000" dirty="0" err="1">
                <a:latin typeface="Times New Roman" panose="02020603050405020304" pitchFamily="18" charset="0"/>
                <a:cs typeface="Times New Roman" panose="02020603050405020304" pitchFamily="18" charset="0"/>
              </a:rPr>
              <a:t>Pavithran</a:t>
            </a:r>
            <a:r>
              <a:rPr lang="en-IN" sz="2000" dirty="0">
                <a:latin typeface="Times New Roman" panose="02020603050405020304" pitchFamily="18" charset="0"/>
                <a:cs typeface="Times New Roman" panose="02020603050405020304" pitchFamily="18" charset="0"/>
              </a:rPr>
              <a:t> A V	- 927621BEC145</a:t>
            </a:r>
          </a:p>
          <a:p>
            <a:r>
              <a:rPr lang="en-IN" sz="2000" dirty="0" err="1">
                <a:latin typeface="Times New Roman" panose="02020603050405020304" pitchFamily="18" charset="0"/>
                <a:cs typeface="Times New Roman" panose="02020603050405020304" pitchFamily="18" charset="0"/>
              </a:rPr>
              <a:t>Raguladhithiya</a:t>
            </a:r>
            <a:r>
              <a:rPr lang="en-IN" sz="2000" dirty="0">
                <a:latin typeface="Times New Roman" panose="02020603050405020304" pitchFamily="18" charset="0"/>
                <a:cs typeface="Times New Roman" panose="02020603050405020304" pitchFamily="18" charset="0"/>
              </a:rPr>
              <a:t> S	- 927621BEC160</a:t>
            </a:r>
          </a:p>
          <a:p>
            <a:r>
              <a:rPr lang="en-IN" sz="2000" dirty="0">
                <a:latin typeface="Times New Roman" panose="02020603050405020304" pitchFamily="18" charset="0"/>
                <a:cs typeface="Times New Roman" panose="02020603050405020304" pitchFamily="18" charset="0"/>
              </a:rPr>
              <a:t>Rakesh C	- 927621BEC161</a:t>
            </a:r>
          </a:p>
        </p:txBody>
      </p:sp>
    </p:spTree>
    <p:extLst>
      <p:ext uri="{BB962C8B-B14F-4D97-AF65-F5344CB8AC3E}">
        <p14:creationId xmlns:p14="http://schemas.microsoft.com/office/powerpoint/2010/main" val="207190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12E85CEC-1343-D276-6329-A7D50B2E1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60284">
            <a:off x="2519362" y="1417141"/>
            <a:ext cx="7153275" cy="4023717"/>
          </a:xfrm>
          <a:prstGeom prst="rect">
            <a:avLst/>
          </a:prstGeom>
        </p:spPr>
      </p:pic>
    </p:spTree>
    <p:extLst>
      <p:ext uri="{BB962C8B-B14F-4D97-AF65-F5344CB8AC3E}">
        <p14:creationId xmlns:p14="http://schemas.microsoft.com/office/powerpoint/2010/main" val="363426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17BC1-51B1-B345-289A-228821EAA297}"/>
              </a:ext>
            </a:extLst>
          </p:cNvPr>
          <p:cNvSpPr>
            <a:spLocks noGrp="1"/>
          </p:cNvSpPr>
          <p:nvPr>
            <p:ph type="title"/>
          </p:nvPr>
        </p:nvSpPr>
        <p:spPr>
          <a:xfrm>
            <a:off x="1181254" y="1497265"/>
            <a:ext cx="6242500" cy="855092"/>
          </a:xfrm>
        </p:spPr>
        <p:txBody>
          <a:bodyPr anchor="b">
            <a:normAutofit/>
          </a:bodyPr>
          <a:lstStyle/>
          <a:p>
            <a:r>
              <a:rPr lang="en-US" sz="4000" dirty="0">
                <a:latin typeface="Times New Roman" panose="02020603050405020304" pitchFamily="18" charset="0"/>
                <a:cs typeface="Times New Roman" panose="02020603050405020304" pitchFamily="18" charset="0"/>
              </a:rPr>
              <a:t>Introduction:</a:t>
            </a:r>
            <a:endParaRPr lang="en-IN" sz="4000" dirty="0"/>
          </a:p>
        </p:txBody>
      </p:sp>
      <p:sp>
        <p:nvSpPr>
          <p:cNvPr id="10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A976D2-4B87-3243-F376-277C91813E41}"/>
              </a:ext>
            </a:extLst>
          </p:cNvPr>
          <p:cNvSpPr>
            <a:spLocks noGrp="1"/>
          </p:cNvSpPr>
          <p:nvPr>
            <p:ph idx="1"/>
          </p:nvPr>
        </p:nvSpPr>
        <p:spPr>
          <a:xfrm>
            <a:off x="640080" y="3074556"/>
            <a:ext cx="6634636" cy="2726930"/>
          </a:xfrm>
        </p:spPr>
        <p:txBody>
          <a:bodyPr>
            <a:normAutofit fontScale="92500"/>
          </a:bodyPr>
          <a:lstStyle/>
          <a:p>
            <a:pPr marL="0" indent="0" algn="just">
              <a:buNone/>
            </a:pPr>
            <a:r>
              <a:rPr lang="en-US" sz="2000" b="0" i="0" dirty="0">
                <a:solidFill>
                  <a:srgbClr val="202122"/>
                </a:solidFill>
                <a:effectLst/>
                <a:latin typeface="Times New Roman" panose="02020603050405020304" pitchFamily="18" charset="0"/>
                <a:cs typeface="Times New Roman" panose="02020603050405020304" pitchFamily="18" charset="0"/>
              </a:rPr>
              <a:t>This study explores integrating a heat sink into an X-band antenna to manage thermal challenges. High power densities in X-band antennas often lead to performance degradation. By dissipating heat effectively, the integrated heat sink maintains optimal operating temperatures, ensuring reliability. Computational simulations and experiments validate improved thermal performance without compromising electromagnetic characteristics. This approach offers a promising solution for enhancing reliability and performance in X-band antenna systems used in radar, communication, and sensing applications.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7C3CE8B-36C8-EF5F-A369-268A8ECE0B14}"/>
              </a:ext>
            </a:extLst>
          </p:cNvPr>
          <p:cNvSpPr txBox="1"/>
          <p:nvPr/>
        </p:nvSpPr>
        <p:spPr>
          <a:xfrm>
            <a:off x="8536446" y="5401428"/>
            <a:ext cx="2390775"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Microstrip Patch Antenna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49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3B7F-336B-173F-ADD7-491DFB6B9D38}"/>
              </a:ext>
            </a:extLst>
          </p:cNvPr>
          <p:cNvSpPr>
            <a:spLocks noGrp="1"/>
          </p:cNvSpPr>
          <p:nvPr>
            <p:ph type="title"/>
          </p:nvPr>
        </p:nvSpPr>
        <p:spPr>
          <a:xfrm>
            <a:off x="482297" y="1355598"/>
            <a:ext cx="6222148" cy="875710"/>
          </a:xfrm>
        </p:spPr>
        <p:txBody>
          <a:bodyPr vert="horz" lIns="91440" tIns="45720" rIns="91440" bIns="45720" rtlCol="0" anchor="b">
            <a:normAutofit/>
          </a:bodyPr>
          <a:lstStyle/>
          <a:p>
            <a:r>
              <a:rPr lang="en-US" sz="4000" kern="1200" dirty="0">
                <a:solidFill>
                  <a:schemeClr val="tx1"/>
                </a:solidFill>
                <a:latin typeface="Times New Roman" panose="02020603050405020304" pitchFamily="18" charset="0"/>
                <a:cs typeface="Times New Roman" panose="02020603050405020304" pitchFamily="18" charset="0"/>
              </a:rPr>
              <a:t>Problem Identification :</a:t>
            </a:r>
          </a:p>
        </p:txBody>
      </p:sp>
      <p:sp>
        <p:nvSpPr>
          <p:cNvPr id="3" name="TextBox 2">
            <a:extLst>
              <a:ext uri="{FF2B5EF4-FFF2-40B4-BE49-F238E27FC236}">
                <a16:creationId xmlns:a16="http://schemas.microsoft.com/office/drawing/2014/main" id="{F12BB6C9-A5F9-AF2D-B4C9-E7C82959B6C1}"/>
              </a:ext>
            </a:extLst>
          </p:cNvPr>
          <p:cNvSpPr txBox="1"/>
          <p:nvPr/>
        </p:nvSpPr>
        <p:spPr>
          <a:xfrm>
            <a:off x="572509" y="3019425"/>
            <a:ext cx="7333241" cy="1373886"/>
          </a:xfrm>
          <a:prstGeom prst="rect">
            <a:avLst/>
          </a:prstGeom>
        </p:spPr>
        <p:txBody>
          <a:bodyPr vert="horz" lIns="91440" tIns="45720" rIns="91440" bIns="45720" rtlCol="0" anchor="t">
            <a:noAutofit/>
          </a:bodyPr>
          <a:lstStyle/>
          <a:p>
            <a:pPr algn="just">
              <a:lnSpc>
                <a:spcPct val="90000"/>
              </a:lnSpc>
              <a:spcAft>
                <a:spcPts val="600"/>
              </a:spcAft>
            </a:pPr>
            <a:r>
              <a:rPr lang="en-US" sz="1900" b="0" i="0" dirty="0">
                <a:effectLst/>
                <a:latin typeface="Times New Roman" panose="02020603050405020304" pitchFamily="18" charset="0"/>
                <a:cs typeface="Times New Roman" panose="02020603050405020304" pitchFamily="18" charset="0"/>
              </a:rPr>
              <a:t>The increasing demand for compact and efficient X-band antennas poses significant thermal management challenges due to high power densities. Traditional designs suffer from performance degradation and potential hardware failure due to inadequate heat dissipation. Addressing these issues is critical for ensuring long-term reliability and optimal performance of X-band antenna systems. Therefore, there is a pressing need to develop innovative solutions for integrating heat sinks into X-band antennas to effectively manage thermal dissipation while maintaining electromagnetic performance.</a:t>
            </a:r>
            <a:endParaRPr lang="en-US" sz="19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D3A547AE-8314-C805-B9E2-8B1216CAE172}"/>
              </a:ext>
            </a:extLst>
          </p:cNvPr>
          <p:cNvPicPr>
            <a:picLocks noChangeAspect="1"/>
          </p:cNvPicPr>
          <p:nvPr/>
        </p:nvPicPr>
        <p:blipFill rotWithShape="1">
          <a:blip r:embed="rId2"/>
          <a:srcRect l="55682" r="10236"/>
          <a:stretch/>
        </p:blipFill>
        <p:spPr>
          <a:xfrm>
            <a:off x="8598630" y="0"/>
            <a:ext cx="3593370" cy="6858000"/>
          </a:xfrm>
          <a:prstGeom prst="rect">
            <a:avLst/>
          </a:prstGeom>
        </p:spPr>
      </p:pic>
    </p:spTree>
    <p:extLst>
      <p:ext uri="{BB962C8B-B14F-4D97-AF65-F5344CB8AC3E}">
        <p14:creationId xmlns:p14="http://schemas.microsoft.com/office/powerpoint/2010/main" val="254134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DBCEE-03BA-7CB4-3BAE-D592BEDDD2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65C86-0664-2D8B-BC25-E93AAB7E09B1}"/>
              </a:ext>
            </a:extLst>
          </p:cNvPr>
          <p:cNvSpPr>
            <a:spLocks noGrp="1"/>
          </p:cNvSpPr>
          <p:nvPr>
            <p:ph type="title"/>
          </p:nvPr>
        </p:nvSpPr>
        <p:spPr>
          <a:xfrm>
            <a:off x="630935" y="1245698"/>
            <a:ext cx="6222148" cy="875710"/>
          </a:xfrm>
        </p:spPr>
        <p:txBody>
          <a:bodyPr vert="horz" lIns="91440" tIns="45720" rIns="91440" bIns="45720" rtlCol="0" anchor="b">
            <a:normAutofit/>
          </a:bodyPr>
          <a:lstStyle/>
          <a:p>
            <a:r>
              <a:rPr lang="en-US" sz="4000" u="sng" dirty="0">
                <a:latin typeface="Times New Roman" panose="02020603050405020304" pitchFamily="18" charset="0"/>
                <a:cs typeface="Times New Roman" panose="02020603050405020304" pitchFamily="18" charset="0"/>
              </a:rPr>
              <a:t>Objective</a:t>
            </a:r>
            <a:r>
              <a:rPr lang="en-US" sz="4000" u="sng" kern="1200" dirty="0">
                <a:solidFill>
                  <a:schemeClr val="tx1"/>
                </a:solidFill>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B6A25690-032C-ED04-696F-3066171903BD}"/>
              </a:ext>
            </a:extLst>
          </p:cNvPr>
          <p:cNvSpPr txBox="1"/>
          <p:nvPr/>
        </p:nvSpPr>
        <p:spPr>
          <a:xfrm>
            <a:off x="2439409" y="2934477"/>
            <a:ext cx="6443334" cy="3197732"/>
          </a:xfrm>
          <a:prstGeom prst="rect">
            <a:avLst/>
          </a:prstGeom>
        </p:spPr>
        <p:txBody>
          <a:bodyPr vert="horz" lIns="91440" tIns="45720" rIns="91440" bIns="45720" rtlCol="0" anchor="t">
            <a:normAutofit/>
          </a:bodyPr>
          <a:lstStyle/>
          <a:p>
            <a:pPr marL="342900" indent="-342900" algn="just">
              <a:lnSpc>
                <a:spcPct val="15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design an Microstrip Patch Antenna in the X-Band frequency.</a:t>
            </a:r>
          </a:p>
          <a:p>
            <a:pPr marL="342900" indent="-342900" algn="just">
              <a:lnSpc>
                <a:spcPct val="15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Implementation of heat sink by integrating it with the Microstrip patch antenna.</a:t>
            </a:r>
          </a:p>
        </p:txBody>
      </p:sp>
    </p:spTree>
    <p:extLst>
      <p:ext uri="{BB962C8B-B14F-4D97-AF65-F5344CB8AC3E}">
        <p14:creationId xmlns:p14="http://schemas.microsoft.com/office/powerpoint/2010/main" val="251572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3B7F-336B-173F-ADD7-491DFB6B9D38}"/>
              </a:ext>
            </a:extLst>
          </p:cNvPr>
          <p:cNvSpPr>
            <a:spLocks noGrp="1"/>
          </p:cNvSpPr>
          <p:nvPr>
            <p:ph type="title"/>
          </p:nvPr>
        </p:nvSpPr>
        <p:spPr>
          <a:xfrm>
            <a:off x="482297" y="0"/>
            <a:ext cx="6222148" cy="875710"/>
          </a:xfrm>
        </p:spPr>
        <p:txBody>
          <a:bodyPr vert="horz" lIns="91440" tIns="45720" rIns="91440" bIns="45720" rtlCol="0" anchor="b">
            <a:normAutofit/>
          </a:bodyPr>
          <a:lstStyle/>
          <a:p>
            <a:r>
              <a:rPr lang="en-US" sz="4000" dirty="0">
                <a:latin typeface="Times New Roman" panose="02020603050405020304" pitchFamily="18" charset="0"/>
                <a:cs typeface="Times New Roman" panose="02020603050405020304" pitchFamily="18" charset="0"/>
              </a:rPr>
              <a:t>Existing methods</a:t>
            </a:r>
            <a:r>
              <a:rPr lang="en-US" sz="4000" kern="1200" dirty="0">
                <a:solidFill>
                  <a:schemeClr val="tx1"/>
                </a:solidFill>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F12BB6C9-A5F9-AF2D-B4C9-E7C82959B6C1}"/>
              </a:ext>
            </a:extLst>
          </p:cNvPr>
          <p:cNvSpPr txBox="1"/>
          <p:nvPr/>
        </p:nvSpPr>
        <p:spPr>
          <a:xfrm>
            <a:off x="589518" y="1257300"/>
            <a:ext cx="7333241" cy="1373886"/>
          </a:xfrm>
          <a:prstGeom prst="rect">
            <a:avLst/>
          </a:prstGeom>
        </p:spPr>
        <p:txBody>
          <a:bodyPr vert="horz" lIns="91440" tIns="45720" rIns="91440" bIns="45720" rtlCol="0" anchor="t">
            <a:noAutofit/>
          </a:bodyPr>
          <a:lstStyle/>
          <a:p>
            <a:pPr algn="just">
              <a:lnSpc>
                <a:spcPct val="90000"/>
              </a:lnSpc>
              <a:spcAft>
                <a:spcPts val="600"/>
              </a:spcAft>
            </a:pPr>
            <a:r>
              <a:rPr lang="en-US" sz="2000" b="0" i="0" dirty="0">
                <a:effectLst/>
                <a:latin typeface="Times New Roman" panose="02020603050405020304" pitchFamily="18" charset="0"/>
                <a:cs typeface="Times New Roman" panose="02020603050405020304" pitchFamily="18" charset="0"/>
              </a:rPr>
              <a:t>Current methods for thermal management in X-band antennas primarily rely on passive heat dissipation techniques such as heat sinks, thermal pads, and metal enclosures. Heat sinks, often made of aluminum or copper, are attached to high-power components or directly to the antenna structure to facilitate heat transfer through conduction and convection. Additionally, thermal pads are used to improve contact between components and heat sinks, enhancing heat dissipation efficiency. Metal enclosures provide further thermal insulation and protection, reducing the impact of external temperature fluctuations. However, these methods have limitations in effectively managing heat in compact antenna designs with high power densities, often resulting in thermal inefficiencies and performance degradation over time. Thus, there is a need for more innovative and integrated approaches to enhance thermal management in X-band antenna systems.</a:t>
            </a:r>
            <a:endParaRPr lang="en-US" sz="19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D3A547AE-8314-C805-B9E2-8B1216CAE172}"/>
              </a:ext>
            </a:extLst>
          </p:cNvPr>
          <p:cNvPicPr>
            <a:picLocks noChangeAspect="1"/>
          </p:cNvPicPr>
          <p:nvPr/>
        </p:nvPicPr>
        <p:blipFill rotWithShape="1">
          <a:blip r:embed="rId2"/>
          <a:srcRect l="55682" r="10236"/>
          <a:stretch/>
        </p:blipFill>
        <p:spPr>
          <a:xfrm>
            <a:off x="8598630" y="0"/>
            <a:ext cx="3593370" cy="6858000"/>
          </a:xfrm>
          <a:prstGeom prst="rect">
            <a:avLst/>
          </a:prstGeom>
        </p:spPr>
      </p:pic>
    </p:spTree>
    <p:extLst>
      <p:ext uri="{BB962C8B-B14F-4D97-AF65-F5344CB8AC3E}">
        <p14:creationId xmlns:p14="http://schemas.microsoft.com/office/powerpoint/2010/main" val="146138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C103E-E550-8234-10A6-6338DA03D0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694E69-C861-D9B6-00E1-02BBFA42DC13}"/>
              </a:ext>
            </a:extLst>
          </p:cNvPr>
          <p:cNvSpPr>
            <a:spLocks noGrp="1"/>
          </p:cNvSpPr>
          <p:nvPr>
            <p:ph type="title"/>
          </p:nvPr>
        </p:nvSpPr>
        <p:spPr>
          <a:xfrm>
            <a:off x="640079" y="1408830"/>
            <a:ext cx="6242500" cy="855092"/>
          </a:xfrm>
        </p:spPr>
        <p:txBody>
          <a:bodyPr anchor="b">
            <a:normAutofit/>
          </a:bodyPr>
          <a:lstStyle/>
          <a:p>
            <a:r>
              <a:rPr lang="en-US" sz="4000" u="sng" dirty="0">
                <a:latin typeface="Times New Roman" panose="02020603050405020304" pitchFamily="18" charset="0"/>
                <a:cs typeface="Times New Roman" panose="02020603050405020304" pitchFamily="18" charset="0"/>
              </a:rPr>
              <a:t>Design Specifications:</a:t>
            </a:r>
            <a:endParaRPr lang="en-IN" sz="4000" dirty="0"/>
          </a:p>
        </p:txBody>
      </p:sp>
      <p:sp>
        <p:nvSpPr>
          <p:cNvPr id="3" name="Content Placeholder 2">
            <a:extLst>
              <a:ext uri="{FF2B5EF4-FFF2-40B4-BE49-F238E27FC236}">
                <a16:creationId xmlns:a16="http://schemas.microsoft.com/office/drawing/2014/main" id="{A3B31553-EE3D-FFD0-F73E-88179BA95673}"/>
              </a:ext>
            </a:extLst>
          </p:cNvPr>
          <p:cNvSpPr>
            <a:spLocks noGrp="1"/>
          </p:cNvSpPr>
          <p:nvPr>
            <p:ph idx="1"/>
          </p:nvPr>
        </p:nvSpPr>
        <p:spPr>
          <a:xfrm>
            <a:off x="640080" y="3074556"/>
            <a:ext cx="6634636" cy="2726930"/>
          </a:xfrm>
        </p:spPr>
        <p:txBody>
          <a:bodyPr>
            <a:normAutofit lnSpcReduction="10000"/>
          </a:bodyPr>
          <a:lstStyle/>
          <a:p>
            <a:pPr marL="0" indent="0" algn="just">
              <a:buNone/>
            </a:pPr>
            <a:r>
              <a:rPr lang="en-US" sz="2000" dirty="0">
                <a:latin typeface="Times New Roman" panose="02020603050405020304" pitchFamily="18" charset="0"/>
                <a:cs typeface="Times New Roman" panose="02020603050405020304" pitchFamily="18" charset="0"/>
              </a:rPr>
              <a:t>Substrate Material</a:t>
            </a:r>
            <a:r>
              <a:rPr lang="en-IN" sz="2000" dirty="0">
                <a:latin typeface="Times New Roman" panose="02020603050405020304" pitchFamily="18" charset="0"/>
                <a:cs typeface="Times New Roman" panose="02020603050405020304" pitchFamily="18" charset="0"/>
              </a:rPr>
              <a:t>      -   FR4 epoxy</a:t>
            </a:r>
          </a:p>
          <a:p>
            <a:pPr marL="0" indent="0" algn="just">
              <a:buNone/>
            </a:pPr>
            <a:r>
              <a:rPr lang="en-IN" sz="2000" dirty="0">
                <a:latin typeface="Times New Roman" panose="02020603050405020304" pitchFamily="18" charset="0"/>
                <a:cs typeface="Times New Roman" panose="02020603050405020304" pitchFamily="18" charset="0"/>
              </a:rPr>
              <a:t>Dielectric Constant    -   4.4</a:t>
            </a:r>
          </a:p>
          <a:p>
            <a:pPr marL="0" indent="0" algn="just">
              <a:buNone/>
            </a:pPr>
            <a:r>
              <a:rPr lang="en-IN" sz="2000" dirty="0">
                <a:latin typeface="Times New Roman" panose="02020603050405020304" pitchFamily="18" charset="0"/>
                <a:cs typeface="Times New Roman" panose="02020603050405020304" pitchFamily="18" charset="0"/>
              </a:rPr>
              <a:t>Impedance                  -   50 ohm</a:t>
            </a:r>
          </a:p>
          <a:p>
            <a:pPr marL="0" indent="0" algn="just">
              <a:buNone/>
            </a:pPr>
            <a:r>
              <a:rPr lang="en-US" sz="2000" dirty="0">
                <a:latin typeface="Times New Roman" panose="02020603050405020304" pitchFamily="18" charset="0"/>
                <a:cs typeface="Times New Roman" panose="02020603050405020304" pitchFamily="18" charset="0"/>
              </a:rPr>
              <a:t>Substrate Thickness   -   4 mm</a:t>
            </a:r>
          </a:p>
          <a:p>
            <a:pPr marL="0" indent="0" algn="just">
              <a:buNone/>
            </a:pPr>
            <a:r>
              <a:rPr lang="en-US" sz="2000" dirty="0">
                <a:latin typeface="Times New Roman" panose="02020603050405020304" pitchFamily="18" charset="0"/>
                <a:cs typeface="Times New Roman" panose="02020603050405020304" pitchFamily="18" charset="0"/>
              </a:rPr>
              <a:t>Antenna width           -   9.12 mm</a:t>
            </a:r>
          </a:p>
          <a:p>
            <a:pPr marL="0" indent="0" algn="just">
              <a:buNone/>
            </a:pPr>
            <a:r>
              <a:rPr lang="en-US" sz="2000" dirty="0">
                <a:latin typeface="Times New Roman" panose="02020603050405020304" pitchFamily="18" charset="0"/>
                <a:cs typeface="Times New Roman" panose="02020603050405020304" pitchFamily="18" charset="0"/>
              </a:rPr>
              <a:t>Operating Frequency -   10 GHz</a:t>
            </a:r>
          </a:p>
          <a:p>
            <a:pPr marL="0" indent="0" algn="just">
              <a:buNone/>
            </a:pPr>
            <a:r>
              <a:rPr lang="en-US" sz="2000" dirty="0">
                <a:latin typeface="Times New Roman" panose="02020603050405020304" pitchFamily="18" charset="0"/>
                <a:cs typeface="Times New Roman" panose="02020603050405020304" pitchFamily="18" charset="0"/>
              </a:rPr>
              <a:t>Gain                           -   6.8 dB</a:t>
            </a:r>
          </a:p>
        </p:txBody>
      </p:sp>
      <p:sp>
        <p:nvSpPr>
          <p:cNvPr id="4" name="TextBox 3">
            <a:extLst>
              <a:ext uri="{FF2B5EF4-FFF2-40B4-BE49-F238E27FC236}">
                <a16:creationId xmlns:a16="http://schemas.microsoft.com/office/drawing/2014/main" id="{93D852A8-EFEF-99F1-62ED-1B7A5ACB35D3}"/>
              </a:ext>
            </a:extLst>
          </p:cNvPr>
          <p:cNvSpPr txBox="1"/>
          <p:nvPr/>
        </p:nvSpPr>
        <p:spPr>
          <a:xfrm>
            <a:off x="8536446" y="5401428"/>
            <a:ext cx="2390775"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Microstrip Patch Antenna</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563C9FA3-8020-CDFA-4F38-699B5FCB6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4796" y="1632764"/>
            <a:ext cx="3170070" cy="318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27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4AB7-9277-AA59-431E-2D96A01F9987}"/>
              </a:ext>
            </a:extLst>
          </p:cNvPr>
          <p:cNvSpPr>
            <a:spLocks noGrp="1"/>
          </p:cNvSpPr>
          <p:nvPr>
            <p:ph type="title"/>
          </p:nvPr>
        </p:nvSpPr>
        <p:spPr/>
        <p:txBody>
          <a:bodyPr>
            <a:normAutofit/>
          </a:bodyPr>
          <a:lstStyle/>
          <a:p>
            <a:r>
              <a:rPr lang="en-US" sz="4000" u="sng" dirty="0">
                <a:latin typeface="Times New Roman" panose="02020603050405020304" pitchFamily="18" charset="0"/>
                <a:cs typeface="Times New Roman" panose="02020603050405020304" pitchFamily="18" charset="0"/>
              </a:rPr>
              <a:t>Results :</a:t>
            </a:r>
            <a:endParaRPr lang="en-IN" sz="4000"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2766CD7-F117-BD49-988F-50DE993BE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2181" y="1929493"/>
            <a:ext cx="6419850" cy="4305300"/>
          </a:xfrm>
          <a:prstGeom prst="rect">
            <a:avLst/>
          </a:prstGeom>
        </p:spPr>
      </p:pic>
    </p:spTree>
    <p:extLst>
      <p:ext uri="{BB962C8B-B14F-4D97-AF65-F5344CB8AC3E}">
        <p14:creationId xmlns:p14="http://schemas.microsoft.com/office/powerpoint/2010/main" val="848850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48A58-7EBA-87C6-2269-F9D09F7298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3C394F-22BF-7A77-6597-F6B1D77F0102}"/>
              </a:ext>
            </a:extLst>
          </p:cNvPr>
          <p:cNvSpPr>
            <a:spLocks noGrp="1"/>
          </p:cNvSpPr>
          <p:nvPr>
            <p:ph type="title"/>
          </p:nvPr>
        </p:nvSpPr>
        <p:spPr/>
        <p:txBody>
          <a:bodyPr>
            <a:normAutofit/>
          </a:bodyPr>
          <a:lstStyle/>
          <a:p>
            <a:r>
              <a:rPr lang="en-US" sz="4000" u="sng" dirty="0" err="1">
                <a:latin typeface="Times New Roman" panose="02020603050405020304" pitchFamily="18" charset="0"/>
                <a:cs typeface="Times New Roman" panose="02020603050405020304" pitchFamily="18" charset="0"/>
              </a:rPr>
              <a:t>Impedence</a:t>
            </a:r>
            <a:r>
              <a:rPr lang="en-US" sz="4000" u="sng" dirty="0">
                <a:latin typeface="Times New Roman" panose="02020603050405020304" pitchFamily="18" charset="0"/>
                <a:cs typeface="Times New Roman" panose="02020603050405020304" pitchFamily="18" charset="0"/>
              </a:rPr>
              <a:t> :</a:t>
            </a:r>
            <a:endParaRPr lang="en-IN" sz="4000"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A332378-9462-87EC-49A5-9F3E89773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187" y="2174616"/>
            <a:ext cx="6905625" cy="4057650"/>
          </a:xfrm>
          <a:prstGeom prst="rect">
            <a:avLst/>
          </a:prstGeom>
        </p:spPr>
      </p:pic>
    </p:spTree>
    <p:extLst>
      <p:ext uri="{BB962C8B-B14F-4D97-AF65-F5344CB8AC3E}">
        <p14:creationId xmlns:p14="http://schemas.microsoft.com/office/powerpoint/2010/main" val="1106897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90541-2E43-7643-C7A0-D992DB2379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D0DD5-D28B-2E89-A5F5-42BA3574E711}"/>
              </a:ext>
            </a:extLst>
          </p:cNvPr>
          <p:cNvSpPr>
            <a:spLocks noGrp="1"/>
          </p:cNvSpPr>
          <p:nvPr>
            <p:ph type="title"/>
          </p:nvPr>
        </p:nvSpPr>
        <p:spPr/>
        <p:txBody>
          <a:bodyPr>
            <a:normAutofit/>
          </a:bodyPr>
          <a:lstStyle/>
          <a:p>
            <a:r>
              <a:rPr lang="en-US" sz="4000" u="sng" dirty="0">
                <a:latin typeface="Times New Roman" panose="02020603050405020304" pitchFamily="18" charset="0"/>
                <a:cs typeface="Times New Roman" panose="02020603050405020304" pitchFamily="18" charset="0"/>
              </a:rPr>
              <a:t>Radiation Pattern :</a:t>
            </a:r>
            <a:endParaRPr lang="en-IN" sz="4000"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469523-9DD3-94B6-8FE3-12EF8B8D1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501" y="1872732"/>
            <a:ext cx="6229350" cy="4381500"/>
          </a:xfrm>
          <a:prstGeom prst="rect">
            <a:avLst/>
          </a:prstGeom>
        </p:spPr>
      </p:pic>
    </p:spTree>
    <p:extLst>
      <p:ext uri="{BB962C8B-B14F-4D97-AF65-F5344CB8AC3E}">
        <p14:creationId xmlns:p14="http://schemas.microsoft.com/office/powerpoint/2010/main" val="1586280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458</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 Department of Electronics and Communication Engineering  Final Review   Heat Sink Integrated X-Band Antenna   (05/04/2024)   </vt:lpstr>
      <vt:lpstr>Introduction:</vt:lpstr>
      <vt:lpstr>Problem Identification :</vt:lpstr>
      <vt:lpstr>Objective :</vt:lpstr>
      <vt:lpstr>Existing methods:</vt:lpstr>
      <vt:lpstr>Design Specifications:</vt:lpstr>
      <vt:lpstr>Results :</vt:lpstr>
      <vt:lpstr>Impedence :</vt:lpstr>
      <vt:lpstr>Radiation Pattern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  Design and Development of Metamaterial based Superstrate Antenna for WLAN application  First Review – (10/03/2023)</dc:title>
  <dc:creator>Pradeep V</dc:creator>
  <cp:lastModifiedBy>Rakesh C</cp:lastModifiedBy>
  <cp:revision>17</cp:revision>
  <dcterms:created xsi:type="dcterms:W3CDTF">2023-03-10T17:25:15Z</dcterms:created>
  <dcterms:modified xsi:type="dcterms:W3CDTF">2024-04-05T08:09:39Z</dcterms:modified>
</cp:coreProperties>
</file>