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374" r:id="rId6"/>
    <p:sldId id="365" r:id="rId7"/>
    <p:sldId id="366" r:id="rId8"/>
    <p:sldId id="367" r:id="rId9"/>
    <p:sldId id="368" r:id="rId10"/>
    <p:sldId id="369" r:id="rId11"/>
    <p:sldId id="373" r:id="rId12"/>
    <p:sldId id="370" r:id="rId13"/>
    <p:sldId id="327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9"/>
    <p:restoredTop sz="94723"/>
  </p:normalViewPr>
  <p:slideViewPr>
    <p:cSldViewPr snapToGrid="0" showGuides="1"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77875" y="4776788"/>
            <a:ext cx="6216650" cy="452596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notes format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3438" cy="50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latin typeface="Times New Roman" panose="02020603050405020304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&lt;header&gt;</a:t>
            </a:r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dt"/>
          </p:nvPr>
        </p:nvSpPr>
        <p:spPr>
          <a:xfrm>
            <a:off x="4398963" y="0"/>
            <a:ext cx="3373438" cy="50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latin typeface="Times New Roman" panose="02020603050405020304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&lt;date/time&gt;</a:t>
            </a:r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ftr"/>
          </p:nvPr>
        </p:nvSpPr>
        <p:spPr>
          <a:xfrm>
            <a:off x="0" y="9555163"/>
            <a:ext cx="3373438" cy="5032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 spc="-1">
                <a:latin typeface="Times New Roman" panose="02020603050405020304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&lt;footer&gt;</a:t>
            </a:r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sldNum"/>
          </p:nvPr>
        </p:nvSpPr>
        <p:spPr>
          <a:xfrm>
            <a:off x="4398963" y="9555163"/>
            <a:ext cx="3373438" cy="50323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noAutofit/>
          </a:bodyPr>
          <a:p>
            <a:pPr lvl="0" algn="r" eaLnBrk="1" hangingPunct="1">
              <a:buNone/>
            </a:pPr>
            <a:fld id="{9A0DB2DC-4C9A-4742-B13C-FB6460FD3503}" type="slidenum">
              <a:rPr lang="en-US" altLang="en-US" sz="1400" dirty="0">
                <a:latin typeface="Times New Roman" panose="02020603050405020304" pitchFamily="18" charset="0"/>
              </a:rPr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noFill/>
          <a:ln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736C5E3-4493-4493-A3FA-8F34304158AE}" type="datetime3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CustomShape 1"/>
          <p:cNvSpPr/>
          <p:nvPr/>
        </p:nvSpPr>
        <p:spPr>
          <a:xfrm>
            <a:off x="0" y="6640513"/>
            <a:ext cx="9144000" cy="217488"/>
          </a:xfrm>
          <a:prstGeom prst="rect">
            <a:avLst/>
          </a:prstGeom>
          <a:solidFill>
            <a:srgbClr val="052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0" y="0"/>
            <a:ext cx="9144000" cy="1081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39700" y="6650038"/>
            <a:ext cx="2743200" cy="228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2019 HTC Global Services Inc.</a:t>
            </a:r>
            <a:endParaRPr kumimoji="0" lang="en-US" sz="8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010400" y="6621463"/>
            <a:ext cx="2133600" cy="212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lvl="0" algn="r" eaLnBrk="1" hangingPunct="1">
              <a:buNone/>
            </a:pPr>
            <a:fld id="{9A0DB2DC-4C9A-4742-B13C-FB6460FD3503}" type="slidenum">
              <a:rPr lang="en-US" altLang="en-US" sz="1100" b="1" dirty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en-US" sz="11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0" y="4295775"/>
            <a:ext cx="9144000" cy="25622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6640513"/>
            <a:ext cx="9144000" cy="217488"/>
          </a:xfrm>
          <a:prstGeom prst="rect">
            <a:avLst/>
          </a:prstGeom>
          <a:solidFill>
            <a:srgbClr val="052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541338" y="3409950"/>
            <a:ext cx="8366125" cy="785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34" name="Picture 11"/>
          <p:cNvPicPr>
            <a:picLocks noChangeAspect="1"/>
          </p:cNvPicPr>
          <p:nvPr/>
        </p:nvPicPr>
        <p:blipFill>
          <a:blip r:embed="rId13"/>
          <a:srcRect l="33003" t="32631" r="30659" b="33257"/>
          <a:stretch>
            <a:fillRect/>
          </a:stretch>
        </p:blipFill>
        <p:spPr>
          <a:xfrm>
            <a:off x="322263" y="5380038"/>
            <a:ext cx="1671637" cy="1212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PlaceHolder 9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en-US" dirty="0"/>
              <a:t>Click to edit the title text format</a:t>
            </a:r>
            <a:endParaRPr lang="en-US" altLang="en-US" dirty="0"/>
          </a:p>
        </p:txBody>
      </p:sp>
      <p:sp>
        <p:nvSpPr>
          <p:cNvPr id="10" name="PlaceHolder 10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/>
              <a:t>Click to edit the outline text format</a:t>
            </a:r>
            <a:endParaRPr lang="en-US"/>
          </a:p>
          <a:p>
            <a:pPr lvl="1"/>
            <a:r>
              <a:rPr lang="en-US"/>
              <a:t>Second Outline Level</a:t>
            </a:r>
            <a:endParaRPr lang="en-US"/>
          </a:p>
          <a:p>
            <a:pPr lvl="2"/>
            <a:r>
              <a:rPr lang="en-US"/>
              <a:t>Third Outline Level</a:t>
            </a:r>
            <a:endParaRPr lang="en-US"/>
          </a:p>
          <a:p>
            <a:pPr lvl="3"/>
            <a:r>
              <a:rPr lang="en-US"/>
              <a:t>Fourth Outline Level</a:t>
            </a:r>
            <a:endParaRPr lang="en-US"/>
          </a:p>
          <a:p>
            <a:pPr lvl="4"/>
            <a:r>
              <a:rPr lang="en-US"/>
              <a:t>Fifth Outline Level</a:t>
            </a:r>
            <a:endParaRPr lang="en-US"/>
          </a:p>
          <a:p>
            <a:pPr lvl="5"/>
            <a:r>
              <a:rPr lang="en-US"/>
              <a:t>Sixth Outline Level</a:t>
            </a:r>
            <a:endParaRPr lang="en-US"/>
          </a:p>
          <a:p>
            <a:pPr lvl="6"/>
            <a:r>
              <a:rPr lang="en-US"/>
              <a:t>Seventh Outline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8" name="CustomShape 1"/>
          <p:cNvSpPr/>
          <p:nvPr/>
        </p:nvSpPr>
        <p:spPr>
          <a:xfrm>
            <a:off x="0" y="6640513"/>
            <a:ext cx="9144000" cy="217488"/>
          </a:xfrm>
          <a:prstGeom prst="rect">
            <a:avLst/>
          </a:prstGeom>
          <a:solidFill>
            <a:srgbClr val="052A4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2"/>
          <p:cNvSpPr/>
          <p:nvPr/>
        </p:nvSpPr>
        <p:spPr>
          <a:xfrm>
            <a:off x="0" y="0"/>
            <a:ext cx="9144000" cy="1081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139700" y="6650038"/>
            <a:ext cx="2743200" cy="228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2019 HTC Global Services Inc.</a:t>
            </a:r>
            <a:endParaRPr kumimoji="0" lang="en-US" sz="8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7010400" y="6621463"/>
            <a:ext cx="2133600" cy="2127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lvl="0" algn="r" eaLnBrk="1" hangingPunct="1">
              <a:buNone/>
            </a:pPr>
            <a:fld id="{9A0DB2DC-4C9A-4742-B13C-FB6460FD3503}" type="slidenum">
              <a:rPr lang="en-US" altLang="en-US" sz="1100" b="1" dirty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en-US" sz="11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0" y="3614738"/>
            <a:ext cx="9144000" cy="1595438"/>
          </a:xfrm>
          <a:prstGeom prst="rect">
            <a:avLst/>
          </a:prstGeom>
          <a:solidFill>
            <a:srgbClr val="002344">
              <a:alpha val="88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55" name="PlaceHolder 6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en-US" dirty="0"/>
              <a:t>Click to edit the title text format</a:t>
            </a:r>
            <a:endParaRPr lang="en-US" altLang="en-US" dirty="0"/>
          </a:p>
        </p:txBody>
      </p:sp>
      <p:sp>
        <p:nvSpPr>
          <p:cNvPr id="184" name="PlaceHolder 7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en-US"/>
              <a:t>Click to edit the outline text format</a:t>
            </a:r>
            <a:endParaRPr lang="en-US"/>
          </a:p>
          <a:p>
            <a:pPr lvl="1"/>
            <a:r>
              <a:rPr lang="en-US"/>
              <a:t>Second Outline Level</a:t>
            </a:r>
            <a:endParaRPr lang="en-US"/>
          </a:p>
          <a:p>
            <a:pPr lvl="2"/>
            <a:r>
              <a:rPr lang="en-US"/>
              <a:t>Third Outline Level</a:t>
            </a:r>
            <a:endParaRPr lang="en-US"/>
          </a:p>
          <a:p>
            <a:pPr lvl="3"/>
            <a:r>
              <a:rPr lang="en-US"/>
              <a:t>Fourth Outline Level</a:t>
            </a:r>
            <a:endParaRPr lang="en-US"/>
          </a:p>
          <a:p>
            <a:pPr lvl="4"/>
            <a:r>
              <a:rPr lang="en-US"/>
              <a:t>Fifth Outline Level</a:t>
            </a:r>
            <a:endParaRPr lang="en-US"/>
          </a:p>
          <a:p>
            <a:pPr lvl="5"/>
            <a:r>
              <a:rPr lang="en-US"/>
              <a:t>Sixth Outline Level</a:t>
            </a:r>
            <a:endParaRPr lang="en-US"/>
          </a:p>
          <a:p>
            <a:pPr lvl="6"/>
            <a:r>
              <a:rPr lang="en-US"/>
              <a:t>Seventh Outline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DejaVu Sans" pitchFamily="34" charset="0"/>
          <a:cs typeface="DejaVu Sans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Placeholder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4294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2289175" y="5499100"/>
            <a:ext cx="1938338" cy="354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249488" y="6227763"/>
            <a:ext cx="6270625" cy="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Arial" panose="020B0604020202020204"/>
                <a:cs typeface="+mn-cs"/>
              </a:rPr>
              <a:t> 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TextBox 1"/>
          <p:cNvSpPr txBox="1"/>
          <p:nvPr/>
        </p:nvSpPr>
        <p:spPr>
          <a:xfrm>
            <a:off x="1952625" y="4302125"/>
            <a:ext cx="87741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en-IN" sz="2400" b="1" dirty="0">
                <a:latin typeface="Arial" panose="020B0604020202020204" pitchFamily="34" charset="0"/>
              </a:rPr>
              <a:t>PARAMETER PASSING THROUGH JCL</a:t>
            </a:r>
            <a:endParaRPr lang="en-US" altLang="en-IN" sz="2400" b="1" dirty="0">
              <a:latin typeface="Arial" panose="020B0604020202020204" pitchFamily="34" charset="0"/>
            </a:endParaRPr>
          </a:p>
        </p:txBody>
      </p:sp>
      <p:sp>
        <p:nvSpPr>
          <p:cNvPr id="4102" name="TextBox 2"/>
          <p:cNvSpPr txBox="1"/>
          <p:nvPr/>
        </p:nvSpPr>
        <p:spPr>
          <a:xfrm flipH="1">
            <a:off x="6205538" y="5873750"/>
            <a:ext cx="3236912" cy="614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400" dirty="0">
                <a:latin typeface="Arial" panose="020B0604020202020204" pitchFamily="34" charset="0"/>
              </a:rPr>
              <a:t>PRESENTED BY</a:t>
            </a:r>
            <a:endParaRPr sz="1400" dirty="0">
              <a:latin typeface="Arial" panose="020B0604020202020204" pitchFamily="34" charset="0"/>
            </a:endParaRPr>
          </a:p>
          <a:p>
            <a:r>
              <a:rPr lang="en-US" altLang="en-IN" sz="2000" b="1" dirty="0">
                <a:latin typeface="Arial" panose="020B0604020202020204" pitchFamily="34" charset="0"/>
              </a:rPr>
              <a:t>D SAI HARSHITH</a:t>
            </a:r>
            <a:endParaRPr lang="en-US" altLang="en-IN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1"/>
          <p:cNvPicPr>
            <a:picLocks noChangeAspect="1"/>
          </p:cNvPicPr>
          <p:nvPr/>
        </p:nvPicPr>
        <p:blipFill>
          <a:blip r:embed="rId1"/>
          <a:srcRect t="21104"/>
          <a:stretch>
            <a:fillRect/>
          </a:stretch>
        </p:blipFill>
        <p:spPr>
          <a:xfrm>
            <a:off x="0" y="7938"/>
            <a:ext cx="914400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7" name="CustomShape 1"/>
          <p:cNvSpPr/>
          <p:nvPr/>
        </p:nvSpPr>
        <p:spPr>
          <a:xfrm>
            <a:off x="0" y="0"/>
            <a:ext cx="9144000" cy="5357813"/>
          </a:xfrm>
          <a:prstGeom prst="rect">
            <a:avLst/>
          </a:prstGeom>
          <a:solidFill>
            <a:srgbClr val="002C54">
              <a:alpha val="75000"/>
            </a:srgbClr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8" name="CustomShape 2"/>
          <p:cNvSpPr/>
          <p:nvPr/>
        </p:nvSpPr>
        <p:spPr>
          <a:xfrm>
            <a:off x="0" y="5341938"/>
            <a:ext cx="9144000" cy="1516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3"/>
          <p:cNvSpPr/>
          <p:nvPr/>
        </p:nvSpPr>
        <p:spPr>
          <a:xfrm>
            <a:off x="658813" y="5802313"/>
            <a:ext cx="3057525" cy="608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Arial" panose="020B0604020202020204"/>
                <a:cs typeface="+mn-cs"/>
              </a:rPr>
              <a:t>Reimagine technology to </a:t>
            </a:r>
            <a:endParaRPr kumimoji="0" lang="en-US" sz="17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-1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Arial" panose="020B0604020202020204"/>
                <a:cs typeface="+mn-cs"/>
              </a:rPr>
              <a:t>accelerate your business</a:t>
            </a:r>
            <a:endParaRPr kumimoji="0" lang="en-US" sz="17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0" y="3635375"/>
            <a:ext cx="6057900" cy="1704975"/>
          </a:xfrm>
          <a:prstGeom prst="rect">
            <a:avLst/>
          </a:prstGeom>
          <a:solidFill>
            <a:srgbClr val="002344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6254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800" b="0" i="0" u="none" strike="noStrike" kern="1200" cap="none" spc="-1" normalizeH="0" baseline="0" noProof="0">
                <a:ln>
                  <a:noFill/>
                </a:ln>
                <a:solidFill>
                  <a:srgbClr val="D9D9D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en-US" sz="4800" b="0" i="0" u="none" strike="noStrike" kern="1200" cap="none" spc="-1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91" name="Group 5"/>
          <p:cNvGrpSpPr/>
          <p:nvPr/>
        </p:nvGrpSpPr>
        <p:grpSpPr>
          <a:xfrm>
            <a:off x="3432175" y="5640388"/>
            <a:ext cx="5272088" cy="884237"/>
            <a:chOff x="3431520" y="5640840"/>
            <a:chExt cx="5272920" cy="883080"/>
          </a:xfrm>
        </p:grpSpPr>
        <p:pic>
          <p:nvPicPr>
            <p:cNvPr id="16394" name="Picture 20"/>
            <p:cNvPicPr>
              <a:picLocks noChangeAspect="1"/>
            </p:cNvPicPr>
            <p:nvPr/>
          </p:nvPicPr>
          <p:blipFill>
            <a:blip r:embed="rId2"/>
            <a:srcRect l="25508" r="2457"/>
            <a:stretch>
              <a:fillRect/>
            </a:stretch>
          </p:blipFill>
          <p:spPr>
            <a:xfrm>
              <a:off x="3431520" y="5640840"/>
              <a:ext cx="3846600" cy="883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03" name="CustomShape 6"/>
            <p:cNvSpPr/>
            <p:nvPr/>
          </p:nvSpPr>
          <p:spPr>
            <a:xfrm>
              <a:off x="7354852" y="5856458"/>
              <a:ext cx="1349588" cy="56916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-1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www.htcinc.com</a:t>
              </a:r>
              <a:endParaRPr kumimoji="0" lang="en-US" sz="105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-1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www.caretech.com</a:t>
              </a:r>
              <a:endParaRPr kumimoji="0" lang="en-US" sz="105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-1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www.ciber.com</a:t>
              </a:r>
              <a:endParaRPr kumimoji="0" lang="en-US" sz="1050" b="0" i="0" u="none" strike="noStrike" kern="1200" cap="none" spc="-1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04" name="CustomShape 7"/>
          <p:cNvSpPr/>
          <p:nvPr/>
        </p:nvSpPr>
        <p:spPr>
          <a:xfrm>
            <a:off x="6057900" y="3635375"/>
            <a:ext cx="3086100" cy="1704975"/>
          </a:xfrm>
          <a:prstGeom prst="rect">
            <a:avLst/>
          </a:prstGeom>
          <a:solidFill>
            <a:srgbClr val="00234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393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3" y="3979863"/>
            <a:ext cx="1566862" cy="101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18"/>
            <a:ext cx="8229240" cy="608965"/>
          </a:xfrm>
        </p:spPr>
        <p:txBody>
          <a:bodyPr/>
          <a:p>
            <a:r>
              <a:rPr lang="en-US"/>
              <a:t>What is parameter passing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sz="2400"/>
              <a:t>1.To pass a parameter from jcl to a program ,we use ‘parm=’ keyword with execution statement.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2.Parm parameter is a way to pass data from jcl to the                             program.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3.The program receives the PARM data by using linkage section.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4.Maximum amount of data which can send to program using the parm parameter is 100 character.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ubtitle 3"/>
          <p:cNvSpPr>
            <a:spLocks noGrp="1"/>
          </p:cNvSpPr>
          <p:nvPr>
            <p:ph type="subTitle"/>
          </p:nvPr>
        </p:nvSpPr>
        <p:spPr>
          <a:xfrm>
            <a:off x="571500" y="273050"/>
            <a:ext cx="8229600" cy="5179060"/>
          </a:xfrm>
        </p:spPr>
        <p:txBody>
          <a:bodyPr/>
          <a:p>
            <a:r>
              <a:rPr lang="en-US"/>
              <a:t>Source code:</a:t>
            </a:r>
            <a:endParaRPr lang="en-US"/>
          </a:p>
        </p:txBody>
      </p:sp>
      <p:pic>
        <p:nvPicPr>
          <p:cNvPr id="6" name="Picture 5" descr="Screenshot (154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689610"/>
            <a:ext cx="623760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ourc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850900"/>
            <a:ext cx="6407785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>
          <a:xfrm>
            <a:off x="457200" y="345440"/>
            <a:ext cx="8229600" cy="4792345"/>
          </a:xfrm>
        </p:spPr>
        <p:txBody>
          <a:bodyPr/>
          <a:p>
            <a:r>
              <a:rPr lang="en-US"/>
              <a:t>Input file:</a:t>
            </a:r>
            <a:endParaRPr lang="en-US"/>
          </a:p>
        </p:txBody>
      </p:sp>
      <p:pic>
        <p:nvPicPr>
          <p:cNvPr id="4" name="Picture 3" descr="in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1158875"/>
            <a:ext cx="6393815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760730"/>
            <a:ext cx="8229600" cy="4649470"/>
          </a:xfrm>
        </p:spPr>
        <p:txBody>
          <a:bodyPr/>
          <a:p>
            <a:r>
              <a:rPr lang="en-US"/>
              <a:t>Compile Jcl:</a:t>
            </a:r>
            <a:endParaRPr lang="en-US"/>
          </a:p>
        </p:txBody>
      </p:sp>
      <p:pic>
        <p:nvPicPr>
          <p:cNvPr id="2" name="Picture 1" descr="compi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" y="1407795"/>
            <a:ext cx="6259195" cy="3598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>
          <a:xfrm>
            <a:off x="457200" y="488315"/>
            <a:ext cx="8229600" cy="4907280"/>
          </a:xfrm>
        </p:spPr>
        <p:txBody>
          <a:bodyPr/>
          <a:p>
            <a:r>
              <a:rPr lang="en-US"/>
              <a:t>Run Jcl:</a:t>
            </a:r>
            <a:endParaRPr lang="en-US"/>
          </a:p>
        </p:txBody>
      </p:sp>
      <p:pic>
        <p:nvPicPr>
          <p:cNvPr id="4" name="Picture 3" descr="r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1274445"/>
            <a:ext cx="6684010" cy="3535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>
          <a:xfrm>
            <a:off x="457200" y="488633"/>
            <a:ext cx="8229600" cy="3976688"/>
          </a:xfrm>
        </p:spPr>
        <p:txBody>
          <a:bodyPr/>
          <a:p>
            <a:endParaRPr lang="en-US"/>
          </a:p>
        </p:txBody>
      </p:sp>
      <p:pic>
        <p:nvPicPr>
          <p:cNvPr id="3" name="Picture 2" descr="school ar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902970"/>
            <a:ext cx="7503795" cy="3921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/>
          </p:nvPr>
        </p:nvSpPr>
        <p:spPr>
          <a:xfrm>
            <a:off x="457200" y="288290"/>
            <a:ext cx="8229600" cy="5293995"/>
          </a:xfrm>
        </p:spPr>
        <p:txBody>
          <a:bodyPr/>
          <a:p>
            <a:r>
              <a:rPr lang="en-US"/>
              <a:t>Output:</a:t>
            </a:r>
            <a:endParaRPr lang="en-US"/>
          </a:p>
        </p:txBody>
      </p:sp>
      <p:pic>
        <p:nvPicPr>
          <p:cNvPr id="4" name="Picture 3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1564640"/>
            <a:ext cx="5961380" cy="3256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Presentation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Calibri</vt:lpstr>
      <vt:lpstr>Times New Roman</vt:lpstr>
      <vt:lpstr>Times New Roman</vt:lpstr>
      <vt:lpstr>Arial</vt:lpstr>
      <vt:lpstr>Microsoft YaHei</vt:lpstr>
      <vt:lpstr>Arial Unicode MS</vt:lpstr>
      <vt:lpstr>Office Theme</vt:lpstr>
      <vt:lpstr>2_Office Theme</vt:lpstr>
      <vt:lpstr>PowerPoint 演示文稿</vt:lpstr>
      <vt:lpstr>What is parameter passing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Nandha kumar  Kuppuswamy</dc:creator>
  <cp:lastModifiedBy>degas</cp:lastModifiedBy>
  <cp:revision>121</cp:revision>
  <dcterms:created xsi:type="dcterms:W3CDTF">2019-03-18T06:10:00Z</dcterms:created>
  <dcterms:modified xsi:type="dcterms:W3CDTF">2021-12-14T10:07:23Z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hecked by">
    <vt:i4>18</vt:i4>
  </property>
  <property fmtid="{D5CDD505-2E9C-101B-9397-08002B2CF9AE}" pid="4" name="Document number   ">
    <vt:lpwstr>QLTY\QMS\MIS\QMS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Info   ">
    <vt:lpwstr>Protected</vt:lpwstr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2</vt:i4>
  </property>
  <property fmtid="{D5CDD505-2E9C-101B-9397-08002B2CF9AE}" pid="11" name="PresentationFormat">
    <vt:lpwstr>On-screen Show (4:3)</vt:lpwstr>
  </property>
  <property fmtid="{D5CDD505-2E9C-101B-9397-08002B2CF9AE}" pid="12" name="Release Date ">
    <vt:lpwstr>MAR_26_2019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version ">
    <vt:lpwstr>3.2</vt:lpwstr>
  </property>
  <property fmtid="{D5CDD505-2E9C-101B-9397-08002B2CF9AE}" pid="16" name="ICV">
    <vt:lpwstr>285AEF93C4D6478FAD045643B6C5661B</vt:lpwstr>
  </property>
  <property fmtid="{D5CDD505-2E9C-101B-9397-08002B2CF9AE}" pid="17" name="KSOProductBuildVer">
    <vt:lpwstr>1033-11.2.0.10382</vt:lpwstr>
  </property>
</Properties>
</file>