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5" r:id="rId2"/>
    <p:sldId id="273" r:id="rId3"/>
    <p:sldId id="257" r:id="rId4"/>
    <p:sldId id="258" r:id="rId5"/>
    <p:sldId id="259" r:id="rId6"/>
    <p:sldId id="266" r:id="rId7"/>
    <p:sldId id="261" r:id="rId8"/>
    <p:sldId id="262" r:id="rId9"/>
    <p:sldId id="268" r:id="rId10"/>
    <p:sldId id="267" r:id="rId11"/>
    <p:sldId id="263" r:id="rId12"/>
    <p:sldId id="269" r:id="rId13"/>
    <p:sldId id="270" r:id="rId14"/>
    <p:sldId id="271" r:id="rId15"/>
    <p:sldId id="272" r:id="rId16"/>
    <p:sldId id="274"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E7EF0-60CF-40BF-ADDD-31C3DD68899B}" type="datetimeFigureOut">
              <a:rPr lang="en-IN" smtClean="0"/>
              <a:t>29-04-2023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81B68-13B7-4715-A8B2-FCA29DDD7178}" type="slidenum">
              <a:rPr lang="en-IN" smtClean="0"/>
              <a:t>‹#›</a:t>
            </a:fld>
            <a:endParaRPr lang="en-IN"/>
          </a:p>
        </p:txBody>
      </p:sp>
    </p:spTree>
    <p:extLst>
      <p:ext uri="{BB962C8B-B14F-4D97-AF65-F5344CB8AC3E}">
        <p14:creationId xmlns:p14="http://schemas.microsoft.com/office/powerpoint/2010/main" val="1629998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746C5C-312E-4361-A24C-7E06E2C76CA5}" type="datetime1">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7C1714-74DB-41A2-9EFD-7629D78FA829}" type="slidenum">
              <a:rPr lang="en-IN" smtClean="0"/>
              <a:t>‹#›</a:t>
            </a:fld>
            <a:endParaRPr lang="en-IN"/>
          </a:p>
        </p:txBody>
      </p:sp>
    </p:spTree>
    <p:extLst>
      <p:ext uri="{BB962C8B-B14F-4D97-AF65-F5344CB8AC3E}">
        <p14:creationId xmlns:p14="http://schemas.microsoft.com/office/powerpoint/2010/main" val="396252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478F21-310B-4BC4-BDD0-B0C68D77CBE3}" type="datetime1">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7C1714-74DB-41A2-9EFD-7629D78FA829}" type="slidenum">
              <a:rPr lang="en-IN" smtClean="0"/>
              <a:t>‹#›</a:t>
            </a:fld>
            <a:endParaRPr lang="en-IN"/>
          </a:p>
        </p:txBody>
      </p:sp>
    </p:spTree>
    <p:extLst>
      <p:ext uri="{BB962C8B-B14F-4D97-AF65-F5344CB8AC3E}">
        <p14:creationId xmlns:p14="http://schemas.microsoft.com/office/powerpoint/2010/main" val="2221926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2F6420-DB8F-43FC-A6B1-E7E0223AF95B}" type="datetime1">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7C1714-74DB-41A2-9EFD-7629D78FA829}" type="slidenum">
              <a:rPr lang="en-IN" smtClean="0"/>
              <a:t>‹#›</a:t>
            </a:fld>
            <a:endParaRPr lang="en-IN"/>
          </a:p>
        </p:txBody>
      </p:sp>
    </p:spTree>
    <p:extLst>
      <p:ext uri="{BB962C8B-B14F-4D97-AF65-F5344CB8AC3E}">
        <p14:creationId xmlns:p14="http://schemas.microsoft.com/office/powerpoint/2010/main" val="113858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3F5E19-0771-417D-A2F9-D5DD232D90DF}" type="datetime1">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7C1714-74DB-41A2-9EFD-7629D78FA829}" type="slidenum">
              <a:rPr lang="en-IN" smtClean="0"/>
              <a:t>‹#›</a:t>
            </a:fld>
            <a:endParaRPr lang="en-IN"/>
          </a:p>
        </p:txBody>
      </p:sp>
    </p:spTree>
    <p:extLst>
      <p:ext uri="{BB962C8B-B14F-4D97-AF65-F5344CB8AC3E}">
        <p14:creationId xmlns:p14="http://schemas.microsoft.com/office/powerpoint/2010/main" val="168339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616A15-AE4F-4199-82CD-1A38E967F412}" type="datetime1">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7C1714-74DB-41A2-9EFD-7629D78FA829}" type="slidenum">
              <a:rPr lang="en-IN" smtClean="0"/>
              <a:t>‹#›</a:t>
            </a:fld>
            <a:endParaRPr lang="en-IN"/>
          </a:p>
        </p:txBody>
      </p:sp>
    </p:spTree>
    <p:extLst>
      <p:ext uri="{BB962C8B-B14F-4D97-AF65-F5344CB8AC3E}">
        <p14:creationId xmlns:p14="http://schemas.microsoft.com/office/powerpoint/2010/main" val="138604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D967B8B-7972-4DA2-9A20-0F3B2339A801}" type="datetime1">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7C1714-74DB-41A2-9EFD-7629D78FA829}" type="slidenum">
              <a:rPr lang="en-IN" smtClean="0"/>
              <a:t>‹#›</a:t>
            </a:fld>
            <a:endParaRPr lang="en-IN"/>
          </a:p>
        </p:txBody>
      </p:sp>
    </p:spTree>
    <p:extLst>
      <p:ext uri="{BB962C8B-B14F-4D97-AF65-F5344CB8AC3E}">
        <p14:creationId xmlns:p14="http://schemas.microsoft.com/office/powerpoint/2010/main" val="380236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4217D1E-BF5B-4666-B96A-F1E15275AA88}" type="datetime1">
              <a:rPr lang="en-IN" smtClean="0"/>
              <a:t>29-04-2023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7C1714-74DB-41A2-9EFD-7629D78FA829}" type="slidenum">
              <a:rPr lang="en-IN" smtClean="0"/>
              <a:t>‹#›</a:t>
            </a:fld>
            <a:endParaRPr lang="en-IN"/>
          </a:p>
        </p:txBody>
      </p:sp>
    </p:spTree>
    <p:extLst>
      <p:ext uri="{BB962C8B-B14F-4D97-AF65-F5344CB8AC3E}">
        <p14:creationId xmlns:p14="http://schemas.microsoft.com/office/powerpoint/2010/main" val="194688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70C1A53-F032-49F9-90F3-1FAEB419EADF}" type="datetime1">
              <a:rPr lang="en-IN" smtClean="0"/>
              <a:t>29-04-2023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7C1714-74DB-41A2-9EFD-7629D78FA829}" type="slidenum">
              <a:rPr lang="en-IN" smtClean="0"/>
              <a:t>‹#›</a:t>
            </a:fld>
            <a:endParaRPr lang="en-IN"/>
          </a:p>
        </p:txBody>
      </p:sp>
    </p:spTree>
    <p:extLst>
      <p:ext uri="{BB962C8B-B14F-4D97-AF65-F5344CB8AC3E}">
        <p14:creationId xmlns:p14="http://schemas.microsoft.com/office/powerpoint/2010/main" val="2078732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40A13-D523-470C-8A29-42B3BD0B6847}" type="datetime1">
              <a:rPr lang="en-IN" smtClean="0"/>
              <a:t>29-04-2023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7C1714-74DB-41A2-9EFD-7629D78FA829}" type="slidenum">
              <a:rPr lang="en-IN" smtClean="0"/>
              <a:t>‹#›</a:t>
            </a:fld>
            <a:endParaRPr lang="en-IN"/>
          </a:p>
        </p:txBody>
      </p:sp>
    </p:spTree>
    <p:extLst>
      <p:ext uri="{BB962C8B-B14F-4D97-AF65-F5344CB8AC3E}">
        <p14:creationId xmlns:p14="http://schemas.microsoft.com/office/powerpoint/2010/main" val="65190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71091B-BACC-43C5-94B4-1C2EAA6B0C2B}" type="datetime1">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7C1714-74DB-41A2-9EFD-7629D78FA829}" type="slidenum">
              <a:rPr lang="en-IN" smtClean="0"/>
              <a:t>‹#›</a:t>
            </a:fld>
            <a:endParaRPr lang="en-IN"/>
          </a:p>
        </p:txBody>
      </p:sp>
    </p:spTree>
    <p:extLst>
      <p:ext uri="{BB962C8B-B14F-4D97-AF65-F5344CB8AC3E}">
        <p14:creationId xmlns:p14="http://schemas.microsoft.com/office/powerpoint/2010/main" val="27589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733FB9-2991-46E9-A01D-E3A720EE488C}" type="datetime1">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7C1714-74DB-41A2-9EFD-7629D78FA829}" type="slidenum">
              <a:rPr lang="en-IN" smtClean="0"/>
              <a:t>‹#›</a:t>
            </a:fld>
            <a:endParaRPr lang="en-IN"/>
          </a:p>
        </p:txBody>
      </p:sp>
    </p:spTree>
    <p:extLst>
      <p:ext uri="{BB962C8B-B14F-4D97-AF65-F5344CB8AC3E}">
        <p14:creationId xmlns:p14="http://schemas.microsoft.com/office/powerpoint/2010/main" val="397848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A495A-9CCA-49C2-AEAF-62C1753C3CE5}" type="datetime1">
              <a:rPr lang="en-IN" smtClean="0"/>
              <a:t>29-04-2023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C1714-74DB-41A2-9EFD-7629D78FA829}" type="slidenum">
              <a:rPr lang="en-IN" smtClean="0"/>
              <a:t>‹#›</a:t>
            </a:fld>
            <a:endParaRPr lang="en-IN"/>
          </a:p>
        </p:txBody>
      </p:sp>
    </p:spTree>
    <p:extLst>
      <p:ext uri="{BB962C8B-B14F-4D97-AF65-F5344CB8AC3E}">
        <p14:creationId xmlns:p14="http://schemas.microsoft.com/office/powerpoint/2010/main" val="736735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9331-0D75-43B3-BEDE-4CE97AC9A781}"/>
              </a:ext>
            </a:extLst>
          </p:cNvPr>
          <p:cNvSpPr txBox="1">
            <a:spLocks/>
          </p:cNvSpPr>
          <p:nvPr/>
        </p:nvSpPr>
        <p:spPr>
          <a:xfrm>
            <a:off x="1524000" y="817418"/>
            <a:ext cx="9144000" cy="6299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dirty="0">
                <a:latin typeface="Times New Roman" panose="02020603050405020304" pitchFamily="18" charset="0"/>
                <a:cs typeface="Times New Roman" panose="02020603050405020304" pitchFamily="18" charset="0"/>
              </a:rPr>
              <a:t>Non Linear Hyper Spectral Image Unmixing </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EA2E5C7-D208-45B4-9DDA-6495321478CF}"/>
              </a:ext>
            </a:extLst>
          </p:cNvPr>
          <p:cNvSpPr txBox="1">
            <a:spLocks/>
          </p:cNvSpPr>
          <p:nvPr/>
        </p:nvSpPr>
        <p:spPr>
          <a:xfrm>
            <a:off x="1906073" y="1585819"/>
            <a:ext cx="8401318" cy="189147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dirty="0">
                <a:latin typeface="Times New Roman" panose="02020603050405020304" pitchFamily="18" charset="0"/>
                <a:cs typeface="Times New Roman" panose="02020603050405020304" pitchFamily="18" charset="0"/>
              </a:rPr>
              <a:t>U. Pavithra</a:t>
            </a:r>
          </a:p>
          <a:p>
            <a:pPr marL="0" indent="0" algn="ctr">
              <a:buNone/>
            </a:pPr>
            <a:r>
              <a:rPr lang="en-GB" sz="2000" dirty="0">
                <a:latin typeface="Times New Roman" panose="02020603050405020304" pitchFamily="18" charset="0"/>
                <a:cs typeface="Times New Roman" panose="02020603050405020304" pitchFamily="18" charset="0"/>
              </a:rPr>
              <a:t>222SP030</a:t>
            </a:r>
          </a:p>
          <a:p>
            <a:pPr marL="0" indent="0" algn="ctr">
              <a:buNone/>
            </a:pPr>
            <a:r>
              <a:rPr lang="en-GB" sz="2000" dirty="0">
                <a:latin typeface="Times New Roman" panose="02020603050405020304" pitchFamily="18" charset="0"/>
                <a:cs typeface="Times New Roman" panose="02020603050405020304" pitchFamily="18" charset="0"/>
              </a:rPr>
              <a:t>II</a:t>
            </a:r>
            <a:r>
              <a:rPr lang="en-GB" sz="1800" baseline="30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Semester, </a:t>
            </a:r>
            <a:r>
              <a:rPr lang="en-GB" sz="2000" dirty="0" err="1">
                <a:latin typeface="Times New Roman" panose="02020603050405020304" pitchFamily="18" charset="0"/>
                <a:cs typeface="Times New Roman" panose="02020603050405020304" pitchFamily="18" charset="0"/>
              </a:rPr>
              <a:t>M.Tech</a:t>
            </a:r>
            <a:r>
              <a:rPr lang="en-GB" sz="2000" dirty="0">
                <a:latin typeface="Times New Roman" panose="02020603050405020304" pitchFamily="18" charset="0"/>
                <a:cs typeface="Times New Roman" panose="02020603050405020304" pitchFamily="18" charset="0"/>
              </a:rPr>
              <a:t>., SPML</a:t>
            </a:r>
          </a:p>
          <a:p>
            <a:pPr marL="0" indent="0" algn="ctr">
              <a:buNone/>
            </a:pPr>
            <a:r>
              <a:rPr lang="en-GB" sz="2000" dirty="0">
                <a:latin typeface="Times New Roman" panose="02020603050405020304" pitchFamily="18" charset="0"/>
                <a:cs typeface="Times New Roman" panose="02020603050405020304" pitchFamily="18" charset="0"/>
              </a:rPr>
              <a:t>Guided by,</a:t>
            </a:r>
          </a:p>
          <a:p>
            <a:pPr marL="0" indent="0" algn="ctr">
              <a:buNone/>
            </a:pPr>
            <a:r>
              <a:rPr lang="en-GB" sz="2000" dirty="0" err="1">
                <a:latin typeface="Times New Roman" panose="02020603050405020304" pitchFamily="18" charset="0"/>
                <a:cs typeface="Times New Roman" panose="02020603050405020304" pitchFamily="18" charset="0"/>
              </a:rPr>
              <a:t>Dr.</a:t>
            </a:r>
            <a:r>
              <a:rPr lang="en-GB" sz="2000" dirty="0">
                <a:latin typeface="Times New Roman" panose="02020603050405020304" pitchFamily="18" charset="0"/>
                <a:cs typeface="Times New Roman" panose="02020603050405020304" pitchFamily="18" charset="0"/>
              </a:rPr>
              <a:t> Raghavendra B.S.</a:t>
            </a:r>
          </a:p>
        </p:txBody>
      </p:sp>
      <p:sp>
        <p:nvSpPr>
          <p:cNvPr id="4" name="Slide Number Placeholder 7">
            <a:extLst>
              <a:ext uri="{FF2B5EF4-FFF2-40B4-BE49-F238E27FC236}">
                <a16:creationId xmlns:a16="http://schemas.microsoft.com/office/drawing/2014/main" id="{E65997F6-C7FB-44E5-AB7A-26883460265F}"/>
              </a:ext>
            </a:extLst>
          </p:cNvPr>
          <p:cNvSpPr>
            <a:spLocks noGrp="1"/>
          </p:cNvSpPr>
          <p:nvPr>
            <p:ph type="sldNum" sz="quarter" idx="12"/>
          </p:nvPr>
        </p:nvSpPr>
        <p:spPr>
          <a:xfrm>
            <a:off x="8610600" y="6356350"/>
            <a:ext cx="2743200" cy="365125"/>
          </a:xfrm>
        </p:spPr>
        <p:txBody>
          <a:bodyPr/>
          <a:lstStyle/>
          <a:p>
            <a:fld id="{724075CC-894F-47C4-99C7-79D31C083BE9}" type="slidenum">
              <a:rPr lang="en-IN" b="1" smtClean="0">
                <a:solidFill>
                  <a:schemeClr val="bg1">
                    <a:lumMod val="65000"/>
                  </a:schemeClr>
                </a:solidFill>
                <a:latin typeface="Times New Roman" panose="02020603050405020304" pitchFamily="18" charset="0"/>
                <a:cs typeface="Times New Roman" panose="02020603050405020304" pitchFamily="18" charset="0"/>
              </a:rPr>
              <a:t>1</a:t>
            </a:fld>
            <a:endParaRPr lang="en-IN" b="1" dirty="0">
              <a:solidFill>
                <a:schemeClr val="bg1">
                  <a:lumMod val="65000"/>
                </a:schemeClr>
              </a:solidFill>
              <a:latin typeface="Times New Roman" panose="02020603050405020304" pitchFamily="18" charset="0"/>
              <a:cs typeface="Times New Roman" panose="02020603050405020304" pitchFamily="18" charset="0"/>
            </a:endParaRPr>
          </a:p>
        </p:txBody>
      </p:sp>
      <p:pic>
        <p:nvPicPr>
          <p:cNvPr id="5" name="Picture 2" descr="C:\Users\Hp\Downloads\NITK_Emblem.png">
            <a:extLst>
              <a:ext uri="{FF2B5EF4-FFF2-40B4-BE49-F238E27FC236}">
                <a16:creationId xmlns:a16="http://schemas.microsoft.com/office/drawing/2014/main" id="{CE0DA35D-3EE3-4B50-9193-B60447EC654E}"/>
              </a:ext>
            </a:extLst>
          </p:cNvPr>
          <p:cNvPicPr>
            <a:picLocks noChangeAspect="1" noChangeArrowheads="1"/>
          </p:cNvPicPr>
          <p:nvPr/>
        </p:nvPicPr>
        <p:blipFill>
          <a:blip r:embed="rId2"/>
          <a:srcRect/>
          <a:stretch>
            <a:fillRect/>
          </a:stretch>
        </p:blipFill>
        <p:spPr bwMode="auto">
          <a:xfrm>
            <a:off x="5398394" y="3889005"/>
            <a:ext cx="1416676" cy="1416677"/>
          </a:xfrm>
          <a:prstGeom prst="rect">
            <a:avLst/>
          </a:prstGeom>
          <a:noFill/>
        </p:spPr>
      </p:pic>
      <p:sp>
        <p:nvSpPr>
          <p:cNvPr id="6" name="Subtitle 2">
            <a:extLst>
              <a:ext uri="{FF2B5EF4-FFF2-40B4-BE49-F238E27FC236}">
                <a16:creationId xmlns:a16="http://schemas.microsoft.com/office/drawing/2014/main" id="{E0D4D398-B12A-475E-88BC-54C582E386C7}"/>
              </a:ext>
            </a:extLst>
          </p:cNvPr>
          <p:cNvSpPr txBox="1">
            <a:spLocks/>
          </p:cNvSpPr>
          <p:nvPr/>
        </p:nvSpPr>
        <p:spPr>
          <a:xfrm>
            <a:off x="1895341" y="5416401"/>
            <a:ext cx="8401318" cy="11236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Times New Roman" pitchFamily="18" charset="0"/>
                <a:cs typeface="Times New Roman" pitchFamily="18" charset="0"/>
              </a:rPr>
              <a:t>DEPARTMENT OF ELECTRONICS AND COMMUNICATION ENGINEERING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NATIONAL INSTITUTE OF TECHNOLOGY KARNATAKA SURATHKAL, MANGALORE - 575025 </a:t>
            </a:r>
            <a:br>
              <a:rPr lang="en-US" sz="2000" dirty="0">
                <a:latin typeface="Times New Roman" pitchFamily="18" charset="0"/>
                <a:cs typeface="Times New Roman" pitchFamily="18" charset="0"/>
              </a:rPr>
            </a:br>
            <a:endParaRPr lang="en-IN" sz="2000" dirty="0"/>
          </a:p>
        </p:txBody>
      </p:sp>
    </p:spTree>
    <p:extLst>
      <p:ext uri="{BB962C8B-B14F-4D97-AF65-F5344CB8AC3E}">
        <p14:creationId xmlns:p14="http://schemas.microsoft.com/office/powerpoint/2010/main" val="1738354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937F-1277-4789-ABF6-D6F9FF3087F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Loss Function </a:t>
            </a:r>
          </a:p>
        </p:txBody>
      </p:sp>
      <p:pic>
        <p:nvPicPr>
          <p:cNvPr id="4" name="Content Placeholder 3">
            <a:extLst>
              <a:ext uri="{FF2B5EF4-FFF2-40B4-BE49-F238E27FC236}">
                <a16:creationId xmlns:a16="http://schemas.microsoft.com/office/drawing/2014/main" id="{ED340C52-A9A9-4D74-A433-A29F48C2B1EF}"/>
              </a:ext>
            </a:extLst>
          </p:cNvPr>
          <p:cNvPicPr>
            <a:picLocks noGrp="1" noChangeAspect="1"/>
          </p:cNvPicPr>
          <p:nvPr>
            <p:ph idx="1"/>
          </p:nvPr>
        </p:nvPicPr>
        <p:blipFill>
          <a:blip r:embed="rId2"/>
          <a:stretch>
            <a:fillRect/>
          </a:stretch>
        </p:blipFill>
        <p:spPr>
          <a:xfrm>
            <a:off x="1378528" y="4033188"/>
            <a:ext cx="3587790" cy="866775"/>
          </a:xfrm>
          <a:prstGeom prst="rect">
            <a:avLst/>
          </a:prstGeom>
        </p:spPr>
      </p:pic>
      <p:pic>
        <p:nvPicPr>
          <p:cNvPr id="5" name="Picture 4">
            <a:extLst>
              <a:ext uri="{FF2B5EF4-FFF2-40B4-BE49-F238E27FC236}">
                <a16:creationId xmlns:a16="http://schemas.microsoft.com/office/drawing/2014/main" id="{3B451C38-5D97-4C9D-919E-AB1F2644CF15}"/>
              </a:ext>
            </a:extLst>
          </p:cNvPr>
          <p:cNvPicPr>
            <a:picLocks noChangeAspect="1"/>
          </p:cNvPicPr>
          <p:nvPr/>
        </p:nvPicPr>
        <p:blipFill>
          <a:blip r:embed="rId3"/>
          <a:stretch>
            <a:fillRect/>
          </a:stretch>
        </p:blipFill>
        <p:spPr>
          <a:xfrm>
            <a:off x="5163416" y="4033188"/>
            <a:ext cx="3181350" cy="866775"/>
          </a:xfrm>
          <a:prstGeom prst="rect">
            <a:avLst/>
          </a:prstGeom>
        </p:spPr>
      </p:pic>
      <p:sp>
        <p:nvSpPr>
          <p:cNvPr id="6" name="TextBox 5">
            <a:extLst>
              <a:ext uri="{FF2B5EF4-FFF2-40B4-BE49-F238E27FC236}">
                <a16:creationId xmlns:a16="http://schemas.microsoft.com/office/drawing/2014/main" id="{23AE6875-50BA-4007-8660-D9ADCBE02636}"/>
              </a:ext>
            </a:extLst>
          </p:cNvPr>
          <p:cNvSpPr txBox="1"/>
          <p:nvPr/>
        </p:nvSpPr>
        <p:spPr>
          <a:xfrm>
            <a:off x="942109" y="1593273"/>
            <a:ext cx="6756689" cy="1704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Objective Function used for experiment are, </a:t>
            </a:r>
          </a:p>
          <a:p>
            <a:pPr>
              <a:lnSpc>
                <a:spcPct val="150000"/>
              </a:lnSpc>
            </a:pPr>
            <a:r>
              <a:rPr lang="en-IN" dirty="0">
                <a:latin typeface="Times New Roman" panose="02020603050405020304" pitchFamily="18" charset="0"/>
                <a:cs typeface="Times New Roman" panose="02020603050405020304" pitchFamily="18" charset="0"/>
              </a:rPr>
              <a:t>	1.Mean Squared Error(MSE)</a:t>
            </a:r>
          </a:p>
          <a:p>
            <a:pPr>
              <a:lnSpc>
                <a:spcPct val="150000"/>
              </a:lnSpc>
            </a:pPr>
            <a:r>
              <a:rPr lang="en-IN" dirty="0">
                <a:latin typeface="Times New Roman" panose="02020603050405020304" pitchFamily="18" charset="0"/>
                <a:cs typeface="Times New Roman" panose="02020603050405020304" pitchFamily="18" charset="0"/>
              </a:rPr>
              <a:t>	2. Mean Spectral Angle Distance (SAD)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SAD is scale invariant while the MSE function is not</a:t>
            </a:r>
            <a:endParaRPr lang="en-IN"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4B721419-A8E2-4E58-8CFD-7EF681B4CC00}"/>
              </a:ext>
            </a:extLst>
          </p:cNvPr>
          <p:cNvSpPr>
            <a:spLocks noGrp="1"/>
          </p:cNvSpPr>
          <p:nvPr>
            <p:ph type="sldNum" sz="quarter" idx="12"/>
          </p:nvPr>
        </p:nvSpPr>
        <p:spPr/>
        <p:txBody>
          <a:bodyPr/>
          <a:lstStyle/>
          <a:p>
            <a:fld id="{A47C1714-74DB-41A2-9EFD-7629D78FA829}" type="slidenum">
              <a:rPr lang="en-IN" smtClean="0"/>
              <a:t>10</a:t>
            </a:fld>
            <a:endParaRPr lang="en-IN"/>
          </a:p>
        </p:txBody>
      </p:sp>
    </p:spTree>
    <p:extLst>
      <p:ext uri="{BB962C8B-B14F-4D97-AF65-F5344CB8AC3E}">
        <p14:creationId xmlns:p14="http://schemas.microsoft.com/office/powerpoint/2010/main" val="3118155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 Expected output -For a given HSI, the abundance maps for the identified end members is displayed as output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B0A01F9-6934-4EB6-87A6-9337CB5ABCE2}"/>
              </a:ext>
            </a:extLst>
          </p:cNvPr>
          <p:cNvSpPr>
            <a:spLocks noGrp="1"/>
          </p:cNvSpPr>
          <p:nvPr>
            <p:ph type="sldNum" sz="quarter" idx="12"/>
          </p:nvPr>
        </p:nvSpPr>
        <p:spPr/>
        <p:txBody>
          <a:bodyPr/>
          <a:lstStyle/>
          <a:p>
            <a:fld id="{A47C1714-74DB-41A2-9EFD-7629D78FA829}" type="slidenum">
              <a:rPr lang="en-IN" smtClean="0"/>
              <a:t>11</a:t>
            </a:fld>
            <a:endParaRPr lang="en-IN"/>
          </a:p>
        </p:txBody>
      </p:sp>
      <p:pic>
        <p:nvPicPr>
          <p:cNvPr id="6" name="Picture 5">
            <a:extLst>
              <a:ext uri="{FF2B5EF4-FFF2-40B4-BE49-F238E27FC236}">
                <a16:creationId xmlns:a16="http://schemas.microsoft.com/office/drawing/2014/main" id="{41526707-93BC-41E5-9C83-A60417F20F48}"/>
              </a:ext>
            </a:extLst>
          </p:cNvPr>
          <p:cNvPicPr>
            <a:picLocks noChangeAspect="1"/>
          </p:cNvPicPr>
          <p:nvPr/>
        </p:nvPicPr>
        <p:blipFill>
          <a:blip r:embed="rId2"/>
          <a:stretch>
            <a:fillRect/>
          </a:stretch>
        </p:blipFill>
        <p:spPr>
          <a:xfrm>
            <a:off x="1170275" y="2893002"/>
            <a:ext cx="5057775" cy="3067050"/>
          </a:xfrm>
          <a:prstGeom prst="rect">
            <a:avLst/>
          </a:prstGeom>
        </p:spPr>
      </p:pic>
      <p:pic>
        <p:nvPicPr>
          <p:cNvPr id="9" name="Picture 8">
            <a:extLst>
              <a:ext uri="{FF2B5EF4-FFF2-40B4-BE49-F238E27FC236}">
                <a16:creationId xmlns:a16="http://schemas.microsoft.com/office/drawing/2014/main" id="{6866D1FC-D952-4D73-8A66-27FCEDBB7A44}"/>
              </a:ext>
            </a:extLst>
          </p:cNvPr>
          <p:cNvPicPr>
            <a:picLocks noChangeAspect="1"/>
          </p:cNvPicPr>
          <p:nvPr/>
        </p:nvPicPr>
        <p:blipFill>
          <a:blip r:embed="rId3"/>
          <a:stretch>
            <a:fillRect/>
          </a:stretch>
        </p:blipFill>
        <p:spPr>
          <a:xfrm>
            <a:off x="5776479" y="2912052"/>
            <a:ext cx="4019550" cy="3048000"/>
          </a:xfrm>
          <a:prstGeom prst="rect">
            <a:avLst/>
          </a:prstGeom>
        </p:spPr>
      </p:pic>
      <p:sp>
        <p:nvSpPr>
          <p:cNvPr id="10" name="TextBox 9">
            <a:extLst>
              <a:ext uri="{FF2B5EF4-FFF2-40B4-BE49-F238E27FC236}">
                <a16:creationId xmlns:a16="http://schemas.microsoft.com/office/drawing/2014/main" id="{4A921580-A766-4590-BA0F-DAB2BBD71578}"/>
              </a:ext>
            </a:extLst>
          </p:cNvPr>
          <p:cNvSpPr txBox="1"/>
          <p:nvPr/>
        </p:nvSpPr>
        <p:spPr>
          <a:xfrm>
            <a:off x="955964" y="5960052"/>
            <a:ext cx="4364181" cy="92333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Figure 4:</a:t>
            </a:r>
            <a:r>
              <a:rPr lang="en-US" dirty="0">
                <a:latin typeface="Times New Roman" panose="02020603050405020304" pitchFamily="18" charset="0"/>
                <a:cs typeface="Times New Roman" panose="02020603050405020304" pitchFamily="18" charset="0"/>
              </a:rPr>
              <a:t>The ground truth spectra of endmembers of Samson dataset: Soil, Tree and </a:t>
            </a:r>
            <a:r>
              <a:rPr lang="en-IN" dirty="0">
                <a:latin typeface="Times New Roman" panose="02020603050405020304" pitchFamily="18" charset="0"/>
                <a:cs typeface="Times New Roman" panose="02020603050405020304" pitchFamily="18" charset="0"/>
              </a:rPr>
              <a:t>Water</a:t>
            </a:r>
          </a:p>
        </p:txBody>
      </p:sp>
      <p:sp>
        <p:nvSpPr>
          <p:cNvPr id="11" name="TextBox 10">
            <a:extLst>
              <a:ext uri="{FF2B5EF4-FFF2-40B4-BE49-F238E27FC236}">
                <a16:creationId xmlns:a16="http://schemas.microsoft.com/office/drawing/2014/main" id="{E57DC6EC-0C96-4886-A51B-9C87B508E7EC}"/>
              </a:ext>
            </a:extLst>
          </p:cNvPr>
          <p:cNvSpPr txBox="1"/>
          <p:nvPr/>
        </p:nvSpPr>
        <p:spPr>
          <a:xfrm>
            <a:off x="5652220" y="5979102"/>
            <a:ext cx="5057775" cy="646331"/>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Figure 5:</a:t>
            </a:r>
            <a:r>
              <a:rPr lang="en-US" dirty="0">
                <a:latin typeface="Times New Roman" panose="02020603050405020304" pitchFamily="18" charset="0"/>
                <a:cs typeface="Times New Roman" panose="02020603050405020304" pitchFamily="18" charset="0"/>
              </a:rPr>
              <a:t>The ground truth spectra of endmembers of Urban4 data set: Asphalt, Grass, </a:t>
            </a:r>
            <a:r>
              <a:rPr lang="en-IN" dirty="0">
                <a:latin typeface="Times New Roman" panose="02020603050405020304" pitchFamily="18" charset="0"/>
                <a:cs typeface="Times New Roman" panose="02020603050405020304" pitchFamily="18" charset="0"/>
              </a:rPr>
              <a:t>Tree and Roof</a:t>
            </a:r>
          </a:p>
        </p:txBody>
      </p:sp>
    </p:spTree>
    <p:extLst>
      <p:ext uri="{BB962C8B-B14F-4D97-AF65-F5344CB8AC3E}">
        <p14:creationId xmlns:p14="http://schemas.microsoft.com/office/powerpoint/2010/main" val="217043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8000A3-BDBB-48FC-8B66-84B04E9DF52B}"/>
              </a:ext>
            </a:extLst>
          </p:cNvPr>
          <p:cNvSpPr>
            <a:spLocks noGrp="1"/>
          </p:cNvSpPr>
          <p:nvPr>
            <p:ph type="sldNum" sz="quarter" idx="12"/>
          </p:nvPr>
        </p:nvSpPr>
        <p:spPr/>
        <p:txBody>
          <a:bodyPr/>
          <a:lstStyle/>
          <a:p>
            <a:fld id="{A47C1714-74DB-41A2-9EFD-7629D78FA829}" type="slidenum">
              <a:rPr lang="en-IN" smtClean="0"/>
              <a:t>12</a:t>
            </a:fld>
            <a:endParaRPr lang="en-IN"/>
          </a:p>
        </p:txBody>
      </p:sp>
      <p:pic>
        <p:nvPicPr>
          <p:cNvPr id="3" name="Picture 2">
            <a:extLst>
              <a:ext uri="{FF2B5EF4-FFF2-40B4-BE49-F238E27FC236}">
                <a16:creationId xmlns:a16="http://schemas.microsoft.com/office/drawing/2014/main" id="{871D114D-85EB-4641-A58A-B7A5368DBE0E}"/>
              </a:ext>
            </a:extLst>
          </p:cNvPr>
          <p:cNvPicPr>
            <a:picLocks noChangeAspect="1"/>
          </p:cNvPicPr>
          <p:nvPr/>
        </p:nvPicPr>
        <p:blipFill>
          <a:blip r:embed="rId2"/>
          <a:stretch>
            <a:fillRect/>
          </a:stretch>
        </p:blipFill>
        <p:spPr>
          <a:xfrm>
            <a:off x="2214562" y="1338262"/>
            <a:ext cx="7762875" cy="4181475"/>
          </a:xfrm>
          <a:prstGeom prst="rect">
            <a:avLst/>
          </a:prstGeom>
        </p:spPr>
      </p:pic>
      <p:sp>
        <p:nvSpPr>
          <p:cNvPr id="4" name="TextBox 3">
            <a:extLst>
              <a:ext uri="{FF2B5EF4-FFF2-40B4-BE49-F238E27FC236}">
                <a16:creationId xmlns:a16="http://schemas.microsoft.com/office/drawing/2014/main" id="{BE08F9A5-2DE0-47AA-A4FD-A975761F469C}"/>
              </a:ext>
            </a:extLst>
          </p:cNvPr>
          <p:cNvSpPr txBox="1"/>
          <p:nvPr/>
        </p:nvSpPr>
        <p:spPr>
          <a:xfrm>
            <a:off x="2214562" y="5652655"/>
            <a:ext cx="762216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6: The resultant abundance maps of Urban4 dataset(Asphalt, Grass, </a:t>
            </a:r>
            <a:r>
              <a:rPr lang="en-IN" dirty="0">
                <a:latin typeface="Times New Roman" panose="02020603050405020304" pitchFamily="18" charset="0"/>
                <a:cs typeface="Times New Roman" panose="02020603050405020304" pitchFamily="18" charset="0"/>
              </a:rPr>
              <a:t>Tree and Roof</a:t>
            </a:r>
            <a:r>
              <a:rPr lang="en-US" dirty="0">
                <a:latin typeface="Times New Roman" panose="02020603050405020304" pitchFamily="18" charset="0"/>
                <a:cs typeface="Times New Roman" panose="02020603050405020304" pitchFamily="18" charset="0"/>
              </a:rPr>
              <a:t>) using objective function MSE(top) and SAD(bottom)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34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EC9C13-C029-4BB2-AE75-50ECD22E5D9A}"/>
              </a:ext>
            </a:extLst>
          </p:cNvPr>
          <p:cNvSpPr>
            <a:spLocks noGrp="1"/>
          </p:cNvSpPr>
          <p:nvPr>
            <p:ph type="sldNum" sz="quarter" idx="12"/>
          </p:nvPr>
        </p:nvSpPr>
        <p:spPr/>
        <p:txBody>
          <a:bodyPr/>
          <a:lstStyle/>
          <a:p>
            <a:fld id="{A47C1714-74DB-41A2-9EFD-7629D78FA829}" type="slidenum">
              <a:rPr lang="en-IN" smtClean="0"/>
              <a:t>13</a:t>
            </a:fld>
            <a:endParaRPr lang="en-IN"/>
          </a:p>
        </p:txBody>
      </p:sp>
      <p:pic>
        <p:nvPicPr>
          <p:cNvPr id="3" name="Picture 2">
            <a:extLst>
              <a:ext uri="{FF2B5EF4-FFF2-40B4-BE49-F238E27FC236}">
                <a16:creationId xmlns:a16="http://schemas.microsoft.com/office/drawing/2014/main" id="{83840973-295E-46D6-908A-ED248799D8B9}"/>
              </a:ext>
            </a:extLst>
          </p:cNvPr>
          <p:cNvPicPr>
            <a:picLocks noChangeAspect="1"/>
          </p:cNvPicPr>
          <p:nvPr/>
        </p:nvPicPr>
        <p:blipFill>
          <a:blip r:embed="rId2"/>
          <a:stretch>
            <a:fillRect/>
          </a:stretch>
        </p:blipFill>
        <p:spPr>
          <a:xfrm>
            <a:off x="2476500" y="971550"/>
            <a:ext cx="7239000" cy="4914900"/>
          </a:xfrm>
          <a:prstGeom prst="rect">
            <a:avLst/>
          </a:prstGeom>
        </p:spPr>
      </p:pic>
      <p:sp>
        <p:nvSpPr>
          <p:cNvPr id="4" name="TextBox 3">
            <a:extLst>
              <a:ext uri="{FF2B5EF4-FFF2-40B4-BE49-F238E27FC236}">
                <a16:creationId xmlns:a16="http://schemas.microsoft.com/office/drawing/2014/main" id="{A31D572D-8369-4EBC-A5B5-0CDF388D2885}"/>
              </a:ext>
            </a:extLst>
          </p:cNvPr>
          <p:cNvSpPr txBox="1"/>
          <p:nvPr/>
        </p:nvSpPr>
        <p:spPr>
          <a:xfrm>
            <a:off x="2476500" y="5886450"/>
            <a:ext cx="734637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7: The resultant abundance maps of Samson dataset(Soil, Tree and </a:t>
            </a:r>
            <a:r>
              <a:rPr lang="en-IN" dirty="0">
                <a:latin typeface="Times New Roman" panose="02020603050405020304" pitchFamily="18" charset="0"/>
                <a:cs typeface="Times New Roman" panose="02020603050405020304" pitchFamily="18" charset="0"/>
              </a:rPr>
              <a:t>Water</a:t>
            </a:r>
            <a:r>
              <a:rPr lang="en-US" dirty="0">
                <a:latin typeface="Times New Roman" panose="02020603050405020304" pitchFamily="18" charset="0"/>
                <a:cs typeface="Times New Roman" panose="02020603050405020304" pitchFamily="18" charset="0"/>
              </a:rPr>
              <a:t>) using objective function MSE(top) and SAD(bottom).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10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3F887B-6425-47D7-98B8-49CC0F0C6CD2}"/>
              </a:ext>
            </a:extLst>
          </p:cNvPr>
          <p:cNvSpPr>
            <a:spLocks noGrp="1"/>
          </p:cNvSpPr>
          <p:nvPr>
            <p:ph type="sldNum" sz="quarter" idx="12"/>
          </p:nvPr>
        </p:nvSpPr>
        <p:spPr/>
        <p:txBody>
          <a:bodyPr/>
          <a:lstStyle/>
          <a:p>
            <a:fld id="{A47C1714-74DB-41A2-9EFD-7629D78FA829}" type="slidenum">
              <a:rPr lang="en-IN" smtClean="0"/>
              <a:t>14</a:t>
            </a:fld>
            <a:endParaRPr lang="en-IN"/>
          </a:p>
        </p:txBody>
      </p:sp>
      <p:pic>
        <p:nvPicPr>
          <p:cNvPr id="3" name="Picture 2">
            <a:extLst>
              <a:ext uri="{FF2B5EF4-FFF2-40B4-BE49-F238E27FC236}">
                <a16:creationId xmlns:a16="http://schemas.microsoft.com/office/drawing/2014/main" id="{EC9B1184-0FD4-4C7A-97AC-B2B0CC2AB7EA}"/>
              </a:ext>
            </a:extLst>
          </p:cNvPr>
          <p:cNvPicPr>
            <a:picLocks noChangeAspect="1"/>
          </p:cNvPicPr>
          <p:nvPr/>
        </p:nvPicPr>
        <p:blipFill>
          <a:blip r:embed="rId2"/>
          <a:stretch>
            <a:fillRect/>
          </a:stretch>
        </p:blipFill>
        <p:spPr>
          <a:xfrm>
            <a:off x="1163782" y="502418"/>
            <a:ext cx="9864436" cy="5326882"/>
          </a:xfrm>
          <a:prstGeom prst="rect">
            <a:avLst/>
          </a:prstGeom>
        </p:spPr>
      </p:pic>
      <p:sp>
        <p:nvSpPr>
          <p:cNvPr id="4" name="TextBox 3">
            <a:extLst>
              <a:ext uri="{FF2B5EF4-FFF2-40B4-BE49-F238E27FC236}">
                <a16:creationId xmlns:a16="http://schemas.microsoft.com/office/drawing/2014/main" id="{4AC505FC-72DC-48FA-8CD1-430140F5A596}"/>
              </a:ext>
            </a:extLst>
          </p:cNvPr>
          <p:cNvSpPr txBox="1"/>
          <p:nvPr/>
        </p:nvSpPr>
        <p:spPr>
          <a:xfrm>
            <a:off x="1524000" y="6012873"/>
            <a:ext cx="88392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8: Variability of extracted endmembers for the Samson (top) and Urban4 (bottom)</a:t>
            </a:r>
          </a:p>
          <a:p>
            <a:r>
              <a:rPr lang="en-US" dirty="0">
                <a:latin typeface="Times New Roman" panose="02020603050405020304" pitchFamily="18" charset="0"/>
                <a:cs typeface="Times New Roman" panose="02020603050405020304" pitchFamily="18" charset="0"/>
              </a:rPr>
              <a:t>set as extracted by the autoencoder.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89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DB58-9382-4C2E-B45C-B5315B4AF5D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Performance Measure</a:t>
            </a:r>
          </a:p>
        </p:txBody>
      </p:sp>
      <p:sp>
        <p:nvSpPr>
          <p:cNvPr id="3" name="Content Placeholder 2">
            <a:extLst>
              <a:ext uri="{FF2B5EF4-FFF2-40B4-BE49-F238E27FC236}">
                <a16:creationId xmlns:a16="http://schemas.microsoft.com/office/drawing/2014/main" id="{FEE484BC-1815-4FB7-8827-D8C4ACCB140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Metric used to compare the different methods has been the mean SAD from a previously established ground truth for endmember spectral signatures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DBDA877-472F-4E31-B853-DB2D7295CB05}"/>
              </a:ext>
            </a:extLst>
          </p:cNvPr>
          <p:cNvSpPr>
            <a:spLocks noGrp="1"/>
          </p:cNvSpPr>
          <p:nvPr>
            <p:ph type="sldNum" sz="quarter" idx="12"/>
          </p:nvPr>
        </p:nvSpPr>
        <p:spPr/>
        <p:txBody>
          <a:bodyPr/>
          <a:lstStyle/>
          <a:p>
            <a:fld id="{A47C1714-74DB-41A2-9EFD-7629D78FA829}" type="slidenum">
              <a:rPr lang="en-IN" smtClean="0">
                <a:latin typeface="Times New Roman" panose="02020603050405020304" pitchFamily="18" charset="0"/>
                <a:cs typeface="Times New Roman" panose="02020603050405020304" pitchFamily="18" charset="0"/>
              </a:rPr>
              <a:t>15</a:t>
            </a:fld>
            <a:endParaRPr lang="en-IN">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CBA7A45-618F-444A-8129-1A4B0E937B82}"/>
              </a:ext>
            </a:extLst>
          </p:cNvPr>
          <p:cNvPicPr>
            <a:picLocks noChangeAspect="1"/>
          </p:cNvPicPr>
          <p:nvPr/>
        </p:nvPicPr>
        <p:blipFill>
          <a:blip r:embed="rId2"/>
          <a:stretch>
            <a:fillRect/>
          </a:stretch>
        </p:blipFill>
        <p:spPr>
          <a:xfrm>
            <a:off x="1496291" y="4230958"/>
            <a:ext cx="4101811" cy="1576546"/>
          </a:xfrm>
          <a:prstGeom prst="rect">
            <a:avLst/>
          </a:prstGeom>
        </p:spPr>
      </p:pic>
      <p:sp>
        <p:nvSpPr>
          <p:cNvPr id="7" name="TextBox 6">
            <a:extLst>
              <a:ext uri="{FF2B5EF4-FFF2-40B4-BE49-F238E27FC236}">
                <a16:creationId xmlns:a16="http://schemas.microsoft.com/office/drawing/2014/main" id="{097D1601-758E-4930-8AC8-A36F49BAC952}"/>
              </a:ext>
            </a:extLst>
          </p:cNvPr>
          <p:cNvSpPr txBox="1"/>
          <p:nvPr/>
        </p:nvSpPr>
        <p:spPr>
          <a:xfrm>
            <a:off x="1496291" y="3172691"/>
            <a:ext cx="498763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Table 3: </a:t>
            </a:r>
            <a:r>
              <a:rPr lang="en-US" dirty="0">
                <a:latin typeface="Times New Roman" panose="02020603050405020304" pitchFamily="18" charset="0"/>
                <a:cs typeface="Times New Roman" panose="02020603050405020304" pitchFamily="18" charset="0"/>
              </a:rPr>
              <a:t>Mean Spectral Angle Distance (SAD) in radians with standard deviation from </a:t>
            </a:r>
            <a:r>
              <a:rPr lang="en-IN" dirty="0">
                <a:latin typeface="Times New Roman" panose="02020603050405020304" pitchFamily="18" charset="0"/>
                <a:cs typeface="Times New Roman" panose="02020603050405020304" pitchFamily="18" charset="0"/>
              </a:rPr>
              <a:t>ground truth</a:t>
            </a:r>
          </a:p>
        </p:txBody>
      </p:sp>
    </p:spTree>
    <p:extLst>
      <p:ext uri="{BB962C8B-B14F-4D97-AF65-F5344CB8AC3E}">
        <p14:creationId xmlns:p14="http://schemas.microsoft.com/office/powerpoint/2010/main" val="7803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22F6-D224-4DB7-96A0-5FF96C14B75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ACD0551-4CDE-4EC2-9961-638035BE458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nonlinear spectral unmixing method based on a deep autoencoder network that applied a general mixture model consisting of a linear mixture component and an additive nonlinear mixture component. </a:t>
            </a:r>
          </a:p>
          <a:p>
            <a:r>
              <a:rPr lang="en-US" dirty="0">
                <a:latin typeface="Times New Roman" panose="02020603050405020304" pitchFamily="18" charset="0"/>
                <a:cs typeface="Times New Roman" panose="02020603050405020304" pitchFamily="18" charset="0"/>
              </a:rPr>
              <a:t>The autoencoder network trained with SAD as objective function performs better than MSE due to scale invariance. The mean SAD tested on Urban4 and Samson dataset is 0.153 and 0.040 respectively.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92BF0D-4814-442F-A40B-6EF2DA76D86F}"/>
              </a:ext>
            </a:extLst>
          </p:cNvPr>
          <p:cNvSpPr>
            <a:spLocks noGrp="1"/>
          </p:cNvSpPr>
          <p:nvPr>
            <p:ph type="sldNum" sz="quarter" idx="12"/>
          </p:nvPr>
        </p:nvSpPr>
        <p:spPr/>
        <p:txBody>
          <a:bodyPr/>
          <a:lstStyle/>
          <a:p>
            <a:fld id="{A47C1714-74DB-41A2-9EFD-7629D78FA829}" type="slidenum">
              <a:rPr lang="en-IN" smtClean="0"/>
              <a:t>16</a:t>
            </a:fld>
            <a:endParaRPr lang="en-IN"/>
          </a:p>
        </p:txBody>
      </p:sp>
    </p:spTree>
    <p:extLst>
      <p:ext uri="{BB962C8B-B14F-4D97-AF65-F5344CB8AC3E}">
        <p14:creationId xmlns:p14="http://schemas.microsoft.com/office/powerpoint/2010/main" val="1419607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N. </a:t>
            </a:r>
            <a:r>
              <a:rPr lang="en-IN" dirty="0" err="1">
                <a:latin typeface="Times New Roman" panose="02020603050405020304" pitchFamily="18" charset="0"/>
                <a:cs typeface="Times New Roman" panose="02020603050405020304" pitchFamily="18" charset="0"/>
              </a:rPr>
              <a:t>Keshava</a:t>
            </a:r>
            <a:r>
              <a:rPr lang="en-IN" dirty="0">
                <a:latin typeface="Times New Roman" panose="02020603050405020304" pitchFamily="18" charset="0"/>
                <a:cs typeface="Times New Roman" panose="02020603050405020304" pitchFamily="18" charset="0"/>
              </a:rPr>
              <a:t> and J. F. Mustard, "Spectral </a:t>
            </a:r>
            <a:r>
              <a:rPr lang="en-IN" dirty="0" err="1">
                <a:latin typeface="Times New Roman" panose="02020603050405020304" pitchFamily="18" charset="0"/>
                <a:cs typeface="Times New Roman" panose="02020603050405020304" pitchFamily="18" charset="0"/>
              </a:rPr>
              <a:t>unmixing</a:t>
            </a:r>
            <a:r>
              <a:rPr lang="en-IN" dirty="0">
                <a:latin typeface="Times New Roman" panose="02020603050405020304" pitchFamily="18" charset="0"/>
                <a:cs typeface="Times New Roman" panose="02020603050405020304" pitchFamily="18" charset="0"/>
              </a:rPr>
              <a:t>," in IEEE Signal Processing Magazine, vol. 19, no. 1, pp. 44-57, Jan. 2002,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10.1109/79.974727 </a:t>
            </a:r>
          </a:p>
          <a:p>
            <a:pPr marL="0" indent="0">
              <a:buNone/>
            </a:pPr>
            <a:r>
              <a:rPr lang="en-GB" dirty="0">
                <a:latin typeface="Times New Roman" panose="02020603050405020304" pitchFamily="18" charset="0"/>
                <a:cs typeface="Times New Roman" panose="02020603050405020304" pitchFamily="18" charset="0"/>
              </a:rPr>
              <a:t>[2] R. </a:t>
            </a:r>
            <a:r>
              <a:rPr lang="en-GB" dirty="0" err="1">
                <a:latin typeface="Times New Roman" panose="02020603050405020304" pitchFamily="18" charset="0"/>
                <a:cs typeface="Times New Roman" panose="02020603050405020304" pitchFamily="18" charset="0"/>
              </a:rPr>
              <a:t>Heylen</a:t>
            </a:r>
            <a:r>
              <a:rPr lang="en-GB" dirty="0">
                <a:latin typeface="Times New Roman" panose="02020603050405020304" pitchFamily="18" charset="0"/>
                <a:cs typeface="Times New Roman" panose="02020603050405020304" pitchFamily="18" charset="0"/>
              </a:rPr>
              <a:t>, M. </a:t>
            </a:r>
            <a:r>
              <a:rPr lang="en-GB" dirty="0" err="1">
                <a:latin typeface="Times New Roman" panose="02020603050405020304" pitchFamily="18" charset="0"/>
                <a:cs typeface="Times New Roman" panose="02020603050405020304" pitchFamily="18" charset="0"/>
              </a:rPr>
              <a:t>Parente</a:t>
            </a:r>
            <a:r>
              <a:rPr lang="en-GB" dirty="0">
                <a:latin typeface="Times New Roman" panose="02020603050405020304" pitchFamily="18" charset="0"/>
                <a:cs typeface="Times New Roman" panose="02020603050405020304" pitchFamily="18" charset="0"/>
              </a:rPr>
              <a:t> and P. </a:t>
            </a:r>
            <a:r>
              <a:rPr lang="en-GB" dirty="0" err="1">
                <a:latin typeface="Times New Roman" panose="02020603050405020304" pitchFamily="18" charset="0"/>
                <a:cs typeface="Times New Roman" panose="02020603050405020304" pitchFamily="18" charset="0"/>
              </a:rPr>
              <a:t>Gader</a:t>
            </a:r>
            <a:r>
              <a:rPr lang="en-GB" dirty="0">
                <a:latin typeface="Times New Roman" panose="02020603050405020304" pitchFamily="18" charset="0"/>
                <a:cs typeface="Times New Roman" panose="02020603050405020304" pitchFamily="18" charset="0"/>
              </a:rPr>
              <a:t>, "A Review of Nonlinear </a:t>
            </a:r>
            <a:r>
              <a:rPr lang="en-GB" dirty="0" err="1">
                <a:latin typeface="Times New Roman" panose="02020603050405020304" pitchFamily="18" charset="0"/>
                <a:cs typeface="Times New Roman" panose="02020603050405020304" pitchFamily="18" charset="0"/>
              </a:rPr>
              <a:t>Hyperspectral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Unmixing</a:t>
            </a:r>
            <a:r>
              <a:rPr lang="en-GB" dirty="0">
                <a:latin typeface="Times New Roman" panose="02020603050405020304" pitchFamily="18" charset="0"/>
                <a:cs typeface="Times New Roman" panose="02020603050405020304" pitchFamily="18" charset="0"/>
              </a:rPr>
              <a:t> Methods," in IEEE Journal of Selected Topics in Applied Earth Observations and Remote Sensing, vol. 7, no. 6, pp. 1844-1868, June 2014, </a:t>
            </a:r>
            <a:r>
              <a:rPr lang="en-GB" dirty="0" err="1">
                <a:latin typeface="Times New Roman" panose="02020603050405020304" pitchFamily="18" charset="0"/>
                <a:cs typeface="Times New Roman" panose="02020603050405020304" pitchFamily="18" charset="0"/>
              </a:rPr>
              <a:t>doi</a:t>
            </a:r>
            <a:r>
              <a:rPr lang="en-GB" dirty="0">
                <a:latin typeface="Times New Roman" panose="02020603050405020304" pitchFamily="18" charset="0"/>
                <a:cs typeface="Times New Roman" panose="02020603050405020304" pitchFamily="18" charset="0"/>
              </a:rPr>
              <a:t>: 10.1109/JSTARS.2014.2320576. </a:t>
            </a:r>
          </a:p>
          <a:p>
            <a:pPr marL="0" indent="0">
              <a:buNone/>
            </a:pPr>
            <a:r>
              <a:rPr lang="en-GB"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Burkni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Palsson</a:t>
            </a:r>
            <a:r>
              <a:rPr lang="en-IN" dirty="0">
                <a:latin typeface="Times New Roman" panose="02020603050405020304" pitchFamily="18" charset="0"/>
                <a:cs typeface="Times New Roman" panose="02020603050405020304" pitchFamily="18" charset="0"/>
              </a:rPr>
              <a:t> et al. “Hyperspectral Unmixing Using a Neural Network Autoencoder”. In: IEEE Access 6 (2018), pp. 25646–25656.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10.1109/ACCESS.2018.2818280</a:t>
            </a:r>
            <a:endParaRPr lang="en-GB"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D49175E-B197-4929-91CC-63323BB78729}"/>
              </a:ext>
            </a:extLst>
          </p:cNvPr>
          <p:cNvSpPr>
            <a:spLocks noGrp="1"/>
          </p:cNvSpPr>
          <p:nvPr>
            <p:ph type="sldNum" sz="quarter" idx="12"/>
          </p:nvPr>
        </p:nvSpPr>
        <p:spPr/>
        <p:txBody>
          <a:bodyPr/>
          <a:lstStyle/>
          <a:p>
            <a:fld id="{A47C1714-74DB-41A2-9EFD-7629D78FA829}" type="slidenum">
              <a:rPr lang="en-IN" smtClean="0"/>
              <a:t>17</a:t>
            </a:fld>
            <a:endParaRPr lang="en-IN"/>
          </a:p>
        </p:txBody>
      </p:sp>
    </p:spTree>
    <p:extLst>
      <p:ext uri="{BB962C8B-B14F-4D97-AF65-F5344CB8AC3E}">
        <p14:creationId xmlns:p14="http://schemas.microsoft.com/office/powerpoint/2010/main" val="400916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BFA5-B4B7-499C-90BC-53747BB223B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10C4644F-2F13-434E-9714-81C2ADEA2BC5}"/>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Motivation for Non linear Unmixing</a:t>
            </a:r>
          </a:p>
          <a:p>
            <a:r>
              <a:rPr lang="en-GB" dirty="0">
                <a:latin typeface="Times New Roman" panose="02020603050405020304" pitchFamily="18" charset="0"/>
                <a:cs typeface="Times New Roman" panose="02020603050405020304" pitchFamily="18" charset="0"/>
              </a:rPr>
              <a:t>Literature</a:t>
            </a:r>
            <a:r>
              <a:rPr lang="en-IN" dirty="0">
                <a:latin typeface="Times New Roman" panose="02020603050405020304" pitchFamily="18" charset="0"/>
                <a:cs typeface="Times New Roman" panose="02020603050405020304" pitchFamily="18" charset="0"/>
              </a:rPr>
              <a:t> Review</a:t>
            </a:r>
          </a:p>
          <a:p>
            <a:pPr lvl="1"/>
            <a:r>
              <a:rPr lang="en-IN" dirty="0">
                <a:latin typeface="Times New Roman" panose="02020603050405020304" pitchFamily="18" charset="0"/>
                <a:cs typeface="Times New Roman" panose="02020603050405020304" pitchFamily="18" charset="0"/>
              </a:rPr>
              <a:t> Linear Mixing Model</a:t>
            </a:r>
          </a:p>
          <a:p>
            <a:pPr lvl="1"/>
            <a:r>
              <a:rPr lang="en-IN" dirty="0">
                <a:latin typeface="Times New Roman" panose="02020603050405020304" pitchFamily="18" charset="0"/>
                <a:cs typeface="Times New Roman" panose="02020603050405020304" pitchFamily="18" charset="0"/>
              </a:rPr>
              <a:t>Non Linear Mixing Model</a:t>
            </a:r>
          </a:p>
          <a:p>
            <a:r>
              <a:rPr lang="en-IN" dirty="0">
                <a:latin typeface="Times New Roman" panose="02020603050405020304" pitchFamily="18" charset="0"/>
                <a:cs typeface="Times New Roman" panose="02020603050405020304" pitchFamily="18" charset="0"/>
              </a:rPr>
              <a:t>Architecture</a:t>
            </a:r>
          </a:p>
          <a:p>
            <a:r>
              <a:rPr lang="en-IN" dirty="0">
                <a:latin typeface="Times New Roman" panose="02020603050405020304" pitchFamily="18" charset="0"/>
                <a:cs typeface="Times New Roman" panose="02020603050405020304" pitchFamily="18" charset="0"/>
              </a:rPr>
              <a:t>Loss Function</a:t>
            </a:r>
          </a:p>
          <a:p>
            <a:r>
              <a:rPr lang="en-IN" dirty="0">
                <a:latin typeface="Times New Roman" panose="02020603050405020304" pitchFamily="18" charset="0"/>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70AB00AF-AA3C-4D8D-9468-777434BC087E}"/>
              </a:ext>
            </a:extLst>
          </p:cNvPr>
          <p:cNvSpPr>
            <a:spLocks noGrp="1"/>
          </p:cNvSpPr>
          <p:nvPr>
            <p:ph type="sldNum" sz="quarter" idx="12"/>
          </p:nvPr>
        </p:nvSpPr>
        <p:spPr/>
        <p:txBody>
          <a:bodyPr/>
          <a:lstStyle/>
          <a:p>
            <a:fld id="{A47C1714-74DB-41A2-9EFD-7629D78FA829}" type="slidenum">
              <a:rPr lang="en-IN" smtClean="0"/>
              <a:t>2</a:t>
            </a:fld>
            <a:endParaRPr lang="en-IN"/>
          </a:p>
        </p:txBody>
      </p:sp>
    </p:spTree>
    <p:extLst>
      <p:ext uri="{BB962C8B-B14F-4D97-AF65-F5344CB8AC3E}">
        <p14:creationId xmlns:p14="http://schemas.microsoft.com/office/powerpoint/2010/main" val="46591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HSI technique that analyses wide spectrum of light</a:t>
            </a:r>
          </a:p>
          <a:p>
            <a:r>
              <a:rPr lang="en-US" sz="2000" dirty="0">
                <a:latin typeface="Times New Roman" panose="02020603050405020304" pitchFamily="18" charset="0"/>
                <a:cs typeface="Times New Roman" panose="02020603050405020304" pitchFamily="18" charset="0"/>
              </a:rPr>
              <a:t>The spectral unmixing problem aims at recovering the spectra of the pure materials of the scene called endmembers, along with their proportions called abundances in each pixel</a:t>
            </a:r>
            <a:endParaRPr lang="en-GB"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792C8A-5648-497A-B3FB-75FC00334F9F}"/>
              </a:ext>
            </a:extLst>
          </p:cNvPr>
          <p:cNvPicPr>
            <a:picLocks noChangeAspect="1"/>
          </p:cNvPicPr>
          <p:nvPr/>
        </p:nvPicPr>
        <p:blipFill>
          <a:blip r:embed="rId2"/>
          <a:stretch>
            <a:fillRect/>
          </a:stretch>
        </p:blipFill>
        <p:spPr>
          <a:xfrm>
            <a:off x="2874386" y="3058825"/>
            <a:ext cx="5315370" cy="2607685"/>
          </a:xfrm>
          <a:prstGeom prst="rect">
            <a:avLst/>
          </a:prstGeom>
        </p:spPr>
      </p:pic>
      <p:sp>
        <p:nvSpPr>
          <p:cNvPr id="5" name="TextBox 4">
            <a:extLst>
              <a:ext uri="{FF2B5EF4-FFF2-40B4-BE49-F238E27FC236}">
                <a16:creationId xmlns:a16="http://schemas.microsoft.com/office/drawing/2014/main" id="{0B29B0F3-C498-4FF1-9D15-BB4C044408BD}"/>
              </a:ext>
            </a:extLst>
          </p:cNvPr>
          <p:cNvSpPr txBox="1"/>
          <p:nvPr/>
        </p:nvSpPr>
        <p:spPr>
          <a:xfrm>
            <a:off x="2854036" y="5832764"/>
            <a:ext cx="648392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Figure 1: </a:t>
            </a:r>
            <a:r>
              <a:rPr lang="en-US" dirty="0">
                <a:latin typeface="Times New Roman" panose="02020603050405020304" pitchFamily="18" charset="0"/>
                <a:cs typeface="Times New Roman" panose="02020603050405020304" pitchFamily="18" charset="0"/>
              </a:rPr>
              <a:t>: Mixed pixel and pure pixel in Hyper spectral image [1]</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4B7706B-C50C-4E1C-81AE-969DCBDF149E}"/>
              </a:ext>
            </a:extLst>
          </p:cNvPr>
          <p:cNvSpPr>
            <a:spLocks noGrp="1"/>
          </p:cNvSpPr>
          <p:nvPr>
            <p:ph type="sldNum" sz="quarter" idx="12"/>
          </p:nvPr>
        </p:nvSpPr>
        <p:spPr/>
        <p:txBody>
          <a:bodyPr/>
          <a:lstStyle/>
          <a:p>
            <a:fld id="{A47C1714-74DB-41A2-9EFD-7629D78FA829}" type="slidenum">
              <a:rPr lang="en-IN" smtClean="0"/>
              <a:t>3</a:t>
            </a:fld>
            <a:endParaRPr lang="en-IN"/>
          </a:p>
        </p:txBody>
      </p:sp>
    </p:spTree>
    <p:extLst>
      <p:ext uri="{BB962C8B-B14F-4D97-AF65-F5344CB8AC3E}">
        <p14:creationId xmlns:p14="http://schemas.microsoft.com/office/powerpoint/2010/main" val="223577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Motivation for Nonlinear Unmixing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Mixed pixels occur due to low resolution of Hyper spectral images captured by satellites</a:t>
            </a:r>
          </a:p>
          <a:p>
            <a:r>
              <a:rPr lang="en-IN" sz="2000" dirty="0">
                <a:latin typeface="Times New Roman" panose="02020603050405020304" pitchFamily="18" charset="0"/>
                <a:cs typeface="Times New Roman" panose="02020603050405020304" pitchFamily="18" charset="0"/>
              </a:rPr>
              <a:t>Mixed Pixels can be modelled in two ways-Linear and Non Linear</a:t>
            </a:r>
            <a:endParaRPr lang="en-GB"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Multiple scattering between components is not considered in linear methods</a:t>
            </a:r>
          </a:p>
        </p:txBody>
      </p:sp>
      <p:sp>
        <p:nvSpPr>
          <p:cNvPr id="5" name="TextBox 4"/>
          <p:cNvSpPr txBox="1"/>
          <p:nvPr/>
        </p:nvSpPr>
        <p:spPr>
          <a:xfrm>
            <a:off x="2205318" y="6176963"/>
            <a:ext cx="7436223" cy="64633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Figure 2: Illustration of linear and  nonlinear mixing where incident solar radiation encounters an intimate mixture that induces multiple bounces [1]</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1BF569D-8524-43DA-AEE8-F281E5CE3409}"/>
              </a:ext>
            </a:extLst>
          </p:cNvPr>
          <p:cNvSpPr>
            <a:spLocks noGrp="1"/>
          </p:cNvSpPr>
          <p:nvPr>
            <p:ph type="sldNum" sz="quarter" idx="12"/>
          </p:nvPr>
        </p:nvSpPr>
        <p:spPr/>
        <p:txBody>
          <a:bodyPr/>
          <a:lstStyle/>
          <a:p>
            <a:fld id="{A47C1714-74DB-41A2-9EFD-7629D78FA829}" type="slidenum">
              <a:rPr lang="en-IN" smtClean="0"/>
              <a:t>4</a:t>
            </a:fld>
            <a:endParaRPr lang="en-IN"/>
          </a:p>
        </p:txBody>
      </p:sp>
      <p:pic>
        <p:nvPicPr>
          <p:cNvPr id="8" name="Picture 7">
            <a:extLst>
              <a:ext uri="{FF2B5EF4-FFF2-40B4-BE49-F238E27FC236}">
                <a16:creationId xmlns:a16="http://schemas.microsoft.com/office/drawing/2014/main" id="{63CD3D63-D5C6-406A-A20C-4CB3329C9204}"/>
              </a:ext>
            </a:extLst>
          </p:cNvPr>
          <p:cNvPicPr>
            <a:picLocks noChangeAspect="1"/>
          </p:cNvPicPr>
          <p:nvPr/>
        </p:nvPicPr>
        <p:blipFill>
          <a:blip r:embed="rId2"/>
          <a:stretch>
            <a:fillRect/>
          </a:stretch>
        </p:blipFill>
        <p:spPr>
          <a:xfrm>
            <a:off x="1145164" y="3716481"/>
            <a:ext cx="4581525" cy="2057400"/>
          </a:xfrm>
          <a:prstGeom prst="rect">
            <a:avLst/>
          </a:prstGeom>
        </p:spPr>
      </p:pic>
      <p:pic>
        <p:nvPicPr>
          <p:cNvPr id="9" name="Picture 8">
            <a:extLst>
              <a:ext uri="{FF2B5EF4-FFF2-40B4-BE49-F238E27FC236}">
                <a16:creationId xmlns:a16="http://schemas.microsoft.com/office/drawing/2014/main" id="{C6DC0C12-4932-45D3-B7B9-DFADBB0B2E9D}"/>
              </a:ext>
            </a:extLst>
          </p:cNvPr>
          <p:cNvPicPr>
            <a:picLocks noChangeAspect="1"/>
          </p:cNvPicPr>
          <p:nvPr/>
        </p:nvPicPr>
        <p:blipFill>
          <a:blip r:embed="rId3"/>
          <a:stretch>
            <a:fillRect/>
          </a:stretch>
        </p:blipFill>
        <p:spPr>
          <a:xfrm>
            <a:off x="6033653" y="3222697"/>
            <a:ext cx="4591050" cy="2752725"/>
          </a:xfrm>
          <a:prstGeom prst="rect">
            <a:avLst/>
          </a:prstGeom>
        </p:spPr>
      </p:pic>
    </p:spTree>
    <p:extLst>
      <p:ext uri="{BB962C8B-B14F-4D97-AF65-F5344CB8AC3E}">
        <p14:creationId xmlns:p14="http://schemas.microsoft.com/office/powerpoint/2010/main" val="220351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GB"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GB" dirty="0">
                <a:latin typeface="Times New Roman" panose="02020603050405020304" pitchFamily="18" charset="0"/>
                <a:cs typeface="Times New Roman" panose="02020603050405020304" pitchFamily="18" charset="0"/>
              </a:rPr>
              <a:t>Linear Mixing Model</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1611686" y="3710551"/>
            <a:ext cx="6096000" cy="873572"/>
          </a:xfrm>
          <a:prstGeom prst="rect">
            <a:avLst/>
          </a:prstGeom>
        </p:spPr>
        <p:txBody>
          <a:bodyPr>
            <a:spAutoFit/>
          </a:bodyPr>
          <a:lstStyle/>
          <a:p>
            <a:pPr>
              <a:lnSpc>
                <a:spcPct val="150000"/>
              </a:lnSpc>
            </a:pPr>
            <a:r>
              <a:rPr lang="en-GB" dirty="0" err="1">
                <a:latin typeface="Times New Roman" panose="02020603050405020304" pitchFamily="18" charset="0"/>
                <a:cs typeface="Times New Roman" panose="02020603050405020304" pitchFamily="18" charset="0"/>
              </a:rPr>
              <a:t>m</a:t>
            </a:r>
            <a:r>
              <a:rPr lang="en-GB" baseline="-25000" dirty="0" err="1">
                <a:latin typeface="Times New Roman" panose="02020603050405020304" pitchFamily="18" charset="0"/>
                <a:cs typeface="Times New Roman" panose="02020603050405020304" pitchFamily="18" charset="0"/>
              </a:rPr>
              <a:t>k</a:t>
            </a:r>
            <a:r>
              <a:rPr lang="en-GB" dirty="0">
                <a:latin typeface="Times New Roman" panose="02020603050405020304" pitchFamily="18" charset="0"/>
                <a:cs typeface="Times New Roman" panose="02020603050405020304" pitchFamily="18" charset="0"/>
              </a:rPr>
              <a:t> = </a:t>
            </a:r>
            <a:r>
              <a:rPr lang="en-GB" dirty="0" err="1">
                <a:latin typeface="Times New Roman" panose="02020603050405020304" pitchFamily="18" charset="0"/>
                <a:cs typeface="Times New Roman" panose="02020603050405020304" pitchFamily="18" charset="0"/>
              </a:rPr>
              <a:t>mth</a:t>
            </a:r>
            <a:r>
              <a:rPr lang="en-GB" dirty="0">
                <a:latin typeface="Times New Roman" panose="02020603050405020304" pitchFamily="18" charset="0"/>
                <a:cs typeface="Times New Roman" panose="02020603050405020304" pitchFamily="18" charset="0"/>
              </a:rPr>
              <a:t> </a:t>
            </a:r>
            <a:r>
              <a:rPr lang="en-GB" b="0" i="0" u="none" strike="noStrike" baseline="0" dirty="0">
                <a:latin typeface="Times New Roman" panose="02020603050405020304" pitchFamily="18" charset="0"/>
                <a:cs typeface="Times New Roman" panose="02020603050405020304" pitchFamily="18" charset="0"/>
              </a:rPr>
              <a:t>endmember</a:t>
            </a:r>
            <a:endParaRPr lang="en-GB" dirty="0">
              <a:latin typeface="Times New Roman" panose="02020603050405020304" pitchFamily="18" charset="0"/>
              <a:cs typeface="Times New Roman" panose="02020603050405020304" pitchFamily="18" charset="0"/>
            </a:endParaRPr>
          </a:p>
          <a:p>
            <a:pPr>
              <a:lnSpc>
                <a:spcPct val="150000"/>
              </a:lnSpc>
            </a:pPr>
            <a:r>
              <a:rPr lang="en-GB" b="0" i="0" u="none" strike="noStrike" baseline="0" dirty="0">
                <a:latin typeface="Times New Roman" panose="02020603050405020304" pitchFamily="18" charset="0"/>
                <a:cs typeface="Times New Roman" panose="02020603050405020304" pitchFamily="18" charset="0"/>
              </a:rPr>
              <a:t> </a:t>
            </a:r>
            <a:r>
              <a:rPr lang="en-GB" b="0" i="0" u="none" strike="noStrike" baseline="0" dirty="0" err="1">
                <a:latin typeface="Times New Roman" panose="02020603050405020304" pitchFamily="18" charset="0"/>
                <a:cs typeface="Times New Roman" panose="02020603050405020304" pitchFamily="18" charset="0"/>
              </a:rPr>
              <a:t>a</a:t>
            </a:r>
            <a:r>
              <a:rPr lang="en-GB" baseline="-25000" dirty="0" err="1">
                <a:latin typeface="Times New Roman" panose="02020603050405020304" pitchFamily="18" charset="0"/>
                <a:cs typeface="Times New Roman" panose="02020603050405020304" pitchFamily="18" charset="0"/>
              </a:rPr>
              <a:t>k</a:t>
            </a:r>
            <a:r>
              <a:rPr lang="en-GB" b="0" i="0" u="none" strike="noStrike" baseline="0" dirty="0">
                <a:latin typeface="Times New Roman" panose="02020603050405020304" pitchFamily="18" charset="0"/>
                <a:cs typeface="Times New Roman" panose="02020603050405020304" pitchFamily="18" charset="0"/>
              </a:rPr>
              <a:t>=</a:t>
            </a:r>
            <a:r>
              <a:rPr lang="en-GB" b="0" i="0" u="none" strike="noStrike" baseline="0" dirty="0" err="1">
                <a:latin typeface="Times New Roman" panose="02020603050405020304" pitchFamily="18" charset="0"/>
                <a:cs typeface="Times New Roman" panose="02020603050405020304" pitchFamily="18" charset="0"/>
              </a:rPr>
              <a:t>mth</a:t>
            </a:r>
            <a:r>
              <a:rPr lang="en-GB" b="0" i="0" u="none" strike="noStrike" baseline="0" dirty="0">
                <a:latin typeface="Times New Roman" panose="02020603050405020304" pitchFamily="18" charset="0"/>
                <a:cs typeface="Times New Roman" panose="02020603050405020304" pitchFamily="18" charset="0"/>
              </a:rPr>
              <a:t> </a:t>
            </a:r>
            <a:r>
              <a:rPr lang="en-IN" b="0" i="0" u="none" strike="noStrike" baseline="0" dirty="0">
                <a:latin typeface="Times New Roman" panose="02020603050405020304" pitchFamily="18" charset="0"/>
                <a:cs typeface="Times New Roman" panose="02020603050405020304" pitchFamily="18" charset="0"/>
              </a:rPr>
              <a:t>abundance</a:t>
            </a:r>
            <a:r>
              <a:rPr lang="en-IN" b="0" i="0" u="none" strike="noStrike" dirty="0">
                <a:latin typeface="Times New Roman" panose="02020603050405020304" pitchFamily="18" charset="0"/>
                <a:cs typeface="Times New Roman" panose="02020603050405020304" pitchFamily="18" charset="0"/>
              </a:rPr>
              <a:t> of </a:t>
            </a:r>
            <a:r>
              <a:rPr lang="en-IN" b="0" i="0" u="none" strike="noStrike" dirty="0" err="1">
                <a:latin typeface="Times New Roman" panose="02020603050405020304" pitchFamily="18" charset="0"/>
                <a:cs typeface="Times New Roman" panose="02020603050405020304" pitchFamily="18" charset="0"/>
              </a:rPr>
              <a:t>e</a:t>
            </a:r>
            <a:r>
              <a:rPr lang="en-IN" b="0" i="0" u="none" strike="noStrike" baseline="-25000" dirty="0" err="1">
                <a:latin typeface="Times New Roman" panose="02020603050405020304" pitchFamily="18" charset="0"/>
                <a:cs typeface="Times New Roman" panose="02020603050405020304" pitchFamily="18" charset="0"/>
              </a:rPr>
              <a:t>m</a:t>
            </a:r>
            <a:r>
              <a:rPr lang="en-IN" b="0" i="0" u="none" strike="noStrike" dirty="0">
                <a:latin typeface="Times New Roman" panose="02020603050405020304" pitchFamily="18" charset="0"/>
                <a:cs typeface="Times New Roman" panose="02020603050405020304" pitchFamily="18" charset="0"/>
              </a:rPr>
              <a:t> </a:t>
            </a:r>
            <a:r>
              <a:rPr lang="en-IN" b="0" i="0" u="none" strike="noStrike" dirty="0" err="1">
                <a:latin typeface="Times New Roman" panose="02020603050405020304" pitchFamily="18" charset="0"/>
                <a:cs typeface="Times New Roman" panose="02020603050405020304" pitchFamily="18" charset="0"/>
              </a:rPr>
              <a:t>endmember</a:t>
            </a:r>
            <a:r>
              <a:rPr lang="en-IN" b="0" i="0" u="none" strike="noStrike"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0" name="Rectangle 9"/>
          <p:cNvSpPr/>
          <p:nvPr/>
        </p:nvSpPr>
        <p:spPr>
          <a:xfrm>
            <a:off x="1611686" y="4666758"/>
            <a:ext cx="6096000" cy="1704569"/>
          </a:xfrm>
          <a:prstGeom prst="rect">
            <a:avLst/>
          </a:prstGeom>
        </p:spPr>
        <p:txBody>
          <a:bodyPr>
            <a:spAutoFit/>
          </a:bodyPr>
          <a:lstStyle/>
          <a:p>
            <a:pPr>
              <a:lnSpc>
                <a:spcPct val="150000"/>
              </a:lnSpc>
            </a:pPr>
            <a:r>
              <a:rPr lang="en-GB" b="1" i="0" u="none" strike="noStrike" baseline="0" dirty="0">
                <a:latin typeface="Times New Roman" panose="02020603050405020304" pitchFamily="18" charset="0"/>
                <a:cs typeface="Times New Roman" panose="02020603050405020304" pitchFamily="18" charset="0"/>
              </a:rPr>
              <a:t>Steps involved</a:t>
            </a:r>
            <a:r>
              <a:rPr lang="en-GB" b="1" i="0" u="none" strike="noStrike" dirty="0">
                <a:latin typeface="Times New Roman" panose="02020603050405020304" pitchFamily="18" charset="0"/>
                <a:cs typeface="Times New Roman" panose="02020603050405020304" pitchFamily="18" charset="0"/>
              </a:rPr>
              <a:t> in LMM:</a:t>
            </a:r>
            <a:endParaRPr lang="en-IN" b="1" i="0" u="none" strike="noStrike" baseline="0" dirty="0">
              <a:latin typeface="Times New Roman" panose="02020603050405020304" pitchFamily="18" charset="0"/>
              <a:cs typeface="Times New Roman" panose="02020603050405020304" pitchFamily="18" charset="0"/>
            </a:endParaRPr>
          </a:p>
          <a:p>
            <a:pPr>
              <a:lnSpc>
                <a:spcPct val="150000"/>
              </a:lnSpc>
            </a:pPr>
            <a:r>
              <a:rPr lang="en-IN" b="0" i="0" u="none" strike="noStrike" baseline="0" dirty="0">
                <a:latin typeface="Times New Roman" panose="02020603050405020304" pitchFamily="18" charset="0"/>
                <a:cs typeface="Times New Roman" panose="02020603050405020304" pitchFamily="18" charset="0"/>
              </a:rPr>
              <a:t>1. Dimension reduction</a:t>
            </a:r>
          </a:p>
          <a:p>
            <a:pPr>
              <a:lnSpc>
                <a:spcPct val="150000"/>
              </a:lnSpc>
            </a:pPr>
            <a:r>
              <a:rPr lang="en-IN" b="0" i="0" u="none" strike="noStrike" baseline="0" dirty="0">
                <a:latin typeface="Times New Roman" panose="02020603050405020304" pitchFamily="18" charset="0"/>
                <a:cs typeface="Times New Roman" panose="02020603050405020304" pitchFamily="18" charset="0"/>
              </a:rPr>
              <a:t>2. </a:t>
            </a:r>
            <a:r>
              <a:rPr lang="en-IN" b="0" i="0" u="none" strike="noStrike" baseline="0" dirty="0" err="1">
                <a:latin typeface="Times New Roman" panose="02020603050405020304" pitchFamily="18" charset="0"/>
                <a:cs typeface="Times New Roman" panose="02020603050405020304" pitchFamily="18" charset="0"/>
              </a:rPr>
              <a:t>Endmember</a:t>
            </a:r>
            <a:r>
              <a:rPr lang="en-IN" b="0" i="0" u="none" strike="noStrike" baseline="0" dirty="0">
                <a:latin typeface="Times New Roman" panose="02020603050405020304" pitchFamily="18" charset="0"/>
                <a:cs typeface="Times New Roman" panose="02020603050405020304" pitchFamily="18" charset="0"/>
              </a:rPr>
              <a:t> determination</a:t>
            </a:r>
          </a:p>
          <a:p>
            <a:pPr>
              <a:lnSpc>
                <a:spcPct val="150000"/>
              </a:lnSpc>
            </a:pPr>
            <a:r>
              <a:rPr lang="en-GB" b="0" i="0" u="none" strike="noStrike" baseline="0" dirty="0">
                <a:latin typeface="Times New Roman" panose="02020603050405020304" pitchFamily="18" charset="0"/>
                <a:cs typeface="Times New Roman" panose="02020603050405020304" pitchFamily="18" charset="0"/>
              </a:rPr>
              <a:t>3. Estimation of </a:t>
            </a:r>
            <a:r>
              <a:rPr lang="en-GB" b="0" i="0" u="none" strike="noStrike" baseline="0" dirty="0" err="1">
                <a:latin typeface="Times New Roman" panose="02020603050405020304" pitchFamily="18" charset="0"/>
                <a:cs typeface="Times New Roman" panose="02020603050405020304" pitchFamily="18" charset="0"/>
              </a:rPr>
              <a:t>endmember</a:t>
            </a:r>
            <a:r>
              <a:rPr lang="en-GB" b="0" i="0" u="none" strike="noStrike" baseline="0" dirty="0">
                <a:latin typeface="Times New Roman" panose="02020603050405020304" pitchFamily="18" charset="0"/>
                <a:cs typeface="Times New Roman" panose="02020603050405020304" pitchFamily="18" charset="0"/>
              </a:rPr>
              <a:t> spectra and fractional abundance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999F339-63D2-42A9-9997-AA75B226A372}"/>
              </a:ext>
            </a:extLst>
          </p:cNvPr>
          <p:cNvPicPr>
            <a:picLocks noChangeAspect="1"/>
          </p:cNvPicPr>
          <p:nvPr/>
        </p:nvPicPr>
        <p:blipFill>
          <a:blip r:embed="rId2"/>
          <a:stretch>
            <a:fillRect/>
          </a:stretch>
        </p:blipFill>
        <p:spPr>
          <a:xfrm>
            <a:off x="1508412" y="2801696"/>
            <a:ext cx="2938895" cy="691505"/>
          </a:xfrm>
          <a:prstGeom prst="rect">
            <a:avLst/>
          </a:prstGeom>
        </p:spPr>
      </p:pic>
      <p:sp>
        <p:nvSpPr>
          <p:cNvPr id="5" name="Slide Number Placeholder 4">
            <a:extLst>
              <a:ext uri="{FF2B5EF4-FFF2-40B4-BE49-F238E27FC236}">
                <a16:creationId xmlns:a16="http://schemas.microsoft.com/office/drawing/2014/main" id="{34FFAEE8-E5F2-448E-9E74-611BCCFEEB27}"/>
              </a:ext>
            </a:extLst>
          </p:cNvPr>
          <p:cNvSpPr>
            <a:spLocks noGrp="1"/>
          </p:cNvSpPr>
          <p:nvPr>
            <p:ph type="sldNum" sz="quarter" idx="12"/>
          </p:nvPr>
        </p:nvSpPr>
        <p:spPr/>
        <p:txBody>
          <a:bodyPr/>
          <a:lstStyle/>
          <a:p>
            <a:pPr>
              <a:lnSpc>
                <a:spcPct val="150000"/>
              </a:lnSpc>
            </a:pPr>
            <a:fld id="{A47C1714-74DB-41A2-9EFD-7629D78FA829}" type="slidenum">
              <a:rPr lang="en-IN" smtClean="0"/>
              <a:pPr>
                <a:lnSpc>
                  <a:spcPct val="150000"/>
                </a:lnSpc>
              </a:pPr>
              <a:t>5</a:t>
            </a:fld>
            <a:endParaRPr lang="en-IN" dirty="0"/>
          </a:p>
        </p:txBody>
      </p:sp>
      <p:pic>
        <p:nvPicPr>
          <p:cNvPr id="6" name="Picture 5">
            <a:extLst>
              <a:ext uri="{FF2B5EF4-FFF2-40B4-BE49-F238E27FC236}">
                <a16:creationId xmlns:a16="http://schemas.microsoft.com/office/drawing/2014/main" id="{D0EF4997-64CB-4550-8586-62B540779010}"/>
              </a:ext>
            </a:extLst>
          </p:cNvPr>
          <p:cNvPicPr>
            <a:picLocks noChangeAspect="1"/>
          </p:cNvPicPr>
          <p:nvPr/>
        </p:nvPicPr>
        <p:blipFill>
          <a:blip r:embed="rId3"/>
          <a:stretch>
            <a:fillRect/>
          </a:stretch>
        </p:blipFill>
        <p:spPr>
          <a:xfrm>
            <a:off x="5220793" y="1355597"/>
            <a:ext cx="6971207" cy="3918252"/>
          </a:xfrm>
          <a:prstGeom prst="rect">
            <a:avLst/>
          </a:prstGeom>
        </p:spPr>
      </p:pic>
      <p:sp>
        <p:nvSpPr>
          <p:cNvPr id="7" name="TextBox 6">
            <a:extLst>
              <a:ext uri="{FF2B5EF4-FFF2-40B4-BE49-F238E27FC236}">
                <a16:creationId xmlns:a16="http://schemas.microsoft.com/office/drawing/2014/main" id="{9196F906-B20E-4FFB-9E75-3E06AC2A36B9}"/>
              </a:ext>
            </a:extLst>
          </p:cNvPr>
          <p:cNvSpPr txBox="1"/>
          <p:nvPr/>
        </p:nvSpPr>
        <p:spPr>
          <a:xfrm>
            <a:off x="5347855" y="5430982"/>
            <a:ext cx="63176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Figure 3: Example for Linear Mixing Model</a:t>
            </a:r>
          </a:p>
        </p:txBody>
      </p:sp>
    </p:spTree>
    <p:extLst>
      <p:ext uri="{BB962C8B-B14F-4D97-AF65-F5344CB8AC3E}">
        <p14:creationId xmlns:p14="http://schemas.microsoft.com/office/powerpoint/2010/main" val="20629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70196C-F6BB-4C68-8103-FD2321AEB572}"/>
              </a:ext>
            </a:extLst>
          </p:cNvPr>
          <p:cNvSpPr>
            <a:spLocks noGrp="1"/>
          </p:cNvSpPr>
          <p:nvPr>
            <p:ph idx="1"/>
          </p:nvPr>
        </p:nvSpPr>
        <p:spPr>
          <a:xfrm>
            <a:off x="838200" y="872836"/>
            <a:ext cx="10515600" cy="5304127"/>
          </a:xfrm>
        </p:spPr>
        <p:txBody>
          <a:bodyPr/>
          <a:lstStyle/>
          <a:p>
            <a:r>
              <a:rPr lang="en-IN" dirty="0">
                <a:latin typeface="Times New Roman" panose="02020603050405020304" pitchFamily="18" charset="0"/>
                <a:cs typeface="Times New Roman" panose="02020603050405020304" pitchFamily="18" charset="0"/>
              </a:rPr>
              <a:t>Non Linear Mixing Model</a:t>
            </a:r>
          </a:p>
          <a:p>
            <a:pPr lvl="1"/>
            <a:r>
              <a:rPr lang="en-IN" dirty="0">
                <a:latin typeface="Times New Roman" panose="02020603050405020304" pitchFamily="18" charset="0"/>
                <a:cs typeface="Times New Roman" panose="02020603050405020304" pitchFamily="18" charset="0"/>
              </a:rPr>
              <a:t>Bilinear mixing Model </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E68C76-6D41-4DE9-8193-EF5677414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104" y="2052453"/>
            <a:ext cx="3553321" cy="685896"/>
          </a:xfrm>
          <a:prstGeom prst="rect">
            <a:avLst/>
          </a:prstGeom>
        </p:spPr>
      </p:pic>
      <p:sp>
        <p:nvSpPr>
          <p:cNvPr id="5" name="Rectangle 4">
            <a:extLst>
              <a:ext uri="{FF2B5EF4-FFF2-40B4-BE49-F238E27FC236}">
                <a16:creationId xmlns:a16="http://schemas.microsoft.com/office/drawing/2014/main" id="{A92A42F8-656A-464C-A5C8-0E540C119387}"/>
              </a:ext>
            </a:extLst>
          </p:cNvPr>
          <p:cNvSpPr/>
          <p:nvPr/>
        </p:nvSpPr>
        <p:spPr>
          <a:xfrm>
            <a:off x="1317045" y="2738349"/>
            <a:ext cx="10625574" cy="3139321"/>
          </a:xfrm>
          <a:prstGeom prst="rect">
            <a:avLst/>
          </a:prstGeom>
        </p:spPr>
        <p:txBody>
          <a:bodyPr wrap="square">
            <a:spAutoFit/>
          </a:bodyPr>
          <a:lstStyle/>
          <a:p>
            <a:pPr marL="400050" indent="-400050">
              <a:buAutoNum type="romanLcParenBoth"/>
            </a:pPr>
            <a:r>
              <a:rPr lang="en-IN" dirty="0">
                <a:latin typeface="Times New Roman" panose="02020603050405020304" pitchFamily="18" charset="0"/>
                <a:cs typeface="Times New Roman" panose="02020603050405020304" pitchFamily="18" charset="0"/>
              </a:rPr>
              <a:t>y = [y</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 . . , </a:t>
            </a:r>
            <a:r>
              <a:rPr lang="en-IN" dirty="0" err="1">
                <a:latin typeface="Times New Roman" panose="02020603050405020304" pitchFamily="18" charset="0"/>
                <a:cs typeface="Times New Roman" panose="02020603050405020304" pitchFamily="18" charset="0"/>
              </a:rPr>
              <a:t>y</a:t>
            </a:r>
            <a:r>
              <a:rPr lang="en-IN" baseline="-25000" dirty="0" err="1">
                <a:latin typeface="Times New Roman" panose="02020603050405020304" pitchFamily="18" charset="0"/>
                <a:cs typeface="Times New Roman" panose="02020603050405020304" pitchFamily="18" charset="0"/>
              </a:rPr>
              <a:t>L</a:t>
            </a:r>
            <a:r>
              <a:rPr lang="en-IN" dirty="0">
                <a:latin typeface="Times New Roman" panose="02020603050405020304" pitchFamily="18" charset="0"/>
                <a:cs typeface="Times New Roman" panose="02020603050405020304" pitchFamily="18" charset="0"/>
              </a:rPr>
              <a:t>]</a:t>
            </a:r>
            <a:r>
              <a:rPr lang="en-IN" baseline="30000" dirty="0">
                <a:latin typeface="Times New Roman" panose="02020603050405020304" pitchFamily="18" charset="0"/>
                <a:cs typeface="Times New Roman" panose="02020603050405020304" pitchFamily="18" charset="0"/>
              </a:rPr>
              <a:t>T </a:t>
            </a:r>
            <a:r>
              <a:rPr lang="en-IN" dirty="0">
                <a:latin typeface="Times New Roman" panose="02020603050405020304" pitchFamily="18" charset="0"/>
                <a:cs typeface="Times New Roman" panose="02020603050405020304" pitchFamily="18" charset="0"/>
              </a:rPr>
              <a:t>of a mixed pixel </a:t>
            </a:r>
          </a:p>
          <a:p>
            <a:pPr marL="400050" indent="-400050">
              <a:buAutoNum type="romanLcParenBoth"/>
            </a:pPr>
            <a:r>
              <a:rPr lang="en-IN" dirty="0">
                <a:latin typeface="Times New Roman" panose="02020603050405020304" pitchFamily="18" charset="0"/>
                <a:cs typeface="Times New Roman" panose="02020603050405020304" pitchFamily="18" charset="0"/>
              </a:rPr>
              <a:t>endmember spectra </a:t>
            </a:r>
            <a:r>
              <a:rPr lang="en-IN" dirty="0" err="1">
                <a:latin typeface="Times New Roman" panose="02020603050405020304" pitchFamily="18" charset="0"/>
                <a:cs typeface="Times New Roman" panose="02020603050405020304" pitchFamily="18" charset="0"/>
              </a:rPr>
              <a:t>m</a:t>
            </a:r>
            <a:r>
              <a:rPr lang="en-IN" baseline="-25000" dirty="0" err="1">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 = [m</a:t>
            </a:r>
            <a:r>
              <a:rPr lang="en-IN" baseline="-25000" dirty="0">
                <a:latin typeface="Times New Roman" panose="02020603050405020304" pitchFamily="18" charset="0"/>
                <a:cs typeface="Times New Roman" panose="02020603050405020304" pitchFamily="18" charset="0"/>
              </a:rPr>
              <a:t>1,k</a:t>
            </a:r>
            <a:r>
              <a:rPr lang="en-IN" dirty="0">
                <a:latin typeface="Times New Roman" panose="02020603050405020304" pitchFamily="18" charset="0"/>
                <a:cs typeface="Times New Roman" panose="02020603050405020304" pitchFamily="18" charset="0"/>
              </a:rPr>
              <a:t>, . . . , </a:t>
            </a:r>
            <a:r>
              <a:rPr lang="en-IN" dirty="0" err="1">
                <a:latin typeface="Times New Roman" panose="02020603050405020304" pitchFamily="18" charset="0"/>
                <a:cs typeface="Times New Roman" panose="02020603050405020304" pitchFamily="18" charset="0"/>
              </a:rPr>
              <a:t>m</a:t>
            </a:r>
            <a:r>
              <a:rPr lang="en-IN" baseline="-25000" dirty="0" err="1">
                <a:latin typeface="Times New Roman" panose="02020603050405020304" pitchFamily="18" charset="0"/>
                <a:cs typeface="Times New Roman" panose="02020603050405020304" pitchFamily="18" charset="0"/>
              </a:rPr>
              <a:t>L,k</a:t>
            </a:r>
            <a:r>
              <a:rPr lang="en-IN" dirty="0">
                <a:latin typeface="Times New Roman" panose="02020603050405020304" pitchFamily="18" charset="0"/>
                <a:cs typeface="Times New Roman" panose="02020603050405020304" pitchFamily="18" charset="0"/>
              </a:rPr>
              <a:t>]</a:t>
            </a:r>
            <a:r>
              <a:rPr lang="en-IN" baseline="30000"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 k = 1, . . . , R,</a:t>
            </a:r>
          </a:p>
          <a:p>
            <a:pPr marL="400050" indent="-400050">
              <a:buAutoNum type="romanLcParenBoth"/>
            </a:pPr>
            <a:r>
              <a:rPr lang="en-IN" dirty="0">
                <a:latin typeface="Times New Roman" panose="02020603050405020304" pitchFamily="18" charset="0"/>
                <a:cs typeface="Times New Roman" panose="02020603050405020304" pitchFamily="18" charset="0"/>
              </a:rPr>
              <a:t>α = [α</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 . . , α</a:t>
            </a:r>
            <a:r>
              <a:rPr lang="en-IN" baseline="-25000" dirty="0">
                <a:latin typeface="Times New Roman" panose="02020603050405020304" pitchFamily="18" charset="0"/>
                <a:cs typeface="Times New Roman" panose="02020603050405020304" pitchFamily="18" charset="0"/>
              </a:rPr>
              <a:t>R</a:t>
            </a:r>
            <a:r>
              <a:rPr lang="en-IN" dirty="0">
                <a:latin typeface="Times New Roman" panose="02020603050405020304" pitchFamily="18" charset="0"/>
                <a:cs typeface="Times New Roman" panose="02020603050405020304" pitchFamily="18" charset="0"/>
              </a:rPr>
              <a:t>]</a:t>
            </a:r>
            <a:r>
              <a:rPr lang="en-IN" baseline="30000" dirty="0">
                <a:latin typeface="Times New Roman" panose="02020603050405020304" pitchFamily="18" charset="0"/>
                <a:cs typeface="Times New Roman" panose="02020603050405020304" pitchFamily="18" charset="0"/>
              </a:rPr>
              <a:t>T </a:t>
            </a:r>
            <a:r>
              <a:rPr lang="en-IN" dirty="0">
                <a:latin typeface="Times New Roman" panose="02020603050405020304" pitchFamily="18" charset="0"/>
                <a:cs typeface="Times New Roman" panose="02020603050405020304" pitchFamily="18" charset="0"/>
              </a:rPr>
              <a:t>is the fractional abundance vector,</a:t>
            </a:r>
          </a:p>
          <a:p>
            <a:r>
              <a:rPr lang="en-IN" dirty="0">
                <a:latin typeface="Times New Roman" panose="02020603050405020304" pitchFamily="18" charset="0"/>
                <a:cs typeface="Times New Roman" panose="02020603050405020304" pitchFamily="18" charset="0"/>
              </a:rPr>
              <a:t>(iv)n = [n</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 . . , </a:t>
            </a:r>
            <a:r>
              <a:rPr lang="en-IN" dirty="0" err="1">
                <a:latin typeface="Times New Roman" panose="02020603050405020304" pitchFamily="18" charset="0"/>
                <a:cs typeface="Times New Roman" panose="02020603050405020304" pitchFamily="18" charset="0"/>
              </a:rPr>
              <a:t>n</a:t>
            </a:r>
            <a:r>
              <a:rPr lang="en-IN" baseline="-25000" dirty="0" err="1">
                <a:latin typeface="Times New Roman" panose="02020603050405020304" pitchFamily="18" charset="0"/>
                <a:cs typeface="Times New Roman" panose="02020603050405020304" pitchFamily="18" charset="0"/>
              </a:rPr>
              <a:t>L</a:t>
            </a:r>
            <a:r>
              <a:rPr lang="en-IN" dirty="0">
                <a:latin typeface="Times New Roman" panose="02020603050405020304" pitchFamily="18" charset="0"/>
                <a:cs typeface="Times New Roman" panose="02020603050405020304" pitchFamily="18" charset="0"/>
              </a:rPr>
              <a:t>]</a:t>
            </a:r>
            <a:r>
              <a:rPr lang="en-IN" baseline="30000"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 is an additive white noise sequence. n ∼ N(0,σ</a:t>
            </a:r>
            <a:r>
              <a:rPr lang="en-IN" baseline="30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I</a:t>
            </a:r>
            <a:r>
              <a:rPr lang="en-IN" baseline="-25000" dirty="0">
                <a:latin typeface="Times New Roman" panose="02020603050405020304" pitchFamily="18" charset="0"/>
                <a:cs typeface="Times New Roman" panose="02020603050405020304" pitchFamily="18" charset="0"/>
              </a:rPr>
              <a:t>L</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Shortcomings:</a:t>
            </a:r>
          </a:p>
          <a:p>
            <a:r>
              <a:rPr lang="en-US" dirty="0">
                <a:latin typeface="Times New Roman" panose="02020603050405020304" pitchFamily="18" charset="0"/>
                <a:cs typeface="Times New Roman" panose="02020603050405020304" pitchFamily="18" charset="0"/>
              </a:rPr>
              <a:t>1. Bilinear term involves the multiplication of two endmember spectra which are smaller than one, it will have a smaller magnitude than the actual endmembers. This is further exacerbated in several models where these bilinear interaction terms are multiplied with other parameters that are smaller than one.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 The exclusion of self-interactions encountered in many bilinear models.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DB4ACAA-0EF0-4801-91DC-C180E36468C1}"/>
              </a:ext>
            </a:extLst>
          </p:cNvPr>
          <p:cNvSpPr>
            <a:spLocks noGrp="1"/>
          </p:cNvSpPr>
          <p:nvPr>
            <p:ph type="sldNum" sz="quarter" idx="12"/>
          </p:nvPr>
        </p:nvSpPr>
        <p:spPr/>
        <p:txBody>
          <a:bodyPr/>
          <a:lstStyle/>
          <a:p>
            <a:fld id="{A47C1714-74DB-41A2-9EFD-7629D78FA829}" type="slidenum">
              <a:rPr lang="en-IN" smtClean="0"/>
              <a:t>6</a:t>
            </a:fld>
            <a:endParaRPr lang="en-IN" dirty="0"/>
          </a:p>
        </p:txBody>
      </p:sp>
      <p:pic>
        <p:nvPicPr>
          <p:cNvPr id="6" name="Picture 5">
            <a:extLst>
              <a:ext uri="{FF2B5EF4-FFF2-40B4-BE49-F238E27FC236}">
                <a16:creationId xmlns:a16="http://schemas.microsoft.com/office/drawing/2014/main" id="{44272238-66CF-4F06-B429-43E24CA6A5C2}"/>
              </a:ext>
            </a:extLst>
          </p:cNvPr>
          <p:cNvPicPr>
            <a:picLocks noChangeAspect="1"/>
          </p:cNvPicPr>
          <p:nvPr/>
        </p:nvPicPr>
        <p:blipFill>
          <a:blip r:embed="rId3"/>
          <a:stretch>
            <a:fillRect/>
          </a:stretch>
        </p:blipFill>
        <p:spPr>
          <a:xfrm>
            <a:off x="5191804" y="892087"/>
            <a:ext cx="6429375" cy="1666875"/>
          </a:xfrm>
          <a:prstGeom prst="rect">
            <a:avLst/>
          </a:prstGeom>
        </p:spPr>
      </p:pic>
    </p:spTree>
    <p:extLst>
      <p:ext uri="{BB962C8B-B14F-4D97-AF65-F5344CB8AC3E}">
        <p14:creationId xmlns:p14="http://schemas.microsoft.com/office/powerpoint/2010/main" val="222018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Dataset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Dataset Available in .mat format</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8D375F0-AAD3-49AA-ABFB-2DD88D8482D0}"/>
              </a:ext>
            </a:extLst>
          </p:cNvPr>
          <p:cNvSpPr txBox="1"/>
          <p:nvPr/>
        </p:nvSpPr>
        <p:spPr>
          <a:xfrm>
            <a:off x="1124816" y="2493819"/>
            <a:ext cx="655060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Table 1: Summary of Dataset used</a:t>
            </a:r>
          </a:p>
        </p:txBody>
      </p:sp>
      <p:sp>
        <p:nvSpPr>
          <p:cNvPr id="6" name="Slide Number Placeholder 5">
            <a:extLst>
              <a:ext uri="{FF2B5EF4-FFF2-40B4-BE49-F238E27FC236}">
                <a16:creationId xmlns:a16="http://schemas.microsoft.com/office/drawing/2014/main" id="{134866E6-5294-482E-9148-5CA7FE40F2A5}"/>
              </a:ext>
            </a:extLst>
          </p:cNvPr>
          <p:cNvSpPr>
            <a:spLocks noGrp="1"/>
          </p:cNvSpPr>
          <p:nvPr>
            <p:ph type="sldNum" sz="quarter" idx="12"/>
          </p:nvPr>
        </p:nvSpPr>
        <p:spPr/>
        <p:txBody>
          <a:bodyPr/>
          <a:lstStyle/>
          <a:p>
            <a:fld id="{A47C1714-74DB-41A2-9EFD-7629D78FA829}" type="slidenum">
              <a:rPr lang="en-IN" smtClean="0"/>
              <a:t>7</a:t>
            </a:fld>
            <a:endParaRPr lang="en-IN"/>
          </a:p>
        </p:txBody>
      </p:sp>
      <p:pic>
        <p:nvPicPr>
          <p:cNvPr id="7" name="Picture 6">
            <a:extLst>
              <a:ext uri="{FF2B5EF4-FFF2-40B4-BE49-F238E27FC236}">
                <a16:creationId xmlns:a16="http://schemas.microsoft.com/office/drawing/2014/main" id="{E7CFA97B-ADF1-443C-AAD7-2D0454B13BBE}"/>
              </a:ext>
            </a:extLst>
          </p:cNvPr>
          <p:cNvPicPr>
            <a:picLocks noChangeAspect="1"/>
          </p:cNvPicPr>
          <p:nvPr/>
        </p:nvPicPr>
        <p:blipFill>
          <a:blip r:embed="rId2"/>
          <a:stretch>
            <a:fillRect/>
          </a:stretch>
        </p:blipFill>
        <p:spPr>
          <a:xfrm>
            <a:off x="1124815" y="3124994"/>
            <a:ext cx="6704253" cy="1142206"/>
          </a:xfrm>
          <a:prstGeom prst="rect">
            <a:avLst/>
          </a:prstGeom>
        </p:spPr>
      </p:pic>
    </p:spTree>
    <p:extLst>
      <p:ext uri="{BB962C8B-B14F-4D97-AF65-F5344CB8AC3E}">
        <p14:creationId xmlns:p14="http://schemas.microsoft.com/office/powerpoint/2010/main" val="219819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2BB885-3A6F-48EA-B3B7-126097528B1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Architecture</a:t>
            </a:r>
          </a:p>
        </p:txBody>
      </p:sp>
      <p:pic>
        <p:nvPicPr>
          <p:cNvPr id="11" name="Content Placeholder 10">
            <a:extLst>
              <a:ext uri="{FF2B5EF4-FFF2-40B4-BE49-F238E27FC236}">
                <a16:creationId xmlns:a16="http://schemas.microsoft.com/office/drawing/2014/main" id="{0DB0BE29-6177-4FA9-BEB5-2A60D5857E1F}"/>
              </a:ext>
            </a:extLst>
          </p:cNvPr>
          <p:cNvPicPr>
            <a:picLocks noGrp="1" noChangeAspect="1"/>
          </p:cNvPicPr>
          <p:nvPr>
            <p:ph idx="1"/>
          </p:nvPr>
        </p:nvPicPr>
        <p:blipFill>
          <a:blip r:embed="rId2"/>
          <a:stretch>
            <a:fillRect/>
          </a:stretch>
        </p:blipFill>
        <p:spPr>
          <a:xfrm>
            <a:off x="1675116" y="1414662"/>
            <a:ext cx="7567149" cy="4351338"/>
          </a:xfrm>
          <a:prstGeom prst="rect">
            <a:avLst/>
          </a:prstGeom>
        </p:spPr>
      </p:pic>
      <p:sp>
        <p:nvSpPr>
          <p:cNvPr id="16" name="Rectangle 15">
            <a:extLst>
              <a:ext uri="{FF2B5EF4-FFF2-40B4-BE49-F238E27FC236}">
                <a16:creationId xmlns:a16="http://schemas.microsoft.com/office/drawing/2014/main" id="{0B5BC325-77F5-4A47-8EAF-D289A3CFE89B}"/>
              </a:ext>
            </a:extLst>
          </p:cNvPr>
          <p:cNvSpPr/>
          <p:nvPr/>
        </p:nvSpPr>
        <p:spPr>
          <a:xfrm>
            <a:off x="1675116" y="5766000"/>
            <a:ext cx="9339248" cy="830997"/>
          </a:xfrm>
          <a:prstGeom prst="rect">
            <a:avLst/>
          </a:prstGeom>
        </p:spPr>
        <p:txBody>
          <a:bodyPr wrap="square">
            <a:spAutoFit/>
          </a:bodyPr>
          <a:lstStyle/>
          <a:p>
            <a:pPr algn="just"/>
            <a:r>
              <a:rPr lang="en-GB" sz="1600" dirty="0">
                <a:latin typeface="Times New Roman" panose="02020603050405020304" pitchFamily="18" charset="0"/>
                <a:cs typeface="Times New Roman" panose="02020603050405020304" pitchFamily="18" charset="0"/>
              </a:rPr>
              <a:t>Figure 3: </a:t>
            </a:r>
            <a:r>
              <a:rPr lang="en-US" sz="1600" dirty="0">
                <a:latin typeface="Times New Roman" panose="02020603050405020304" pitchFamily="18" charset="0"/>
                <a:cs typeface="Times New Roman" panose="02020603050405020304" pitchFamily="18" charset="0"/>
              </a:rPr>
              <a:t>The autoencoder is trained on all the spectra in the HSI for a number of epochs. After training, abundance maps can be extracted as the activations of the last hidden layer for each input spectra, and the weights of the decoder are the </a:t>
            </a:r>
            <a:r>
              <a:rPr lang="en-IN" sz="1600" dirty="0">
                <a:latin typeface="Times New Roman" panose="02020603050405020304" pitchFamily="18" charset="0"/>
                <a:cs typeface="Times New Roman" panose="02020603050405020304" pitchFamily="18" charset="0"/>
              </a:rPr>
              <a:t>endmember spectra. [3]</a:t>
            </a:r>
          </a:p>
        </p:txBody>
      </p:sp>
      <p:sp>
        <p:nvSpPr>
          <p:cNvPr id="2" name="Slide Number Placeholder 1">
            <a:extLst>
              <a:ext uri="{FF2B5EF4-FFF2-40B4-BE49-F238E27FC236}">
                <a16:creationId xmlns:a16="http://schemas.microsoft.com/office/drawing/2014/main" id="{3234E241-AADA-45A8-A64B-84913190BD5F}"/>
              </a:ext>
            </a:extLst>
          </p:cNvPr>
          <p:cNvSpPr>
            <a:spLocks noGrp="1"/>
          </p:cNvSpPr>
          <p:nvPr>
            <p:ph type="sldNum" sz="quarter" idx="12"/>
          </p:nvPr>
        </p:nvSpPr>
        <p:spPr/>
        <p:txBody>
          <a:bodyPr/>
          <a:lstStyle/>
          <a:p>
            <a:fld id="{A47C1714-74DB-41A2-9EFD-7629D78FA829}" type="slidenum">
              <a:rPr lang="en-IN" smtClean="0"/>
              <a:t>8</a:t>
            </a:fld>
            <a:endParaRPr lang="en-IN"/>
          </a:p>
        </p:txBody>
      </p:sp>
    </p:spTree>
    <p:extLst>
      <p:ext uri="{BB962C8B-B14F-4D97-AF65-F5344CB8AC3E}">
        <p14:creationId xmlns:p14="http://schemas.microsoft.com/office/powerpoint/2010/main" val="339426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E951-816D-4258-B0FC-47D9461834A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Hyperparameter Tuning</a:t>
            </a:r>
          </a:p>
        </p:txBody>
      </p:sp>
      <p:sp>
        <p:nvSpPr>
          <p:cNvPr id="3" name="Content Placeholder 2">
            <a:extLst>
              <a:ext uri="{FF2B5EF4-FFF2-40B4-BE49-F238E27FC236}">
                <a16:creationId xmlns:a16="http://schemas.microsoft.com/office/drawing/2014/main" id="{CA69DAA5-C430-4F3B-85F0-0328C5FA634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Batch size - 6</a:t>
            </a:r>
          </a:p>
          <a:p>
            <a:r>
              <a:rPr lang="en-US" sz="2400" dirty="0">
                <a:latin typeface="Times New Roman" panose="02020603050405020304" pitchFamily="18" charset="0"/>
                <a:cs typeface="Times New Roman" panose="02020603050405020304" pitchFamily="18" charset="0"/>
              </a:rPr>
              <a:t>Learning rate - 0.001</a:t>
            </a:r>
          </a:p>
          <a:p>
            <a:r>
              <a:rPr lang="en-US" sz="2400" dirty="0">
                <a:latin typeface="Times New Roman" panose="02020603050405020304" pitchFamily="18" charset="0"/>
                <a:cs typeface="Times New Roman" panose="02020603050405020304" pitchFamily="18" charset="0"/>
              </a:rPr>
              <a:t>epochs - 100</a:t>
            </a:r>
          </a:p>
          <a:p>
            <a:r>
              <a:rPr lang="en-US" sz="2400" dirty="0">
                <a:latin typeface="Times New Roman" panose="02020603050405020304" pitchFamily="18" charset="0"/>
                <a:cs typeface="Times New Roman" panose="02020603050405020304" pitchFamily="18" charset="0"/>
              </a:rPr>
              <a:t>loss – SAD/MSE</a:t>
            </a:r>
          </a:p>
          <a:p>
            <a:r>
              <a:rPr lang="en-US" sz="2400" dirty="0">
                <a:latin typeface="Times New Roman" panose="02020603050405020304" pitchFamily="18" charset="0"/>
                <a:cs typeface="Times New Roman" panose="02020603050405020304" pitchFamily="18" charset="0"/>
              </a:rPr>
              <a:t>optimizer - Adam</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F88A02-57BC-4714-9652-8C9E6D0005E0}"/>
              </a:ext>
            </a:extLst>
          </p:cNvPr>
          <p:cNvSpPr txBox="1"/>
          <p:nvPr/>
        </p:nvSpPr>
        <p:spPr>
          <a:xfrm>
            <a:off x="5049982" y="1388825"/>
            <a:ext cx="568036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Table 2: Model Summary of Autoencoder</a:t>
            </a:r>
          </a:p>
        </p:txBody>
      </p:sp>
      <p:sp>
        <p:nvSpPr>
          <p:cNvPr id="6" name="Slide Number Placeholder 5">
            <a:extLst>
              <a:ext uri="{FF2B5EF4-FFF2-40B4-BE49-F238E27FC236}">
                <a16:creationId xmlns:a16="http://schemas.microsoft.com/office/drawing/2014/main" id="{E0EC99FF-E3BE-42C7-B525-A59064F90473}"/>
              </a:ext>
            </a:extLst>
          </p:cNvPr>
          <p:cNvSpPr>
            <a:spLocks noGrp="1"/>
          </p:cNvSpPr>
          <p:nvPr>
            <p:ph type="sldNum" sz="quarter" idx="12"/>
          </p:nvPr>
        </p:nvSpPr>
        <p:spPr/>
        <p:txBody>
          <a:bodyPr/>
          <a:lstStyle/>
          <a:p>
            <a:fld id="{A47C1714-74DB-41A2-9EFD-7629D78FA829}" type="slidenum">
              <a:rPr lang="en-IN" smtClean="0"/>
              <a:t>9</a:t>
            </a:fld>
            <a:endParaRPr lang="en-IN"/>
          </a:p>
        </p:txBody>
      </p:sp>
      <p:pic>
        <p:nvPicPr>
          <p:cNvPr id="7" name="Picture 6">
            <a:extLst>
              <a:ext uri="{FF2B5EF4-FFF2-40B4-BE49-F238E27FC236}">
                <a16:creationId xmlns:a16="http://schemas.microsoft.com/office/drawing/2014/main" id="{3116AF6B-1585-4321-A69F-A8B66E5F5EDC}"/>
              </a:ext>
            </a:extLst>
          </p:cNvPr>
          <p:cNvPicPr>
            <a:picLocks noChangeAspect="1"/>
          </p:cNvPicPr>
          <p:nvPr/>
        </p:nvPicPr>
        <p:blipFill>
          <a:blip r:embed="rId2"/>
          <a:stretch>
            <a:fillRect/>
          </a:stretch>
        </p:blipFill>
        <p:spPr>
          <a:xfrm>
            <a:off x="5049982" y="1870075"/>
            <a:ext cx="6705600" cy="4333875"/>
          </a:xfrm>
          <a:prstGeom prst="rect">
            <a:avLst/>
          </a:prstGeom>
        </p:spPr>
      </p:pic>
      <p:pic>
        <p:nvPicPr>
          <p:cNvPr id="9" name="Picture 8">
            <a:extLst>
              <a:ext uri="{FF2B5EF4-FFF2-40B4-BE49-F238E27FC236}">
                <a16:creationId xmlns:a16="http://schemas.microsoft.com/office/drawing/2014/main" id="{38C6F719-94FB-40E5-9181-116EA16F2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462" y="4297640"/>
            <a:ext cx="2864665" cy="2184669"/>
          </a:xfrm>
          <a:prstGeom prst="rect">
            <a:avLst/>
          </a:prstGeom>
        </p:spPr>
      </p:pic>
      <p:sp>
        <p:nvSpPr>
          <p:cNvPr id="10" name="TextBox 9">
            <a:extLst>
              <a:ext uri="{FF2B5EF4-FFF2-40B4-BE49-F238E27FC236}">
                <a16:creationId xmlns:a16="http://schemas.microsoft.com/office/drawing/2014/main" id="{5108FCA5-5DAE-46EC-89EE-86428849778E}"/>
              </a:ext>
            </a:extLst>
          </p:cNvPr>
          <p:cNvSpPr txBox="1"/>
          <p:nvPr/>
        </p:nvSpPr>
        <p:spPr>
          <a:xfrm>
            <a:off x="838200" y="6492875"/>
            <a:ext cx="7543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Figure 5: Loss Curve for training on Urban4 dataset with MSE loss function</a:t>
            </a:r>
          </a:p>
        </p:txBody>
      </p:sp>
    </p:spTree>
    <p:extLst>
      <p:ext uri="{BB962C8B-B14F-4D97-AF65-F5344CB8AC3E}">
        <p14:creationId xmlns:p14="http://schemas.microsoft.com/office/powerpoint/2010/main" val="351204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Hyper Spectral Image Unmixing</Template>
  <TotalTime>1905</TotalTime>
  <Words>959</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Outline</vt:lpstr>
      <vt:lpstr>Problem Statement</vt:lpstr>
      <vt:lpstr>Motivation for Nonlinear Unmixing</vt:lpstr>
      <vt:lpstr>Literature Review</vt:lpstr>
      <vt:lpstr>PowerPoint Presentation</vt:lpstr>
      <vt:lpstr>Dataset</vt:lpstr>
      <vt:lpstr>Architecture</vt:lpstr>
      <vt:lpstr>Hyperparameter Tuning</vt:lpstr>
      <vt:lpstr>Loss Function </vt:lpstr>
      <vt:lpstr>Results</vt:lpstr>
      <vt:lpstr>PowerPoint Presentation</vt:lpstr>
      <vt:lpstr>PowerPoint Presentation</vt:lpstr>
      <vt:lpstr>PowerPoint Presentation</vt:lpstr>
      <vt:lpstr>Performance Measure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Linear Hyper Spectral Image Unmixing </dc:title>
  <dc:creator>UDAYAKUMAR V</dc:creator>
  <cp:lastModifiedBy>UDAYAKUMAR V</cp:lastModifiedBy>
  <cp:revision>56</cp:revision>
  <dcterms:created xsi:type="dcterms:W3CDTF">2023-03-21T18:46:23Z</dcterms:created>
  <dcterms:modified xsi:type="dcterms:W3CDTF">2023-04-29T10:02:59Z</dcterms:modified>
</cp:coreProperties>
</file>