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66" r:id="rId11"/>
    <p:sldId id="2146847056"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67" d="100"/>
          <a:sy n="67" d="100"/>
        </p:scale>
        <p:origin x="81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6/24/2024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6/24/2024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6/24/2024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6/24/2024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6/24/2024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6/24/2024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6/24/2024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6/24/2024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6/24/2024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6/24/2024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Sentiment Analysis PROJECT</a:t>
            </a:r>
          </a:p>
        </p:txBody>
      </p:sp>
      <p:sp>
        <p:nvSpPr>
          <p:cNvPr id="4" name="TextBox 3"/>
          <p:cNvSpPr txBox="1"/>
          <p:nvPr/>
        </p:nvSpPr>
        <p:spPr>
          <a:xfrm>
            <a:off x="1435485" y="4484765"/>
            <a:ext cx="7980183" cy="2246769"/>
          </a:xfrm>
          <a:prstGeom prst="rect">
            <a:avLst/>
          </a:prstGeom>
          <a:noFill/>
          <a:ln>
            <a:noFill/>
          </a:ln>
        </p:spPr>
        <p:txBody>
          <a:bodyPr wrap="square" lIns="91440" tIns="45720" rIns="91440" bIns="45720" rtlCol="0" anchor="t">
            <a:spAutoFit/>
          </a:bodyPr>
          <a:lstStyle/>
          <a:p>
            <a:endParaRPr lang="en-US" sz="2000" b="1" u="sng" dirty="0">
              <a:solidFill>
                <a:schemeClr val="accent1"/>
              </a:solidFill>
              <a:latin typeface="Arial" pitchFamily="34" charset="0"/>
              <a:cs typeface="Arial" pitchFamily="34" charset="0"/>
            </a:endParaRPr>
          </a:p>
          <a:p>
            <a:r>
              <a:rPr lang="en-US" sz="2000" b="1" u="sng" dirty="0">
                <a:solidFill>
                  <a:schemeClr val="accent1"/>
                </a:solidFill>
                <a:latin typeface="Arial" pitchFamily="34" charset="0"/>
                <a:cs typeface="Arial" pitchFamily="34" charset="0"/>
              </a:rPr>
              <a:t>Presented By:</a:t>
            </a:r>
          </a:p>
          <a:p>
            <a:r>
              <a:rPr lang="en-IN" sz="2000" b="1" dirty="0">
                <a:solidFill>
                  <a:schemeClr val="accent1"/>
                </a:solidFill>
                <a:latin typeface="Arial"/>
                <a:cs typeface="Arial"/>
              </a:rPr>
              <a:t>Name: T. Pavan Sai</a:t>
            </a:r>
          </a:p>
          <a:p>
            <a:r>
              <a:rPr lang="en-IN" sz="2000" b="1" dirty="0">
                <a:solidFill>
                  <a:schemeClr val="accent1"/>
                </a:solidFill>
                <a:latin typeface="Arial"/>
                <a:cs typeface="Arial"/>
              </a:rPr>
              <a:t>College:</a:t>
            </a:r>
            <a:r>
              <a:rPr lang="en-US" sz="2000" dirty="0">
                <a:solidFill>
                  <a:schemeClr val="accent1"/>
                </a:solidFill>
              </a:rPr>
              <a:t>Vasireddy Venkatadri Institute of Technology</a:t>
            </a:r>
          </a:p>
          <a:p>
            <a:r>
              <a:rPr lang="en-IN" sz="2000" b="1" dirty="0">
                <a:solidFill>
                  <a:schemeClr val="accent1"/>
                </a:solidFill>
              </a:rPr>
              <a:t>Dept: Information Technology</a:t>
            </a:r>
            <a:endParaRPr lang="en-US" sz="2000" b="1" dirty="0">
              <a:solidFill>
                <a:schemeClr val="accent1"/>
              </a:solidFill>
            </a:endParaRPr>
          </a:p>
          <a:p>
            <a:br>
              <a:rPr lang="en-US" sz="2000" dirty="0">
                <a:solidFill>
                  <a:schemeClr val="accent1"/>
                </a:solidFill>
              </a:rPr>
            </a:br>
            <a:endParaRPr lang="en-US" sz="2000" b="1" dirty="0">
              <a:solidFill>
                <a:schemeClr val="accent1"/>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To sum up, creating a sentiment analysis model to categorize restaurant reviews as favorable or unfavorable has been a worthwhile project. Through the application of machine learning algorithms and natural language processing techniques, we were able to develop a model that effectively interprets client sentiment. Restaurants can greatly benefit from this technology by using the actionable insights it offers into client feedback to increase customer happiness and service quality. The project opens the door for more sophisticated and individualized client experiences by showcasing the effectiveness of data-driven decision-making in the hospitality sector.</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TextBox 5"/>
          <p:cNvSpPr txBox="1"/>
          <p:nvPr/>
        </p:nvSpPr>
        <p:spPr>
          <a:xfrm>
            <a:off x="649995" y="1454227"/>
            <a:ext cx="11116019" cy="4524315"/>
          </a:xfrm>
          <a:prstGeom prst="rect">
            <a:avLst/>
          </a:prstGeom>
          <a:noFill/>
        </p:spPr>
        <p:txBody>
          <a:bodyPr wrap="square" rtlCol="0">
            <a:spAutoFit/>
          </a:bodyPr>
          <a:lstStyle/>
          <a:p>
            <a:pPr marL="342900" indent="-342900">
              <a:buAutoNum type="arabicPeriod"/>
            </a:pPr>
            <a:r>
              <a:rPr lang="en-US" u="sng" dirty="0"/>
              <a:t>Improved Customer Insights</a:t>
            </a:r>
            <a:r>
              <a:rPr lang="en-US" dirty="0"/>
              <a:t>: Businesses can gain deeper insights into customer satisfaction and preferences, helping them to improve services and address issues promptly.</a:t>
            </a:r>
          </a:p>
          <a:p>
            <a:pPr marL="342900" indent="-342900"/>
            <a:r>
              <a:rPr lang="en-US" dirty="0"/>
              <a:t> 2. </a:t>
            </a:r>
            <a:r>
              <a:rPr lang="en-US" u="sng" dirty="0"/>
              <a:t>Automated Feedback Analysis: </a:t>
            </a:r>
            <a:r>
              <a:rPr lang="en-US" dirty="0"/>
              <a:t>Automating the review analysis process saves time and resources for businesses, enabling them to quickly respond to customer feedback.</a:t>
            </a:r>
          </a:p>
          <a:p>
            <a:pPr marL="342900" indent="-342900"/>
            <a:r>
              <a:rPr lang="en-US" dirty="0"/>
              <a:t> 3. </a:t>
            </a:r>
            <a:r>
              <a:rPr lang="en-US" u="sng" dirty="0"/>
              <a:t>Enhanced Marketing Strategies: </a:t>
            </a:r>
            <a:r>
              <a:rPr lang="en-US" dirty="0"/>
              <a:t>Understanding sentiment trends can help in tailoring marketing strategies to better match customer sentiments, leading to more effective campaigns.</a:t>
            </a:r>
          </a:p>
          <a:p>
            <a:pPr marL="342900" indent="-342900"/>
            <a:r>
              <a:rPr lang="en-US" dirty="0"/>
              <a:t> 4. </a:t>
            </a:r>
            <a:r>
              <a:rPr lang="en-US" u="sng" dirty="0"/>
              <a:t>Personalized Customer Experience: </a:t>
            </a:r>
            <a:r>
              <a:rPr lang="en-US" dirty="0"/>
              <a:t>Restaurants can personalize customer interactions based on review sentiment, offering targeted promotions or addressing specific concerns. </a:t>
            </a:r>
          </a:p>
          <a:p>
            <a:pPr marL="342900" indent="-342900"/>
            <a:r>
              <a:rPr lang="en-US" dirty="0"/>
              <a:t>5. </a:t>
            </a:r>
            <a:r>
              <a:rPr lang="en-US" u="sng" dirty="0"/>
              <a:t>Competitor Analysis: </a:t>
            </a:r>
            <a:r>
              <a:rPr lang="en-US" dirty="0"/>
              <a:t>Analyzing competitor reviews can provide strategic insights, helping businesses to identify strengths and weaknesses relative to their competition.</a:t>
            </a:r>
          </a:p>
          <a:p>
            <a:pPr marL="342900" indent="-342900"/>
            <a:r>
              <a:rPr lang="en-US" dirty="0"/>
              <a:t>6. </a:t>
            </a:r>
            <a:r>
              <a:rPr lang="en-US" u="sng" dirty="0"/>
              <a:t>Product and Service Development: </a:t>
            </a:r>
            <a:r>
              <a:rPr lang="en-US" dirty="0"/>
              <a:t>Insights from sentiment analysis can inform product development and service enhancements, ensuring they meet customer expectations and demands.</a:t>
            </a:r>
          </a:p>
          <a:p>
            <a:pPr marL="342900" indent="-342900"/>
            <a:r>
              <a:rPr lang="en-US" dirty="0"/>
              <a:t>7. </a:t>
            </a:r>
            <a:r>
              <a:rPr lang="en-US" u="sng" dirty="0"/>
              <a:t>Integration with Other Systems: </a:t>
            </a:r>
            <a:r>
              <a:rPr lang="en-US" dirty="0"/>
              <a:t>Sentiment analysis models can be integrated with customer relationship management (CRM) systems and other analytics tools for a comprehensive approach to customer feedback.</a:t>
            </a:r>
          </a:p>
          <a:p>
            <a:pPr marL="342900" indent="-342900"/>
            <a:r>
              <a:rPr lang="en-US" dirty="0"/>
              <a:t>8. </a:t>
            </a:r>
            <a:r>
              <a:rPr lang="en-US" u="sng" dirty="0"/>
              <a:t>Enhanced Decision-Making: </a:t>
            </a:r>
            <a:r>
              <a:rPr lang="en-US" dirty="0"/>
              <a:t>Data-driven insights from sentiment analysis aid in informed decision-making, improving overall business strategy and operations.</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6" name="TextBox 5"/>
          <p:cNvSpPr txBox="1"/>
          <p:nvPr/>
        </p:nvSpPr>
        <p:spPr>
          <a:xfrm>
            <a:off x="683046" y="1156771"/>
            <a:ext cx="10884665" cy="5078313"/>
          </a:xfrm>
          <a:prstGeom prst="rect">
            <a:avLst/>
          </a:prstGeom>
          <a:noFill/>
        </p:spPr>
        <p:txBody>
          <a:bodyPr wrap="square" rtlCol="0">
            <a:spAutoFit/>
          </a:bodyPr>
          <a:lstStyle/>
          <a:p>
            <a:r>
              <a:rPr lang="en-US" u="sng" dirty="0"/>
              <a:t>Books and Papers:</a:t>
            </a:r>
          </a:p>
          <a:p>
            <a:r>
              <a:rPr lang="en-US" dirty="0"/>
              <a:t>1. Sentiment Analysis and Opinion Mining" by Bing Liu</a:t>
            </a:r>
          </a:p>
          <a:p>
            <a:r>
              <a:rPr lang="en-US" dirty="0"/>
              <a:t>   - A comprehensive resource that covers the fundamentals and advanced techniques in sentiment analysis.</a:t>
            </a:r>
          </a:p>
          <a:p>
            <a:r>
              <a:rPr lang="en-US" dirty="0"/>
              <a:t>2. Deep Learning for Natural Language Processing" by Palash Goyal, Sumit Pandey, and Karan Jain</a:t>
            </a:r>
          </a:p>
          <a:p>
            <a:r>
              <a:rPr lang="en-US" dirty="0"/>
              <a:t>3. "Learning Word Vectors for Sentiment Analysis" by Andrew L. Maas, et al.</a:t>
            </a:r>
          </a:p>
          <a:p>
            <a:r>
              <a:rPr lang="en-US" dirty="0"/>
              <a:t>   - A research paper detailing the use of word vectors in sentiment analysis.</a:t>
            </a:r>
          </a:p>
          <a:p>
            <a:r>
              <a:rPr lang="en-US" dirty="0"/>
              <a:t> </a:t>
            </a:r>
          </a:p>
          <a:p>
            <a:r>
              <a:rPr lang="en-US" u="sng" dirty="0"/>
              <a:t> Online Courses:</a:t>
            </a:r>
          </a:p>
          <a:p>
            <a:r>
              <a:rPr lang="en-US" dirty="0"/>
              <a:t>1. Coursera - Natural Language Processing with Deep Learning</a:t>
            </a:r>
          </a:p>
          <a:p>
            <a:r>
              <a:rPr lang="en-US" dirty="0"/>
              <a:t>   - Offered by Stanford University, this course includes sections on sentiment analysis using deep learning techniques.</a:t>
            </a:r>
          </a:p>
          <a:p>
            <a:r>
              <a:rPr lang="en-US" dirty="0"/>
              <a:t>2. edX - Natural Language Processing (NLP) with Python for Machine Learning</a:t>
            </a:r>
          </a:p>
          <a:p>
            <a:endParaRPr lang="en-US" dirty="0"/>
          </a:p>
          <a:p>
            <a:r>
              <a:rPr lang="en-US" u="sng" dirty="0"/>
              <a:t>Tutorials and Articles:</a:t>
            </a:r>
          </a:p>
          <a:p>
            <a:pPr marL="342900" indent="-342900">
              <a:buAutoNum type="arabicPeriod"/>
            </a:pPr>
            <a:r>
              <a:rPr lang="en-US" dirty="0"/>
              <a:t>Kaggle - Sentiment Analysis on Restaurant Reviews</a:t>
            </a:r>
          </a:p>
          <a:p>
            <a:pPr marL="342900" indent="-342900"/>
            <a:r>
              <a:rPr lang="en-US" dirty="0"/>
              <a:t>2. Towards Data Science - Sentiment Analysis of Yelp Reviews</a:t>
            </a:r>
          </a:p>
          <a:p>
            <a:r>
              <a:rPr lang="en-US" dirty="0"/>
              <a:t>3.Medium - Building a Sentiment Analysis Model with TensorFlow and Keras</a:t>
            </a:r>
          </a:p>
          <a:p>
            <a:endParaRPr lang="en-US"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TextBox 5"/>
          <p:cNvSpPr txBox="1"/>
          <p:nvPr/>
        </p:nvSpPr>
        <p:spPr>
          <a:xfrm>
            <a:off x="649995" y="1200838"/>
            <a:ext cx="10642294" cy="5139869"/>
          </a:xfrm>
          <a:prstGeom prst="rect">
            <a:avLst/>
          </a:prstGeom>
          <a:noFill/>
        </p:spPr>
        <p:txBody>
          <a:bodyPr wrap="square" rtlCol="0">
            <a:spAutoFit/>
          </a:bodyPr>
          <a:lstStyle/>
          <a:p>
            <a:pPr marL="305435" indent="-305435">
              <a:buNone/>
            </a:pPr>
            <a:r>
              <a:rPr lang="en-US" sz="3600" b="1" dirty="0"/>
              <a:t>Develop</a:t>
            </a:r>
            <a:r>
              <a:rPr lang="en-US" sz="3200" b="1" dirty="0"/>
              <a:t> a sentiment analysis model to classify restarunt reviews as positive or negative</a:t>
            </a:r>
          </a:p>
          <a:p>
            <a:pPr marL="305435" indent="-305435">
              <a:buNone/>
            </a:pPr>
            <a:r>
              <a:rPr lang="en-IN" sz="2000" b="1" u="sng" dirty="0"/>
              <a:t>Description:</a:t>
            </a:r>
          </a:p>
          <a:p>
            <a:pPr marL="305435" indent="-305435">
              <a:buNone/>
            </a:pPr>
            <a:r>
              <a:rPr lang="en-US" sz="2000" i="1" dirty="0"/>
              <a:t>               This article provides an overview of sentiment analysis, common terms, and how Natural</a:t>
            </a:r>
          </a:p>
          <a:p>
            <a:pPr marL="305435" indent="-305435">
              <a:buNone/>
            </a:pPr>
            <a:r>
              <a:rPr lang="en-US" sz="2000" i="1" dirty="0"/>
              <a:t>Language Processing (NLP) models are applied to restaurant reviews. By the end of this post,</a:t>
            </a:r>
          </a:p>
          <a:p>
            <a:pPr marL="305435" indent="-305435">
              <a:buNone/>
            </a:pPr>
            <a:r>
              <a:rPr lang="en-US" sz="2000" i="1" dirty="0"/>
              <a:t>you’ll have a thorough understanding of sentiment analysis, even if you’re new to the concept.</a:t>
            </a:r>
          </a:p>
          <a:p>
            <a:pPr fontAlgn="base"/>
            <a:r>
              <a:rPr lang="en-US" sz="2000" i="1" dirty="0"/>
              <a:t>              sentiment analysis ,</a:t>
            </a:r>
            <a:r>
              <a:rPr lang="en-US" sz="2000" dirty="0"/>
              <a:t>also known as opinion mining, is a method for identifying the positive, negative, or neutral tone of a piece of text. For instance, if you read a review saying, “The food was amazing and the service was excellent!” it’s clearly positive. Conversely, a review stating, “The food was terrible and the service was slow” is negative. Sentiment analysis uses computer algorithms to automate this process.Think of sentiment analysis as a superpower that enables computers to understand emotions in written text. Just as you can discern if someone is happy or sad from their tone of voice, sentiment analysis analyzes words and phrases to determine if a review is positive, negative, or neutral.</a:t>
            </a:r>
          </a:p>
          <a:p>
            <a:pPr marL="305435" indent="-305435">
              <a:buNone/>
            </a:pPr>
            <a:endParaRPr lang="en-IN" sz="2000" u="sng"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65650" y="59994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599946"/>
            <a:ext cx="11613485" cy="6051406"/>
          </a:xfrm>
        </p:spPr>
        <p:txBody>
          <a:bodyPr vert="horz" lIns="91440" tIns="45720" rIns="91440" bIns="45720" rtlCol="0" anchor="ctr">
            <a:noAutofit/>
          </a:bodyPr>
          <a:lstStyle/>
          <a:p>
            <a:pPr marL="0" indent="0">
              <a:buNone/>
            </a:pPr>
            <a:r>
              <a:rPr lang="en-US" sz="1600" b="1" dirty="0"/>
              <a:t>Data Acquisition:</a:t>
            </a:r>
          </a:p>
          <a:p>
            <a:pPr marL="0" indent="0">
              <a:buNone/>
            </a:pPr>
            <a:r>
              <a:rPr lang="en-US" sz="1600" dirty="0"/>
              <a:t>1.Restaurant Review Dataset You'll need a collection of labeled restaurant </a:t>
            </a:r>
            <a:r>
              <a:rPr lang="en-US" sz="1600" dirty="0" err="1"/>
              <a:t>reviews.This</a:t>
            </a:r>
            <a:r>
              <a:rPr lang="en-US" sz="1600" dirty="0"/>
              <a:t> data can be obtained from various sources:</a:t>
            </a:r>
          </a:p>
          <a:p>
            <a:pPr marL="0" indent="0">
              <a:buNone/>
            </a:pPr>
            <a:r>
              <a:rPr lang="en-US" sz="1600" dirty="0"/>
              <a:t>    * Public Datasets: Platforms like Kaggle offer pre-made datasets of restaurant reviews with sentiment labels [1].</a:t>
            </a:r>
          </a:p>
          <a:p>
            <a:pPr marL="0" indent="0">
              <a:buNone/>
            </a:pPr>
            <a:r>
              <a:rPr lang="en-US" sz="1600" dirty="0"/>
              <a:t>    * Web Scraping: You can scrape reviews from restaurant listing websites like Yelp or Zomato, but ensure compliance with their terms of service.</a:t>
            </a:r>
          </a:p>
          <a:p>
            <a:pPr marL="0" indent="0">
              <a:buNone/>
            </a:pPr>
            <a:r>
              <a:rPr lang="en-US" sz="1600" b="1" dirty="0"/>
              <a:t>Data Preprocessing:</a:t>
            </a:r>
          </a:p>
          <a:p>
            <a:pPr marL="0" indent="0">
              <a:buNone/>
            </a:pPr>
            <a:r>
              <a:rPr lang="en-US" sz="1600" dirty="0"/>
              <a:t>1.Cleaning.         2.Normalization.         3.Tokenization.      4.Stop Word Removal.        5.Stemming/Lemmatization.</a:t>
            </a:r>
          </a:p>
          <a:p>
            <a:pPr marL="0" indent="0">
              <a:buNone/>
            </a:pPr>
            <a:r>
              <a:rPr lang="en-US" sz="1600" dirty="0"/>
              <a:t>Feature Engineering:    Word Embeddings</a:t>
            </a:r>
          </a:p>
          <a:p>
            <a:pPr marL="0" indent="0">
              <a:buNone/>
            </a:pPr>
            <a:r>
              <a:rPr lang="en-US" sz="1600" b="1" dirty="0"/>
              <a:t>Model Selection and Training:</a:t>
            </a:r>
          </a:p>
          <a:p>
            <a:pPr marL="0" indent="0">
              <a:buNone/>
            </a:pPr>
            <a:r>
              <a:rPr lang="en-US" sz="1600" dirty="0"/>
              <a:t>1.Classification Model: Choose a machine learning model suitable for sentiment classification. Common choices include:</a:t>
            </a:r>
          </a:p>
          <a:p>
            <a:pPr marL="0" indent="0">
              <a:buNone/>
            </a:pPr>
            <a:r>
              <a:rPr lang="en-US" sz="1600" dirty="0"/>
              <a:t>  * Logistic Regression     * Naive Bayes      * Support Vector Machines (SVM)    * Random Forest</a:t>
            </a:r>
          </a:p>
          <a:p>
            <a:pPr marL="0" indent="0">
              <a:buNone/>
            </a:pPr>
            <a:r>
              <a:rPr lang="en-US" sz="1600" dirty="0"/>
              <a:t>2.Train-Test Split              3.Model Training</a:t>
            </a:r>
          </a:p>
          <a:p>
            <a:pPr marL="0" indent="0">
              <a:buNone/>
            </a:pPr>
            <a:r>
              <a:rPr lang="en-US" sz="1600" b="1" dirty="0"/>
              <a:t>Model Evaluation:</a:t>
            </a:r>
          </a:p>
          <a:p>
            <a:pPr marL="0" indent="0">
              <a:buNone/>
            </a:pPr>
            <a:r>
              <a:rPr lang="en-US" sz="1600" dirty="0"/>
              <a:t>1.Metrics             2.Fine-tuning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81155" y="671512"/>
            <a:ext cx="11029616" cy="630514"/>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10000"/>
          </a:bodyPr>
          <a:lstStyle/>
          <a:p>
            <a:pPr marL="0" indent="0">
              <a:buNone/>
            </a:pPr>
            <a:r>
              <a:rPr lang="en-US" sz="1800" dirty="0">
                <a:solidFill>
                  <a:srgbClr val="0F0F0F"/>
                </a:solidFill>
              </a:rPr>
              <a:t>Step 1: Define the Problem</a:t>
            </a:r>
          </a:p>
          <a:p>
            <a:pPr marL="0" indent="0">
              <a:buNone/>
            </a:pPr>
            <a:r>
              <a:rPr lang="en-US" sz="1800" dirty="0">
                <a:solidFill>
                  <a:srgbClr val="0F0F0F"/>
                </a:solidFill>
              </a:rPr>
              <a:t>Objective: Classify restaurant reviews into positive or negative sentiments.</a:t>
            </a:r>
          </a:p>
          <a:p>
            <a:pPr marL="0" indent="0">
              <a:buNone/>
            </a:pPr>
            <a:r>
              <a:rPr lang="en-US" sz="1800" dirty="0">
                <a:solidFill>
                  <a:srgbClr val="0F0F0F"/>
                </a:solidFill>
              </a:rPr>
              <a:t>Step 2: Collect Data</a:t>
            </a:r>
          </a:p>
          <a:p>
            <a:pPr marL="0" indent="0">
              <a:buNone/>
            </a:pPr>
            <a:r>
              <a:rPr lang="en-US" sz="1800" dirty="0">
                <a:solidFill>
                  <a:srgbClr val="0F0F0F"/>
                </a:solidFill>
              </a:rPr>
              <a:t>Source: Use existing datasets (e.g., Yelp, Google Reviews) or scrape data from review sites.</a:t>
            </a:r>
          </a:p>
          <a:p>
            <a:pPr marL="0" indent="0">
              <a:buNone/>
            </a:pPr>
            <a:r>
              <a:rPr lang="en-US" sz="1800" dirty="0">
                <a:solidFill>
                  <a:srgbClr val="0F0F0F"/>
                </a:solidFill>
              </a:rPr>
              <a:t>Step 3: Preprocess Data</a:t>
            </a:r>
          </a:p>
          <a:p>
            <a:pPr marL="0" indent="0">
              <a:buNone/>
            </a:pPr>
            <a:r>
              <a:rPr lang="en-US" sz="1800" dirty="0">
                <a:solidFill>
                  <a:srgbClr val="0F0F0F"/>
                </a:solidFill>
              </a:rPr>
              <a:t>Clean Text: Remove HTML tags, special characters, and numbers.</a:t>
            </a:r>
          </a:p>
          <a:p>
            <a:pPr marL="0" indent="0">
              <a:buNone/>
            </a:pPr>
            <a:r>
              <a:rPr lang="en-US" sz="1800" dirty="0">
                <a:solidFill>
                  <a:srgbClr val="0F0F0F"/>
                </a:solidFill>
              </a:rPr>
              <a:t>Normalize Text: Convert to lowercase.</a:t>
            </a:r>
          </a:p>
          <a:p>
            <a:pPr marL="0" indent="0">
              <a:buNone/>
            </a:pPr>
            <a:r>
              <a:rPr lang="en-US" sz="1800" dirty="0">
                <a:solidFill>
                  <a:srgbClr val="0F0F0F"/>
                </a:solidFill>
              </a:rPr>
              <a:t>Remove Stopwords: Eliminate common words (e.g., "and", "the").</a:t>
            </a:r>
          </a:p>
          <a:p>
            <a:pPr marL="0" indent="0">
              <a:buNone/>
            </a:pPr>
            <a:r>
              <a:rPr lang="en-US" sz="1800" dirty="0">
                <a:solidFill>
                  <a:srgbClr val="0F0F0F"/>
                </a:solidFill>
              </a:rPr>
              <a:t>Tokenize: Split text into individual words.</a:t>
            </a:r>
          </a:p>
          <a:p>
            <a:pPr marL="0" indent="0">
              <a:buNone/>
            </a:pPr>
            <a:r>
              <a:rPr lang="en-US" sz="1800" dirty="0">
                <a:solidFill>
                  <a:srgbClr val="0F0F0F"/>
                </a:solidFill>
              </a:rPr>
              <a:t>Lemmatize/Stemming: Reduce words to their root forms.</a:t>
            </a:r>
          </a:p>
          <a:p>
            <a:pPr marL="0" indent="0">
              <a:buNone/>
            </a:pPr>
            <a:r>
              <a:rPr lang="en-US" sz="1800" dirty="0">
                <a:solidFill>
                  <a:srgbClr val="0F0F0F"/>
                </a:solidFill>
              </a:rPr>
              <a:t>Step 4: Split Data</a:t>
            </a:r>
          </a:p>
          <a:p>
            <a:pPr marL="0" indent="0">
              <a:buNone/>
            </a:pPr>
            <a:r>
              <a:rPr lang="en-US" sz="1800" dirty="0">
                <a:solidFill>
                  <a:srgbClr val="0F0F0F"/>
                </a:solidFill>
              </a:rPr>
              <a:t>Train-Test Split: Divide the dataset into training and testing sets.</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C176-F902-D072-DF6D-ACF67632A48F}"/>
              </a:ext>
            </a:extLst>
          </p:cNvPr>
          <p:cNvSpPr>
            <a:spLocks noGrp="1"/>
          </p:cNvSpPr>
          <p:nvPr>
            <p:ph type="title"/>
          </p:nvPr>
        </p:nvSpPr>
        <p:spPr/>
        <p:txBody>
          <a:bodyPr/>
          <a:lstStyle/>
          <a:p>
            <a:r>
              <a:rPr lang="en-US" sz="2800" b="1" dirty="0">
                <a:solidFill>
                  <a:schemeClr val="accent1"/>
                </a:solidFill>
                <a:latin typeface="Arial"/>
                <a:ea typeface="+mj-lt"/>
                <a:cs typeface="Arial"/>
              </a:rPr>
              <a:t>System  Approach</a:t>
            </a:r>
            <a:endParaRPr lang="en-US" dirty="0"/>
          </a:p>
        </p:txBody>
      </p:sp>
      <p:sp>
        <p:nvSpPr>
          <p:cNvPr id="3" name="Content Placeholder 2">
            <a:extLst>
              <a:ext uri="{FF2B5EF4-FFF2-40B4-BE49-F238E27FC236}">
                <a16:creationId xmlns:a16="http://schemas.microsoft.com/office/drawing/2014/main" id="{A3EFA55A-6A78-50EC-9F65-5D149696127C}"/>
              </a:ext>
            </a:extLst>
          </p:cNvPr>
          <p:cNvSpPr>
            <a:spLocks noGrp="1"/>
          </p:cNvSpPr>
          <p:nvPr>
            <p:ph idx="1"/>
          </p:nvPr>
        </p:nvSpPr>
        <p:spPr>
          <a:xfrm>
            <a:off x="581192" y="1232452"/>
            <a:ext cx="11029615" cy="4923392"/>
          </a:xfrm>
        </p:spPr>
        <p:txBody>
          <a:bodyPr>
            <a:normAutofit fontScale="77500" lnSpcReduction="20000"/>
          </a:bodyPr>
          <a:lstStyle/>
          <a:p>
            <a:pPr marL="0" indent="0">
              <a:buNone/>
            </a:pPr>
            <a:r>
              <a:rPr lang="en-US" dirty="0"/>
              <a:t>Step 5: Vectorize Text</a:t>
            </a:r>
          </a:p>
          <a:p>
            <a:pPr marL="0" indent="0">
              <a:buNone/>
            </a:pPr>
            <a:r>
              <a:rPr lang="en-US" dirty="0"/>
              <a:t>TF-IDF: Transform text data into numerical vectors using TF-IDF (Term Frequency-Inverse Document Frequency).</a:t>
            </a:r>
          </a:p>
          <a:p>
            <a:pPr marL="0" indent="0">
              <a:buNone/>
            </a:pPr>
            <a:r>
              <a:rPr lang="en-US" dirty="0"/>
              <a:t>Step 6: Train Model</a:t>
            </a:r>
          </a:p>
          <a:p>
            <a:pPr marL="0" indent="0">
              <a:buNone/>
            </a:pPr>
            <a:r>
              <a:rPr lang="en-US" dirty="0"/>
              <a:t>Algorithm: Use a simple classifier like Logistic Regression.</a:t>
            </a:r>
          </a:p>
          <a:p>
            <a:pPr marL="0" indent="0">
              <a:buNone/>
            </a:pPr>
            <a:r>
              <a:rPr lang="en-US" dirty="0"/>
              <a:t>Train: Fit the model on the training data.</a:t>
            </a:r>
          </a:p>
          <a:p>
            <a:pPr marL="0" indent="0">
              <a:buNone/>
            </a:pPr>
            <a:r>
              <a:rPr lang="en-US" dirty="0"/>
              <a:t>Step 7: Evaluate Model</a:t>
            </a:r>
          </a:p>
          <a:p>
            <a:pPr marL="0" indent="0">
              <a:buNone/>
            </a:pPr>
            <a:r>
              <a:rPr lang="en-US" dirty="0"/>
              <a:t>Metrics: Assess accuracy, precision, recall, and F1-score on the test data.</a:t>
            </a:r>
          </a:p>
          <a:p>
            <a:pPr marL="0" indent="0">
              <a:buNone/>
            </a:pPr>
            <a:r>
              <a:rPr lang="en-US" dirty="0"/>
              <a:t>Adjustments: Tune parameters if necessary.</a:t>
            </a:r>
          </a:p>
          <a:p>
            <a:pPr marL="0" indent="0">
              <a:buNone/>
            </a:pPr>
            <a:r>
              <a:rPr lang="en-US" dirty="0"/>
              <a:t>Step 8: Save Model</a:t>
            </a:r>
          </a:p>
          <a:p>
            <a:pPr marL="0" indent="0">
              <a:buNone/>
            </a:pPr>
            <a:r>
              <a:rPr lang="en-US" dirty="0"/>
              <a:t>Serialization: Save the trained model and vectorizer using pickle for future use.</a:t>
            </a:r>
          </a:p>
          <a:p>
            <a:pPr marL="0" indent="0">
              <a:buNone/>
            </a:pPr>
            <a:r>
              <a:rPr lang="en-US" dirty="0"/>
              <a:t>Step 9: Develop API</a:t>
            </a:r>
          </a:p>
          <a:p>
            <a:pPr marL="0" indent="0">
              <a:buNone/>
            </a:pPr>
            <a:r>
              <a:rPr lang="en-US" dirty="0"/>
              <a:t>Framework: Use Flask to create a simple API.</a:t>
            </a:r>
          </a:p>
          <a:p>
            <a:pPr marL="0" indent="0">
              <a:buNone/>
            </a:pPr>
            <a:r>
              <a:rPr lang="en-US" dirty="0"/>
              <a:t>Endpoint: Create an endpoint to accept review text and return the predicted sentiment.</a:t>
            </a:r>
          </a:p>
          <a:p>
            <a:pPr marL="0" indent="0">
              <a:buNone/>
            </a:pPr>
            <a:r>
              <a:rPr lang="en-US" dirty="0"/>
              <a:t>Step 10: Deploy Model</a:t>
            </a:r>
          </a:p>
          <a:p>
            <a:pPr marL="0" indent="0">
              <a:buNone/>
            </a:pPr>
            <a:r>
              <a:rPr lang="en-US" dirty="0"/>
              <a:t>Containerization: Use Docker to containerize the application.</a:t>
            </a:r>
          </a:p>
          <a:p>
            <a:pPr marL="0" indent="0">
              <a:buNone/>
            </a:pPr>
            <a:r>
              <a:rPr lang="en-US" dirty="0"/>
              <a:t>Hosting: Deploy on a cloud platform (e.g., AWS, GCP, Azure).</a:t>
            </a:r>
          </a:p>
        </p:txBody>
      </p:sp>
    </p:spTree>
    <p:extLst>
      <p:ext uri="{BB962C8B-B14F-4D97-AF65-F5344CB8AC3E}">
        <p14:creationId xmlns:p14="http://schemas.microsoft.com/office/powerpoint/2010/main" val="133558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1"/>
            <a:ext cx="11029615" cy="5082623"/>
          </a:xfrm>
        </p:spPr>
        <p:txBody>
          <a:bodyPr>
            <a:noAutofit/>
          </a:bodyPr>
          <a:lstStyle/>
          <a:p>
            <a:pPr marL="0" indent="0">
              <a:buNone/>
            </a:pPr>
            <a:r>
              <a:rPr lang="en-US" sz="1600" dirty="0"/>
              <a:t>Developing a sentiment analysis model for classifying restaurant reviews as positive or negative involves several key steps: data collection, preprocessing, model selection, training, evaluation, and deployment.</a:t>
            </a:r>
          </a:p>
          <a:p>
            <a:pPr marL="0" indent="0">
              <a:buNone/>
            </a:pPr>
            <a:r>
              <a:rPr lang="en-US" sz="1600" dirty="0"/>
              <a:t>1. Data Collection</a:t>
            </a:r>
          </a:p>
          <a:p>
            <a:pPr marL="0" indent="0">
              <a:buNone/>
            </a:pPr>
            <a:r>
              <a:rPr lang="en-US" sz="1600" dirty="0"/>
              <a:t>Collect a dataset of restaurant reviews. You can use publicly available datasets like the Yelp Dataset, Amazon Reviews, or scrape data from review sites.</a:t>
            </a:r>
          </a:p>
          <a:p>
            <a:pPr marL="0" indent="0">
              <a:buNone/>
            </a:pPr>
            <a:r>
              <a:rPr lang="en-US" sz="1600" dirty="0"/>
              <a:t>2. Data Preprocessing</a:t>
            </a:r>
          </a:p>
          <a:p>
            <a:pPr marL="0" indent="0">
              <a:buNone/>
            </a:pPr>
            <a:r>
              <a:rPr lang="en-US" sz="1600" dirty="0"/>
              <a:t>Preprocess the text data to clean and prepare it for modeling. This typically involves:</a:t>
            </a:r>
          </a:p>
          <a:p>
            <a:pPr marL="0" indent="0">
              <a:buNone/>
            </a:pPr>
            <a:r>
              <a:rPr lang="en-US" sz="1600" dirty="0"/>
              <a:t>- Removing HTML tags, special characters, and numbers</a:t>
            </a:r>
          </a:p>
          <a:p>
            <a:pPr marL="0" indent="0">
              <a:buNone/>
            </a:pPr>
            <a:r>
              <a:rPr lang="en-US" sz="1600" dirty="0"/>
              <a:t>- Converting text to lowercase</a:t>
            </a:r>
          </a:p>
          <a:p>
            <a:pPr marL="0" indent="0">
              <a:buNone/>
            </a:pPr>
            <a:r>
              <a:rPr lang="en-US" sz="1600" dirty="0"/>
              <a:t>- Removing stopwords (e.g., "and", "the", "is")</a:t>
            </a:r>
          </a:p>
          <a:p>
            <a:pPr marL="0" indent="0">
              <a:buNone/>
            </a:pPr>
            <a:r>
              <a:rPr lang="en-US" sz="1600" dirty="0"/>
              <a:t>- Tokenization (splitting text into words)</a:t>
            </a:r>
          </a:p>
          <a:p>
            <a:pPr marL="0" indent="0">
              <a:buNone/>
            </a:pPr>
            <a:r>
              <a:rPr lang="en-US" sz="1600" dirty="0"/>
              <a:t>- Lemmatization or stemming (reducing words to their base or root form)</a:t>
            </a:r>
          </a:p>
          <a:p>
            <a:pPr marL="0" indent="0">
              <a:buNone/>
            </a:pPr>
            <a:endParaRPr lang="en-US" sz="16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383E9B-3A8D-E5EA-97A0-1CE1AECC4354}"/>
              </a:ext>
            </a:extLst>
          </p:cNvPr>
          <p:cNvSpPr>
            <a:spLocks noGrp="1"/>
          </p:cNvSpPr>
          <p:nvPr>
            <p:ph idx="1"/>
          </p:nvPr>
        </p:nvSpPr>
        <p:spPr>
          <a:xfrm>
            <a:off x="581192" y="728663"/>
            <a:ext cx="11029615" cy="5572125"/>
          </a:xfrm>
        </p:spPr>
        <p:txBody>
          <a:bodyPr>
            <a:normAutofit fontScale="85000" lnSpcReduction="20000"/>
          </a:bodyPr>
          <a:lstStyle/>
          <a:p>
            <a:pPr marL="0" indent="0">
              <a:buNone/>
            </a:pPr>
            <a:r>
              <a:rPr lang="en-US" sz="1800" dirty="0"/>
              <a:t> 3. Model Selection</a:t>
            </a:r>
          </a:p>
          <a:p>
            <a:pPr marL="0" indent="0">
              <a:buNone/>
            </a:pPr>
            <a:r>
              <a:rPr lang="en-US" sz="1800" dirty="0"/>
              <a:t>Choose a machine learning model for sentiment analysis. Common choices include:</a:t>
            </a:r>
          </a:p>
          <a:p>
            <a:pPr marL="0" indent="0">
              <a:buNone/>
            </a:pPr>
            <a:r>
              <a:rPr lang="en-US" sz="1800" dirty="0"/>
              <a:t>-Logistic Regression</a:t>
            </a:r>
          </a:p>
          <a:p>
            <a:pPr marL="0" indent="0">
              <a:buNone/>
            </a:pPr>
            <a:r>
              <a:rPr lang="en-US" sz="1800" dirty="0"/>
              <a:t>- Naive Bayes</a:t>
            </a:r>
          </a:p>
          <a:p>
            <a:pPr marL="0" indent="0">
              <a:buNone/>
            </a:pPr>
            <a:r>
              <a:rPr lang="en-US" sz="1800" dirty="0"/>
              <a:t>- Support Vector Machine (SVM)</a:t>
            </a:r>
          </a:p>
          <a:p>
            <a:pPr marL="0" indent="0">
              <a:buNone/>
            </a:pPr>
            <a:r>
              <a:rPr lang="en-US" sz="1800" dirty="0"/>
              <a:t>- Random Forest</a:t>
            </a:r>
          </a:p>
          <a:p>
            <a:pPr marL="0" indent="0">
              <a:buNone/>
            </a:pPr>
            <a:r>
              <a:rPr lang="en-US" sz="1800" dirty="0"/>
              <a:t>- Deep Learning Models (LSTM, BERT)</a:t>
            </a:r>
          </a:p>
          <a:p>
            <a:pPr marL="0" indent="0">
              <a:buNone/>
            </a:pPr>
            <a:r>
              <a:rPr lang="en-US" sz="1800" dirty="0"/>
              <a:t>For simplicity, let's use a Logistic Regression model with TF-IDF vectorization.</a:t>
            </a:r>
          </a:p>
          <a:p>
            <a:pPr marL="0" indent="0">
              <a:buNone/>
            </a:pPr>
            <a:r>
              <a:rPr lang="en-US" sz="1800" dirty="0"/>
              <a:t>4. Model Training: Train the selected model using the preprocessed data. Here's how you can do it using `scikit-learn`:</a:t>
            </a:r>
          </a:p>
          <a:p>
            <a:pPr marL="0" indent="0">
              <a:buNone/>
            </a:pPr>
            <a:r>
              <a:rPr lang="en-US" sz="1800" dirty="0"/>
              <a:t>5. Model Evaluation: Evaluate the model using metrics such as accuracy, precision, recall, and F1-score. If performance is not satisfactory, consider:</a:t>
            </a:r>
          </a:p>
          <a:p>
            <a:pPr marL="0" indent="0">
              <a:buNone/>
            </a:pPr>
            <a:r>
              <a:rPr lang="en-US" sz="1800" dirty="0"/>
              <a:t>- Tuning hyperparameters</a:t>
            </a:r>
          </a:p>
          <a:p>
            <a:pPr marL="0" indent="0">
              <a:buNone/>
            </a:pPr>
            <a:r>
              <a:rPr lang="en-US" sz="1800" dirty="0"/>
              <a:t>- Trying different models</a:t>
            </a:r>
          </a:p>
          <a:p>
            <a:pPr marL="0" indent="0">
              <a:buNone/>
            </a:pPr>
            <a:r>
              <a:rPr lang="en-US" sz="1800" dirty="0"/>
              <a:t>- Using advanced techniques like word embeddings or deep learning</a:t>
            </a:r>
          </a:p>
          <a:p>
            <a:pPr marL="0" indent="0">
              <a:buNone/>
            </a:pPr>
            <a:r>
              <a:rPr lang="en-US" sz="1800" dirty="0"/>
              <a:t>6. Deployment</a:t>
            </a:r>
          </a:p>
          <a:p>
            <a:pPr marL="0" indent="0">
              <a:buNone/>
            </a:pPr>
            <a:r>
              <a:rPr lang="en-US" sz="1800" dirty="0"/>
              <a:t>Deploy the trained model as a web service. You can use frameworks like Flask or FastAPI for creating an API, and platforms like Docker for containerization.</a:t>
            </a:r>
            <a:endParaRPr lang="en-IN" sz="1800" dirty="0"/>
          </a:p>
          <a:p>
            <a:pPr marL="0" indent="0">
              <a:buNone/>
            </a:pPr>
            <a:endParaRPr lang="en-US" dirty="0"/>
          </a:p>
        </p:txBody>
      </p:sp>
    </p:spTree>
    <p:extLst>
      <p:ext uri="{BB962C8B-B14F-4D97-AF65-F5344CB8AC3E}">
        <p14:creationId xmlns:p14="http://schemas.microsoft.com/office/powerpoint/2010/main" val="4176627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05161" y="1232452"/>
            <a:ext cx="5395578" cy="4673324"/>
          </a:xfrm>
        </p:spPr>
        <p:txBody>
          <a:bodyPr>
            <a:normAutofit/>
          </a:bodyPr>
          <a:lstStyle/>
          <a:p>
            <a:pPr marL="0" indent="0">
              <a:buNone/>
            </a:pPr>
            <a:r>
              <a:rPr lang="en-US" sz="2400" dirty="0">
                <a:solidFill>
                  <a:srgbClr val="0F0F0F"/>
                </a:solidFill>
                <a:ea typeface="+mn-lt"/>
                <a:cs typeface="+mn-lt"/>
              </a:rPr>
              <a:t>A sentiment score is a measurement scale that indicates the emotional element in the sentiment analysis system. It provides a relative perception of the emotion expressed in text for analytical purposes. For example, researchers use 10 to represent satisfaction and 0 for disappointment when analyzing customer reviews.</a:t>
            </a:r>
            <a:endParaRPr lang="en-IN" sz="2400" dirty="0"/>
          </a:p>
        </p:txBody>
      </p:sp>
      <p:pic>
        <p:nvPicPr>
          <p:cNvPr id="7" name="Picture 6">
            <a:extLst>
              <a:ext uri="{FF2B5EF4-FFF2-40B4-BE49-F238E27FC236}">
                <a16:creationId xmlns:a16="http://schemas.microsoft.com/office/drawing/2014/main" id="{1A2C80C7-D312-9949-BCA5-88C5EAC19CB3}"/>
              </a:ext>
            </a:extLst>
          </p:cNvPr>
          <p:cNvPicPr>
            <a:picLocks noChangeAspect="1"/>
          </p:cNvPicPr>
          <p:nvPr/>
        </p:nvPicPr>
        <p:blipFill>
          <a:blip r:embed="rId2"/>
          <a:stretch>
            <a:fillRect/>
          </a:stretch>
        </p:blipFill>
        <p:spPr>
          <a:xfrm>
            <a:off x="6143133" y="1282716"/>
            <a:ext cx="5058268" cy="4623060"/>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102</TotalTime>
  <Words>1534</Words>
  <Application>Microsoft Office PowerPoint</Application>
  <PresentationFormat>Widescreen</PresentationFormat>
  <Paragraphs>126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System  Approach</vt:lpstr>
      <vt:lpstr>Algorithm &amp; Deployment</vt:lpstr>
      <vt:lpstr>PowerPoint Presentation</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Sena Sowseelya Vishnumolakala</cp:lastModifiedBy>
  <cp:revision>34</cp:revision>
  <dcterms:created xsi:type="dcterms:W3CDTF">2021-05-26T16:50:10Z</dcterms:created>
  <dcterms:modified xsi:type="dcterms:W3CDTF">2024-06-24T13:56:52Z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