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6" r:id="rId4"/>
    <p:sldId id="258" r:id="rId5"/>
    <p:sldId id="259" r:id="rId6"/>
    <p:sldId id="260" r:id="rId7"/>
    <p:sldId id="267" r:id="rId8"/>
    <p:sldId id="268" r:id="rId9"/>
    <p:sldId id="261" r:id="rId10"/>
    <p:sldId id="262" r:id="rId11"/>
    <p:sldId id="263" r:id="rId12"/>
    <p:sldId id="270" r:id="rId13"/>
    <p:sldId id="271" r:id="rId14"/>
    <p:sldId id="264" r:id="rId15"/>
    <p:sldId id="269"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p:scale>
          <a:sx n="66" d="100"/>
          <a:sy n="66" d="100"/>
        </p:scale>
        <p:origin x="-318" y="-53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pPr/>
              <a:t>23-06-2024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pPr/>
              <a:t>‹#›</a:t>
            </a:fld>
            <a:endParaRPr lang="en-IN"/>
          </a:p>
        </p:txBody>
      </p:sp>
    </p:spTree>
    <p:extLst>
      <p:ext uri="{BB962C8B-B14F-4D97-AF65-F5344CB8AC3E}">
        <p14:creationId xmlns=""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pPr/>
              <a:t>14</a:t>
            </a:fld>
            <a:endParaRPr lang="en-IN"/>
          </a:p>
        </p:txBody>
      </p:sp>
    </p:spTree>
    <p:extLst>
      <p:ext uri="{BB962C8B-B14F-4D97-AF65-F5344CB8AC3E}">
        <p14:creationId xmlns=""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67000" y="3048000"/>
            <a:ext cx="11963400" cy="632224"/>
          </a:xfrm>
          <a:prstGeom prst="rect">
            <a:avLst/>
          </a:prstGeom>
        </p:spPr>
        <p:txBody>
          <a:bodyPr vert="horz" wrap="square" lIns="0" tIns="16510" rIns="0" bIns="0" rtlCol="0">
            <a:spAutoFit/>
          </a:bodyPr>
          <a:lstStyle/>
          <a:p>
            <a:pPr marL="3213735" algn="ctr">
              <a:lnSpc>
                <a:spcPct val="100000"/>
              </a:lnSpc>
              <a:spcBef>
                <a:spcPts val="130"/>
              </a:spcBef>
            </a:pPr>
            <a:r>
              <a:rPr lang="en-IN" sz="4000" spc="15" dirty="0" smtClean="0">
                <a:latin typeface="Times New Roman" panose="02020603050405020304" pitchFamily="18" charset="0"/>
                <a:cs typeface="Times New Roman" panose="02020603050405020304" pitchFamily="18" charset="0"/>
              </a:rPr>
              <a:t>TADAPANENI PAVAN SAI</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10" name="TextBox 9">
            <a:extLst>
              <a:ext uri="{FF2B5EF4-FFF2-40B4-BE49-F238E27FC236}">
                <a16:creationId xmlns=""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581400"/>
            <a:ext cx="2092452" cy="2895600"/>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2" name="TextBox 11">
            <a:extLst>
              <a:ext uri="{FF2B5EF4-FFF2-40B4-BE49-F238E27FC236}">
                <a16:creationId xmlns="" xmlns:a16="http://schemas.microsoft.com/office/drawing/2014/main" id="{46DF66DD-F1D2-75A1-E703-17C97F663D1A}"/>
              </a:ext>
            </a:extLst>
          </p:cNvPr>
          <p:cNvSpPr txBox="1"/>
          <p:nvPr/>
        </p:nvSpPr>
        <p:spPr>
          <a:xfrm>
            <a:off x="1828800" y="1524000"/>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986156"/>
          </a:xfrm>
        </p:spPr>
        <p:txBody>
          <a:bodyPr/>
          <a:lstStyle/>
          <a:p>
            <a:r>
              <a:rPr lang="en-IN" dirty="0" smtClean="0">
                <a:latin typeface="Times New Roman" panose="02020603050405020304" pitchFamily="18" charset="0"/>
                <a:cs typeface="Times New Roman" panose="02020603050405020304" pitchFamily="18" charset="0"/>
              </a:rPr>
              <a:t>Detection of Keyloggers</a:t>
            </a:r>
            <a:br>
              <a:rPr lang="en-IN" dirty="0" smtClean="0">
                <a:latin typeface="Times New Roman" panose="02020603050405020304" pitchFamily="18" charset="0"/>
                <a:cs typeface="Times New Roman" panose="02020603050405020304" pitchFamily="18" charset="0"/>
              </a:rPr>
            </a:br>
            <a:endParaRPr lang="en-US" dirty="0"/>
          </a:p>
        </p:txBody>
      </p:sp>
      <p:pic>
        <p:nvPicPr>
          <p:cNvPr id="1026" name="Picture 2" descr="detecting keylogger activity 1"/>
          <p:cNvPicPr>
            <a:picLocks noChangeAspect="1" noChangeArrowheads="1"/>
          </p:cNvPicPr>
          <p:nvPr/>
        </p:nvPicPr>
        <p:blipFill>
          <a:blip r:embed="rId2" cstate="print"/>
          <a:srcRect/>
          <a:stretch>
            <a:fillRect/>
          </a:stretch>
        </p:blipFill>
        <p:spPr bwMode="auto">
          <a:xfrm>
            <a:off x="762000" y="1295400"/>
            <a:ext cx="8153400" cy="4543425"/>
          </a:xfrm>
          <a:prstGeom prst="rect">
            <a:avLst/>
          </a:prstGeom>
          <a:noFill/>
        </p:spPr>
      </p:pic>
      <p:pic>
        <p:nvPicPr>
          <p:cNvPr id="1028" name="Picture 4" descr="C:\Program Files (x86)\Microsoft Office\MEDIA\CAGCAT10\j0199805.wmf"/>
          <p:cNvPicPr>
            <a:picLocks noChangeAspect="1" noChangeArrowheads="1"/>
          </p:cNvPicPr>
          <p:nvPr/>
        </p:nvPicPr>
        <p:blipFill>
          <a:blip r:embed="rId3" cstate="print"/>
          <a:srcRect/>
          <a:stretch>
            <a:fillRect/>
          </a:stretch>
        </p:blipFill>
        <p:spPr bwMode="auto">
          <a:xfrm>
            <a:off x="381000" y="5029201"/>
            <a:ext cx="2971800" cy="1828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reventive measures 1"/>
          <p:cNvPicPr>
            <a:picLocks noChangeAspect="1" noChangeArrowheads="1"/>
          </p:cNvPicPr>
          <p:nvPr/>
        </p:nvPicPr>
        <p:blipFill>
          <a:blip r:embed="rId2" cstate="print"/>
          <a:srcRect/>
          <a:stretch>
            <a:fillRect/>
          </a:stretch>
        </p:blipFill>
        <p:spPr bwMode="auto">
          <a:xfrm>
            <a:off x="381000" y="708676"/>
            <a:ext cx="8991600" cy="531112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10" name="object 8"/>
          <p:cNvSpPr txBox="1"/>
          <p:nvPr/>
        </p:nvSpPr>
        <p:spPr>
          <a:xfrm>
            <a:off x="435357" y="457200"/>
            <a:ext cx="6498843" cy="3965829"/>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lang="en-IN" sz="4000" b="1" spc="5" dirty="0">
              <a:latin typeface="Trebuchet MS"/>
              <a:cs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Innovative </a:t>
            </a:r>
            <a:r>
              <a:rPr kumimoji="0" lang="en-US" altLang="en-US" sz="2400" b="1" i="0" u="none" strike="noStrike" cap="none" normalizeH="0" baseline="0" dirty="0">
                <a:ln>
                  <a:noFill/>
                </a:ln>
                <a:solidFill>
                  <a:schemeClr val="tx1"/>
                </a:solidFill>
                <a:effectLst/>
              </a:rPr>
              <a:t>Approach:</a:t>
            </a:r>
            <a:r>
              <a:rPr kumimoji="0" lang="en-US" altLang="en-US" sz="2400" b="0" i="0" u="none" strike="noStrike" cap="none" normalizeH="0" baseline="0" dirty="0">
                <a:ln>
                  <a:noFill/>
                </a:ln>
                <a:solidFill>
                  <a:schemeClr val="tx1"/>
                </a:solidFill>
                <a:effectLst/>
              </a:rPr>
              <a:t> Combining technical measures with user education for comprehensive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Demonstration</a:t>
            </a:r>
            <a:r>
              <a:rPr kumimoji="0" lang="en-US" altLang="en-US" sz="2400" b="1"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rPr>
              <a:t> Real-time demonstration of a simple keylogger to illustrate the threat and the effectiveness of security measures.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Impact</a:t>
            </a:r>
            <a:r>
              <a:rPr kumimoji="0" lang="en-US" altLang="en-US" sz="2400" b="1"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rPr>
              <a:t> Significant reduction in the likelihood of keylogging attacks through proactive measures. </a:t>
            </a:r>
          </a:p>
          <a:p>
            <a:pPr marL="12700">
              <a:lnSpc>
                <a:spcPct val="100000"/>
              </a:lnSpc>
              <a:spcBef>
                <a:spcPts val="105"/>
              </a:spcBef>
            </a:pPr>
            <a:endParaRPr sz="2400" dirty="0">
              <a:latin typeface="Trebuchet MS"/>
              <a:cs typeface="Trebuchet MS"/>
            </a:endParaRPr>
          </a:p>
        </p:txBody>
      </p:sp>
      <p:pic>
        <p:nvPicPr>
          <p:cNvPr id="11" name="Picture 2">
            <a:extLst>
              <a:ext uri="{FF2B5EF4-FFF2-40B4-BE49-F238E27FC236}">
                <a16:creationId xmlns="" xmlns:a16="http://schemas.microsoft.com/office/drawing/2014/main" id="{DE0CF8D4-CBF1-7C1C-23EA-01D07D85379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25497" y="933143"/>
            <a:ext cx="5256106" cy="4876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16</a:t>
            </a:fld>
            <a:endParaRPr sz="1100">
              <a:latin typeface="Trebuchet MS"/>
              <a:cs typeface="Trebuchet MS"/>
            </a:endParaRPr>
          </a:p>
        </p:txBody>
      </p:sp>
      <p:pic>
        <p:nvPicPr>
          <p:cNvPr id="10" name="Picture 9">
            <a:extLst>
              <a:ext uri="{FF2B5EF4-FFF2-40B4-BE49-F238E27FC236}">
                <a16:creationId xmlns="" xmlns:a16="http://schemas.microsoft.com/office/drawing/2014/main" id="{6D377856-9809-7165-847D-1DD27297389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 xmlns:a16="http://schemas.microsoft.com/office/drawing/2014/main" id="{E1D9D6EF-FC82-98F3-E603-AAF3A6433F1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 xmlns:a16="http://schemas.microsoft.com/office/drawing/2014/main" id="{9AA9B23A-16DA-0F75-3268-37E2B41E9CEF}"/>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 xmlns:a16="http://schemas.microsoft.com/office/drawing/2014/main" id="{68385F76-15DD-76FA-E8A9-B02A336F08B4}"/>
              </a:ext>
            </a:extLst>
          </p:cNvPr>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DF3A0326-CCB0-B7FC-9693-456A5AAFAA7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800600" y="3124200"/>
            <a:ext cx="4237369" cy="2590800"/>
          </a:xfrm>
          <a:prstGeom prst="rect">
            <a:avLst/>
          </a:prstGeom>
          <a:ln>
            <a:noFill/>
          </a:ln>
          <a:effectLst>
            <a:outerShdw blurRad="292100" dist="139700" dir="2700000" algn="tl" rotWithShape="0">
              <a:srgbClr val="333333">
                <a:alpha val="65000"/>
              </a:srgbClr>
            </a:outerShdw>
          </a:effectLst>
        </p:spPr>
      </p:pic>
      <p:pic>
        <p:nvPicPr>
          <p:cNvPr id="12290" name="Picture 2" descr="Keylogger Images – Browse 2,527 Stock Photos, Vectors, and Video | Adobe  Stock"/>
          <p:cNvPicPr>
            <a:picLocks noChangeAspect="1" noChangeArrowheads="1"/>
          </p:cNvPicPr>
          <p:nvPr/>
        </p:nvPicPr>
        <p:blipFill>
          <a:blip r:embed="rId3" cstate="print"/>
          <a:srcRect/>
          <a:stretch>
            <a:fillRect/>
          </a:stretch>
        </p:blipFill>
        <p:spPr bwMode="auto">
          <a:xfrm>
            <a:off x="304800" y="3124200"/>
            <a:ext cx="3886199" cy="2590800"/>
          </a:xfrm>
          <a:prstGeom prst="rect">
            <a:avLst/>
          </a:prstGeom>
          <a:noFill/>
        </p:spPr>
      </p:pic>
    </p:spTree>
    <p:extLst>
      <p:ext uri="{BB962C8B-B14F-4D97-AF65-F5344CB8AC3E}">
        <p14:creationId xmlns=""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4" name="TextBox 23">
            <a:extLst>
              <a:ext uri="{FF2B5EF4-FFF2-40B4-BE49-F238E27FC236}">
                <a16:creationId xmlns=""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TextBox 11">
            <a:extLst>
              <a:ext uri="{FF2B5EF4-FFF2-40B4-BE49-F238E27FC236}">
                <a16:creationId xmlns=""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6" name="TextBox 15">
            <a:extLst>
              <a:ext uri="{FF2B5EF4-FFF2-40B4-BE49-F238E27FC236}">
                <a16:creationId xmlns=""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1396</Words>
  <Application>Microsoft Office PowerPoint</Application>
  <PresentationFormat>Custom</PresentationFormat>
  <Paragraphs>110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TADAPANENI PAVAN SAI</vt:lpstr>
      <vt:lpstr>Slide 2</vt:lpstr>
      <vt:lpstr>Slide 3</vt:lpstr>
      <vt:lpstr>AGENDA</vt:lpstr>
      <vt:lpstr>PROBLEM STATEMENT</vt:lpstr>
      <vt:lpstr>PROJECT OVERVIEW</vt:lpstr>
      <vt:lpstr>Slide 7</vt:lpstr>
      <vt:lpstr>Slide 8</vt:lpstr>
      <vt:lpstr>WHO ARE THE END USERS?</vt:lpstr>
      <vt:lpstr>YOUR SOLUTION AND ITS VALUE PROPOSITION</vt:lpstr>
      <vt:lpstr>THE WOW IN YOUR SOLUTION</vt:lpstr>
      <vt:lpstr>Detection of Keyloggers </vt:lpstr>
      <vt:lpstr>Slide 13</vt:lpstr>
      <vt:lpstr>Slide 14</vt:lpstr>
      <vt:lpstr>Slide 15</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TADAPANENI PAVAN SAI</dc:title>
  <dc:creator>dell</dc:creator>
  <cp:lastModifiedBy>T Pavan Sidhu</cp:lastModifiedBy>
  <cp:revision>11</cp:revision>
  <dcterms:created xsi:type="dcterms:W3CDTF">2024-06-03T05:48:59Z</dcterms:created>
  <dcterms:modified xsi:type="dcterms:W3CDTF">2024-06-23T16:37:57Z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