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701"/>
  </p:normalViewPr>
  <p:slideViewPr>
    <p:cSldViewPr snapToGrid="0" snapToObjects="1">
      <p:cViewPr varScale="1">
        <p:scale>
          <a:sx n="67" d="100"/>
          <a:sy n="67" d="100"/>
        </p:scale>
        <p:origin x="4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42524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68522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11562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3175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702723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2232255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627963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2524287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410971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57244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260177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401223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6519A8E-D759-7E42-A39F-0C20C1D62630}"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77495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314370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17884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67537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7172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519A8E-D759-7E42-A39F-0C20C1D62630}" type="datetimeFigureOut">
              <a:rPr lang="en-US" smtClean="0"/>
              <a:t>11/18/2018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3D78B5-3036-E848-8256-DCD29F59DEFB}" type="slidenum">
              <a:rPr lang="en-US" smtClean="0"/>
              <a:t>‹N°›</a:t>
            </a:fld>
            <a:endParaRPr lang="en-US"/>
          </a:p>
        </p:txBody>
      </p:sp>
    </p:spTree>
    <p:extLst>
      <p:ext uri="{BB962C8B-B14F-4D97-AF65-F5344CB8AC3E}">
        <p14:creationId xmlns:p14="http://schemas.microsoft.com/office/powerpoint/2010/main" val="418783844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rush Script MT" charset="0"/>
                <a:ea typeface="Brush Script MT" charset="0"/>
                <a:cs typeface="Brush Script MT" charset="0"/>
              </a:rPr>
              <a:t>2 Fast 2 Fourier!!</a:t>
            </a:r>
          </a:p>
        </p:txBody>
      </p:sp>
      <p:sp>
        <p:nvSpPr>
          <p:cNvPr id="3" name="Subtitle 2"/>
          <p:cNvSpPr>
            <a:spLocks noGrp="1"/>
          </p:cNvSpPr>
          <p:nvPr>
            <p:ph type="subTitle" idx="1"/>
          </p:nvPr>
        </p:nvSpPr>
        <p:spPr>
          <a:xfrm>
            <a:off x="1524000" y="3655748"/>
            <a:ext cx="9144000" cy="1655762"/>
          </a:xfrm>
        </p:spPr>
        <p:txBody>
          <a:bodyPr/>
          <a:lstStyle/>
          <a:p>
            <a:r>
              <a:rPr lang="en-US" i="1" dirty="0">
                <a:solidFill>
                  <a:schemeClr val="accent2"/>
                </a:solidFill>
              </a:rPr>
              <a:t>how to Fast Fourier Transform and </a:t>
            </a:r>
            <a:r>
              <a:rPr lang="en-US" i="1" dirty="0" err="1">
                <a:solidFill>
                  <a:schemeClr val="accent2"/>
                </a:solidFill>
              </a:rPr>
              <a:t>analyse</a:t>
            </a:r>
            <a:r>
              <a:rPr lang="en-US" i="1" dirty="0">
                <a:solidFill>
                  <a:schemeClr val="accent2"/>
                </a:solidFill>
              </a:rPr>
              <a:t> the </a:t>
            </a:r>
            <a:r>
              <a:rPr lang="en-US" i="1" dirty="0" err="1">
                <a:solidFill>
                  <a:schemeClr val="accent2"/>
                </a:solidFill>
              </a:rPr>
              <a:t>spacial</a:t>
            </a:r>
            <a:r>
              <a:rPr lang="en-US" i="1" dirty="0">
                <a:solidFill>
                  <a:schemeClr val="accent2"/>
                </a:solidFill>
              </a:rPr>
              <a:t> and temporal patterns of road accidents in the UK</a:t>
            </a:r>
          </a:p>
        </p:txBody>
      </p:sp>
      <p:pic>
        <p:nvPicPr>
          <p:cNvPr id="1026" name="Picture 2" descr="mage result for joseph four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163"/>
            <a:ext cx="2949052" cy="2457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t &amp; Furious 9 Revs Up for an April 2019 Start 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459" y="382723"/>
            <a:ext cx="3673538" cy="19334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descr="mage result for ca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267" y="4602163"/>
            <a:ext cx="10041466" cy="144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9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710" y="-370935"/>
            <a:ext cx="9638580" cy="7228935"/>
          </a:xfrm>
        </p:spPr>
      </p:pic>
    </p:spTree>
    <p:extLst>
      <p:ext uri="{BB962C8B-B14F-4D97-AF65-F5344CB8AC3E}">
        <p14:creationId xmlns:p14="http://schemas.microsoft.com/office/powerpoint/2010/main" val="1500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963" y="-120770"/>
            <a:ext cx="9305027" cy="6978770"/>
          </a:xfrm>
        </p:spPr>
      </p:pic>
    </p:spTree>
    <p:extLst>
      <p:ext uri="{BB962C8B-B14F-4D97-AF65-F5344CB8AC3E}">
        <p14:creationId xmlns:p14="http://schemas.microsoft.com/office/powerpoint/2010/main" val="2339074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3. Seasonal analysis</a:t>
            </a:r>
            <a:br>
              <a:rPr lang="en-GB" dirty="0"/>
            </a:br>
            <a:r>
              <a:rPr lang="en-GB" dirty="0"/>
              <a:t>	</a:t>
            </a:r>
            <a:r>
              <a:rPr lang="en-GB" dirty="0" smtClean="0"/>
              <a:t>b) Fourier analysis</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09580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231343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167006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26992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1. Dealt with messy data indices</a:t>
            </a:r>
          </a:p>
          <a:p>
            <a:r>
              <a:rPr lang="en-US" dirty="0" smtClean="0"/>
              <a:t>2. Proceeded to do a seasonal analysis</a:t>
            </a:r>
          </a:p>
          <a:p>
            <a:r>
              <a:rPr lang="en-US" dirty="0" smtClean="0"/>
              <a:t>3. Proposed a forecast model</a:t>
            </a:r>
            <a:endParaRPr lang="en-US" dirty="0"/>
          </a:p>
        </p:txBody>
      </p:sp>
    </p:spTree>
    <p:extLst>
      <p:ext uri="{BB962C8B-B14F-4D97-AF65-F5344CB8AC3E}">
        <p14:creationId xmlns:p14="http://schemas.microsoft.com/office/powerpoint/2010/main" val="1776647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Dealing with messy indices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45952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of Spatial Patterns</a:t>
            </a:r>
          </a:p>
        </p:txBody>
      </p:sp>
      <p:sp>
        <p:nvSpPr>
          <p:cNvPr id="3" name="Content Placeholder 2"/>
          <p:cNvSpPr>
            <a:spLocks noGrp="1"/>
          </p:cNvSpPr>
          <p:nvPr>
            <p:ph idx="1"/>
          </p:nvPr>
        </p:nvSpPr>
        <p:spPr/>
        <p:txBody>
          <a:bodyPr/>
          <a:lstStyle/>
          <a:p>
            <a:r>
              <a:rPr lang="en-US" dirty="0"/>
              <a:t>One of the most interesting, and most challenging, aspects of this data is the spatial problem</a:t>
            </a:r>
          </a:p>
          <a:p>
            <a:endParaRPr lang="en-US" dirty="0"/>
          </a:p>
          <a:p>
            <a:r>
              <a:rPr lang="en-US" dirty="0"/>
              <a:t>Each car crash (discounting those that needed cleaning) had an associated latitude and longitude, demarking where the incident took place.</a:t>
            </a:r>
          </a:p>
          <a:p>
            <a:endParaRPr lang="en-US" dirty="0"/>
          </a:p>
          <a:p>
            <a:r>
              <a:rPr lang="en-US" dirty="0"/>
              <a:t>Hence, we believed there could be a lot gained from plotting the data on a map.</a:t>
            </a:r>
          </a:p>
        </p:txBody>
      </p:sp>
    </p:spTree>
    <p:extLst>
      <p:ext uri="{BB962C8B-B14F-4D97-AF65-F5344CB8AC3E}">
        <p14:creationId xmlns:p14="http://schemas.microsoft.com/office/powerpoint/2010/main" val="218051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9CE3F-4287-48AA-BCD6-BE32660EC228}"/>
              </a:ext>
            </a:extLst>
          </p:cNvPr>
          <p:cNvSpPr>
            <a:spLocks noGrp="1"/>
          </p:cNvSpPr>
          <p:nvPr>
            <p:ph type="title"/>
          </p:nvPr>
        </p:nvSpPr>
        <p:spPr/>
        <p:txBody>
          <a:bodyPr/>
          <a:lstStyle/>
          <a:p>
            <a:r>
              <a:rPr lang="en-GB" dirty="0"/>
              <a:t>Mapping the Data</a:t>
            </a:r>
          </a:p>
        </p:txBody>
      </p:sp>
      <p:sp>
        <p:nvSpPr>
          <p:cNvPr id="3" name="Content Placeholder 2">
            <a:extLst>
              <a:ext uri="{FF2B5EF4-FFF2-40B4-BE49-F238E27FC236}">
                <a16:creationId xmlns:a16="http://schemas.microsoft.com/office/drawing/2014/main" xmlns="" id="{598DAD17-C2D6-4335-819D-926C389C2413}"/>
              </a:ext>
            </a:extLst>
          </p:cNvPr>
          <p:cNvSpPr>
            <a:spLocks noGrp="1"/>
          </p:cNvSpPr>
          <p:nvPr>
            <p:ph idx="1"/>
          </p:nvPr>
        </p:nvSpPr>
        <p:spPr>
          <a:xfrm>
            <a:off x="838200" y="1690688"/>
            <a:ext cx="10515600" cy="4486275"/>
          </a:xfrm>
        </p:spPr>
        <p:txBody>
          <a:bodyPr/>
          <a:lstStyle/>
          <a:p>
            <a:r>
              <a:rPr lang="en-GB" dirty="0"/>
              <a:t>Deciding a more general approach would be the most worthwhile use of time, we created a function which mapped the data by a given variable to the plot…</a:t>
            </a:r>
          </a:p>
          <a:p>
            <a:endParaRPr lang="en-GB" dirty="0"/>
          </a:p>
          <a:p>
            <a:r>
              <a:rPr lang="en-GB" dirty="0"/>
              <a:t>A  map of maps, if you will.</a:t>
            </a:r>
          </a:p>
          <a:p>
            <a:endParaRPr lang="en-GB" dirty="0"/>
          </a:p>
          <a:p>
            <a:r>
              <a:rPr lang="en-GB" dirty="0"/>
              <a:t>For instance, our if we wish to visualise car crashes on a Monday we would take </a:t>
            </a:r>
            <a:r>
              <a:rPr lang="en-GB" dirty="0" err="1"/>
              <a:t>mapofmaps</a:t>
            </a:r>
            <a:r>
              <a:rPr lang="en-GB" dirty="0"/>
              <a:t>(7, 2, RA, ”</a:t>
            </a:r>
            <a:r>
              <a:rPr lang="en-GB" dirty="0" err="1"/>
              <a:t>day_of_week</a:t>
            </a:r>
            <a:r>
              <a:rPr lang="en-GB" dirty="0"/>
              <a:t>”, “latitude”, “longitude”).</a:t>
            </a:r>
          </a:p>
        </p:txBody>
      </p:sp>
    </p:spTree>
    <p:extLst>
      <p:ext uri="{BB962C8B-B14F-4D97-AF65-F5344CB8AC3E}">
        <p14:creationId xmlns:p14="http://schemas.microsoft.com/office/powerpoint/2010/main" val="934797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9F64E-BF29-456F-9F73-EBB51073555C}"/>
              </a:ext>
            </a:extLst>
          </p:cNvPr>
          <p:cNvSpPr>
            <a:spLocks noGrp="1"/>
          </p:cNvSpPr>
          <p:nvPr>
            <p:ph type="title"/>
          </p:nvPr>
        </p:nvSpPr>
        <p:spPr/>
        <p:txBody>
          <a:bodyPr/>
          <a:lstStyle/>
          <a:p>
            <a:r>
              <a:rPr lang="en-GB" dirty="0"/>
              <a:t>Creating Charts</a:t>
            </a:r>
          </a:p>
        </p:txBody>
      </p:sp>
      <p:sp>
        <p:nvSpPr>
          <p:cNvPr id="3" name="Content Placeholder 2">
            <a:extLst>
              <a:ext uri="{FF2B5EF4-FFF2-40B4-BE49-F238E27FC236}">
                <a16:creationId xmlns:a16="http://schemas.microsoft.com/office/drawing/2014/main" xmlns="" id="{CFE9FB10-8A95-4170-B0E7-45A9C85E7A98}"/>
              </a:ext>
            </a:extLst>
          </p:cNvPr>
          <p:cNvSpPr>
            <a:spLocks noGrp="1"/>
          </p:cNvSpPr>
          <p:nvPr>
            <p:ph idx="1"/>
          </p:nvPr>
        </p:nvSpPr>
        <p:spPr>
          <a:xfrm>
            <a:off x="838200" y="1825625"/>
            <a:ext cx="5257800" cy="4351338"/>
          </a:xfrm>
        </p:spPr>
        <p:txBody>
          <a:bodyPr/>
          <a:lstStyle/>
          <a:p>
            <a:r>
              <a:rPr lang="en-GB" dirty="0"/>
              <a:t>This gives:</a:t>
            </a:r>
          </a:p>
          <a:p>
            <a:endParaRPr lang="en-GB" dirty="0"/>
          </a:p>
          <a:p>
            <a:r>
              <a:rPr lang="en-GB" dirty="0"/>
              <a:t>Clearly, the utility of this information is limited.</a:t>
            </a:r>
          </a:p>
          <a:p>
            <a:endParaRPr lang="en-GB" dirty="0"/>
          </a:p>
          <a:p>
            <a:r>
              <a:rPr lang="en-GB" dirty="0"/>
              <a:t>What we really want is some way  of introducing time to our spatial analysis.</a:t>
            </a:r>
          </a:p>
        </p:txBody>
      </p:sp>
      <p:pic>
        <p:nvPicPr>
          <p:cNvPr id="5" name="Picture 4">
            <a:extLst>
              <a:ext uri="{FF2B5EF4-FFF2-40B4-BE49-F238E27FC236}">
                <a16:creationId xmlns:a16="http://schemas.microsoft.com/office/drawing/2014/main" xmlns="" id="{862401FD-59BC-4745-8EF0-538E93883901}"/>
              </a:ext>
            </a:extLst>
          </p:cNvPr>
          <p:cNvPicPr>
            <a:picLocks noChangeAspect="1"/>
          </p:cNvPicPr>
          <p:nvPr/>
        </p:nvPicPr>
        <p:blipFill>
          <a:blip r:embed="rId2"/>
          <a:stretch>
            <a:fillRect/>
          </a:stretch>
        </p:blipFill>
        <p:spPr>
          <a:xfrm>
            <a:off x="6095999" y="1572406"/>
            <a:ext cx="4981731" cy="4800441"/>
          </a:xfrm>
          <a:prstGeom prst="rect">
            <a:avLst/>
          </a:prstGeom>
        </p:spPr>
      </p:pic>
    </p:spTree>
    <p:extLst>
      <p:ext uri="{BB962C8B-B14F-4D97-AF65-F5344CB8AC3E}">
        <p14:creationId xmlns:p14="http://schemas.microsoft.com/office/powerpoint/2010/main" val="9404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D14FE-50F7-4A83-A8A0-385465A3F94C}"/>
              </a:ext>
            </a:extLst>
          </p:cNvPr>
          <p:cNvSpPr>
            <a:spLocks noGrp="1"/>
          </p:cNvSpPr>
          <p:nvPr>
            <p:ph type="title"/>
          </p:nvPr>
        </p:nvSpPr>
        <p:spPr/>
        <p:txBody>
          <a:bodyPr/>
          <a:lstStyle/>
          <a:p>
            <a:r>
              <a:rPr lang="en-GB" dirty="0"/>
              <a:t>Adding Time</a:t>
            </a:r>
          </a:p>
        </p:txBody>
      </p:sp>
      <p:sp>
        <p:nvSpPr>
          <p:cNvPr id="3" name="Content Placeholder 2">
            <a:extLst>
              <a:ext uri="{FF2B5EF4-FFF2-40B4-BE49-F238E27FC236}">
                <a16:creationId xmlns:a16="http://schemas.microsoft.com/office/drawing/2014/main" xmlns="" id="{4BB35F6B-7B06-47E8-8708-73DE66D6689A}"/>
              </a:ext>
            </a:extLst>
          </p:cNvPr>
          <p:cNvSpPr>
            <a:spLocks noGrp="1"/>
          </p:cNvSpPr>
          <p:nvPr>
            <p:ph idx="1"/>
          </p:nvPr>
        </p:nvSpPr>
        <p:spPr>
          <a:xfrm>
            <a:off x="838200" y="1544272"/>
            <a:ext cx="10515600" cy="4351338"/>
          </a:xfrm>
        </p:spPr>
        <p:txBody>
          <a:bodyPr/>
          <a:lstStyle/>
          <a:p>
            <a:r>
              <a:rPr lang="en-GB" dirty="0"/>
              <a:t>After some rearrangement, we were able to form adjusted versions of the function that take time (either in days or months) as one of their arguments. This allows us to examine data like all car crashes of severity 3 that took place on the 5</a:t>
            </a:r>
            <a:r>
              <a:rPr lang="en-GB" baseline="30000" dirty="0"/>
              <a:t>th</a:t>
            </a:r>
            <a:r>
              <a:rPr lang="en-GB" dirty="0"/>
              <a:t> of March, 2015. See below:</a:t>
            </a:r>
          </a:p>
        </p:txBody>
      </p:sp>
      <p:pic>
        <p:nvPicPr>
          <p:cNvPr id="5" name="Picture 4">
            <a:extLst>
              <a:ext uri="{FF2B5EF4-FFF2-40B4-BE49-F238E27FC236}">
                <a16:creationId xmlns:a16="http://schemas.microsoft.com/office/drawing/2014/main" xmlns="" id="{6A6D401D-659E-4EAE-B711-A0CB923A8AFC}"/>
              </a:ext>
            </a:extLst>
          </p:cNvPr>
          <p:cNvPicPr>
            <a:picLocks noChangeAspect="1"/>
          </p:cNvPicPr>
          <p:nvPr/>
        </p:nvPicPr>
        <p:blipFill>
          <a:blip r:embed="rId2"/>
          <a:stretch>
            <a:fillRect/>
          </a:stretch>
        </p:blipFill>
        <p:spPr>
          <a:xfrm>
            <a:off x="3844692" y="3316456"/>
            <a:ext cx="3686689" cy="3439005"/>
          </a:xfrm>
          <a:prstGeom prst="rect">
            <a:avLst/>
          </a:prstGeom>
        </p:spPr>
      </p:pic>
    </p:spTree>
    <p:extLst>
      <p:ext uri="{BB962C8B-B14F-4D97-AF65-F5344CB8AC3E}">
        <p14:creationId xmlns:p14="http://schemas.microsoft.com/office/powerpoint/2010/main" val="4134899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98071-35C0-4F1D-80A3-774CCB4E2F52}"/>
              </a:ext>
            </a:extLst>
          </p:cNvPr>
          <p:cNvSpPr>
            <a:spLocks noGrp="1"/>
          </p:cNvSpPr>
          <p:nvPr>
            <p:ph type="title"/>
          </p:nvPr>
        </p:nvSpPr>
        <p:spPr/>
        <p:txBody>
          <a:bodyPr/>
          <a:lstStyle/>
          <a:p>
            <a:r>
              <a:rPr lang="en-GB" dirty="0"/>
              <a:t>Heat Maps</a:t>
            </a:r>
          </a:p>
        </p:txBody>
      </p:sp>
      <p:sp>
        <p:nvSpPr>
          <p:cNvPr id="3" name="Content Placeholder 2">
            <a:extLst>
              <a:ext uri="{FF2B5EF4-FFF2-40B4-BE49-F238E27FC236}">
                <a16:creationId xmlns:a16="http://schemas.microsoft.com/office/drawing/2014/main" xmlns="" id="{F5B7CE13-E43E-4CBF-9DA5-44F84C4889E3}"/>
              </a:ext>
            </a:extLst>
          </p:cNvPr>
          <p:cNvSpPr>
            <a:spLocks noGrp="1"/>
          </p:cNvSpPr>
          <p:nvPr>
            <p:ph idx="1"/>
          </p:nvPr>
        </p:nvSpPr>
        <p:spPr/>
        <p:txBody>
          <a:bodyPr/>
          <a:lstStyle/>
          <a:p>
            <a:r>
              <a:rPr lang="en-GB" dirty="0"/>
              <a:t>Another way to look at the data through maps, is by through the medium of heat maps.</a:t>
            </a:r>
          </a:p>
          <a:p>
            <a:endParaRPr lang="en-GB" dirty="0"/>
          </a:p>
          <a:p>
            <a:r>
              <a:rPr lang="en-GB" dirty="0"/>
              <a:t>We also charted some of these:</a:t>
            </a:r>
          </a:p>
        </p:txBody>
      </p:sp>
      <p:pic>
        <p:nvPicPr>
          <p:cNvPr id="5" name="Picture 4">
            <a:extLst>
              <a:ext uri="{FF2B5EF4-FFF2-40B4-BE49-F238E27FC236}">
                <a16:creationId xmlns:a16="http://schemas.microsoft.com/office/drawing/2014/main" xmlns="" id="{B567562D-5CC1-46C3-8B02-CFD870F9ECCA}"/>
              </a:ext>
            </a:extLst>
          </p:cNvPr>
          <p:cNvPicPr>
            <a:picLocks noChangeAspect="1"/>
          </p:cNvPicPr>
          <p:nvPr/>
        </p:nvPicPr>
        <p:blipFill>
          <a:blip r:embed="rId2"/>
          <a:stretch>
            <a:fillRect/>
          </a:stretch>
        </p:blipFill>
        <p:spPr>
          <a:xfrm>
            <a:off x="6018609" y="2383304"/>
            <a:ext cx="4405551" cy="4109571"/>
          </a:xfrm>
          <a:prstGeom prst="rect">
            <a:avLst/>
          </a:prstGeom>
        </p:spPr>
      </p:pic>
    </p:spTree>
    <p:extLst>
      <p:ext uri="{BB962C8B-B14F-4D97-AF65-F5344CB8AC3E}">
        <p14:creationId xmlns:p14="http://schemas.microsoft.com/office/powerpoint/2010/main" val="2049290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3. Seasonal analysis</a:t>
            </a:r>
            <a:br>
              <a:rPr lang="en-GB" dirty="0" smtClean="0"/>
            </a:br>
            <a:r>
              <a:rPr lang="en-GB" dirty="0"/>
              <a:t>	</a:t>
            </a:r>
            <a:r>
              <a:rPr lang="en-GB" dirty="0" smtClean="0"/>
              <a:t>a) CMA</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713" y="2052638"/>
            <a:ext cx="5594349" cy="4195762"/>
          </a:xfrm>
        </p:spPr>
      </p:pic>
    </p:spTree>
    <p:extLst>
      <p:ext uri="{BB962C8B-B14F-4D97-AF65-F5344CB8AC3E}">
        <p14:creationId xmlns:p14="http://schemas.microsoft.com/office/powerpoint/2010/main" val="2438960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316</Words>
  <Application>Microsoft Office PowerPoint</Application>
  <PresentationFormat>Grand écran</PresentationFormat>
  <Paragraphs>34</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Brush Script MT</vt:lpstr>
      <vt:lpstr>Century Gothic</vt:lpstr>
      <vt:lpstr>Wingdings 3</vt:lpstr>
      <vt:lpstr>Ion</vt:lpstr>
      <vt:lpstr>2 Fast 2 Fourier!!</vt:lpstr>
      <vt:lpstr>Methodology</vt:lpstr>
      <vt:lpstr>1.  Dealing with messy indices</vt:lpstr>
      <vt:lpstr>Data Analysis of Spatial Patterns</vt:lpstr>
      <vt:lpstr>Mapping the Data</vt:lpstr>
      <vt:lpstr>Creating Charts</vt:lpstr>
      <vt:lpstr>Adding Time</vt:lpstr>
      <vt:lpstr>Heat Maps</vt:lpstr>
      <vt:lpstr>3. Seasonal analysis  a) CMA</vt:lpstr>
      <vt:lpstr>Présentation PowerPoint</vt:lpstr>
      <vt:lpstr>Présentation PowerPoint</vt:lpstr>
      <vt:lpstr>3. Seasonal analysis  b) Fourier analysis</vt:lpstr>
      <vt:lpstr>Présentation PowerPoint</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Fast 2 Furious!!</dc:title>
  <dc:creator>Takao, So</dc:creator>
  <cp:lastModifiedBy>Remy Messadene</cp:lastModifiedBy>
  <cp:revision>12</cp:revision>
  <dcterms:created xsi:type="dcterms:W3CDTF">2018-11-18T13:33:48Z</dcterms:created>
  <dcterms:modified xsi:type="dcterms:W3CDTF">2018-11-18T14:45:44Z</dcterms:modified>
</cp:coreProperties>
</file>