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71" r:id="rId11"/>
    <p:sldId id="270" r:id="rId12"/>
    <p:sldId id="269" r:id="rId13"/>
    <p:sldId id="268" r:id="rId14"/>
    <p:sldId id="267" r:id="rId15"/>
    <p:sldId id="266" r:id="rId16"/>
    <p:sldId id="277" r:id="rId17"/>
    <p:sldId id="276" r:id="rId18"/>
    <p:sldId id="275" r:id="rId19"/>
    <p:sldId id="274" r:id="rId20"/>
    <p:sldId id="273" r:id="rId21"/>
    <p:sldId id="272" r:id="rId22"/>
    <p:sldId id="264" r:id="rId2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CE86F-FDF3-4C8F-B25F-94B7C955ECC8}" v="419" dt="2022-07-01T17:19:45.145"/>
    <p1510:client id="{A44FF97C-958E-BDDD-32DE-D3B008C32BA3}" v="486" dt="2022-07-01T16:26:22.874"/>
    <p1510:client id="{C2C78116-EC6B-8ACF-6EC2-8E48DC955A5B}" v="5" dt="2022-06-29T19:05:07.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ivsg-psu/TrafficSimulators_GettingStartedWithDifferrentSimulators_GettingStartedWithSUMO/blob/main/Documents/How%20to%20export%20SUMO%20simulation%20results.pptx"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ivsg-psu/TrafficSimulators_GettingStartedWithDifferrentSimulators_GettingStartedWithSUMO/blob/main/Documents/How%20to%20export%20SUMO%20simulation%20results.pptx" TargetMode="Externa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hyperlink" Target="https://sumo.dlr.de/docs/TraCI.html" TargetMode="External"/><Relationship Id="rId2" Type="http://schemas.openxmlformats.org/officeDocument/2006/relationships/hyperlink" Target="https://github.com/ivsg-psu/TrafficSimulators_GettingStartedWithDifferrentSimulators_GettingStartedWithSUMO/tree/main/Code"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ivsg-psu/TrafficSimulators_GettingStartedWithDifferrentSimulators_GettingStartedWithSUMO/blob/main/Documents/How%20to%20export%20SUMO%20simulation%20results.pptx" TargetMode="Externa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292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4000" b="0" strike="noStrike" spc="-1">
                <a:solidFill>
                  <a:srgbClr val="000000"/>
                </a:solidFill>
                <a:latin typeface="Calibri Light"/>
                <a:ea typeface="DejaVu Sans"/>
              </a:rPr>
              <a:t>How to command a trajectory to an AV in SUMO</a:t>
            </a:r>
            <a:endParaRPr lang="en-US" sz="4000" b="0" strike="noStrike" spc="-1">
              <a:latin typeface="Arial"/>
            </a:endParaRPr>
          </a:p>
        </p:txBody>
      </p:sp>
      <p:sp>
        <p:nvSpPr>
          <p:cNvPr id="77" name="CustomShape 2"/>
          <p:cNvSpPr/>
          <p:nvPr/>
        </p:nvSpPr>
        <p:spPr>
          <a:xfrm>
            <a:off x="1523880" y="360216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000000"/>
                </a:solidFill>
                <a:latin typeface="Calibri"/>
                <a:ea typeface="DejaVu Sans"/>
              </a:rPr>
              <a:t>Wushuang Bai</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231547" y="306258"/>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a:solidFill>
                  <a:srgbClr val="000000"/>
                </a:solidFill>
                <a:latin typeface="Calibri Light"/>
                <a:ea typeface="DejaVu Sans"/>
              </a:rPr>
              <a:t>Step 1. Navigate to the folder of data files and script, open a terminal.   </a:t>
            </a:r>
            <a:endParaRPr lang="en-US" sz="4400" b="0" strike="noStrike" spc="-1">
              <a:latin typeface="Arial"/>
            </a:endParaRPr>
          </a:p>
        </p:txBody>
      </p:sp>
      <p:pic>
        <p:nvPicPr>
          <p:cNvPr id="2" name="Picture 2" descr="Text&#10;&#10;Description automatically generated">
            <a:extLst>
              <a:ext uri="{FF2B5EF4-FFF2-40B4-BE49-F238E27FC236}">
                <a16:creationId xmlns:a16="http://schemas.microsoft.com/office/drawing/2014/main" id="{DDB94813-A3B2-A564-8B57-A0B18DA49E93}"/>
              </a:ext>
            </a:extLst>
          </p:cNvPr>
          <p:cNvPicPr>
            <a:picLocks noChangeAspect="1"/>
          </p:cNvPicPr>
          <p:nvPr/>
        </p:nvPicPr>
        <p:blipFill rotWithShape="1">
          <a:blip r:embed="rId2"/>
          <a:srcRect r="321" b="78261"/>
          <a:stretch/>
        </p:blipFill>
        <p:spPr>
          <a:xfrm>
            <a:off x="1553705" y="2471888"/>
            <a:ext cx="9162088" cy="1329471"/>
          </a:xfrm>
          <a:prstGeom prst="rect">
            <a:avLst/>
          </a:prstGeom>
        </p:spPr>
      </p:pic>
    </p:spTree>
    <p:extLst>
      <p:ext uri="{BB962C8B-B14F-4D97-AF65-F5344CB8AC3E}">
        <p14:creationId xmlns:p14="http://schemas.microsoft.com/office/powerpoint/2010/main" val="765409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208848" y="99501"/>
            <a:ext cx="113043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2600" b="0" strike="noStrike" spc="-1">
                <a:solidFill>
                  <a:srgbClr val="000000"/>
                </a:solidFill>
                <a:latin typeface="Calibri Light"/>
                <a:ea typeface="DejaVu Sans"/>
              </a:rPr>
              <a:t>Step 2. Run the script by running command "python3 script_testFcn_fcn_CommandVehTrajectory.py</a:t>
            </a:r>
            <a:r>
              <a:rPr lang="en-US" sz="2600" b="0" strike="noStrike" spc="-1">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lang="en-US" sz="2600" b="0" strike="noStrike" spc="-1">
              <a:latin typeface="Arial"/>
            </a:endParaRPr>
          </a:p>
        </p:txBody>
      </p:sp>
      <p:pic>
        <p:nvPicPr>
          <p:cNvPr id="3" name="Picture 3" descr="Graphical user interface, text, application, email&#10;&#10;Description automatically generated">
            <a:extLst>
              <a:ext uri="{FF2B5EF4-FFF2-40B4-BE49-F238E27FC236}">
                <a16:creationId xmlns:a16="http://schemas.microsoft.com/office/drawing/2014/main" id="{481B0232-08A5-9CCB-F855-557672DC5A14}"/>
              </a:ext>
            </a:extLst>
          </p:cNvPr>
          <p:cNvPicPr>
            <a:picLocks noChangeAspect="1"/>
          </p:cNvPicPr>
          <p:nvPr/>
        </p:nvPicPr>
        <p:blipFill>
          <a:blip r:embed="rId2"/>
          <a:stretch>
            <a:fillRect/>
          </a:stretch>
        </p:blipFill>
        <p:spPr>
          <a:xfrm>
            <a:off x="442685" y="1560380"/>
            <a:ext cx="11379200" cy="5087070"/>
          </a:xfrm>
          <a:prstGeom prst="rect">
            <a:avLst/>
          </a:prstGeom>
        </p:spPr>
      </p:pic>
    </p:spTree>
    <p:extLst>
      <p:ext uri="{BB962C8B-B14F-4D97-AF65-F5344CB8AC3E}">
        <p14:creationId xmlns:p14="http://schemas.microsoft.com/office/powerpoint/2010/main" val="6060059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06720" y="176400"/>
            <a:ext cx="113043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10000"/>
          </a:bodyPr>
          <a:lstStyle/>
          <a:p>
            <a:pPr>
              <a:lnSpc>
                <a:spcPct val="90000"/>
              </a:lnSpc>
            </a:pPr>
            <a:r>
              <a:rPr lang="en-US" sz="2600" b="0" strike="noStrike" spc="-1" dirty="0">
                <a:solidFill>
                  <a:srgbClr val="000000"/>
                </a:solidFill>
                <a:latin typeface="Calibri Light"/>
                <a:ea typeface="DejaVu Sans"/>
              </a:rPr>
              <a:t>Step 2. Run the script by running command "python3 script_testFcn_fcn_CommandVehTrajectory.py</a:t>
            </a:r>
            <a:r>
              <a:rPr lang="en-US" sz="2600" b="0" strike="noStrike" spc="-1" dirty="0">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lang="en-US" sz="2600" b="0" strike="noStrike" spc="-1">
              <a:latin typeface="Arial"/>
            </a:endParaRPr>
          </a:p>
        </p:txBody>
      </p:sp>
      <p:sp>
        <p:nvSpPr>
          <p:cNvPr id="3" name="TextBox 2">
            <a:extLst>
              <a:ext uri="{FF2B5EF4-FFF2-40B4-BE49-F238E27FC236}">
                <a16:creationId xmlns:a16="http://schemas.microsoft.com/office/drawing/2014/main" id="{4C949E2C-47D4-18C2-AFAF-5D76118B1A39}"/>
              </a:ext>
            </a:extLst>
          </p:cNvPr>
          <p:cNvSpPr txBox="1"/>
          <p:nvPr/>
        </p:nvSpPr>
        <p:spPr>
          <a:xfrm>
            <a:off x="1299029" y="3272971"/>
            <a:ext cx="820225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Note that in this example, the inputs given to the script are:</a:t>
            </a:r>
          </a:p>
          <a:p>
            <a:pPr marL="285750" indent="-285750">
              <a:buFont typeface="Arial"/>
              <a:buChar char="•"/>
            </a:pPr>
            <a:r>
              <a:rPr lang="en-US" dirty="0" err="1"/>
              <a:t>InputFilePath</a:t>
            </a:r>
            <a:r>
              <a:rPr lang="en-US" dirty="0"/>
              <a:t> = "./</a:t>
            </a:r>
            <a:r>
              <a:rPr lang="en-US" dirty="0">
                <a:ea typeface="+mn-lt"/>
                <a:cs typeface="+mn-lt"/>
              </a:rPr>
              <a:t>curvyRoadSimpleTrajectory_Input</a:t>
            </a:r>
            <a:r>
              <a:rPr lang="en-US" dirty="0">
                <a:cs typeface="Arial"/>
              </a:rPr>
              <a:t>.csv</a:t>
            </a:r>
            <a:r>
              <a:rPr lang="en-US" dirty="0"/>
              <a:t>" </a:t>
            </a:r>
          </a:p>
          <a:p>
            <a:pPr marL="285750" indent="-285750">
              <a:buFont typeface="Arial"/>
              <a:buChar char="•"/>
            </a:pPr>
            <a:r>
              <a:rPr lang="en-US" dirty="0" err="1">
                <a:ea typeface="+mn-lt"/>
                <a:cs typeface="+mn-lt"/>
              </a:rPr>
              <a:t>OutputFilePath</a:t>
            </a:r>
            <a:r>
              <a:rPr lang="en-US" dirty="0">
                <a:ea typeface="+mn-lt"/>
                <a:cs typeface="+mn-lt"/>
              </a:rPr>
              <a:t> = "./curvyRoadSimpleTrajectory_Output.csv"</a:t>
            </a:r>
          </a:p>
          <a:p>
            <a:pPr marL="285750" indent="-285750">
              <a:buFont typeface="Arial"/>
              <a:buChar char="•"/>
            </a:pPr>
            <a:r>
              <a:rPr lang="en-US" dirty="0" err="1">
                <a:ea typeface="+mn-lt"/>
                <a:cs typeface="+mn-lt"/>
              </a:rPr>
              <a:t>SimConfigFilePath</a:t>
            </a:r>
            <a:r>
              <a:rPr lang="en-US" dirty="0">
                <a:ea typeface="+mn-lt"/>
                <a:cs typeface="+mn-lt"/>
              </a:rPr>
              <a:t> = "./</a:t>
            </a:r>
            <a:r>
              <a:rPr lang="en-US" dirty="0" err="1">
                <a:ea typeface="+mn-lt"/>
                <a:cs typeface="+mn-lt"/>
              </a:rPr>
              <a:t>curvyRoadSimpleTrajectory.sumocfg</a:t>
            </a:r>
            <a:r>
              <a:rPr lang="en-US" dirty="0">
                <a:ea typeface="+mn-lt"/>
                <a:cs typeface="+mn-lt"/>
              </a:rPr>
              <a:t>"</a:t>
            </a:r>
          </a:p>
          <a:p>
            <a:pPr marL="285750" indent="-285750">
              <a:buFont typeface="Arial"/>
              <a:buChar char="•"/>
            </a:pPr>
            <a:r>
              <a:rPr lang="en-US" dirty="0" err="1">
                <a:ea typeface="+mn-lt"/>
                <a:cs typeface="+mn-lt"/>
              </a:rPr>
              <a:t>Veh_id</a:t>
            </a:r>
            <a:r>
              <a:rPr lang="en-US" dirty="0">
                <a:ea typeface="+mn-lt"/>
                <a:cs typeface="+mn-lt"/>
              </a:rPr>
              <a:t> = "veh_0"</a:t>
            </a:r>
          </a:p>
        </p:txBody>
      </p:sp>
      <p:pic>
        <p:nvPicPr>
          <p:cNvPr id="5" name="Picture 3" descr="Text&#10;&#10;Description automatically generated">
            <a:extLst>
              <a:ext uri="{FF2B5EF4-FFF2-40B4-BE49-F238E27FC236}">
                <a16:creationId xmlns:a16="http://schemas.microsoft.com/office/drawing/2014/main" id="{A1ADED89-48A9-81B8-A454-BC11519F1772}"/>
              </a:ext>
            </a:extLst>
          </p:cNvPr>
          <p:cNvPicPr>
            <a:picLocks noChangeAspect="1"/>
          </p:cNvPicPr>
          <p:nvPr/>
        </p:nvPicPr>
        <p:blipFill rotWithShape="1">
          <a:blip r:embed="rId2"/>
          <a:srcRect r="138" b="77131"/>
          <a:stretch/>
        </p:blipFill>
        <p:spPr>
          <a:xfrm>
            <a:off x="1192078" y="1735719"/>
            <a:ext cx="8923151" cy="1361718"/>
          </a:xfrm>
          <a:prstGeom prst="rect">
            <a:avLst/>
          </a:prstGeom>
        </p:spPr>
      </p:pic>
    </p:spTree>
    <p:extLst>
      <p:ext uri="{BB962C8B-B14F-4D97-AF65-F5344CB8AC3E}">
        <p14:creationId xmlns:p14="http://schemas.microsoft.com/office/powerpoint/2010/main" val="34067980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87"/>
          <p:cNvPicPr/>
          <p:nvPr/>
        </p:nvPicPr>
        <p:blipFill>
          <a:blip r:embed="rId2"/>
          <a:stretch/>
        </p:blipFill>
        <p:spPr>
          <a:xfrm>
            <a:off x="822960" y="2229120"/>
            <a:ext cx="3456360" cy="1427760"/>
          </a:xfrm>
          <a:prstGeom prst="rect">
            <a:avLst/>
          </a:prstGeom>
          <a:ln>
            <a:noFill/>
          </a:ln>
        </p:spPr>
      </p:pic>
      <p:pic>
        <p:nvPicPr>
          <p:cNvPr id="89" name="Picture 88"/>
          <p:cNvPicPr/>
          <p:nvPr/>
        </p:nvPicPr>
        <p:blipFill>
          <a:blip r:embed="rId3"/>
          <a:stretch/>
        </p:blipFill>
        <p:spPr>
          <a:xfrm>
            <a:off x="5943600" y="1371600"/>
            <a:ext cx="5558760" cy="4388040"/>
          </a:xfrm>
          <a:prstGeom prst="rect">
            <a:avLst/>
          </a:prstGeom>
          <a:ln>
            <a:noFill/>
          </a:ln>
        </p:spPr>
      </p:pic>
      <p:sp>
        <p:nvSpPr>
          <p:cNvPr id="90" name="CustomShape 2"/>
          <p:cNvSpPr/>
          <p:nvPr/>
        </p:nvSpPr>
        <p:spPr>
          <a:xfrm>
            <a:off x="1280160" y="3017520"/>
            <a:ext cx="913680" cy="91368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91" name="CustomShape 3"/>
          <p:cNvSpPr/>
          <p:nvPr/>
        </p:nvSpPr>
        <p:spPr>
          <a:xfrm>
            <a:off x="1280520" y="3017880"/>
            <a:ext cx="913680" cy="91368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92" name="CustomShape 4"/>
          <p:cNvSpPr/>
          <p:nvPr/>
        </p:nvSpPr>
        <p:spPr>
          <a:xfrm>
            <a:off x="11155680" y="1097280"/>
            <a:ext cx="730800" cy="63936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3" name="CustomShape 1">
            <a:extLst>
              <a:ext uri="{FF2B5EF4-FFF2-40B4-BE49-F238E27FC236}">
                <a16:creationId xmlns:a16="http://schemas.microsoft.com/office/drawing/2014/main" id="{B9609CB4-2C90-6162-0E41-34CB61F34BCA}"/>
              </a:ext>
            </a:extLst>
          </p:cNvPr>
          <p:cNvSpPr/>
          <p:nvPr/>
        </p:nvSpPr>
        <p:spPr>
          <a:xfrm>
            <a:off x="457200" y="18288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2400" b="0" strike="noStrike" spc="-1" dirty="0">
                <a:solidFill>
                  <a:srgbClr val="000000"/>
                </a:solidFill>
                <a:latin typeface="Calibri"/>
                <a:ea typeface="DejaVu Sans"/>
              </a:rPr>
              <a:t>Step 3. </a:t>
            </a:r>
            <a:r>
              <a:rPr lang="en-US" sz="2400" spc="-1" dirty="0">
                <a:solidFill>
                  <a:srgbClr val="000000"/>
                </a:solidFill>
                <a:latin typeface="Calibri"/>
                <a:ea typeface="DejaVu Sans"/>
              </a:rPr>
              <a:t>Once simulation ends, close </a:t>
            </a:r>
            <a:r>
              <a:rPr lang="en-US" sz="2400" b="0" strike="noStrike" spc="-1" dirty="0">
                <a:solidFill>
                  <a:srgbClr val="000000"/>
                </a:solidFill>
                <a:latin typeface="Calibri"/>
                <a:ea typeface="DejaVu Sans"/>
              </a:rPr>
              <a:t>SUMO to end the script. Please note that you have to close SUMO to end the script so that output file can be written.</a:t>
            </a:r>
            <a:r>
              <a:rPr lang="en-US" sz="2400" spc="-1" dirty="0">
                <a:solidFill>
                  <a:srgbClr val="000000"/>
                </a:solidFill>
                <a:latin typeface="Calibri"/>
                <a:ea typeface="DejaVu Sans"/>
              </a:rPr>
              <a:t> </a:t>
            </a:r>
            <a:endParaRPr lang="en-US" sz="2400" b="0" strike="noStrike" spc="-1">
              <a:latin typeface="Arial"/>
            </a:endParaRPr>
          </a:p>
        </p:txBody>
      </p:sp>
    </p:spTree>
    <p:extLst>
      <p:ext uri="{BB962C8B-B14F-4D97-AF65-F5344CB8AC3E}">
        <p14:creationId xmlns:p14="http://schemas.microsoft.com/office/powerpoint/2010/main" val="40681707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82880" y="229320"/>
            <a:ext cx="111927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400" b="0" strike="noStrike" spc="-1" dirty="0">
                <a:solidFill>
                  <a:srgbClr val="000000"/>
                </a:solidFill>
                <a:latin typeface="Calibri Light"/>
                <a:ea typeface="DejaVu Sans"/>
              </a:rPr>
              <a:t>Step 4. Investigating the results. In this example, input trajectory is a </a:t>
            </a:r>
            <a:r>
              <a:rPr lang="en-US" sz="2400" b="1" spc="-1" dirty="0">
                <a:solidFill>
                  <a:srgbClr val="000000"/>
                </a:solidFill>
                <a:latin typeface="Calibri Light"/>
                <a:ea typeface="DejaVu Sans"/>
              </a:rPr>
              <a:t>simple curved line</a:t>
            </a:r>
            <a:r>
              <a:rPr lang="en-US" sz="2400" b="1" strike="noStrike" spc="-1" dirty="0">
                <a:solidFill>
                  <a:srgbClr val="000000"/>
                </a:solidFill>
                <a:latin typeface="Calibri Light"/>
                <a:ea typeface="DejaVu Sans"/>
              </a:rPr>
              <a:t>.</a:t>
            </a:r>
            <a:r>
              <a:rPr lang="en-US" sz="2400" b="0" strike="noStrike" spc="-1" dirty="0">
                <a:solidFill>
                  <a:srgbClr val="000000"/>
                </a:solidFill>
                <a:latin typeface="Calibri Light"/>
                <a:ea typeface="DejaVu Sans"/>
              </a:rPr>
              <a:t> The results show that the actual output trajectory matches the input trajectory. Please note that the output file is in xml format. For how to convert it from xml to csv,</a:t>
            </a:r>
            <a:r>
              <a:rPr lang="en-US" sz="2400" spc="-1" dirty="0">
                <a:solidFill>
                  <a:srgbClr val="000000"/>
                </a:solidFill>
                <a:latin typeface="Calibri Light"/>
                <a:ea typeface="DejaVu Sans"/>
              </a:rPr>
              <a:t> </a:t>
            </a:r>
            <a:r>
              <a:rPr lang="en-US" sz="2400" b="0" strike="noStrike" spc="-1" dirty="0">
                <a:solidFill>
                  <a:srgbClr val="000000"/>
                </a:solidFill>
                <a:latin typeface="Calibri Light"/>
                <a:ea typeface="DejaVu Sans"/>
              </a:rPr>
              <a:t>please see the document "</a:t>
            </a:r>
            <a:r>
              <a:rPr lang="en-US" sz="2400" b="0" u="sng" strike="noStrike" spc="-1" dirty="0">
                <a:solidFill>
                  <a:srgbClr val="0563C1"/>
                </a:solidFill>
                <a:uFillTx/>
                <a:latin typeface="Calibri Light"/>
                <a:ea typeface="Calibri Light"/>
                <a:hlinkClick r:id="rId2"/>
              </a:rPr>
              <a:t>How to export SUMO simulation results.pptx</a:t>
            </a:r>
            <a:r>
              <a:rPr lang="en-US" sz="3200" b="0" strike="noStrike" spc="-1" dirty="0">
                <a:solidFill>
                  <a:srgbClr val="000000"/>
                </a:solidFill>
                <a:latin typeface="Calibri Light"/>
                <a:ea typeface="Calibri Light"/>
              </a:rPr>
              <a:t>"</a:t>
            </a:r>
            <a:endParaRPr lang="en-US" sz="3200" b="0" strike="noStrike" spc="-1" dirty="0">
              <a:latin typeface="Arial"/>
            </a:endParaRPr>
          </a:p>
        </p:txBody>
      </p:sp>
      <p:sp>
        <p:nvSpPr>
          <p:cNvPr id="3" name="TextBox 2">
            <a:extLst>
              <a:ext uri="{FF2B5EF4-FFF2-40B4-BE49-F238E27FC236}">
                <a16:creationId xmlns:a16="http://schemas.microsoft.com/office/drawing/2014/main" id="{7CB998CC-9BF1-443E-5319-F55CACFB60D4}"/>
              </a:ext>
            </a:extLst>
          </p:cNvPr>
          <p:cNvSpPr txBox="1"/>
          <p:nvPr/>
        </p:nvSpPr>
        <p:spPr>
          <a:xfrm>
            <a:off x="6914370" y="56090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Simulated road in SUMO</a:t>
            </a:r>
          </a:p>
        </p:txBody>
      </p:sp>
      <p:pic>
        <p:nvPicPr>
          <p:cNvPr id="5" name="Picture 5" descr="Chart, line chart&#10;&#10;Description automatically generated">
            <a:extLst>
              <a:ext uri="{FF2B5EF4-FFF2-40B4-BE49-F238E27FC236}">
                <a16:creationId xmlns:a16="http://schemas.microsoft.com/office/drawing/2014/main" id="{89AAE26D-0349-D1C8-DD57-9E5F39DE863F}"/>
              </a:ext>
            </a:extLst>
          </p:cNvPr>
          <p:cNvPicPr>
            <a:picLocks noChangeAspect="1"/>
          </p:cNvPicPr>
          <p:nvPr/>
        </p:nvPicPr>
        <p:blipFill>
          <a:blip r:embed="rId3"/>
          <a:stretch>
            <a:fillRect/>
          </a:stretch>
        </p:blipFill>
        <p:spPr>
          <a:xfrm>
            <a:off x="140586" y="2104952"/>
            <a:ext cx="5135525" cy="3864934"/>
          </a:xfrm>
          <a:prstGeom prst="rect">
            <a:avLst/>
          </a:prstGeom>
        </p:spPr>
      </p:pic>
      <p:pic>
        <p:nvPicPr>
          <p:cNvPr id="7" name="Picture 7" descr="Shape&#10;&#10;Description automatically generated">
            <a:extLst>
              <a:ext uri="{FF2B5EF4-FFF2-40B4-BE49-F238E27FC236}">
                <a16:creationId xmlns:a16="http://schemas.microsoft.com/office/drawing/2014/main" id="{A220CDFC-8616-9684-E537-5BA21D1102BD}"/>
              </a:ext>
            </a:extLst>
          </p:cNvPr>
          <p:cNvPicPr>
            <a:picLocks noChangeAspect="1"/>
          </p:cNvPicPr>
          <p:nvPr/>
        </p:nvPicPr>
        <p:blipFill>
          <a:blip r:embed="rId4"/>
          <a:stretch>
            <a:fillRect/>
          </a:stretch>
        </p:blipFill>
        <p:spPr>
          <a:xfrm>
            <a:off x="5427330" y="2212578"/>
            <a:ext cx="5980222" cy="2929032"/>
          </a:xfrm>
          <a:prstGeom prst="rect">
            <a:avLst/>
          </a:prstGeom>
        </p:spPr>
      </p:pic>
    </p:spTree>
    <p:extLst>
      <p:ext uri="{BB962C8B-B14F-4D97-AF65-F5344CB8AC3E}">
        <p14:creationId xmlns:p14="http://schemas.microsoft.com/office/powerpoint/2010/main" val="221452793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234380" y="-105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000" spc="-1" dirty="0">
                <a:solidFill>
                  <a:srgbClr val="000000"/>
                </a:solidFill>
                <a:latin typeface="Calibri"/>
              </a:rPr>
              <a:t>Example 3: </a:t>
            </a:r>
            <a:r>
              <a:rPr lang="en-US" sz="3000" spc="-1" dirty="0">
                <a:latin typeface="Calibri"/>
                <a:ea typeface="+mn-lt"/>
                <a:cs typeface="+mn-lt"/>
              </a:rPr>
              <a:t>commanded a complex irregular-shaped curved trajectory to an AV. Test description is below.</a:t>
            </a:r>
            <a:endParaRPr lang="en-US" sz="3000" b="0" strike="noStrike" spc="-1">
              <a:latin typeface="Calibri"/>
            </a:endParaRPr>
          </a:p>
        </p:txBody>
      </p:sp>
      <p:sp>
        <p:nvSpPr>
          <p:cNvPr id="80" name="CustomShape 2"/>
          <p:cNvSpPr/>
          <p:nvPr/>
        </p:nvSpPr>
        <p:spPr>
          <a:xfrm>
            <a:off x="752684" y="1135819"/>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DejaVu Sans"/>
              </a:rPr>
              <a:t>Input:</a:t>
            </a:r>
            <a:endParaRPr lang="en-US" sz="2000" b="0" strike="noStrike" spc="-1" dirty="0">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Commanded trajectory containing x and y in meters</a:t>
            </a:r>
            <a:endParaRPr lang="en-US" sz="2000" b="0" strike="noStrike" spc="-1" dirty="0">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Source data file: </a:t>
            </a:r>
            <a:r>
              <a:rPr lang="en-US" sz="2000" spc="-1" dirty="0">
                <a:latin typeface="Calibri"/>
                <a:ea typeface="+mn-lt"/>
                <a:cs typeface="+mn-lt"/>
              </a:rPr>
              <a:t>curvyRoad_irregularShapeTrajectory_Input</a:t>
            </a:r>
            <a:r>
              <a:rPr lang="en-US" sz="2000" b="0" strike="noStrike" spc="-1" dirty="0">
                <a:latin typeface="Calibri"/>
                <a:ea typeface="+mn-lt"/>
                <a:cs typeface="+mn-lt"/>
              </a:rPr>
              <a:t>.csv</a:t>
            </a:r>
          </a:p>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DejaVu Sans"/>
              </a:rPr>
              <a:t>Output:</a:t>
            </a:r>
            <a:endParaRPr lang="en-US" sz="2000" b="0" strike="noStrike" spc="-1" dirty="0">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Actual trajectory containing x and y in meters.</a:t>
            </a:r>
            <a:endParaRPr lang="en-US" sz="2000" b="0" strike="noStrike" spc="-1" dirty="0">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Source data file: </a:t>
            </a:r>
            <a:r>
              <a:rPr lang="en-US" sz="2000" spc="-1" dirty="0">
                <a:latin typeface="Calibri"/>
                <a:ea typeface="+mn-lt"/>
                <a:cs typeface="+mn-lt"/>
              </a:rPr>
              <a:t>curvyRoad_irregularShapeTrajectory_Output</a:t>
            </a:r>
            <a:r>
              <a:rPr lang="en-US" sz="2000" b="0" strike="noStrike" spc="-1" dirty="0">
                <a:solidFill>
                  <a:srgbClr val="000000"/>
                </a:solidFill>
                <a:latin typeface="Calibri"/>
                <a:ea typeface="DejaVu Sans"/>
              </a:rPr>
              <a:t>.csv</a:t>
            </a:r>
            <a:endParaRPr lang="en-US" sz="2000" b="0" strike="noStrike" spc="-1" dirty="0">
              <a:latin typeface="Calibri"/>
            </a:endParaRPr>
          </a:p>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DejaVu Sans"/>
              </a:rPr>
              <a:t>Script used:</a:t>
            </a:r>
            <a:endParaRPr lang="en-US" sz="2000" b="0" strike="noStrike" spc="-1" dirty="0">
              <a:latin typeface="Calibri"/>
            </a:endParaRPr>
          </a:p>
          <a:p>
            <a:pPr marL="685800" lvl="1" indent="-227330">
              <a:lnSpc>
                <a:spcPct val="100000"/>
              </a:lnSpc>
              <a:spcBef>
                <a:spcPts val="1134"/>
              </a:spcBef>
              <a:buClr>
                <a:srgbClr val="000000"/>
              </a:buClr>
              <a:buFont typeface="Arial"/>
              <a:buChar char="•"/>
            </a:pPr>
            <a:r>
              <a:rPr lang="en-US" sz="2000" b="0" strike="noStrike" spc="-1" dirty="0">
                <a:solidFill>
                  <a:srgbClr val="000000"/>
                </a:solidFill>
                <a:latin typeface="Calibri"/>
                <a:ea typeface="Calibri"/>
              </a:rPr>
              <a:t>script_testFcn_fcn_CommandVehTrajectory.py</a:t>
            </a:r>
            <a:endParaRPr lang="en-US" sz="2000" b="0" strike="noStrike" spc="-1" dirty="0">
              <a:latin typeface="Calibri"/>
            </a:endParaRPr>
          </a:p>
          <a:p>
            <a:pPr marL="685800" lvl="1" indent="-227330">
              <a:lnSpc>
                <a:spcPct val="100000"/>
              </a:lnSpc>
              <a:spcBef>
                <a:spcPts val="1134"/>
              </a:spcBef>
              <a:buClr>
                <a:srgbClr val="000000"/>
              </a:buClr>
              <a:buFont typeface="Arial"/>
              <a:buChar char="•"/>
            </a:pPr>
            <a:r>
              <a:rPr lang="en-US" sz="2000" b="0" strike="noStrike" spc="-1" dirty="0">
                <a:solidFill>
                  <a:srgbClr val="000000"/>
                </a:solidFill>
                <a:latin typeface="Calibri"/>
                <a:ea typeface="Calibri"/>
              </a:rPr>
              <a:t>fcn_CommandVehTrajectory.py</a:t>
            </a:r>
            <a:endParaRPr lang="en-US" sz="2000" b="0" strike="noStrike" spc="-1" dirty="0">
              <a:latin typeface="Calibri"/>
            </a:endParaRPr>
          </a:p>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Calibri"/>
              </a:rPr>
              <a:t>Other data files used:</a:t>
            </a:r>
            <a:endParaRPr lang="en-US" sz="2000" b="0" strike="noStrike" spc="-1" dirty="0">
              <a:latin typeface="Calibri"/>
            </a:endParaRPr>
          </a:p>
          <a:p>
            <a:pPr marL="685800" lvl="1" indent="-227330">
              <a:lnSpc>
                <a:spcPct val="90000"/>
              </a:lnSpc>
              <a:spcBef>
                <a:spcPts val="499"/>
              </a:spcBef>
              <a:buClr>
                <a:srgbClr val="000000"/>
              </a:buClr>
              <a:buFont typeface="Arial"/>
              <a:buChar char="•"/>
            </a:pPr>
            <a:r>
              <a:rPr lang="en-US" sz="2000" spc="-1" dirty="0" err="1">
                <a:latin typeface="Calibri"/>
                <a:ea typeface="+mn-lt"/>
                <a:cs typeface="+mn-lt"/>
              </a:rPr>
              <a:t>curvyRoad_irregularShapeTrajectory</a:t>
            </a:r>
            <a:r>
              <a:rPr lang="en-US" sz="2000" b="0" strike="noStrike" spc="-1" dirty="0" err="1">
                <a:solidFill>
                  <a:srgbClr val="000000"/>
                </a:solidFill>
                <a:latin typeface="Calibri"/>
                <a:ea typeface="Calibri"/>
              </a:rPr>
              <a:t>.sumocfg</a:t>
            </a:r>
            <a:r>
              <a:rPr lang="en-US" sz="2000" b="0" strike="noStrike" spc="-1" dirty="0">
                <a:solidFill>
                  <a:srgbClr val="000000"/>
                </a:solidFill>
                <a:latin typeface="Calibri"/>
                <a:ea typeface="Calibri"/>
              </a:rPr>
              <a:t> - this runs the simulation</a:t>
            </a:r>
            <a:endParaRPr lang="en-US" sz="2000" b="0" strike="noStrike" spc="-1" dirty="0">
              <a:latin typeface="Calibri"/>
            </a:endParaRPr>
          </a:p>
          <a:p>
            <a:pPr marL="685800" lvl="1" indent="-227330">
              <a:lnSpc>
                <a:spcPct val="90000"/>
              </a:lnSpc>
              <a:spcBef>
                <a:spcPts val="499"/>
              </a:spcBef>
              <a:buClr>
                <a:srgbClr val="000000"/>
              </a:buClr>
              <a:buFont typeface="Arial"/>
              <a:buChar char="•"/>
            </a:pPr>
            <a:r>
              <a:rPr lang="en-US" sz="2000" spc="-1" dirty="0">
                <a:latin typeface="Calibri"/>
                <a:ea typeface="+mn-lt"/>
                <a:cs typeface="+mn-lt"/>
              </a:rPr>
              <a:t>curvyRoad_irregularShapeTrajectory</a:t>
            </a:r>
            <a:r>
              <a:rPr lang="en-US" sz="2000" b="0" strike="noStrike" spc="-1" dirty="0">
                <a:solidFill>
                  <a:srgbClr val="000000"/>
                </a:solidFill>
                <a:latin typeface="Calibri"/>
                <a:ea typeface="Calibri"/>
              </a:rPr>
              <a:t>.net.xml -  this describes SUMO road network </a:t>
            </a:r>
            <a:endParaRPr lang="en-US" sz="2000" b="0" strike="noStrike" spc="-1" dirty="0">
              <a:latin typeface="Calibri"/>
            </a:endParaRPr>
          </a:p>
          <a:p>
            <a:pPr marL="685800" lvl="1" indent="-227330">
              <a:lnSpc>
                <a:spcPct val="90000"/>
              </a:lnSpc>
              <a:spcBef>
                <a:spcPts val="499"/>
              </a:spcBef>
              <a:buClr>
                <a:srgbClr val="000000"/>
              </a:buClr>
              <a:buFont typeface="Arial"/>
              <a:buChar char="•"/>
            </a:pPr>
            <a:r>
              <a:rPr lang="en-US" sz="2000" spc="-1" dirty="0">
                <a:latin typeface="Calibri"/>
                <a:ea typeface="+mn-lt"/>
                <a:cs typeface="+mn-lt"/>
              </a:rPr>
              <a:t>curvyRoad_irregularShapeTrajectory</a:t>
            </a:r>
            <a:r>
              <a:rPr lang="en-US" sz="2000" b="0" strike="noStrike" spc="-1" dirty="0">
                <a:solidFill>
                  <a:srgbClr val="000000"/>
                </a:solidFill>
                <a:latin typeface="Calibri"/>
                <a:ea typeface="Calibri"/>
              </a:rPr>
              <a:t>.rou.xml - this describes simulation route </a:t>
            </a:r>
            <a:endParaRPr lang="en-US" sz="2000" b="0" strike="noStrike" spc="-1" dirty="0">
              <a:latin typeface="Calibri"/>
            </a:endParaRPr>
          </a:p>
          <a:p>
            <a:pPr marL="685800" lvl="1" indent="-227330">
              <a:lnSpc>
                <a:spcPct val="90000"/>
              </a:lnSpc>
              <a:spcBef>
                <a:spcPts val="499"/>
              </a:spcBef>
              <a:buClr>
                <a:srgbClr val="000000"/>
              </a:buClr>
              <a:buFont typeface="Arial"/>
              <a:buChar char="•"/>
            </a:pPr>
            <a:endParaRPr lang="en-US" sz="2000" b="0" strike="noStrike" spc="-1" dirty="0">
              <a:latin typeface="Calibri"/>
            </a:endParaRPr>
          </a:p>
        </p:txBody>
      </p:sp>
    </p:spTree>
    <p:extLst>
      <p:ext uri="{BB962C8B-B14F-4D97-AF65-F5344CB8AC3E}">
        <p14:creationId xmlns:p14="http://schemas.microsoft.com/office/powerpoint/2010/main" val="2546055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54056" y="215852"/>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a:solidFill>
                  <a:srgbClr val="000000"/>
                </a:solidFill>
                <a:latin typeface="Calibri Light"/>
                <a:ea typeface="DejaVu Sans"/>
              </a:rPr>
              <a:t>Step 1. Navigate to the folder of data files and script, open a terminal.   </a:t>
            </a:r>
            <a:endParaRPr lang="en-US" sz="4400" b="0" strike="noStrike" spc="-1">
              <a:latin typeface="Arial"/>
            </a:endParaRPr>
          </a:p>
        </p:txBody>
      </p:sp>
      <p:pic>
        <p:nvPicPr>
          <p:cNvPr id="2" name="Picture 2" descr="Text&#10;&#10;Description automatically generated">
            <a:extLst>
              <a:ext uri="{FF2B5EF4-FFF2-40B4-BE49-F238E27FC236}">
                <a16:creationId xmlns:a16="http://schemas.microsoft.com/office/drawing/2014/main" id="{5BF27B59-197A-7059-151D-B918A76FD9C9}"/>
              </a:ext>
            </a:extLst>
          </p:cNvPr>
          <p:cNvPicPr>
            <a:picLocks noChangeAspect="1"/>
          </p:cNvPicPr>
          <p:nvPr/>
        </p:nvPicPr>
        <p:blipFill rotWithShape="1">
          <a:blip r:embed="rId2"/>
          <a:srcRect r="1378" b="76896"/>
          <a:stretch/>
        </p:blipFill>
        <p:spPr>
          <a:xfrm>
            <a:off x="1857614" y="2310799"/>
            <a:ext cx="9103981" cy="1419827"/>
          </a:xfrm>
          <a:prstGeom prst="rect">
            <a:avLst/>
          </a:prstGeom>
        </p:spPr>
      </p:pic>
    </p:spTree>
    <p:extLst>
      <p:ext uri="{BB962C8B-B14F-4D97-AF65-F5344CB8AC3E}">
        <p14:creationId xmlns:p14="http://schemas.microsoft.com/office/powerpoint/2010/main" val="30514601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208848" y="99501"/>
            <a:ext cx="113043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2600" b="0" strike="noStrike" spc="-1">
                <a:solidFill>
                  <a:srgbClr val="000000"/>
                </a:solidFill>
                <a:latin typeface="Calibri Light"/>
                <a:ea typeface="DejaVu Sans"/>
              </a:rPr>
              <a:t>Step 2. Run the script by running command "python3 script_testFcn_fcn_CommandVehTrajectory.py</a:t>
            </a:r>
            <a:r>
              <a:rPr lang="en-US" sz="2600" b="0" strike="noStrike" spc="-1">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lang="en-US" sz="2600" b="0" strike="noStrike" spc="-1">
              <a:latin typeface="Arial"/>
            </a:endParaRPr>
          </a:p>
        </p:txBody>
      </p:sp>
      <p:pic>
        <p:nvPicPr>
          <p:cNvPr id="3" name="Picture 3" descr="Graphical user interface, text, application, email&#10;&#10;Description automatically generated">
            <a:extLst>
              <a:ext uri="{FF2B5EF4-FFF2-40B4-BE49-F238E27FC236}">
                <a16:creationId xmlns:a16="http://schemas.microsoft.com/office/drawing/2014/main" id="{481B0232-08A5-9CCB-F855-557672DC5A14}"/>
              </a:ext>
            </a:extLst>
          </p:cNvPr>
          <p:cNvPicPr>
            <a:picLocks noChangeAspect="1"/>
          </p:cNvPicPr>
          <p:nvPr/>
        </p:nvPicPr>
        <p:blipFill>
          <a:blip r:embed="rId2"/>
          <a:stretch>
            <a:fillRect/>
          </a:stretch>
        </p:blipFill>
        <p:spPr>
          <a:xfrm>
            <a:off x="442685" y="1560380"/>
            <a:ext cx="11379200" cy="5087070"/>
          </a:xfrm>
          <a:prstGeom prst="rect">
            <a:avLst/>
          </a:prstGeom>
        </p:spPr>
      </p:pic>
    </p:spTree>
    <p:extLst>
      <p:ext uri="{BB962C8B-B14F-4D97-AF65-F5344CB8AC3E}">
        <p14:creationId xmlns:p14="http://schemas.microsoft.com/office/powerpoint/2010/main" val="34272209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06720" y="176400"/>
            <a:ext cx="113043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10000"/>
          </a:bodyPr>
          <a:lstStyle/>
          <a:p>
            <a:pPr>
              <a:lnSpc>
                <a:spcPct val="90000"/>
              </a:lnSpc>
            </a:pPr>
            <a:r>
              <a:rPr lang="en-US" sz="2600" b="0" strike="noStrike" spc="-1" dirty="0">
                <a:solidFill>
                  <a:srgbClr val="000000"/>
                </a:solidFill>
                <a:latin typeface="Calibri Light"/>
                <a:ea typeface="DejaVu Sans"/>
              </a:rPr>
              <a:t>Step 2. Run the script by running command "python3 script_testFcn_fcn_CommandVehTrajectory.py</a:t>
            </a:r>
            <a:r>
              <a:rPr lang="en-US" sz="2600" b="0" strike="noStrike" spc="-1" dirty="0">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lang="en-US" sz="2600" b="0" strike="noStrike" spc="-1">
              <a:latin typeface="Arial"/>
            </a:endParaRPr>
          </a:p>
        </p:txBody>
      </p:sp>
      <p:sp>
        <p:nvSpPr>
          <p:cNvPr id="3" name="TextBox 2">
            <a:extLst>
              <a:ext uri="{FF2B5EF4-FFF2-40B4-BE49-F238E27FC236}">
                <a16:creationId xmlns:a16="http://schemas.microsoft.com/office/drawing/2014/main" id="{4C949E2C-47D4-18C2-AFAF-5D76118B1A39}"/>
              </a:ext>
            </a:extLst>
          </p:cNvPr>
          <p:cNvSpPr txBox="1"/>
          <p:nvPr/>
        </p:nvSpPr>
        <p:spPr>
          <a:xfrm>
            <a:off x="1299029" y="3272971"/>
            <a:ext cx="820225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Note that in this example, the inputs given to the script are:</a:t>
            </a:r>
          </a:p>
          <a:p>
            <a:pPr marL="285750" indent="-285750">
              <a:buFont typeface="Arial"/>
              <a:buChar char="•"/>
            </a:pPr>
            <a:r>
              <a:rPr lang="en-US" dirty="0" err="1"/>
              <a:t>InputFilePath</a:t>
            </a:r>
            <a:r>
              <a:rPr lang="en-US" dirty="0"/>
              <a:t> = "./</a:t>
            </a:r>
            <a:r>
              <a:rPr lang="en-US" dirty="0">
                <a:ea typeface="+mn-lt"/>
                <a:cs typeface="+mn-lt"/>
              </a:rPr>
              <a:t>curvyRoad_irregularShapeTrajectory_Input</a:t>
            </a:r>
            <a:r>
              <a:rPr lang="en-US" dirty="0">
                <a:cs typeface="Arial"/>
              </a:rPr>
              <a:t>.csv</a:t>
            </a:r>
            <a:r>
              <a:rPr lang="en-US" dirty="0"/>
              <a:t>" </a:t>
            </a:r>
          </a:p>
          <a:p>
            <a:pPr marL="285750" indent="-285750">
              <a:buFont typeface="Arial"/>
              <a:buChar char="•"/>
            </a:pPr>
            <a:r>
              <a:rPr lang="en-US" dirty="0" err="1">
                <a:ea typeface="+mn-lt"/>
                <a:cs typeface="+mn-lt"/>
              </a:rPr>
              <a:t>OutputFilePath</a:t>
            </a:r>
            <a:r>
              <a:rPr lang="en-US" dirty="0">
                <a:ea typeface="+mn-lt"/>
                <a:cs typeface="+mn-lt"/>
              </a:rPr>
              <a:t> = "./curvyRoad_irregularShapeTrajectory_Output.csv"</a:t>
            </a:r>
          </a:p>
          <a:p>
            <a:pPr marL="285750" indent="-285750">
              <a:buFont typeface="Arial"/>
              <a:buChar char="•"/>
            </a:pPr>
            <a:r>
              <a:rPr lang="en-US" dirty="0" err="1">
                <a:ea typeface="+mn-lt"/>
                <a:cs typeface="+mn-lt"/>
              </a:rPr>
              <a:t>SimConfigFilePath</a:t>
            </a:r>
            <a:r>
              <a:rPr lang="en-US" dirty="0">
                <a:ea typeface="+mn-lt"/>
                <a:cs typeface="+mn-lt"/>
              </a:rPr>
              <a:t> = "./</a:t>
            </a:r>
            <a:r>
              <a:rPr lang="en-US" dirty="0" err="1">
                <a:ea typeface="+mn-lt"/>
                <a:cs typeface="+mn-lt"/>
              </a:rPr>
              <a:t>curvyRoad_irregularShapeTrajectory.sumocfg</a:t>
            </a:r>
            <a:r>
              <a:rPr lang="en-US" dirty="0">
                <a:ea typeface="+mn-lt"/>
                <a:cs typeface="+mn-lt"/>
              </a:rPr>
              <a:t>"</a:t>
            </a:r>
          </a:p>
          <a:p>
            <a:pPr marL="285750" indent="-285750">
              <a:buFont typeface="Arial"/>
              <a:buChar char="•"/>
            </a:pPr>
            <a:r>
              <a:rPr lang="en-US" dirty="0" err="1">
                <a:ea typeface="+mn-lt"/>
                <a:cs typeface="+mn-lt"/>
              </a:rPr>
              <a:t>Veh_id</a:t>
            </a:r>
            <a:r>
              <a:rPr lang="en-US" dirty="0">
                <a:ea typeface="+mn-lt"/>
                <a:cs typeface="+mn-lt"/>
              </a:rPr>
              <a:t> = "veh_0"</a:t>
            </a:r>
          </a:p>
        </p:txBody>
      </p:sp>
      <p:pic>
        <p:nvPicPr>
          <p:cNvPr id="4" name="Picture 3" descr="Text&#10;&#10;Description automatically generated">
            <a:extLst>
              <a:ext uri="{FF2B5EF4-FFF2-40B4-BE49-F238E27FC236}">
                <a16:creationId xmlns:a16="http://schemas.microsoft.com/office/drawing/2014/main" id="{852430D8-453D-39F5-043E-EC032B49DB5E}"/>
              </a:ext>
            </a:extLst>
          </p:cNvPr>
          <p:cNvPicPr>
            <a:picLocks noChangeAspect="1"/>
          </p:cNvPicPr>
          <p:nvPr/>
        </p:nvPicPr>
        <p:blipFill rotWithShape="1">
          <a:blip r:embed="rId2"/>
          <a:srcRect r="138" b="77131"/>
          <a:stretch/>
        </p:blipFill>
        <p:spPr>
          <a:xfrm>
            <a:off x="1037095" y="1677601"/>
            <a:ext cx="8923151" cy="1361718"/>
          </a:xfrm>
          <a:prstGeom prst="rect">
            <a:avLst/>
          </a:prstGeom>
        </p:spPr>
      </p:pic>
    </p:spTree>
    <p:extLst>
      <p:ext uri="{BB962C8B-B14F-4D97-AF65-F5344CB8AC3E}">
        <p14:creationId xmlns:p14="http://schemas.microsoft.com/office/powerpoint/2010/main" val="16199889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87A18FB6-C9F5-5A1F-9957-2CE91EFB1B2F}"/>
              </a:ext>
            </a:extLst>
          </p:cNvPr>
          <p:cNvPicPr>
            <a:picLocks noChangeAspect="1"/>
          </p:cNvPicPr>
          <p:nvPr/>
        </p:nvPicPr>
        <p:blipFill>
          <a:blip r:embed="rId2"/>
          <a:stretch>
            <a:fillRect/>
          </a:stretch>
        </p:blipFill>
        <p:spPr>
          <a:xfrm>
            <a:off x="1044955" y="2586648"/>
            <a:ext cx="2743200" cy="1133554"/>
          </a:xfrm>
          <a:prstGeom prst="rect">
            <a:avLst/>
          </a:prstGeom>
        </p:spPr>
      </p:pic>
      <p:sp>
        <p:nvSpPr>
          <p:cNvPr id="87" name="CustomShape 1"/>
          <p:cNvSpPr/>
          <p:nvPr/>
        </p:nvSpPr>
        <p:spPr>
          <a:xfrm>
            <a:off x="457200" y="18288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2400" b="0" strike="noStrike" spc="-1" dirty="0">
                <a:solidFill>
                  <a:srgbClr val="000000"/>
                </a:solidFill>
                <a:latin typeface="Calibri"/>
                <a:ea typeface="DejaVu Sans"/>
              </a:rPr>
              <a:t>Step 3. </a:t>
            </a:r>
            <a:r>
              <a:rPr lang="en-US" sz="2400" spc="-1" dirty="0">
                <a:solidFill>
                  <a:srgbClr val="000000"/>
                </a:solidFill>
                <a:latin typeface="Calibri"/>
                <a:ea typeface="DejaVu Sans"/>
              </a:rPr>
              <a:t>Once simulation ends, close </a:t>
            </a:r>
            <a:r>
              <a:rPr lang="en-US" sz="2400" b="0" strike="noStrike" spc="-1" dirty="0">
                <a:solidFill>
                  <a:srgbClr val="000000"/>
                </a:solidFill>
                <a:latin typeface="Calibri"/>
                <a:ea typeface="DejaVu Sans"/>
              </a:rPr>
              <a:t>SUMO to end the script. Please note that you have to close SUMO to end the script so that output file can be written.</a:t>
            </a:r>
            <a:r>
              <a:rPr lang="en-US" sz="2400" spc="-1" dirty="0">
                <a:solidFill>
                  <a:srgbClr val="000000"/>
                </a:solidFill>
                <a:latin typeface="Calibri"/>
                <a:ea typeface="DejaVu Sans"/>
              </a:rPr>
              <a:t> </a:t>
            </a:r>
            <a:endParaRPr lang="en-US" sz="2400" b="0" strike="noStrike" spc="-1">
              <a:latin typeface="Arial"/>
            </a:endParaRPr>
          </a:p>
        </p:txBody>
      </p:sp>
      <p:pic>
        <p:nvPicPr>
          <p:cNvPr id="89" name="Picture 88"/>
          <p:cNvPicPr/>
          <p:nvPr/>
        </p:nvPicPr>
        <p:blipFill>
          <a:blip r:embed="rId3"/>
          <a:stretch/>
        </p:blipFill>
        <p:spPr>
          <a:xfrm>
            <a:off x="5943600" y="1371600"/>
            <a:ext cx="5558760" cy="4388040"/>
          </a:xfrm>
          <a:prstGeom prst="rect">
            <a:avLst/>
          </a:prstGeom>
          <a:ln>
            <a:noFill/>
          </a:ln>
        </p:spPr>
      </p:pic>
      <p:sp>
        <p:nvSpPr>
          <p:cNvPr id="90" name="CustomShape 2"/>
          <p:cNvSpPr/>
          <p:nvPr/>
        </p:nvSpPr>
        <p:spPr>
          <a:xfrm>
            <a:off x="1280160" y="3017520"/>
            <a:ext cx="913680" cy="91368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91" name="CustomShape 3"/>
          <p:cNvSpPr/>
          <p:nvPr/>
        </p:nvSpPr>
        <p:spPr>
          <a:xfrm>
            <a:off x="1280520" y="3017880"/>
            <a:ext cx="913680" cy="91368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92" name="CustomShape 4"/>
          <p:cNvSpPr/>
          <p:nvPr/>
        </p:nvSpPr>
        <p:spPr>
          <a:xfrm>
            <a:off x="11155680" y="1097280"/>
            <a:ext cx="730800" cy="63936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210316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746114" y="424161"/>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20000"/>
          </a:bodyPr>
          <a:lstStyle/>
          <a:p>
            <a:pPr>
              <a:lnSpc>
                <a:spcPct val="90000"/>
              </a:lnSpc>
            </a:pPr>
            <a:r>
              <a:rPr lang="en-US" sz="4400" b="0" strike="noStrike" spc="-1" dirty="0">
                <a:solidFill>
                  <a:srgbClr val="000000"/>
                </a:solidFill>
                <a:latin typeface="Calibri Light"/>
                <a:ea typeface="DejaVu Sans"/>
              </a:rPr>
              <a:t>The purpose of this presentation is to show how to command an AV to drive based on a trajectory.</a:t>
            </a:r>
            <a:r>
              <a:rPr lang="en-US" sz="4400" spc="-1" dirty="0">
                <a:solidFill>
                  <a:srgbClr val="000000"/>
                </a:solidFill>
                <a:latin typeface="Calibri Light"/>
                <a:ea typeface="DejaVu Sans"/>
              </a:rPr>
              <a:t> This presentation described three examples:</a:t>
            </a:r>
          </a:p>
          <a:p>
            <a:pPr>
              <a:lnSpc>
                <a:spcPct val="90000"/>
              </a:lnSpc>
            </a:pPr>
            <a:endParaRPr lang="en-US" sz="4400" spc="-1" dirty="0">
              <a:latin typeface="Calibri Light"/>
            </a:endParaRPr>
          </a:p>
        </p:txBody>
      </p:sp>
      <p:sp>
        <p:nvSpPr>
          <p:cNvPr id="2" name="TextBox 1">
            <a:extLst>
              <a:ext uri="{FF2B5EF4-FFF2-40B4-BE49-F238E27FC236}">
                <a16:creationId xmlns:a16="http://schemas.microsoft.com/office/drawing/2014/main" id="{F14D8143-CB32-38BF-50FD-E229CCC19F42}"/>
              </a:ext>
            </a:extLst>
          </p:cNvPr>
          <p:cNvSpPr txBox="1"/>
          <p:nvPr/>
        </p:nvSpPr>
        <p:spPr>
          <a:xfrm>
            <a:off x="1111468" y="2372711"/>
            <a:ext cx="954207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t>Commanded a straight line trajectory to an AV</a:t>
            </a:r>
            <a:endParaRPr lang="en-US" sz="2400"/>
          </a:p>
          <a:p>
            <a:pPr marL="457200" indent="-457200">
              <a:buFont typeface="Arial"/>
              <a:buChar char="•"/>
            </a:pPr>
            <a:r>
              <a:rPr lang="en-US" sz="2400" dirty="0"/>
              <a:t>Commanded a simple curved trajectory to an AV</a:t>
            </a:r>
          </a:p>
          <a:p>
            <a:pPr marL="457200" indent="-457200">
              <a:buFont typeface="Arial"/>
              <a:buChar char="•"/>
            </a:pPr>
            <a:r>
              <a:rPr lang="en-US" sz="2400" dirty="0"/>
              <a:t>Commanded a complex irregular-shaped curved trajectory to an AV</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82880" y="229320"/>
            <a:ext cx="111927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400" b="0" strike="noStrike" spc="-1" dirty="0">
                <a:solidFill>
                  <a:srgbClr val="000000"/>
                </a:solidFill>
                <a:latin typeface="Calibri Light"/>
                <a:ea typeface="DejaVu Sans"/>
              </a:rPr>
              <a:t>Step 4. Investigating the results. In this example, input trajectory is a </a:t>
            </a:r>
            <a:r>
              <a:rPr lang="en-US" sz="2400" b="1" spc="-1" dirty="0">
                <a:solidFill>
                  <a:srgbClr val="000000"/>
                </a:solidFill>
                <a:latin typeface="Calibri Light"/>
                <a:ea typeface="DejaVu Sans"/>
              </a:rPr>
              <a:t>complex irregular-shaped curved line</a:t>
            </a:r>
            <a:r>
              <a:rPr lang="en-US" sz="2400" b="0" strike="noStrike" spc="-1" dirty="0">
                <a:solidFill>
                  <a:srgbClr val="000000"/>
                </a:solidFill>
                <a:latin typeface="Calibri Light"/>
                <a:ea typeface="DejaVu Sans"/>
              </a:rPr>
              <a:t>. The results show that the actual output trajectory matches the input trajectory. Please note that the output file is in xml format. For how to convert it from xml to csv,</a:t>
            </a:r>
            <a:r>
              <a:rPr lang="en-US" sz="2400" spc="-1" dirty="0">
                <a:solidFill>
                  <a:srgbClr val="000000"/>
                </a:solidFill>
                <a:latin typeface="Calibri Light"/>
                <a:ea typeface="DejaVu Sans"/>
              </a:rPr>
              <a:t> </a:t>
            </a:r>
            <a:r>
              <a:rPr lang="en-US" sz="2400" b="0" strike="noStrike" spc="-1" dirty="0">
                <a:solidFill>
                  <a:srgbClr val="000000"/>
                </a:solidFill>
                <a:latin typeface="Calibri Light"/>
                <a:ea typeface="DejaVu Sans"/>
              </a:rPr>
              <a:t>please see the document "</a:t>
            </a:r>
            <a:r>
              <a:rPr lang="en-US" sz="2400" b="0" u="sng" strike="noStrike" spc="-1" dirty="0">
                <a:solidFill>
                  <a:srgbClr val="0563C1"/>
                </a:solidFill>
                <a:uFillTx/>
                <a:latin typeface="Calibri Light"/>
                <a:ea typeface="Calibri Light"/>
                <a:hlinkClick r:id="rId2"/>
              </a:rPr>
              <a:t>How to export SUMO simulation results.pptx</a:t>
            </a:r>
            <a:r>
              <a:rPr lang="en-US" sz="3200" b="0" strike="noStrike" spc="-1" dirty="0">
                <a:solidFill>
                  <a:srgbClr val="000000"/>
                </a:solidFill>
                <a:latin typeface="Calibri Light"/>
                <a:ea typeface="Calibri Light"/>
              </a:rPr>
              <a:t>"</a:t>
            </a:r>
            <a:endParaRPr lang="en-US" sz="3200" b="0" strike="noStrike" spc="-1" dirty="0">
              <a:latin typeface="Arial"/>
            </a:endParaRPr>
          </a:p>
        </p:txBody>
      </p:sp>
      <p:sp>
        <p:nvSpPr>
          <p:cNvPr id="3" name="TextBox 2">
            <a:extLst>
              <a:ext uri="{FF2B5EF4-FFF2-40B4-BE49-F238E27FC236}">
                <a16:creationId xmlns:a16="http://schemas.microsoft.com/office/drawing/2014/main" id="{7CB998CC-9BF1-443E-5319-F55CACFB60D4}"/>
              </a:ext>
            </a:extLst>
          </p:cNvPr>
          <p:cNvSpPr txBox="1"/>
          <p:nvPr/>
        </p:nvSpPr>
        <p:spPr>
          <a:xfrm>
            <a:off x="6943905" y="58985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Simulated road in SUMO</a:t>
            </a:r>
          </a:p>
        </p:txBody>
      </p:sp>
      <p:pic>
        <p:nvPicPr>
          <p:cNvPr id="2" name="Picture 3" descr="Chart, line chart&#10;&#10;Description automatically generated">
            <a:extLst>
              <a:ext uri="{FF2B5EF4-FFF2-40B4-BE49-F238E27FC236}">
                <a16:creationId xmlns:a16="http://schemas.microsoft.com/office/drawing/2014/main" id="{23FEB053-5810-0E54-F39D-953D2087E658}"/>
              </a:ext>
            </a:extLst>
          </p:cNvPr>
          <p:cNvPicPr>
            <a:picLocks noChangeAspect="1"/>
          </p:cNvPicPr>
          <p:nvPr/>
        </p:nvPicPr>
        <p:blipFill>
          <a:blip r:embed="rId3"/>
          <a:stretch>
            <a:fillRect/>
          </a:stretch>
        </p:blipFill>
        <p:spPr>
          <a:xfrm>
            <a:off x="181934" y="2081323"/>
            <a:ext cx="5342269" cy="4012609"/>
          </a:xfrm>
          <a:prstGeom prst="rect">
            <a:avLst/>
          </a:prstGeom>
        </p:spPr>
      </p:pic>
      <p:pic>
        <p:nvPicPr>
          <p:cNvPr id="8" name="Picture 8" descr="Shape, circle&#10;&#10;Description automatically generated">
            <a:extLst>
              <a:ext uri="{FF2B5EF4-FFF2-40B4-BE49-F238E27FC236}">
                <a16:creationId xmlns:a16="http://schemas.microsoft.com/office/drawing/2014/main" id="{C3AF8DEB-8400-9539-3E57-0832440B4F32}"/>
              </a:ext>
            </a:extLst>
          </p:cNvPr>
          <p:cNvPicPr>
            <a:picLocks noChangeAspect="1"/>
          </p:cNvPicPr>
          <p:nvPr/>
        </p:nvPicPr>
        <p:blipFill>
          <a:blip r:embed="rId4"/>
          <a:stretch>
            <a:fillRect/>
          </a:stretch>
        </p:blipFill>
        <p:spPr>
          <a:xfrm>
            <a:off x="6077098" y="1935156"/>
            <a:ext cx="4597990" cy="3820570"/>
          </a:xfrm>
          <a:prstGeom prst="rect">
            <a:avLst/>
          </a:prstGeom>
        </p:spPr>
      </p:pic>
    </p:spTree>
    <p:extLst>
      <p:ext uri="{BB962C8B-B14F-4D97-AF65-F5344CB8AC3E}">
        <p14:creationId xmlns:p14="http://schemas.microsoft.com/office/powerpoint/2010/main" val="1897051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Files used in this document can be found:</a:t>
            </a:r>
            <a:endParaRPr lang="en-US" sz="4400" b="0" strike="noStrike" spc="-1">
              <a:latin typeface="Arial"/>
            </a:endParaRPr>
          </a:p>
        </p:txBody>
      </p:sp>
      <p:sp>
        <p:nvSpPr>
          <p:cNvPr id="96"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228600" indent="-227330">
              <a:lnSpc>
                <a:spcPct val="90000"/>
              </a:lnSpc>
              <a:spcBef>
                <a:spcPts val="1001"/>
              </a:spcBef>
              <a:buClr>
                <a:srgbClr val="000000"/>
              </a:buClr>
              <a:buFont typeface="Arial"/>
              <a:buChar char="•"/>
            </a:pPr>
            <a:r>
              <a:rPr lang="en-US" sz="2800" b="0" strike="noStrike" spc="-1" dirty="0">
                <a:solidFill>
                  <a:srgbClr val="000000"/>
                </a:solidFill>
                <a:latin typeface="Calibri"/>
                <a:ea typeface="DejaVu Sans"/>
              </a:rPr>
              <a:t>Data files can be found: </a:t>
            </a:r>
            <a:r>
              <a:rPr lang="en-US" sz="2800" b="0" u="sng" strike="noStrike" spc="-1" dirty="0">
                <a:solidFill>
                  <a:srgbClr val="0563C1"/>
                </a:solidFill>
                <a:uFillTx/>
                <a:latin typeface="Calibri"/>
                <a:ea typeface="Calibri"/>
              </a:rPr>
              <a:t>https://github.com/ivsg-psu/TrafficSimulators_GettingStartedWithDifferrentSimulators_GettingStartedWithSUMO/tree/main/Data/</a:t>
            </a:r>
            <a:endParaRPr lang="en-US" sz="2800" b="0" strike="noStrike" spc="-1" dirty="0">
              <a:latin typeface="Arial"/>
            </a:endParaRPr>
          </a:p>
          <a:p>
            <a:pPr marL="228600" indent="-227330">
              <a:lnSpc>
                <a:spcPct val="90000"/>
              </a:lnSpc>
              <a:spcBef>
                <a:spcPts val="1001"/>
              </a:spcBef>
              <a:buClr>
                <a:srgbClr val="000000"/>
              </a:buClr>
              <a:buFont typeface="Arial"/>
              <a:buChar char="•"/>
            </a:pPr>
            <a:r>
              <a:rPr lang="en-US" sz="2800" b="0" strike="noStrike" spc="-1" dirty="0">
                <a:solidFill>
                  <a:srgbClr val="000000"/>
                </a:solidFill>
                <a:latin typeface="Calibri"/>
                <a:ea typeface="Calibri"/>
              </a:rPr>
              <a:t>Script can be found: </a:t>
            </a:r>
            <a:r>
              <a:rPr lang="en-US" sz="2800" b="0" u="sng" strike="noStrike" spc="-1" dirty="0">
                <a:solidFill>
                  <a:srgbClr val="0563C1"/>
                </a:solidFill>
                <a:uFillTx/>
                <a:latin typeface="Calibri"/>
                <a:ea typeface="Calibri"/>
                <a:hlinkClick r:id="rId2"/>
              </a:rPr>
              <a:t>https://github.com/ivsg-psu/TrafficSimulators_GettingStartedWithDifferrentSimulators_GettingStartedWithSUMO/tree/main/Code</a:t>
            </a:r>
            <a:endParaRPr lang="en-US" sz="2800" b="0" strike="noStrike" spc="-1" dirty="0">
              <a:latin typeface="Arial"/>
            </a:endParaRPr>
          </a:p>
          <a:p>
            <a:pPr marL="228600" indent="-227330">
              <a:lnSpc>
                <a:spcPct val="90000"/>
              </a:lnSpc>
              <a:spcBef>
                <a:spcPts val="1001"/>
              </a:spcBef>
              <a:buClr>
                <a:srgbClr val="000000"/>
              </a:buClr>
              <a:buFont typeface="Arial"/>
              <a:buChar char="•"/>
            </a:pPr>
            <a:r>
              <a:rPr lang="en-US" sz="2800" b="0" strike="noStrike" spc="-1" dirty="0">
                <a:solidFill>
                  <a:srgbClr val="000000"/>
                </a:solidFill>
                <a:latin typeface="Calibri"/>
                <a:ea typeface="Calibri"/>
              </a:rPr>
              <a:t>For more information, please see:</a:t>
            </a:r>
            <a:endParaRPr lang="en-US" sz="2800" b="0" strike="noStrike" spc="-1" dirty="0">
              <a:latin typeface="Arial"/>
            </a:endParaRPr>
          </a:p>
          <a:p>
            <a:pPr marL="685800" lvl="1" indent="-227330">
              <a:lnSpc>
                <a:spcPct val="90000"/>
              </a:lnSpc>
              <a:spcBef>
                <a:spcPts val="499"/>
              </a:spcBef>
              <a:buClr>
                <a:srgbClr val="000000"/>
              </a:buClr>
              <a:buFont typeface="Arial"/>
              <a:buChar char="•"/>
            </a:pPr>
            <a:r>
              <a:rPr lang="en-US" sz="2400" b="0" u="sng" strike="noStrike" spc="-1" dirty="0">
                <a:solidFill>
                  <a:srgbClr val="0563C1"/>
                </a:solidFill>
                <a:uFillTx/>
                <a:latin typeface="Calibri"/>
                <a:ea typeface="Calibri"/>
                <a:hlinkClick r:id="rId3"/>
              </a:rPr>
              <a:t>https://sumo.dlr.de/docs/TraCI.html</a:t>
            </a:r>
            <a:endParaRPr lang="en-US" sz="2400" b="0" strike="noStrike" spc="-1" dirty="0">
              <a:latin typeface="Arial"/>
            </a:endParaRPr>
          </a:p>
          <a:p>
            <a:pPr marL="685800" lvl="1" indent="-227330">
              <a:lnSpc>
                <a:spcPct val="90000"/>
              </a:lnSpc>
              <a:spcBef>
                <a:spcPts val="499"/>
              </a:spcBef>
              <a:buClr>
                <a:srgbClr val="000000"/>
              </a:buClr>
              <a:buFont typeface="Arial"/>
              <a:buChar char="•"/>
            </a:pPr>
            <a:r>
              <a:rPr lang="en-US" sz="2400" b="0" strike="noStrike" spc="-1" dirty="0">
                <a:solidFill>
                  <a:srgbClr val="000000"/>
                </a:solidFill>
                <a:latin typeface="Calibri"/>
                <a:ea typeface="Calibri"/>
              </a:rPr>
              <a:t>https://sumo.dlr.de/docs/TraCI/Change_Vehicle_State.html</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234380" y="-105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000" spc="-1" dirty="0">
                <a:solidFill>
                  <a:srgbClr val="000000"/>
                </a:solidFill>
                <a:latin typeface="Calibri"/>
              </a:rPr>
              <a:t>Example 1: </a:t>
            </a:r>
            <a:r>
              <a:rPr lang="en-US" sz="3000" spc="-1" dirty="0">
                <a:latin typeface="Calibri"/>
                <a:ea typeface="+mn-lt"/>
                <a:cs typeface="+mn-lt"/>
              </a:rPr>
              <a:t>commanded a straight line trajectory to an AV. Test description is below.</a:t>
            </a:r>
            <a:endParaRPr lang="en-US" sz="3000" b="0" strike="noStrike" spc="-1">
              <a:latin typeface="Calibri"/>
            </a:endParaRPr>
          </a:p>
        </p:txBody>
      </p:sp>
      <p:sp>
        <p:nvSpPr>
          <p:cNvPr id="80" name="CustomShape 2"/>
          <p:cNvSpPr/>
          <p:nvPr/>
        </p:nvSpPr>
        <p:spPr>
          <a:xfrm>
            <a:off x="752684" y="1135819"/>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DejaVu Sans"/>
              </a:rPr>
              <a:t>Input:</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Commanded trajectory containing x and y in meters</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Source data file: </a:t>
            </a:r>
            <a:r>
              <a:rPr lang="en-US" sz="2000" spc="-1" dirty="0">
                <a:latin typeface="Calibri"/>
                <a:ea typeface="+mn-lt"/>
                <a:cs typeface="+mn-lt"/>
              </a:rPr>
              <a:t>straightlineTrajectory_Input</a:t>
            </a:r>
            <a:r>
              <a:rPr lang="en-US" sz="2000" b="0" strike="noStrike" spc="-1" dirty="0">
                <a:solidFill>
                  <a:srgbClr val="000000"/>
                </a:solidFill>
                <a:latin typeface="Calibri"/>
                <a:ea typeface="DejaVu Sans"/>
              </a:rPr>
              <a:t>.csv</a:t>
            </a:r>
            <a:r>
              <a:rPr lang="en-US" sz="2000" spc="-1" dirty="0">
                <a:solidFill>
                  <a:srgbClr val="000000"/>
                </a:solidFill>
                <a:latin typeface="Calibri"/>
                <a:ea typeface="DejaVu Sans"/>
              </a:rPr>
              <a:t> </a:t>
            </a:r>
            <a:endParaRPr lang="en-US" sz="2000" b="0" strike="noStrike" spc="-1">
              <a:latin typeface="Calibri"/>
            </a:endParaRPr>
          </a:p>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DejaVu Sans"/>
              </a:rPr>
              <a:t>Output:</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Actual trajectory containing x and y in meters.</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Source data file: </a:t>
            </a:r>
            <a:r>
              <a:rPr lang="en-US" sz="2000" spc="-1" dirty="0">
                <a:latin typeface="Calibri"/>
                <a:ea typeface="+mn-lt"/>
                <a:cs typeface="+mn-lt"/>
              </a:rPr>
              <a:t>straightlineTrajectory_Output</a:t>
            </a:r>
            <a:r>
              <a:rPr lang="en-US" sz="2000" b="0" strike="noStrike" spc="-1" dirty="0">
                <a:solidFill>
                  <a:srgbClr val="000000"/>
                </a:solidFill>
                <a:latin typeface="Calibri"/>
                <a:ea typeface="DejaVu Sans"/>
              </a:rPr>
              <a:t>.csv</a:t>
            </a:r>
            <a:endParaRPr lang="en-US" sz="2000" b="0" strike="noStrike" spc="-1">
              <a:latin typeface="Calibri"/>
            </a:endParaRPr>
          </a:p>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DejaVu Sans"/>
              </a:rPr>
              <a:t>Script used:</a:t>
            </a:r>
            <a:endParaRPr lang="en-US" sz="2000" b="0" strike="noStrike" spc="-1">
              <a:latin typeface="Calibri"/>
            </a:endParaRPr>
          </a:p>
          <a:p>
            <a:pPr marL="685800" lvl="1" indent="-227330">
              <a:lnSpc>
                <a:spcPct val="100000"/>
              </a:lnSpc>
              <a:spcBef>
                <a:spcPts val="1134"/>
              </a:spcBef>
              <a:buClr>
                <a:srgbClr val="000000"/>
              </a:buClr>
              <a:buFont typeface="Arial"/>
              <a:buChar char="•"/>
            </a:pPr>
            <a:r>
              <a:rPr lang="en-US" sz="2000" b="0" strike="noStrike" spc="-1" dirty="0">
                <a:solidFill>
                  <a:srgbClr val="000000"/>
                </a:solidFill>
                <a:latin typeface="Calibri"/>
                <a:ea typeface="Calibri"/>
              </a:rPr>
              <a:t>script_testFcn_fcn_CommandVehTrajectory.py</a:t>
            </a:r>
            <a:endParaRPr lang="en-US" sz="2000" b="0" strike="noStrike" spc="-1">
              <a:latin typeface="Calibri"/>
            </a:endParaRPr>
          </a:p>
          <a:p>
            <a:pPr marL="685800" lvl="1" indent="-227330">
              <a:lnSpc>
                <a:spcPct val="100000"/>
              </a:lnSpc>
              <a:spcBef>
                <a:spcPts val="1134"/>
              </a:spcBef>
              <a:buClr>
                <a:srgbClr val="000000"/>
              </a:buClr>
              <a:buFont typeface="Arial"/>
              <a:buChar char="•"/>
            </a:pPr>
            <a:r>
              <a:rPr lang="en-US" sz="2000" b="0" strike="noStrike" spc="-1" dirty="0">
                <a:solidFill>
                  <a:srgbClr val="000000"/>
                </a:solidFill>
                <a:latin typeface="Calibri"/>
                <a:ea typeface="Calibri"/>
              </a:rPr>
              <a:t>fcn_CommandVehTrajectory.py</a:t>
            </a:r>
            <a:endParaRPr lang="en-US" sz="2000" b="0" strike="noStrike" spc="-1">
              <a:latin typeface="Calibri"/>
            </a:endParaRPr>
          </a:p>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Calibri"/>
              </a:rPr>
              <a:t>Other data files used:</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spc="-1" dirty="0" err="1">
                <a:latin typeface="Calibri"/>
                <a:ea typeface="+mn-lt"/>
                <a:cs typeface="+mn-lt"/>
              </a:rPr>
              <a:t>straightlineTrajectory</a:t>
            </a:r>
            <a:r>
              <a:rPr lang="en-US" sz="2000" b="0" strike="noStrike" spc="-1" dirty="0" err="1">
                <a:solidFill>
                  <a:srgbClr val="000000"/>
                </a:solidFill>
                <a:latin typeface="Calibri"/>
                <a:ea typeface="Calibri"/>
              </a:rPr>
              <a:t>.sumocfg</a:t>
            </a:r>
            <a:r>
              <a:rPr lang="en-US" sz="2000" b="0" strike="noStrike" spc="-1" dirty="0">
                <a:solidFill>
                  <a:srgbClr val="000000"/>
                </a:solidFill>
                <a:latin typeface="Calibri"/>
                <a:ea typeface="Calibri"/>
              </a:rPr>
              <a:t> - this runs the simulation</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spc="-1" dirty="0">
                <a:latin typeface="Calibri"/>
                <a:ea typeface="+mn-lt"/>
                <a:cs typeface="+mn-lt"/>
              </a:rPr>
              <a:t>straightlineTrajectory</a:t>
            </a:r>
            <a:r>
              <a:rPr lang="en-US" sz="2000" b="0" strike="noStrike" spc="-1" dirty="0">
                <a:solidFill>
                  <a:srgbClr val="000000"/>
                </a:solidFill>
                <a:latin typeface="Calibri"/>
                <a:ea typeface="Calibri"/>
              </a:rPr>
              <a:t>.net.xml -  this describes SUMO road network </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spc="-1" dirty="0">
                <a:latin typeface="Calibri"/>
                <a:ea typeface="+mn-lt"/>
                <a:cs typeface="+mn-lt"/>
              </a:rPr>
              <a:t>straightlineTrajectory</a:t>
            </a:r>
            <a:r>
              <a:rPr lang="en-US" sz="2000" b="0" strike="noStrike" spc="-1" dirty="0">
                <a:solidFill>
                  <a:srgbClr val="000000"/>
                </a:solidFill>
                <a:latin typeface="Calibri"/>
                <a:ea typeface="Calibri"/>
              </a:rPr>
              <a:t>.rou.xml - this describes simulation route </a:t>
            </a:r>
            <a:endParaRPr lang="en-US" sz="2000" b="0" strike="noStrike" spc="-1">
              <a:latin typeface="Calibri"/>
            </a:endParaRPr>
          </a:p>
          <a:p>
            <a:pPr marL="685800" lvl="1" indent="-227330">
              <a:lnSpc>
                <a:spcPct val="90000"/>
              </a:lnSpc>
              <a:spcBef>
                <a:spcPts val="499"/>
              </a:spcBef>
              <a:buClr>
                <a:srgbClr val="000000"/>
              </a:buClr>
              <a:buFont typeface="Arial"/>
              <a:buChar char="•"/>
            </a:pPr>
            <a:endParaRPr lang="en-US" sz="2000" b="0" strike="noStrike" spc="-1" dirty="0">
              <a:latin typeface="Calibri"/>
              <a:ea typeface="Calibri"/>
            </a:endParaRPr>
          </a:p>
          <a:p>
            <a:pPr>
              <a:lnSpc>
                <a:spcPct val="100000"/>
              </a:lnSpc>
            </a:pPr>
            <a:endParaRPr lang="en-US" sz="2000" b="0" strike="noStrike" spc="-1" dirty="0">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13034" y="312531"/>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a:solidFill>
                  <a:srgbClr val="000000"/>
                </a:solidFill>
                <a:latin typeface="Calibri Light"/>
                <a:ea typeface="DejaVu Sans"/>
              </a:rPr>
              <a:t>Step 1. Navigate to the folder of data files and script, open a terminal.   </a:t>
            </a:r>
            <a:endParaRPr lang="en-US" sz="4400" b="0" strike="noStrike" spc="-1">
              <a:latin typeface="Arial"/>
            </a:endParaRPr>
          </a:p>
        </p:txBody>
      </p:sp>
      <p:pic>
        <p:nvPicPr>
          <p:cNvPr id="3" name="Picture 3" descr="Text&#10;&#10;Description automatically generated">
            <a:extLst>
              <a:ext uri="{FF2B5EF4-FFF2-40B4-BE49-F238E27FC236}">
                <a16:creationId xmlns:a16="http://schemas.microsoft.com/office/drawing/2014/main" id="{8CF6ED7D-5D3C-EC6B-F422-E9566AAD0FDF}"/>
              </a:ext>
            </a:extLst>
          </p:cNvPr>
          <p:cNvPicPr>
            <a:picLocks noChangeAspect="1"/>
          </p:cNvPicPr>
          <p:nvPr/>
        </p:nvPicPr>
        <p:blipFill rotWithShape="1">
          <a:blip r:embed="rId2"/>
          <a:srcRect r="93" b="77716"/>
          <a:stretch/>
        </p:blipFill>
        <p:spPr>
          <a:xfrm>
            <a:off x="1433414" y="2387389"/>
            <a:ext cx="9739372" cy="144654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208848" y="99501"/>
            <a:ext cx="113043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2600" b="0" strike="noStrike" spc="-1">
                <a:solidFill>
                  <a:srgbClr val="000000"/>
                </a:solidFill>
                <a:latin typeface="Calibri Light"/>
                <a:ea typeface="DejaVu Sans"/>
              </a:rPr>
              <a:t>Step 2. Run the script by running command "python3 script_testFcn_fcn_CommandVehTrajectory.py</a:t>
            </a:r>
            <a:r>
              <a:rPr lang="en-US" sz="2600" b="0" strike="noStrike" spc="-1">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lang="en-US" sz="2600" b="0" strike="noStrike" spc="-1">
              <a:latin typeface="Arial"/>
            </a:endParaRPr>
          </a:p>
        </p:txBody>
      </p:sp>
      <p:pic>
        <p:nvPicPr>
          <p:cNvPr id="3" name="Picture 3" descr="Graphical user interface, text, application, email&#10;&#10;Description automatically generated">
            <a:extLst>
              <a:ext uri="{FF2B5EF4-FFF2-40B4-BE49-F238E27FC236}">
                <a16:creationId xmlns:a16="http://schemas.microsoft.com/office/drawing/2014/main" id="{481B0232-08A5-9CCB-F855-557672DC5A14}"/>
              </a:ext>
            </a:extLst>
          </p:cNvPr>
          <p:cNvPicPr>
            <a:picLocks noChangeAspect="1"/>
          </p:cNvPicPr>
          <p:nvPr/>
        </p:nvPicPr>
        <p:blipFill>
          <a:blip r:embed="rId2"/>
          <a:stretch>
            <a:fillRect/>
          </a:stretch>
        </p:blipFill>
        <p:spPr>
          <a:xfrm>
            <a:off x="442685" y="1560380"/>
            <a:ext cx="11379200" cy="508707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06720" y="176400"/>
            <a:ext cx="113043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10000"/>
          </a:bodyPr>
          <a:lstStyle/>
          <a:p>
            <a:pPr>
              <a:lnSpc>
                <a:spcPct val="90000"/>
              </a:lnSpc>
            </a:pPr>
            <a:r>
              <a:rPr lang="en-US" sz="2600" b="0" strike="noStrike" spc="-1" dirty="0">
                <a:solidFill>
                  <a:srgbClr val="000000"/>
                </a:solidFill>
                <a:latin typeface="Calibri Light"/>
                <a:ea typeface="DejaVu Sans"/>
              </a:rPr>
              <a:t>Step 2. Run the script by running command "python3 script_testFcn_fcn_CommandVehTrajectory.py</a:t>
            </a:r>
            <a:r>
              <a:rPr lang="en-US" sz="2600" b="0" strike="noStrike" spc="-1" dirty="0">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lang="en-US" sz="2600" b="0" strike="noStrike" spc="-1">
              <a:latin typeface="Arial"/>
            </a:endParaRPr>
          </a:p>
        </p:txBody>
      </p:sp>
      <p:sp>
        <p:nvSpPr>
          <p:cNvPr id="2" name="TextBox 1">
            <a:extLst>
              <a:ext uri="{FF2B5EF4-FFF2-40B4-BE49-F238E27FC236}">
                <a16:creationId xmlns:a16="http://schemas.microsoft.com/office/drawing/2014/main" id="{1E580661-AF14-55FE-A5A9-4F5CA40CE03A}"/>
              </a:ext>
            </a:extLst>
          </p:cNvPr>
          <p:cNvSpPr txBox="1"/>
          <p:nvPr/>
        </p:nvSpPr>
        <p:spPr>
          <a:xfrm>
            <a:off x="1234453" y="3996225"/>
            <a:ext cx="820225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Note that in this example, the inputs given to the script are:</a:t>
            </a:r>
          </a:p>
          <a:p>
            <a:pPr marL="285750" indent="-285750">
              <a:buFont typeface="Arial"/>
              <a:buChar char="•"/>
            </a:pPr>
            <a:r>
              <a:rPr lang="en-US" dirty="0" err="1"/>
              <a:t>InputFilePath</a:t>
            </a:r>
            <a:r>
              <a:rPr lang="en-US" dirty="0"/>
              <a:t> = "./</a:t>
            </a:r>
            <a:r>
              <a:rPr lang="en-US" dirty="0">
                <a:ea typeface="+mn-lt"/>
                <a:cs typeface="+mn-lt"/>
              </a:rPr>
              <a:t>straightlineTrajectory_Input</a:t>
            </a:r>
            <a:r>
              <a:rPr lang="en-US" dirty="0">
                <a:cs typeface="Arial"/>
              </a:rPr>
              <a:t>.csv</a:t>
            </a:r>
            <a:r>
              <a:rPr lang="en-US" dirty="0"/>
              <a:t>" </a:t>
            </a:r>
          </a:p>
          <a:p>
            <a:pPr marL="285750" indent="-285750">
              <a:buFont typeface="Arial"/>
              <a:buChar char="•"/>
            </a:pPr>
            <a:r>
              <a:rPr lang="en-US" dirty="0" err="1">
                <a:ea typeface="+mn-lt"/>
                <a:cs typeface="+mn-lt"/>
              </a:rPr>
              <a:t>OutputFilePath</a:t>
            </a:r>
            <a:r>
              <a:rPr lang="en-US" dirty="0">
                <a:ea typeface="+mn-lt"/>
                <a:cs typeface="+mn-lt"/>
              </a:rPr>
              <a:t> = "./straightlineTrajectory_Output.csv"</a:t>
            </a:r>
          </a:p>
          <a:p>
            <a:pPr marL="285750" indent="-285750">
              <a:buFont typeface="Arial"/>
              <a:buChar char="•"/>
            </a:pPr>
            <a:r>
              <a:rPr lang="en-US" err="1">
                <a:ea typeface="+mn-lt"/>
                <a:cs typeface="+mn-lt"/>
              </a:rPr>
              <a:t>SimConfigFilePath</a:t>
            </a:r>
            <a:r>
              <a:rPr lang="en-US" dirty="0">
                <a:ea typeface="+mn-lt"/>
                <a:cs typeface="+mn-lt"/>
              </a:rPr>
              <a:t> = "./</a:t>
            </a:r>
            <a:r>
              <a:rPr lang="en-US" err="1">
                <a:ea typeface="+mn-lt"/>
                <a:cs typeface="+mn-lt"/>
              </a:rPr>
              <a:t>straightlineTrajectory.sumocfg</a:t>
            </a:r>
            <a:r>
              <a:rPr lang="en-US" dirty="0">
                <a:ea typeface="+mn-lt"/>
                <a:cs typeface="+mn-lt"/>
              </a:rPr>
              <a:t>"</a:t>
            </a:r>
          </a:p>
          <a:p>
            <a:pPr marL="285750" indent="-285750">
              <a:buFont typeface="Arial"/>
              <a:buChar char="•"/>
            </a:pPr>
            <a:r>
              <a:rPr lang="en-US" err="1">
                <a:ea typeface="+mn-lt"/>
                <a:cs typeface="+mn-lt"/>
              </a:rPr>
              <a:t>Veh_id</a:t>
            </a:r>
            <a:r>
              <a:rPr lang="en-US" dirty="0">
                <a:ea typeface="+mn-lt"/>
                <a:cs typeface="+mn-lt"/>
              </a:rPr>
              <a:t> = "veh0"</a:t>
            </a:r>
          </a:p>
        </p:txBody>
      </p:sp>
      <p:pic>
        <p:nvPicPr>
          <p:cNvPr id="3" name="Picture 3" descr="Text&#10;&#10;Description automatically generated">
            <a:extLst>
              <a:ext uri="{FF2B5EF4-FFF2-40B4-BE49-F238E27FC236}">
                <a16:creationId xmlns:a16="http://schemas.microsoft.com/office/drawing/2014/main" id="{6D9A355A-96FF-015B-3E0F-E497CDC3FF88}"/>
              </a:ext>
            </a:extLst>
          </p:cNvPr>
          <p:cNvPicPr>
            <a:picLocks noChangeAspect="1"/>
          </p:cNvPicPr>
          <p:nvPr/>
        </p:nvPicPr>
        <p:blipFill rotWithShape="1">
          <a:blip r:embed="rId2"/>
          <a:srcRect r="138" b="77131"/>
          <a:stretch/>
        </p:blipFill>
        <p:spPr>
          <a:xfrm>
            <a:off x="1037095" y="1897160"/>
            <a:ext cx="8923151" cy="1361718"/>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87"/>
          <p:cNvPicPr/>
          <p:nvPr/>
        </p:nvPicPr>
        <p:blipFill>
          <a:blip r:embed="rId2"/>
          <a:stretch/>
        </p:blipFill>
        <p:spPr>
          <a:xfrm>
            <a:off x="822960" y="2229120"/>
            <a:ext cx="3456360" cy="1427760"/>
          </a:xfrm>
          <a:prstGeom prst="rect">
            <a:avLst/>
          </a:prstGeom>
          <a:ln>
            <a:noFill/>
          </a:ln>
        </p:spPr>
      </p:pic>
      <p:pic>
        <p:nvPicPr>
          <p:cNvPr id="89" name="Picture 88"/>
          <p:cNvPicPr/>
          <p:nvPr/>
        </p:nvPicPr>
        <p:blipFill>
          <a:blip r:embed="rId3"/>
          <a:stretch/>
        </p:blipFill>
        <p:spPr>
          <a:xfrm>
            <a:off x="5943600" y="1371600"/>
            <a:ext cx="5558760" cy="4388040"/>
          </a:xfrm>
          <a:prstGeom prst="rect">
            <a:avLst/>
          </a:prstGeom>
          <a:ln>
            <a:noFill/>
          </a:ln>
        </p:spPr>
      </p:pic>
      <p:sp>
        <p:nvSpPr>
          <p:cNvPr id="90" name="CustomShape 2"/>
          <p:cNvSpPr/>
          <p:nvPr/>
        </p:nvSpPr>
        <p:spPr>
          <a:xfrm>
            <a:off x="1280160" y="3017520"/>
            <a:ext cx="913680" cy="91368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91" name="CustomShape 3"/>
          <p:cNvSpPr/>
          <p:nvPr/>
        </p:nvSpPr>
        <p:spPr>
          <a:xfrm>
            <a:off x="1280520" y="3017880"/>
            <a:ext cx="913680" cy="91368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92" name="CustomShape 4"/>
          <p:cNvSpPr/>
          <p:nvPr/>
        </p:nvSpPr>
        <p:spPr>
          <a:xfrm>
            <a:off x="11155680" y="1097280"/>
            <a:ext cx="730800" cy="63936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3" name="CustomShape 1">
            <a:extLst>
              <a:ext uri="{FF2B5EF4-FFF2-40B4-BE49-F238E27FC236}">
                <a16:creationId xmlns:a16="http://schemas.microsoft.com/office/drawing/2014/main" id="{5B827837-0835-98EB-8DCC-3F98C4638A15}"/>
              </a:ext>
            </a:extLst>
          </p:cNvPr>
          <p:cNvSpPr/>
          <p:nvPr/>
        </p:nvSpPr>
        <p:spPr>
          <a:xfrm>
            <a:off x="457200" y="18288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2400" b="0" strike="noStrike" spc="-1" dirty="0">
                <a:solidFill>
                  <a:srgbClr val="000000"/>
                </a:solidFill>
                <a:latin typeface="Calibri"/>
                <a:ea typeface="DejaVu Sans"/>
              </a:rPr>
              <a:t>Step 3. </a:t>
            </a:r>
            <a:r>
              <a:rPr lang="en-US" sz="2400" spc="-1" dirty="0">
                <a:solidFill>
                  <a:srgbClr val="000000"/>
                </a:solidFill>
                <a:latin typeface="Calibri"/>
                <a:ea typeface="DejaVu Sans"/>
              </a:rPr>
              <a:t>Once simulation ends, close </a:t>
            </a:r>
            <a:r>
              <a:rPr lang="en-US" sz="2400" b="0" strike="noStrike" spc="-1" dirty="0">
                <a:solidFill>
                  <a:srgbClr val="000000"/>
                </a:solidFill>
                <a:latin typeface="Calibri"/>
                <a:ea typeface="DejaVu Sans"/>
              </a:rPr>
              <a:t>SUMO to end the script. Please note that you have to close SUMO to end the script so that output file can be written.</a:t>
            </a:r>
            <a:r>
              <a:rPr lang="en-US" sz="2400" spc="-1" dirty="0">
                <a:solidFill>
                  <a:srgbClr val="000000"/>
                </a:solidFill>
                <a:latin typeface="Calibri"/>
                <a:ea typeface="DejaVu Sans"/>
              </a:rPr>
              <a:t>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82880" y="229320"/>
            <a:ext cx="111927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400" b="0" strike="noStrike" spc="-1" dirty="0">
                <a:solidFill>
                  <a:srgbClr val="000000"/>
                </a:solidFill>
                <a:latin typeface="Calibri Light"/>
                <a:ea typeface="DejaVu Sans"/>
              </a:rPr>
              <a:t>Step 4. Investigating the results. In this example, input trajectory is </a:t>
            </a:r>
            <a:r>
              <a:rPr lang="en-US" sz="2400" b="1" strike="noStrike" spc="-1" dirty="0">
                <a:solidFill>
                  <a:srgbClr val="000000"/>
                </a:solidFill>
                <a:latin typeface="Calibri Light"/>
                <a:ea typeface="DejaVu Sans"/>
              </a:rPr>
              <a:t>a straight line</a:t>
            </a:r>
            <a:r>
              <a:rPr lang="en-US" sz="2400" b="0" strike="noStrike" spc="-1" dirty="0">
                <a:solidFill>
                  <a:srgbClr val="000000"/>
                </a:solidFill>
                <a:latin typeface="Calibri Light"/>
                <a:ea typeface="DejaVu Sans"/>
              </a:rPr>
              <a:t>. The results show that the actual output trajectory matches the input trajectory. Please note that the output file is in xml format. For how to convert it from xml to </a:t>
            </a:r>
            <a:r>
              <a:rPr lang="en-US" sz="2400" b="0" strike="noStrike" spc="-1" dirty="0" err="1">
                <a:solidFill>
                  <a:srgbClr val="000000"/>
                </a:solidFill>
                <a:latin typeface="Calibri Light"/>
                <a:ea typeface="DejaVu Sans"/>
              </a:rPr>
              <a:t>csv,please</a:t>
            </a:r>
            <a:r>
              <a:rPr lang="en-US" sz="2400" b="0" strike="noStrike" spc="-1" dirty="0">
                <a:solidFill>
                  <a:srgbClr val="000000"/>
                </a:solidFill>
                <a:latin typeface="Calibri Light"/>
                <a:ea typeface="DejaVu Sans"/>
              </a:rPr>
              <a:t> see the document "</a:t>
            </a:r>
            <a:r>
              <a:rPr lang="en-US" sz="2400" b="0" u="sng" strike="noStrike" spc="-1" dirty="0">
                <a:solidFill>
                  <a:srgbClr val="0563C1"/>
                </a:solidFill>
                <a:uFillTx/>
                <a:latin typeface="Calibri Light"/>
                <a:ea typeface="Calibri Light"/>
                <a:hlinkClick r:id="rId2"/>
              </a:rPr>
              <a:t>How to export SUMO simulation results.pptx</a:t>
            </a:r>
            <a:r>
              <a:rPr lang="en-US" sz="3200" b="0" strike="noStrike" spc="-1" dirty="0">
                <a:solidFill>
                  <a:srgbClr val="000000"/>
                </a:solidFill>
                <a:latin typeface="Calibri Light"/>
                <a:ea typeface="Calibri Light"/>
              </a:rPr>
              <a:t>"</a:t>
            </a:r>
            <a:endParaRPr lang="en-US" sz="3200" b="0" strike="noStrike" spc="-1" dirty="0">
              <a:latin typeface="Arial"/>
            </a:endParaRPr>
          </a:p>
        </p:txBody>
      </p:sp>
      <p:pic>
        <p:nvPicPr>
          <p:cNvPr id="94" name="Picture 93"/>
          <p:cNvPicPr/>
          <p:nvPr/>
        </p:nvPicPr>
        <p:blipFill>
          <a:blip r:embed="rId3"/>
          <a:stretch/>
        </p:blipFill>
        <p:spPr>
          <a:xfrm>
            <a:off x="146103" y="1862183"/>
            <a:ext cx="5135743" cy="4199715"/>
          </a:xfrm>
          <a:prstGeom prst="rect">
            <a:avLst/>
          </a:prstGeom>
          <a:ln>
            <a:noFill/>
          </a:ln>
        </p:spPr>
      </p:pic>
      <p:sp>
        <p:nvSpPr>
          <p:cNvPr id="3" name="TextBox 2">
            <a:extLst>
              <a:ext uri="{FF2B5EF4-FFF2-40B4-BE49-F238E27FC236}">
                <a16:creationId xmlns:a16="http://schemas.microsoft.com/office/drawing/2014/main" id="{7CB998CC-9BF1-443E-5319-F55CACFB60D4}"/>
              </a:ext>
            </a:extLst>
          </p:cNvPr>
          <p:cNvSpPr txBox="1"/>
          <p:nvPr/>
        </p:nvSpPr>
        <p:spPr>
          <a:xfrm>
            <a:off x="6991161" y="46108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Simulated road in SUMO</a:t>
            </a:r>
          </a:p>
        </p:txBody>
      </p:sp>
      <p:pic>
        <p:nvPicPr>
          <p:cNvPr id="4" name="Picture 4" descr="Shape, rectangle&#10;&#10;Description automatically generated">
            <a:extLst>
              <a:ext uri="{FF2B5EF4-FFF2-40B4-BE49-F238E27FC236}">
                <a16:creationId xmlns:a16="http://schemas.microsoft.com/office/drawing/2014/main" id="{DFEA6B68-7899-C996-95BB-A9A932B300A8}"/>
              </a:ext>
            </a:extLst>
          </p:cNvPr>
          <p:cNvPicPr>
            <a:picLocks noChangeAspect="1"/>
          </p:cNvPicPr>
          <p:nvPr/>
        </p:nvPicPr>
        <p:blipFill>
          <a:blip r:embed="rId4"/>
          <a:stretch>
            <a:fillRect/>
          </a:stretch>
        </p:blipFill>
        <p:spPr>
          <a:xfrm>
            <a:off x="5433237" y="3523298"/>
            <a:ext cx="6618176" cy="408007"/>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234380" y="-105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000" spc="-1" dirty="0">
                <a:solidFill>
                  <a:srgbClr val="000000"/>
                </a:solidFill>
                <a:latin typeface="Calibri"/>
              </a:rPr>
              <a:t>Example 2: </a:t>
            </a:r>
            <a:r>
              <a:rPr lang="en-US" sz="3000" spc="-1" dirty="0">
                <a:latin typeface="Calibri"/>
                <a:ea typeface="+mn-lt"/>
                <a:cs typeface="+mn-lt"/>
              </a:rPr>
              <a:t>commanded a simple curved trajectory to an AV. Test description is below.</a:t>
            </a:r>
            <a:endParaRPr lang="en-US" sz="3000" b="0" strike="noStrike" spc="-1">
              <a:latin typeface="Calibri"/>
            </a:endParaRPr>
          </a:p>
        </p:txBody>
      </p:sp>
      <p:sp>
        <p:nvSpPr>
          <p:cNvPr id="80" name="CustomShape 2"/>
          <p:cNvSpPr/>
          <p:nvPr/>
        </p:nvSpPr>
        <p:spPr>
          <a:xfrm>
            <a:off x="752684" y="1135819"/>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DejaVu Sans"/>
              </a:rPr>
              <a:t>Input:</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Commanded trajectory containing x and y in meters</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Source data file: </a:t>
            </a:r>
            <a:r>
              <a:rPr lang="en-US" sz="2000" spc="-1" dirty="0">
                <a:latin typeface="Calibri"/>
                <a:ea typeface="+mn-lt"/>
                <a:cs typeface="+mn-lt"/>
              </a:rPr>
              <a:t>curvyRoadSimpleTrajectory_Input</a:t>
            </a:r>
            <a:r>
              <a:rPr lang="en-US" sz="2000" b="0" strike="noStrike" spc="-1" dirty="0">
                <a:latin typeface="Calibri"/>
                <a:ea typeface="+mn-lt"/>
                <a:cs typeface="+mn-lt"/>
              </a:rPr>
              <a:t>.csv</a:t>
            </a:r>
          </a:p>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DejaVu Sans"/>
              </a:rPr>
              <a:t>Output:</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Actual trajectory containing x and y in meters.</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Source data file: </a:t>
            </a:r>
            <a:r>
              <a:rPr lang="en-US" sz="2000" spc="-1" dirty="0">
                <a:latin typeface="Calibri"/>
                <a:ea typeface="+mn-lt"/>
                <a:cs typeface="+mn-lt"/>
              </a:rPr>
              <a:t>curvyRoadSimpleTrajectory_Output</a:t>
            </a:r>
            <a:r>
              <a:rPr lang="en-US" sz="2000" b="0" strike="noStrike" spc="-1" dirty="0">
                <a:solidFill>
                  <a:srgbClr val="000000"/>
                </a:solidFill>
                <a:latin typeface="Calibri"/>
                <a:ea typeface="DejaVu Sans"/>
              </a:rPr>
              <a:t>.csv</a:t>
            </a:r>
            <a:endParaRPr lang="en-US" sz="2000" b="0" strike="noStrike" spc="-1">
              <a:latin typeface="Calibri"/>
            </a:endParaRPr>
          </a:p>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DejaVu Sans"/>
              </a:rPr>
              <a:t>Script used:</a:t>
            </a:r>
            <a:endParaRPr lang="en-US" sz="2000" b="0" strike="noStrike" spc="-1">
              <a:latin typeface="Calibri"/>
            </a:endParaRPr>
          </a:p>
          <a:p>
            <a:pPr marL="685800" lvl="1" indent="-227330">
              <a:lnSpc>
                <a:spcPct val="100000"/>
              </a:lnSpc>
              <a:spcBef>
                <a:spcPts val="1134"/>
              </a:spcBef>
              <a:buClr>
                <a:srgbClr val="000000"/>
              </a:buClr>
              <a:buFont typeface="Arial"/>
              <a:buChar char="•"/>
            </a:pPr>
            <a:r>
              <a:rPr lang="en-US" sz="2000" b="0" strike="noStrike" spc="-1" dirty="0">
                <a:solidFill>
                  <a:srgbClr val="000000"/>
                </a:solidFill>
                <a:latin typeface="Calibri"/>
                <a:ea typeface="Calibri"/>
              </a:rPr>
              <a:t>script_testFcn_fcn_CommandVehTrajectory.py</a:t>
            </a:r>
            <a:endParaRPr lang="en-US" sz="2000" b="0" strike="noStrike" spc="-1">
              <a:latin typeface="Calibri"/>
            </a:endParaRPr>
          </a:p>
          <a:p>
            <a:pPr marL="685800" lvl="1" indent="-227330">
              <a:lnSpc>
                <a:spcPct val="100000"/>
              </a:lnSpc>
              <a:spcBef>
                <a:spcPts val="1134"/>
              </a:spcBef>
              <a:buClr>
                <a:srgbClr val="000000"/>
              </a:buClr>
              <a:buFont typeface="Arial"/>
              <a:buChar char="•"/>
            </a:pPr>
            <a:r>
              <a:rPr lang="en-US" sz="2000" b="0" strike="noStrike" spc="-1" dirty="0">
                <a:solidFill>
                  <a:srgbClr val="000000"/>
                </a:solidFill>
                <a:latin typeface="Calibri"/>
                <a:ea typeface="Calibri"/>
              </a:rPr>
              <a:t>fcn_CommandVehTrajectory.py</a:t>
            </a:r>
            <a:endParaRPr lang="en-US" sz="2000" b="0" strike="noStrike" spc="-1">
              <a:latin typeface="Calibri"/>
            </a:endParaRPr>
          </a:p>
          <a:p>
            <a:pPr marL="228600" indent="-227330">
              <a:lnSpc>
                <a:spcPct val="90000"/>
              </a:lnSpc>
              <a:spcBef>
                <a:spcPts val="1001"/>
              </a:spcBef>
              <a:buClr>
                <a:srgbClr val="000000"/>
              </a:buClr>
              <a:buFont typeface="Arial"/>
              <a:buChar char="•"/>
            </a:pPr>
            <a:r>
              <a:rPr lang="en-US" sz="2000" b="0" strike="noStrike" spc="-1" dirty="0">
                <a:solidFill>
                  <a:srgbClr val="000000"/>
                </a:solidFill>
                <a:latin typeface="Calibri"/>
                <a:ea typeface="Calibri"/>
              </a:rPr>
              <a:t>Other data files used:</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spc="-1" dirty="0" err="1">
                <a:latin typeface="Calibri"/>
                <a:ea typeface="+mn-lt"/>
                <a:cs typeface="+mn-lt"/>
              </a:rPr>
              <a:t>curvyRoadSimpleTrajectory</a:t>
            </a:r>
            <a:r>
              <a:rPr lang="en-US" sz="2000" b="0" strike="noStrike" spc="-1" dirty="0" err="1">
                <a:solidFill>
                  <a:srgbClr val="000000"/>
                </a:solidFill>
                <a:latin typeface="Calibri"/>
                <a:ea typeface="Calibri"/>
              </a:rPr>
              <a:t>.sumocfg</a:t>
            </a:r>
            <a:r>
              <a:rPr lang="en-US" sz="2000" b="0" strike="noStrike" spc="-1" dirty="0">
                <a:solidFill>
                  <a:srgbClr val="000000"/>
                </a:solidFill>
                <a:latin typeface="Calibri"/>
                <a:ea typeface="Calibri"/>
              </a:rPr>
              <a:t> - this runs the simulation</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spc="-1" dirty="0">
                <a:latin typeface="Calibri"/>
                <a:ea typeface="+mn-lt"/>
                <a:cs typeface="+mn-lt"/>
              </a:rPr>
              <a:t>curvyRoadSimpleTrajectory</a:t>
            </a:r>
            <a:r>
              <a:rPr lang="en-US" sz="2000" b="0" strike="noStrike" spc="-1" dirty="0">
                <a:solidFill>
                  <a:srgbClr val="000000"/>
                </a:solidFill>
                <a:latin typeface="Calibri"/>
                <a:ea typeface="Calibri"/>
              </a:rPr>
              <a:t>.net.xml -  this describes SUMO road network </a:t>
            </a:r>
            <a:endParaRPr lang="en-US" sz="2000" b="0" strike="noStrike" spc="-1">
              <a:latin typeface="Calibri"/>
            </a:endParaRPr>
          </a:p>
          <a:p>
            <a:pPr marL="685800" lvl="1" indent="-227330">
              <a:lnSpc>
                <a:spcPct val="90000"/>
              </a:lnSpc>
              <a:spcBef>
                <a:spcPts val="499"/>
              </a:spcBef>
              <a:buClr>
                <a:srgbClr val="000000"/>
              </a:buClr>
              <a:buFont typeface="Arial"/>
              <a:buChar char="•"/>
            </a:pPr>
            <a:r>
              <a:rPr lang="en-US" sz="2000" spc="-1" dirty="0">
                <a:latin typeface="Calibri"/>
                <a:ea typeface="+mn-lt"/>
                <a:cs typeface="+mn-lt"/>
              </a:rPr>
              <a:t>curvyRoadSimpleTrajectory</a:t>
            </a:r>
            <a:r>
              <a:rPr lang="en-US" sz="2000" b="0" strike="noStrike" spc="-1" dirty="0">
                <a:solidFill>
                  <a:srgbClr val="000000"/>
                </a:solidFill>
                <a:latin typeface="Calibri"/>
                <a:ea typeface="Calibri"/>
              </a:rPr>
              <a:t>.rou.xml - this describes simulation route </a:t>
            </a:r>
            <a:endParaRPr lang="en-US" sz="2000" b="0" strike="noStrike" spc="-1">
              <a:latin typeface="Calibri"/>
            </a:endParaRPr>
          </a:p>
          <a:p>
            <a:pPr marL="685800" lvl="1" indent="-227330">
              <a:lnSpc>
                <a:spcPct val="90000"/>
              </a:lnSpc>
              <a:spcBef>
                <a:spcPts val="499"/>
              </a:spcBef>
              <a:buClr>
                <a:srgbClr val="000000"/>
              </a:buClr>
              <a:buFont typeface="Arial"/>
              <a:buChar char="•"/>
            </a:pPr>
            <a:endParaRPr lang="en-US" sz="2000" b="0" strike="noStrike" spc="-1" dirty="0">
              <a:latin typeface="Calibri"/>
            </a:endParaRPr>
          </a:p>
        </p:txBody>
      </p:sp>
    </p:spTree>
    <p:extLst>
      <p:ext uri="{BB962C8B-B14F-4D97-AF65-F5344CB8AC3E}">
        <p14:creationId xmlns:p14="http://schemas.microsoft.com/office/powerpoint/2010/main" val="26526898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27</TotalTime>
  <Words>0</Words>
  <Application>Microsoft Office PowerPoint</Application>
  <PresentationFormat>Widescreen</PresentationFormat>
  <Paragraphs>0</Paragraphs>
  <Slides>21</Slides>
  <Notes>0</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368</cp:revision>
  <dcterms:created xsi:type="dcterms:W3CDTF">2022-06-26T18:33:52Z</dcterms:created>
  <dcterms:modified xsi:type="dcterms:W3CDTF">2022-07-01T17:20:33Z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