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1AB269-4FC2-91AE-8311-BB57C94268AE}" v="21" dt="2022-06-14T19:53:08.915"/>
    <p1510:client id="{B0B4FCC5-B360-4C79-802C-BF943145C820}" v="70" dt="2022-06-14T19:57:43.183"/>
    <p1510:client id="{D3B23214-0A9E-4BEF-8959-155612498C93}" v="1137" dt="2022-06-14T19:44:03.6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i, Wushuang" userId="S::wxb41@psu.edu::08313185-81e5-4dc5-a3b5-3eb13206e8d2" providerId="AD" clId="Web-{A01AB269-4FC2-91AE-8311-BB57C94268AE}"/>
    <pc:docChg chg="modSld">
      <pc:chgData name="Bai, Wushuang" userId="S::wxb41@psu.edu::08313185-81e5-4dc5-a3b5-3eb13206e8d2" providerId="AD" clId="Web-{A01AB269-4FC2-91AE-8311-BB57C94268AE}" dt="2022-06-14T19:53:08.915" v="20" actId="20577"/>
      <pc:docMkLst>
        <pc:docMk/>
      </pc:docMkLst>
      <pc:sldChg chg="modSp">
        <pc:chgData name="Bai, Wushuang" userId="S::wxb41@psu.edu::08313185-81e5-4dc5-a3b5-3eb13206e8d2" providerId="AD" clId="Web-{A01AB269-4FC2-91AE-8311-BB57C94268AE}" dt="2022-06-14T19:53:08.915" v="20" actId="20577"/>
        <pc:sldMkLst>
          <pc:docMk/>
          <pc:sldMk cId="943005725" sldId="266"/>
        </pc:sldMkLst>
        <pc:spChg chg="mod">
          <ac:chgData name="Bai, Wushuang" userId="S::wxb41@psu.edu::08313185-81e5-4dc5-a3b5-3eb13206e8d2" providerId="AD" clId="Web-{A01AB269-4FC2-91AE-8311-BB57C94268AE}" dt="2022-06-14T19:53:08.915" v="20" actId="20577"/>
          <ac:spMkLst>
            <pc:docMk/>
            <pc:sldMk cId="943005725" sldId="266"/>
            <ac:spMk id="3" creationId="{DFD4A3A7-86B9-1F4A-1FE7-CDBF13C1BABF}"/>
          </ac:spMkLst>
        </pc:spChg>
      </pc:sldChg>
    </pc:docChg>
  </pc:docChgLst>
  <pc:docChgLst>
    <pc:chgData name="Bai, Wushuang" userId="S::wxb41@psu.edu::08313185-81e5-4dc5-a3b5-3eb13206e8d2" providerId="AD" clId="Web-{B0B4FCC5-B360-4C79-802C-BF943145C820}"/>
    <pc:docChg chg="addSld modSld">
      <pc:chgData name="Bai, Wushuang" userId="S::wxb41@psu.edu::08313185-81e5-4dc5-a3b5-3eb13206e8d2" providerId="AD" clId="Web-{B0B4FCC5-B360-4C79-802C-BF943145C820}" dt="2022-06-14T19:57:43.183" v="67" actId="1076"/>
      <pc:docMkLst>
        <pc:docMk/>
      </pc:docMkLst>
      <pc:sldChg chg="modSp">
        <pc:chgData name="Bai, Wushuang" userId="S::wxb41@psu.edu::08313185-81e5-4dc5-a3b5-3eb13206e8d2" providerId="AD" clId="Web-{B0B4FCC5-B360-4C79-802C-BF943145C820}" dt="2022-06-14T19:56:37.106" v="41" actId="20577"/>
        <pc:sldMkLst>
          <pc:docMk/>
          <pc:sldMk cId="1314064914" sldId="257"/>
        </pc:sldMkLst>
        <pc:spChg chg="mod">
          <ac:chgData name="Bai, Wushuang" userId="S::wxb41@psu.edu::08313185-81e5-4dc5-a3b5-3eb13206e8d2" providerId="AD" clId="Web-{B0B4FCC5-B360-4C79-802C-BF943145C820}" dt="2022-06-14T19:56:37.106" v="41" actId="20577"/>
          <ac:spMkLst>
            <pc:docMk/>
            <pc:sldMk cId="1314064914" sldId="257"/>
            <ac:spMk id="2" creationId="{1845F757-FD56-EBE8-A43B-4245A3791E3D}"/>
          </ac:spMkLst>
        </pc:spChg>
      </pc:sldChg>
      <pc:sldChg chg="modSp">
        <pc:chgData name="Bai, Wushuang" userId="S::wxb41@psu.edu::08313185-81e5-4dc5-a3b5-3eb13206e8d2" providerId="AD" clId="Web-{B0B4FCC5-B360-4C79-802C-BF943145C820}" dt="2022-06-14T19:55:32.357" v="20" actId="20577"/>
        <pc:sldMkLst>
          <pc:docMk/>
          <pc:sldMk cId="943005725" sldId="266"/>
        </pc:sldMkLst>
        <pc:spChg chg="mod">
          <ac:chgData name="Bai, Wushuang" userId="S::wxb41@psu.edu::08313185-81e5-4dc5-a3b5-3eb13206e8d2" providerId="AD" clId="Web-{B0B4FCC5-B360-4C79-802C-BF943145C820}" dt="2022-06-14T19:55:32.357" v="20" actId="20577"/>
          <ac:spMkLst>
            <pc:docMk/>
            <pc:sldMk cId="943005725" sldId="266"/>
            <ac:spMk id="3" creationId="{DFD4A3A7-86B9-1F4A-1FE7-CDBF13C1BABF}"/>
          </ac:spMkLst>
        </pc:spChg>
      </pc:sldChg>
      <pc:sldChg chg="delSp modSp new">
        <pc:chgData name="Bai, Wushuang" userId="S::wxb41@psu.edu::08313185-81e5-4dc5-a3b5-3eb13206e8d2" providerId="AD" clId="Web-{B0B4FCC5-B360-4C79-802C-BF943145C820}" dt="2022-06-14T19:57:43.183" v="67" actId="1076"/>
        <pc:sldMkLst>
          <pc:docMk/>
          <pc:sldMk cId="4015540909" sldId="267"/>
        </pc:sldMkLst>
        <pc:spChg chg="mod">
          <ac:chgData name="Bai, Wushuang" userId="S::wxb41@psu.edu::08313185-81e5-4dc5-a3b5-3eb13206e8d2" providerId="AD" clId="Web-{B0B4FCC5-B360-4C79-802C-BF943145C820}" dt="2022-06-14T19:57:43.183" v="67" actId="1076"/>
          <ac:spMkLst>
            <pc:docMk/>
            <pc:sldMk cId="4015540909" sldId="267"/>
            <ac:spMk id="2" creationId="{098E6450-EFC6-C28A-372C-9D2231AEE5DF}"/>
          </ac:spMkLst>
        </pc:spChg>
        <pc:spChg chg="del">
          <ac:chgData name="Bai, Wushuang" userId="S::wxb41@psu.edu::08313185-81e5-4dc5-a3b5-3eb13206e8d2" providerId="AD" clId="Web-{B0B4FCC5-B360-4C79-802C-BF943145C820}" dt="2022-06-14T19:57:23.215" v="62"/>
          <ac:spMkLst>
            <pc:docMk/>
            <pc:sldMk cId="4015540909" sldId="267"/>
            <ac:spMk id="3" creationId="{2C5054D2-419A-E822-BB52-2F82F8BB53F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How to export SUMO simulation results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err="1">
                <a:cs typeface="Calibri"/>
              </a:rPr>
              <a:t>Wushuang</a:t>
            </a:r>
            <a:r>
              <a:rPr lang="en-US" dirty="0">
                <a:cs typeface="Calibri"/>
              </a:rPr>
              <a:t> Bai</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5B517-EE6A-A166-98C0-2BA511CFFDE3}"/>
              </a:ext>
            </a:extLst>
          </p:cNvPr>
          <p:cNvSpPr>
            <a:spLocks noGrp="1"/>
          </p:cNvSpPr>
          <p:nvPr>
            <p:ph type="title"/>
          </p:nvPr>
        </p:nvSpPr>
        <p:spPr>
          <a:xfrm>
            <a:off x="524435" y="193301"/>
            <a:ext cx="10515600" cy="1325563"/>
          </a:xfrm>
        </p:spPr>
        <p:txBody>
          <a:bodyPr/>
          <a:lstStyle/>
          <a:p>
            <a:r>
              <a:rPr lang="en-US" dirty="0">
                <a:cs typeface="Calibri Light"/>
              </a:rPr>
              <a:t>Step 7. Simulation results have been exported in .csv format. </a:t>
            </a:r>
            <a:endParaRPr lang="en-US"/>
          </a:p>
        </p:txBody>
      </p:sp>
      <p:pic>
        <p:nvPicPr>
          <p:cNvPr id="4" name="Picture 4" descr="Graphical user interface, application, table, Excel&#10;&#10;Description automatically generated">
            <a:extLst>
              <a:ext uri="{FF2B5EF4-FFF2-40B4-BE49-F238E27FC236}">
                <a16:creationId xmlns:a16="http://schemas.microsoft.com/office/drawing/2014/main" id="{4F0C9C48-59A1-14BB-8D2A-532231FA734B}"/>
              </a:ext>
            </a:extLst>
          </p:cNvPr>
          <p:cNvPicPr>
            <a:picLocks noChangeAspect="1"/>
          </p:cNvPicPr>
          <p:nvPr/>
        </p:nvPicPr>
        <p:blipFill>
          <a:blip r:embed="rId2"/>
          <a:stretch>
            <a:fillRect/>
          </a:stretch>
        </p:blipFill>
        <p:spPr>
          <a:xfrm>
            <a:off x="1325283" y="1690190"/>
            <a:ext cx="9152964" cy="4971734"/>
          </a:xfrm>
          <a:prstGeom prst="rect">
            <a:avLst/>
          </a:prstGeom>
        </p:spPr>
      </p:pic>
    </p:spTree>
    <p:extLst>
      <p:ext uri="{BB962C8B-B14F-4D97-AF65-F5344CB8AC3E}">
        <p14:creationId xmlns:p14="http://schemas.microsoft.com/office/powerpoint/2010/main" val="3900138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7A99-AA35-218B-6FA6-4759312092BF}"/>
              </a:ext>
            </a:extLst>
          </p:cNvPr>
          <p:cNvSpPr>
            <a:spLocks noGrp="1"/>
          </p:cNvSpPr>
          <p:nvPr>
            <p:ph type="title"/>
          </p:nvPr>
        </p:nvSpPr>
        <p:spPr>
          <a:xfrm>
            <a:off x="793376" y="178361"/>
            <a:ext cx="10515600" cy="1325563"/>
          </a:xfrm>
        </p:spPr>
        <p:txBody>
          <a:bodyPr/>
          <a:lstStyle/>
          <a:p>
            <a:r>
              <a:rPr lang="en-US" dirty="0">
                <a:cs typeface="Calibri Light"/>
              </a:rPr>
              <a:t>Files used in this tutorial can be found below:</a:t>
            </a:r>
          </a:p>
        </p:txBody>
      </p:sp>
      <p:sp>
        <p:nvSpPr>
          <p:cNvPr id="3" name="Content Placeholder 2">
            <a:extLst>
              <a:ext uri="{FF2B5EF4-FFF2-40B4-BE49-F238E27FC236}">
                <a16:creationId xmlns:a16="http://schemas.microsoft.com/office/drawing/2014/main" id="{DFD4A3A7-86B9-1F4A-1FE7-CDBF13C1BABF}"/>
              </a:ext>
            </a:extLst>
          </p:cNvPr>
          <p:cNvSpPr>
            <a:spLocks noGrp="1"/>
          </p:cNvSpPr>
          <p:nvPr>
            <p:ph idx="1"/>
          </p:nvPr>
        </p:nvSpPr>
        <p:spPr>
          <a:xfrm>
            <a:off x="666578" y="1770706"/>
            <a:ext cx="10515600" cy="4351338"/>
          </a:xfrm>
        </p:spPr>
        <p:txBody>
          <a:bodyPr vert="horz" lIns="91440" tIns="45720" rIns="91440" bIns="45720" rtlCol="0" anchor="t">
            <a:normAutofit/>
          </a:bodyPr>
          <a:lstStyle/>
          <a:p>
            <a:r>
              <a:rPr lang="en-US" dirty="0">
                <a:cs typeface="Calibri"/>
              </a:rPr>
              <a:t>Input files and simulation results can be found at: </a:t>
            </a:r>
            <a:endParaRPr lang="en-US" sz="1800" dirty="0">
              <a:ea typeface="+mn-lt"/>
              <a:cs typeface="+mn-lt"/>
            </a:endParaRPr>
          </a:p>
          <a:p>
            <a:pPr marL="0" indent="0">
              <a:buNone/>
            </a:pPr>
            <a:r>
              <a:rPr lang="en-US" sz="1400" dirty="0">
                <a:ea typeface="+mn-lt"/>
                <a:cs typeface="+mn-lt"/>
              </a:rPr>
              <a:t>https://pennstateoffice365.sharepoint.com/:f:/r/sites/IntelligentVehiclesandSystemsGroup-Active/Shared%20Documents/IVSG/Projects/Active/2021-2024_PennDOT_ADS_ConstructionZones/12_SUMO_Simulation_Pretesting/Testing_Data/how%20to%20export%20SUMO%20simulation%20results?csf=1&amp;web=1&amp;e=TUClz8</a:t>
            </a:r>
            <a:endParaRPr lang="en-US" sz="1800">
              <a:cs typeface="Calibri" panose="020F0502020204030204"/>
            </a:endParaRPr>
          </a:p>
        </p:txBody>
      </p:sp>
    </p:spTree>
    <p:extLst>
      <p:ext uri="{BB962C8B-B14F-4D97-AF65-F5344CB8AC3E}">
        <p14:creationId xmlns:p14="http://schemas.microsoft.com/office/powerpoint/2010/main" val="943005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E6450-EFC6-C28A-372C-9D2231AEE5DF}"/>
              </a:ext>
            </a:extLst>
          </p:cNvPr>
          <p:cNvSpPr>
            <a:spLocks noGrp="1"/>
          </p:cNvSpPr>
          <p:nvPr>
            <p:ph type="title"/>
          </p:nvPr>
        </p:nvSpPr>
        <p:spPr>
          <a:xfrm>
            <a:off x="737558" y="458578"/>
            <a:ext cx="10515600" cy="1325563"/>
          </a:xfrm>
        </p:spPr>
        <p:txBody>
          <a:bodyPr>
            <a:normAutofit fontScale="90000"/>
          </a:bodyPr>
          <a:lstStyle/>
          <a:p>
            <a:r>
              <a:rPr lang="en-US" dirty="0">
                <a:cs typeface="Calibri Light"/>
              </a:rPr>
              <a:t>For more information, please see: </a:t>
            </a:r>
            <a:r>
              <a:rPr lang="en-US" dirty="0">
                <a:ea typeface="+mj-lt"/>
                <a:cs typeface="+mj-lt"/>
              </a:rPr>
              <a:t>https://sumo.dlr.de/docs/Simulation/Output/index.html</a:t>
            </a:r>
            <a:r>
              <a:rPr lang="en-US" dirty="0">
                <a:cs typeface="Calibri Light" panose="020F0302020204030204"/>
              </a:rPr>
              <a:t>  </a:t>
            </a:r>
          </a:p>
        </p:txBody>
      </p:sp>
    </p:spTree>
    <p:extLst>
      <p:ext uri="{BB962C8B-B14F-4D97-AF65-F5344CB8AC3E}">
        <p14:creationId xmlns:p14="http://schemas.microsoft.com/office/powerpoint/2010/main" val="4015540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5F757-FD56-EBE8-A43B-4245A3791E3D}"/>
              </a:ext>
            </a:extLst>
          </p:cNvPr>
          <p:cNvSpPr>
            <a:spLocks noGrp="1"/>
          </p:cNvSpPr>
          <p:nvPr>
            <p:ph type="title"/>
          </p:nvPr>
        </p:nvSpPr>
        <p:spPr>
          <a:xfrm>
            <a:off x="446902" y="811340"/>
            <a:ext cx="10893167" cy="1353022"/>
          </a:xfrm>
        </p:spPr>
        <p:txBody>
          <a:bodyPr>
            <a:noAutofit/>
          </a:bodyPr>
          <a:lstStyle/>
          <a:p>
            <a:r>
              <a:rPr lang="en-US" sz="2800" dirty="0">
                <a:ea typeface="+mj-lt"/>
                <a:cs typeface="+mj-lt"/>
              </a:rPr>
              <a:t>SUMO allows to generate a large number of different measures. Per default, all are disabled, and have to be triggered individually.</a:t>
            </a:r>
            <a:br>
              <a:rPr lang="en-US" sz="2800" dirty="0">
                <a:cs typeface="Calibri Light"/>
              </a:rPr>
            </a:br>
            <a:br>
              <a:rPr lang="en-US" sz="2800" dirty="0">
                <a:cs typeface="Calibri Light"/>
              </a:rPr>
            </a:br>
            <a:r>
              <a:rPr lang="en-US" sz="2800" dirty="0">
                <a:cs typeface="Calibri Light"/>
              </a:rPr>
              <a:t>The purpose of this presentation is to instruct how to export SUMO simulation results using a simple example.</a:t>
            </a:r>
          </a:p>
        </p:txBody>
      </p:sp>
      <p:sp>
        <p:nvSpPr>
          <p:cNvPr id="3" name="Content Placeholder 2">
            <a:extLst>
              <a:ext uri="{FF2B5EF4-FFF2-40B4-BE49-F238E27FC236}">
                <a16:creationId xmlns:a16="http://schemas.microsoft.com/office/drawing/2014/main" id="{059BE4CC-2FFF-CD06-A0CB-3F0D3168B312}"/>
              </a:ext>
            </a:extLst>
          </p:cNvPr>
          <p:cNvSpPr>
            <a:spLocks noGrp="1"/>
          </p:cNvSpPr>
          <p:nvPr>
            <p:ph idx="1"/>
          </p:nvPr>
        </p:nvSpPr>
        <p:spPr>
          <a:xfrm>
            <a:off x="446902" y="3136813"/>
            <a:ext cx="10515600" cy="3122528"/>
          </a:xfrm>
        </p:spPr>
        <p:txBody>
          <a:bodyPr vert="horz" lIns="91440" tIns="45720" rIns="91440" bIns="45720" rtlCol="0" anchor="t">
            <a:normAutofit/>
          </a:bodyPr>
          <a:lstStyle/>
          <a:p>
            <a:r>
              <a:rPr lang="en-US" dirty="0">
                <a:cs typeface="Calibri"/>
              </a:rPr>
              <a:t>Input:</a:t>
            </a:r>
          </a:p>
          <a:p>
            <a:pPr lvl="1"/>
            <a:r>
              <a:rPr lang="en-US" dirty="0">
                <a:cs typeface="Calibri"/>
              </a:rPr>
              <a:t>Network definition file: I99.net.xml</a:t>
            </a:r>
          </a:p>
          <a:p>
            <a:pPr lvl="1"/>
            <a:r>
              <a:rPr lang="en-US" dirty="0">
                <a:cs typeface="Calibri"/>
              </a:rPr>
              <a:t>Simulation route definition file: I99.rou.xml</a:t>
            </a:r>
          </a:p>
          <a:p>
            <a:pPr lvl="1"/>
            <a:r>
              <a:rPr lang="en-US" dirty="0">
                <a:cs typeface="Calibri"/>
              </a:rPr>
              <a:t>Simulation configuration file: I99.sumocfg</a:t>
            </a:r>
          </a:p>
          <a:p>
            <a:r>
              <a:rPr lang="en-US" dirty="0">
                <a:cs typeface="Calibri"/>
              </a:rPr>
              <a:t>Output:</a:t>
            </a:r>
          </a:p>
          <a:p>
            <a:pPr lvl="1"/>
            <a:r>
              <a:rPr lang="en-US" dirty="0">
                <a:cs typeface="Calibri"/>
              </a:rPr>
              <a:t>Floating Car Data (FCD) stored in .csv format, including </a:t>
            </a:r>
            <a:r>
              <a:rPr lang="en-US" dirty="0">
                <a:ea typeface="+mn-lt"/>
                <a:cs typeface="+mn-lt"/>
              </a:rPr>
              <a:t>name, position, angle and type for every vehicle</a:t>
            </a:r>
          </a:p>
        </p:txBody>
      </p:sp>
    </p:spTree>
    <p:extLst>
      <p:ext uri="{BB962C8B-B14F-4D97-AF65-F5344CB8AC3E}">
        <p14:creationId xmlns:p14="http://schemas.microsoft.com/office/powerpoint/2010/main" val="1314064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5C3A81-303E-5322-E17E-192C34D1EB0F}"/>
              </a:ext>
            </a:extLst>
          </p:cNvPr>
          <p:cNvSpPr>
            <a:spLocks noGrp="1"/>
          </p:cNvSpPr>
          <p:nvPr>
            <p:ph type="title"/>
          </p:nvPr>
        </p:nvSpPr>
        <p:spPr/>
        <p:txBody>
          <a:bodyPr>
            <a:normAutofit fontScale="90000"/>
          </a:bodyPr>
          <a:lstStyle/>
          <a:p>
            <a:r>
              <a:rPr lang="en-US" dirty="0">
                <a:cs typeface="Calibri Light"/>
              </a:rPr>
              <a:t>This tutorial assumes users have already installed SUMO. If not, please install it following this link:  </a:t>
            </a:r>
            <a:r>
              <a:rPr lang="en-US" dirty="0">
                <a:ea typeface="+mj-lt"/>
                <a:cs typeface="+mj-lt"/>
              </a:rPr>
              <a:t>https://sumo.dlr.de/docs/Downloads.php</a:t>
            </a:r>
            <a:endParaRPr lang="en-US" dirty="0"/>
          </a:p>
        </p:txBody>
      </p:sp>
    </p:spTree>
    <p:extLst>
      <p:ext uri="{BB962C8B-B14F-4D97-AF65-F5344CB8AC3E}">
        <p14:creationId xmlns:p14="http://schemas.microsoft.com/office/powerpoint/2010/main" val="3786806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E7DA6-13F7-8B67-8B12-95A38E85CDA4}"/>
              </a:ext>
            </a:extLst>
          </p:cNvPr>
          <p:cNvSpPr>
            <a:spLocks noGrp="1"/>
          </p:cNvSpPr>
          <p:nvPr>
            <p:ph type="title"/>
          </p:nvPr>
        </p:nvSpPr>
        <p:spPr>
          <a:xfrm>
            <a:off x="606612" y="275477"/>
            <a:ext cx="10515600" cy="952034"/>
          </a:xfrm>
        </p:spPr>
        <p:txBody>
          <a:bodyPr/>
          <a:lstStyle/>
          <a:p>
            <a:r>
              <a:rPr lang="en-US" dirty="0">
                <a:cs typeface="Calibri Light"/>
              </a:rPr>
              <a:t>Step 1. Put all input files in one folder.   </a:t>
            </a:r>
            <a:endParaRPr lang="en-US" dirty="0"/>
          </a:p>
        </p:txBody>
      </p:sp>
      <p:pic>
        <p:nvPicPr>
          <p:cNvPr id="4" name="Picture 4" descr="Graphical user interface, application, Word&#10;&#10;Description automatically generated">
            <a:extLst>
              <a:ext uri="{FF2B5EF4-FFF2-40B4-BE49-F238E27FC236}">
                <a16:creationId xmlns:a16="http://schemas.microsoft.com/office/drawing/2014/main" id="{3E4728CE-EEA3-B2EB-B6BF-1FB829E57DDD}"/>
              </a:ext>
            </a:extLst>
          </p:cNvPr>
          <p:cNvPicPr>
            <a:picLocks noChangeAspect="1"/>
          </p:cNvPicPr>
          <p:nvPr/>
        </p:nvPicPr>
        <p:blipFill rotWithShape="1">
          <a:blip r:embed="rId2"/>
          <a:srcRect l="15437" t="7669" r="-228" b="71012"/>
          <a:stretch/>
        </p:blipFill>
        <p:spPr>
          <a:xfrm>
            <a:off x="650505" y="2504491"/>
            <a:ext cx="10430220" cy="1299790"/>
          </a:xfrm>
          <a:prstGeom prst="rect">
            <a:avLst/>
          </a:prstGeom>
        </p:spPr>
      </p:pic>
    </p:spTree>
    <p:extLst>
      <p:ext uri="{BB962C8B-B14F-4D97-AF65-F5344CB8AC3E}">
        <p14:creationId xmlns:p14="http://schemas.microsoft.com/office/powerpoint/2010/main" val="218697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A7A1F-6B67-E8EF-5B64-4EEAC864B7E3}"/>
              </a:ext>
            </a:extLst>
          </p:cNvPr>
          <p:cNvSpPr>
            <a:spLocks noGrp="1"/>
          </p:cNvSpPr>
          <p:nvPr>
            <p:ph type="title"/>
          </p:nvPr>
        </p:nvSpPr>
        <p:spPr/>
        <p:txBody>
          <a:bodyPr>
            <a:normAutofit fontScale="90000"/>
          </a:bodyPr>
          <a:lstStyle/>
          <a:p>
            <a:r>
              <a:rPr lang="en-US" dirty="0">
                <a:cs typeface="Calibri Light"/>
              </a:rPr>
              <a:t>Step 2. Open a terminal in the folder. Make sure you can run the simulation, by running "sumo-</a:t>
            </a:r>
            <a:r>
              <a:rPr lang="en-US" dirty="0" err="1">
                <a:cs typeface="Calibri Light"/>
              </a:rPr>
              <a:t>gui</a:t>
            </a:r>
            <a:r>
              <a:rPr lang="en-US" dirty="0">
                <a:cs typeface="Calibri Light"/>
              </a:rPr>
              <a:t> I99.sumocfg" command</a:t>
            </a:r>
            <a:endParaRPr lang="en-US" dirty="0"/>
          </a:p>
        </p:txBody>
      </p:sp>
      <p:pic>
        <p:nvPicPr>
          <p:cNvPr id="4" name="Picture 4" descr="Text&#10;&#10;Description automatically generated">
            <a:extLst>
              <a:ext uri="{FF2B5EF4-FFF2-40B4-BE49-F238E27FC236}">
                <a16:creationId xmlns:a16="http://schemas.microsoft.com/office/drawing/2014/main" id="{3A7E9949-5FCD-772D-2E5B-37AF802E3257}"/>
              </a:ext>
            </a:extLst>
          </p:cNvPr>
          <p:cNvPicPr>
            <a:picLocks noChangeAspect="1"/>
          </p:cNvPicPr>
          <p:nvPr/>
        </p:nvPicPr>
        <p:blipFill rotWithShape="1">
          <a:blip r:embed="rId2"/>
          <a:srcRect r="-115" b="79620"/>
          <a:stretch/>
        </p:blipFill>
        <p:spPr>
          <a:xfrm>
            <a:off x="802341" y="2733739"/>
            <a:ext cx="10273558" cy="1388211"/>
          </a:xfrm>
          <a:prstGeom prst="rect">
            <a:avLst/>
          </a:prstGeom>
        </p:spPr>
      </p:pic>
    </p:spTree>
    <p:extLst>
      <p:ext uri="{BB962C8B-B14F-4D97-AF65-F5344CB8AC3E}">
        <p14:creationId xmlns:p14="http://schemas.microsoft.com/office/powerpoint/2010/main" val="182106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2554E-BBC9-982A-E967-B3480FB3BFEF}"/>
              </a:ext>
            </a:extLst>
          </p:cNvPr>
          <p:cNvSpPr>
            <a:spLocks noGrp="1"/>
          </p:cNvSpPr>
          <p:nvPr>
            <p:ph type="title"/>
          </p:nvPr>
        </p:nvSpPr>
        <p:spPr/>
        <p:txBody>
          <a:bodyPr/>
          <a:lstStyle/>
          <a:p>
            <a:r>
              <a:rPr lang="en-US" dirty="0">
                <a:cs typeface="Calibri Light"/>
              </a:rPr>
              <a:t>Step 3. A sumo simulation window should pop up after running the command. </a:t>
            </a:r>
            <a:endParaRPr lang="en-US" dirty="0"/>
          </a:p>
        </p:txBody>
      </p:sp>
      <p:pic>
        <p:nvPicPr>
          <p:cNvPr id="5" name="Picture 5" descr="Graphical user interface&#10;&#10;Description automatically generated">
            <a:extLst>
              <a:ext uri="{FF2B5EF4-FFF2-40B4-BE49-F238E27FC236}">
                <a16:creationId xmlns:a16="http://schemas.microsoft.com/office/drawing/2014/main" id="{AF65A28F-560F-FE43-4F3D-8B5F5BB17FD0}"/>
              </a:ext>
            </a:extLst>
          </p:cNvPr>
          <p:cNvPicPr>
            <a:picLocks noChangeAspect="1"/>
          </p:cNvPicPr>
          <p:nvPr/>
        </p:nvPicPr>
        <p:blipFill>
          <a:blip r:embed="rId2"/>
          <a:stretch>
            <a:fillRect/>
          </a:stretch>
        </p:blipFill>
        <p:spPr>
          <a:xfrm>
            <a:off x="2348753" y="1812320"/>
            <a:ext cx="7277846" cy="4757361"/>
          </a:xfrm>
          <a:prstGeom prst="rect">
            <a:avLst/>
          </a:prstGeom>
        </p:spPr>
      </p:pic>
    </p:spTree>
    <p:extLst>
      <p:ext uri="{BB962C8B-B14F-4D97-AF65-F5344CB8AC3E}">
        <p14:creationId xmlns:p14="http://schemas.microsoft.com/office/powerpoint/2010/main" val="1269781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048B-289A-268A-95AF-0FF6851E02CE}"/>
              </a:ext>
            </a:extLst>
          </p:cNvPr>
          <p:cNvSpPr>
            <a:spLocks noGrp="1"/>
          </p:cNvSpPr>
          <p:nvPr>
            <p:ph type="title"/>
          </p:nvPr>
        </p:nvSpPr>
        <p:spPr>
          <a:xfrm>
            <a:off x="322729" y="462243"/>
            <a:ext cx="10515600" cy="1325563"/>
          </a:xfrm>
        </p:spPr>
        <p:txBody>
          <a:bodyPr>
            <a:normAutofit fontScale="90000"/>
          </a:bodyPr>
          <a:lstStyle/>
          <a:p>
            <a:r>
              <a:rPr lang="en-US" dirty="0">
                <a:cs typeface="Calibri Light"/>
              </a:rPr>
              <a:t>Step 4. change the simulation from standard to real world, add 100ms delay to allow visualizing the simulation. Click on play button. The simulation starts to play. </a:t>
            </a:r>
            <a:endParaRPr lang="en-US" dirty="0"/>
          </a:p>
        </p:txBody>
      </p:sp>
      <p:pic>
        <p:nvPicPr>
          <p:cNvPr id="5" name="Picture 5" descr="Graphical user interface&#10;&#10;Description automatically generated">
            <a:extLst>
              <a:ext uri="{FF2B5EF4-FFF2-40B4-BE49-F238E27FC236}">
                <a16:creationId xmlns:a16="http://schemas.microsoft.com/office/drawing/2014/main" id="{62A3E31B-81E9-DA63-3F0D-15F4A754D921}"/>
              </a:ext>
            </a:extLst>
          </p:cNvPr>
          <p:cNvPicPr>
            <a:picLocks noChangeAspect="1"/>
          </p:cNvPicPr>
          <p:nvPr/>
        </p:nvPicPr>
        <p:blipFill>
          <a:blip r:embed="rId2"/>
          <a:stretch>
            <a:fillRect/>
          </a:stretch>
        </p:blipFill>
        <p:spPr>
          <a:xfrm>
            <a:off x="2401047" y="2342731"/>
            <a:ext cx="6650317" cy="4346480"/>
          </a:xfrm>
          <a:prstGeom prst="rect">
            <a:avLst/>
          </a:prstGeom>
        </p:spPr>
      </p:pic>
    </p:spTree>
    <p:extLst>
      <p:ext uri="{BB962C8B-B14F-4D97-AF65-F5344CB8AC3E}">
        <p14:creationId xmlns:p14="http://schemas.microsoft.com/office/powerpoint/2010/main" val="2244060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250B-9139-CEF7-1F36-F9118ADA556D}"/>
              </a:ext>
            </a:extLst>
          </p:cNvPr>
          <p:cNvSpPr>
            <a:spLocks noGrp="1"/>
          </p:cNvSpPr>
          <p:nvPr>
            <p:ph type="title"/>
          </p:nvPr>
        </p:nvSpPr>
        <p:spPr/>
        <p:txBody>
          <a:bodyPr>
            <a:normAutofit fontScale="90000"/>
          </a:bodyPr>
          <a:lstStyle/>
          <a:p>
            <a:r>
              <a:rPr lang="en-US" dirty="0">
                <a:cs typeface="Calibri Light"/>
              </a:rPr>
              <a:t>Step 5. The above steps verify that the input files are working. Now run command "sumo –c I99.sumocfg --</a:t>
            </a:r>
            <a:r>
              <a:rPr lang="en-US" dirty="0" err="1">
                <a:cs typeface="Calibri Light"/>
              </a:rPr>
              <a:t>fcd</a:t>
            </a:r>
            <a:r>
              <a:rPr lang="en-US" dirty="0">
                <a:cs typeface="Calibri Light"/>
              </a:rPr>
              <a:t>-output I99results.xml"</a:t>
            </a:r>
            <a:endParaRPr lang="en-US" dirty="0"/>
          </a:p>
        </p:txBody>
      </p:sp>
      <p:sp>
        <p:nvSpPr>
          <p:cNvPr id="3" name="Content Placeholder 2">
            <a:extLst>
              <a:ext uri="{FF2B5EF4-FFF2-40B4-BE49-F238E27FC236}">
                <a16:creationId xmlns:a16="http://schemas.microsoft.com/office/drawing/2014/main" id="{AE79832E-0814-1442-CB69-6FB1298507B1}"/>
              </a:ext>
            </a:extLst>
          </p:cNvPr>
          <p:cNvSpPr>
            <a:spLocks noGrp="1"/>
          </p:cNvSpPr>
          <p:nvPr>
            <p:ph idx="1"/>
          </p:nvPr>
        </p:nvSpPr>
        <p:spPr/>
        <p:txBody>
          <a:bodyPr vert="horz" lIns="91440" tIns="45720" rIns="91440" bIns="45720" rtlCol="0" anchor="t">
            <a:normAutofit/>
          </a:bodyPr>
          <a:lstStyle/>
          <a:p>
            <a:r>
              <a:rPr lang="en-US" dirty="0">
                <a:cs typeface="Calibri"/>
              </a:rPr>
              <a:t>The command is explained as below:</a:t>
            </a:r>
          </a:p>
          <a:p>
            <a:pPr lvl="1"/>
            <a:r>
              <a:rPr lang="en-US" dirty="0">
                <a:cs typeface="Calibri"/>
              </a:rPr>
              <a:t>Sumo –c CONFIGURATION_FILE: start with a sumo configuration file</a:t>
            </a:r>
          </a:p>
          <a:p>
            <a:pPr lvl="1"/>
            <a:r>
              <a:rPr lang="en-US" dirty="0">
                <a:cs typeface="Calibri"/>
              </a:rPr>
              <a:t>--</a:t>
            </a:r>
            <a:r>
              <a:rPr lang="en-US" dirty="0" err="1">
                <a:cs typeface="Calibri"/>
              </a:rPr>
              <a:t>fcd</a:t>
            </a:r>
            <a:r>
              <a:rPr lang="en-US" dirty="0">
                <a:cs typeface="Calibri"/>
              </a:rPr>
              <a:t>-output OUTPUTFILE: save Float Car Data output</a:t>
            </a:r>
          </a:p>
        </p:txBody>
      </p:sp>
      <p:pic>
        <p:nvPicPr>
          <p:cNvPr id="4" name="Picture 4" descr="Text&#10;&#10;Description automatically generated">
            <a:extLst>
              <a:ext uri="{FF2B5EF4-FFF2-40B4-BE49-F238E27FC236}">
                <a16:creationId xmlns:a16="http://schemas.microsoft.com/office/drawing/2014/main" id="{F986DC37-05B5-C343-63C3-8E735EBE3F55}"/>
              </a:ext>
            </a:extLst>
          </p:cNvPr>
          <p:cNvPicPr>
            <a:picLocks noChangeAspect="1"/>
          </p:cNvPicPr>
          <p:nvPr/>
        </p:nvPicPr>
        <p:blipFill rotWithShape="1">
          <a:blip r:embed="rId2"/>
          <a:srcRect r="-126" b="82045"/>
          <a:stretch/>
        </p:blipFill>
        <p:spPr>
          <a:xfrm>
            <a:off x="682813" y="3854570"/>
            <a:ext cx="10669500" cy="1044634"/>
          </a:xfrm>
          <a:prstGeom prst="rect">
            <a:avLst/>
          </a:prstGeom>
        </p:spPr>
      </p:pic>
    </p:spTree>
    <p:extLst>
      <p:ext uri="{BB962C8B-B14F-4D97-AF65-F5344CB8AC3E}">
        <p14:creationId xmlns:p14="http://schemas.microsoft.com/office/powerpoint/2010/main" val="73978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AAE7D-8AF6-6252-5FE8-8BF47D2B6217}"/>
              </a:ext>
            </a:extLst>
          </p:cNvPr>
          <p:cNvSpPr>
            <a:spLocks noGrp="1"/>
          </p:cNvSpPr>
          <p:nvPr>
            <p:ph type="title"/>
          </p:nvPr>
        </p:nvSpPr>
        <p:spPr>
          <a:xfrm>
            <a:off x="531906" y="357654"/>
            <a:ext cx="10515600" cy="1325563"/>
          </a:xfrm>
        </p:spPr>
        <p:txBody>
          <a:bodyPr>
            <a:normAutofit fontScale="90000"/>
          </a:bodyPr>
          <a:lstStyle/>
          <a:p>
            <a:r>
              <a:rPr lang="en-US" dirty="0">
                <a:cs typeface="Calibri Light"/>
              </a:rPr>
              <a:t>Step 6. Run command "python /path_to_sumo/tools/xml/xml2csv.py I99results.xml" to convert the simulation results from xml to csv. </a:t>
            </a:r>
            <a:endParaRPr lang="en-US" dirty="0"/>
          </a:p>
        </p:txBody>
      </p:sp>
      <p:pic>
        <p:nvPicPr>
          <p:cNvPr id="4" name="Picture 4" descr="Text&#10;&#10;Description automatically generated">
            <a:extLst>
              <a:ext uri="{FF2B5EF4-FFF2-40B4-BE49-F238E27FC236}">
                <a16:creationId xmlns:a16="http://schemas.microsoft.com/office/drawing/2014/main" id="{A84C835B-8FAA-C719-3CE2-32695195D111}"/>
              </a:ext>
            </a:extLst>
          </p:cNvPr>
          <p:cNvPicPr>
            <a:picLocks noChangeAspect="1"/>
          </p:cNvPicPr>
          <p:nvPr/>
        </p:nvPicPr>
        <p:blipFill rotWithShape="1">
          <a:blip r:embed="rId2"/>
          <a:srcRect r="-103" b="84843"/>
          <a:stretch/>
        </p:blipFill>
        <p:spPr>
          <a:xfrm>
            <a:off x="705223" y="3256922"/>
            <a:ext cx="10221262" cy="858065"/>
          </a:xfrm>
          <a:prstGeom prst="rect">
            <a:avLst/>
          </a:prstGeom>
        </p:spPr>
      </p:pic>
    </p:spTree>
    <p:extLst>
      <p:ext uri="{BB962C8B-B14F-4D97-AF65-F5344CB8AC3E}">
        <p14:creationId xmlns:p14="http://schemas.microsoft.com/office/powerpoint/2010/main" val="33717763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ize xmlns="c7c738f6-68ec-422e-b0e4-3523873f7adf" xsi:nil="true"/>
    <lcf76f155ced4ddcb4097134ff3c332f xmlns="c7c738f6-68ec-422e-b0e4-3523873f7adf">
      <Terms xmlns="http://schemas.microsoft.com/office/infopath/2007/PartnerControls"/>
    </lcf76f155ced4ddcb4097134ff3c332f>
    <TaxCatchAll xmlns="542b8847-f5d4-4c9f-bd30-657d16e5db1d" xsi:nil="true"/>
    <_Flow_SignoffStatus xmlns="c7c738f6-68ec-422e-b0e4-3523873f7ad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204A49901785041AF741C157FF60EBA" ma:contentTypeVersion="18" ma:contentTypeDescription="Create a new document." ma:contentTypeScope="" ma:versionID="53b17709f1baef69b61bd03463dafbd0">
  <xsd:schema xmlns:xsd="http://www.w3.org/2001/XMLSchema" xmlns:xs="http://www.w3.org/2001/XMLSchema" xmlns:p="http://schemas.microsoft.com/office/2006/metadata/properties" xmlns:ns2="c7c738f6-68ec-422e-b0e4-3523873f7adf" xmlns:ns3="542b8847-f5d4-4c9f-bd30-657d16e5db1d" targetNamespace="http://schemas.microsoft.com/office/2006/metadata/properties" ma:root="true" ma:fieldsID="5ba9c385811dc0e6eef34b0e6e0ce819" ns2:_="" ns3:_="">
    <xsd:import namespace="c7c738f6-68ec-422e-b0e4-3523873f7adf"/>
    <xsd:import namespace="542b8847-f5d4-4c9f-bd30-657d16e5db1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_Flow_SignoffStatus"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element ref="ns2:Siz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738f6-68ec-422e-b0e4-3523873f7a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Flow_SignoffStatus" ma:index="12" nillable="true" ma:displayName="Sign-off status" ma:internalName="Sign_x002d_off_x0020_status">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Size" ma:index="22" nillable="true" ma:displayName="Size " ma:format="Dropdown" ma:internalName="Size" ma:percentage="FALSE">
      <xsd:simpleType>
        <xsd:restriction base="dms:Number"/>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28b28469-8996-4088-bd89-44d87d6385e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42b8847-f5d4-4c9f-bd30-657d16e5db1d"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5" nillable="true" ma:displayName="Taxonomy Catch All Column" ma:hidden="true" ma:list="{79eca24d-24b6-4c23-abe4-d1cce8e5186c}" ma:internalName="TaxCatchAll" ma:showField="CatchAllData" ma:web="542b8847-f5d4-4c9f-bd30-657d16e5db1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430413-767F-475E-B1B5-63DFB86C8D60}">
  <ds:schemaRefs>
    <ds:schemaRef ds:uri="http://schemas.microsoft.com/sharepoint/v3/contenttype/forms"/>
  </ds:schemaRefs>
</ds:datastoreItem>
</file>

<file path=customXml/itemProps2.xml><?xml version="1.0" encoding="utf-8"?>
<ds:datastoreItem xmlns:ds="http://schemas.openxmlformats.org/officeDocument/2006/customXml" ds:itemID="{01845F38-546E-4F8A-AD55-DAB5A46F06D1}">
  <ds:schemaRefs>
    <ds:schemaRef ds:uri="http://schemas.microsoft.com/office/2006/metadata/properties"/>
    <ds:schemaRef ds:uri="http://schemas.microsoft.com/office/infopath/2007/PartnerControls"/>
    <ds:schemaRef ds:uri="c7c738f6-68ec-422e-b0e4-3523873f7adf"/>
    <ds:schemaRef ds:uri="542b8847-f5d4-4c9f-bd30-657d16e5db1d"/>
  </ds:schemaRefs>
</ds:datastoreItem>
</file>

<file path=customXml/itemProps3.xml><?xml version="1.0" encoding="utf-8"?>
<ds:datastoreItem xmlns:ds="http://schemas.openxmlformats.org/officeDocument/2006/customXml" ds:itemID="{A6603E26-A137-429F-BA18-4E521BE92D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c738f6-68ec-422e-b0e4-3523873f7adf"/>
    <ds:schemaRef ds:uri="542b8847-f5d4-4c9f-bd30-657d16e5db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How to export SUMO simulation results</vt:lpstr>
      <vt:lpstr>SUMO allows to generate a large number of different measures. Per default, all are disabled, and have to be triggered individually.  The purpose of this presentation is to instruct how to export SUMO simulation results using a simple example.</vt:lpstr>
      <vt:lpstr>This tutorial assumes users have already installed SUMO. If not, please install it following this link:  https://sumo.dlr.de/docs/Downloads.php</vt:lpstr>
      <vt:lpstr>Step 1. Put all input files in one folder.   </vt:lpstr>
      <vt:lpstr>Step 2. Open a terminal in the folder. Make sure you can run the simulation, by running "sumo-gui I99.sumocfg" command</vt:lpstr>
      <vt:lpstr>Step 3. A sumo simulation window should pop up after running the command. </vt:lpstr>
      <vt:lpstr>Step 4. change the simulation from standard to real world, add 100ms delay to allow visualizing the simulation. Click on play button. The simulation starts to play. </vt:lpstr>
      <vt:lpstr>Step 5. The above steps verify that the input files are working. Now run command "sumo –c I99.sumocfg --fcd-output I99results.xml"</vt:lpstr>
      <vt:lpstr>Step 6. Run command "python /path_to_sumo/tools/xml/xml2csv.py I99results.xml" to convert the simulation results from xml to csv. </vt:lpstr>
      <vt:lpstr>Step 7. Simulation results have been exported in .csv format. </vt:lpstr>
      <vt:lpstr>Files used in this tutorial can be found below:</vt:lpstr>
      <vt:lpstr>For more information, please see: https://sumo.dlr.de/docs/Simulation/Output/index.html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199</cp:revision>
  <dcterms:created xsi:type="dcterms:W3CDTF">2022-06-14T18:35:09Z</dcterms:created>
  <dcterms:modified xsi:type="dcterms:W3CDTF">2022-06-14T19:57:53Z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0x0101009204A49901785041AF741C157FF60EBA</vt:lpwstr>
  </property>
  <property fmtid="{D5CDD505-2E9C-101B-9397-08002B2CF9AE}" pid="3" name="MediaServiceImageTags">
    <vt:lpwstr/>
  </property>
</Properties>
</file>