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github.com/ivsg-psu/TrafficSimulators_GettingStartedWithDifferrentSimulators_GettingStartedWithSUMO/blob/main/Documents/How%20to%20export%20SUMO%20simulation%20results.pptx"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github.com/ivsg-psu/TrafficSimulators_GettingStartedWithDifferrentSimulators_GettingStartedWithSUMO/tree/main/Data/HelloSUMO" TargetMode="External"/><Relationship Id="rId2" Type="http://schemas.openxmlformats.org/officeDocument/2006/relationships/hyperlink" Target="https://github.com/ivsg-psu/TrafficSimulators_GettingStartedWithDifferrentSimulators_GettingStartedWithSUMO/tree/main/Code" TargetMode="External"/><Relationship Id="rId3" Type="http://schemas.openxmlformats.org/officeDocument/2006/relationships/hyperlink" Target="https://sumo.dlr.de/docs/TraCI.html"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4000" spc="-1" strike="noStrike">
                <a:solidFill>
                  <a:srgbClr val="000000"/>
                </a:solidFill>
                <a:latin typeface="Calibri Light"/>
              </a:rPr>
              <a:t>How to command an AV to drive based on a trajectory in  SUMO</a:t>
            </a:r>
            <a:endParaRPr b="0" lang="en-US" sz="4000" spc="-1" strike="noStrike">
              <a:latin typeface="Arial"/>
            </a:endParaRPr>
          </a:p>
        </p:txBody>
      </p:sp>
      <p:sp>
        <p:nvSpPr>
          <p:cNvPr id="77"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2400" spc="-1" strike="noStrike">
                <a:solidFill>
                  <a:srgbClr val="000000"/>
                </a:solidFill>
                <a:latin typeface="Calibri"/>
              </a:rPr>
              <a:t>Wushuang Bai</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The purpose of this presentation is to show how to command an AV to drive based on a trajectory.</a:t>
            </a:r>
            <a:endParaRPr b="0" lang="en-US" sz="4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65760" y="18288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Noto Sans CJK SC"/>
              </a:rPr>
              <a:t>A test was performed with the goal to command an AV based on a trajectory in SUMO</a:t>
            </a:r>
            <a:endParaRPr b="0" lang="en-US" sz="4400" spc="-1" strike="noStrike">
              <a:latin typeface="Arial"/>
            </a:endParaRPr>
          </a:p>
        </p:txBody>
      </p:sp>
      <p:sp>
        <p:nvSpPr>
          <p:cNvPr id="8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Input: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Commanded trajectory containing x and y in meters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Source data file: commandTrajectoryInput.csv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Output: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Actual trajectory containing x and y in meters.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Source data file: commandTrajectoryOutput.csv</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Script used:</a:t>
            </a:r>
            <a:endParaRPr b="0" lang="en-US" sz="2800" spc="-1" strike="noStrike">
              <a:latin typeface="Arial"/>
            </a:endParaRPr>
          </a:p>
          <a:p>
            <a:pPr lvl="1" marL="685800" indent="-227880">
              <a:lnSpc>
                <a:spcPct val="100000"/>
              </a:lnSpc>
              <a:spcBef>
                <a:spcPts val="1134"/>
              </a:spcBef>
              <a:buClr>
                <a:srgbClr val="000000"/>
              </a:buClr>
              <a:buFont typeface="Arial"/>
              <a:buChar char="•"/>
            </a:pPr>
            <a:r>
              <a:rPr b="0" lang="en-US" sz="2400" spc="-1" strike="noStrike">
                <a:solidFill>
                  <a:srgbClr val="000000"/>
                </a:solidFill>
                <a:latin typeface="Calibri"/>
                <a:ea typeface="Calibri"/>
              </a:rPr>
              <a:t>script_testFcn_fcn_CommandVehTrajectory.py</a:t>
            </a:r>
            <a:endParaRPr b="0" lang="en-US" sz="2400" spc="-1" strike="noStrike">
              <a:latin typeface="Arial"/>
            </a:endParaRPr>
          </a:p>
          <a:p>
            <a:pPr lvl="1" marL="685800" indent="-227880">
              <a:lnSpc>
                <a:spcPct val="100000"/>
              </a:lnSpc>
              <a:spcBef>
                <a:spcPts val="1134"/>
              </a:spcBef>
              <a:buClr>
                <a:srgbClr val="000000"/>
              </a:buClr>
              <a:buFont typeface="Arial"/>
              <a:buChar char="•"/>
            </a:pPr>
            <a:r>
              <a:rPr b="0" lang="en-US" sz="2400" spc="-1" strike="noStrike">
                <a:solidFill>
                  <a:srgbClr val="000000"/>
                </a:solidFill>
                <a:latin typeface="Calibri"/>
                <a:ea typeface="Calibri"/>
              </a:rPr>
              <a:t>fcn_CommandVehTrajectory.py</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Other data files used:</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hello.sumocfg - this runs the simulation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hello.net.xml -  this describes SUMO road network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hello.rou.xml - this describes simulation route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hello.settings.xml - this describes simulation settings such as simulation delay </a:t>
            </a:r>
            <a:endParaRPr b="0" lang="en-US" sz="2400" spc="-1" strike="noStrike">
              <a:latin typeface="Arial"/>
            </a:endParaRPr>
          </a:p>
          <a:p>
            <a:pPr>
              <a:lnSpc>
                <a:spcPct val="100000"/>
              </a:lnSpc>
            </a:pP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50920" y="90036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Step 1. Navigate to the folder of data files and script, open a terminal.   </a:t>
            </a:r>
            <a:endParaRPr b="0" lang="en-US" sz="4400" spc="-1" strike="noStrike">
              <a:latin typeface="Arial"/>
            </a:endParaRPr>
          </a:p>
        </p:txBody>
      </p:sp>
      <p:pic>
        <p:nvPicPr>
          <p:cNvPr id="82" name="Picture 4" descr=""/>
          <p:cNvPicPr/>
          <p:nvPr/>
        </p:nvPicPr>
        <p:blipFill>
          <a:blip r:embed="rId1"/>
          <a:srcRect l="0" t="0" r="18229" b="80685"/>
          <a:stretch/>
        </p:blipFill>
        <p:spPr>
          <a:xfrm>
            <a:off x="1152000" y="3188160"/>
            <a:ext cx="10258560" cy="16084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06720" y="176400"/>
            <a:ext cx="1130472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Step 2. Run the script by running command "python3 script_testFcn_fcn_CommandVehTrajectory.py</a:t>
            </a:r>
            <a:r>
              <a:rPr b="0" lang="en-US" sz="4400" spc="-1" strike="noStrike">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b="0" lang="en-US" sz="4400" spc="-1" strike="noStrike">
              <a:latin typeface="Arial"/>
            </a:endParaRPr>
          </a:p>
        </p:txBody>
      </p:sp>
      <p:pic>
        <p:nvPicPr>
          <p:cNvPr id="84" name="" descr=""/>
          <p:cNvPicPr/>
          <p:nvPr/>
        </p:nvPicPr>
        <p:blipFill>
          <a:blip r:embed="rId1"/>
          <a:stretch/>
        </p:blipFill>
        <p:spPr>
          <a:xfrm>
            <a:off x="457200" y="1554480"/>
            <a:ext cx="10698480" cy="49647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06720" y="176400"/>
            <a:ext cx="1130472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Step 2. Run the script by running command "python3 script_testFcn_fcn_CommandVehTrajectory.py</a:t>
            </a:r>
            <a:r>
              <a:rPr b="0" lang="en-US" sz="4400" spc="-1" strike="noStrike">
                <a:solidFill>
                  <a:srgbClr val="000000"/>
                </a:solidFill>
                <a:latin typeface="Calibri Light"/>
                <a:ea typeface="Calibri Light"/>
              </a:rPr>
              <a:t>". This script calls the function fcn_CommandVehTrajectory.py, which calls SUMO using python API, takes user's input of commanded trajectory in x and y, and run the simulation. </a:t>
            </a:r>
            <a:endParaRPr b="0" lang="en-US" sz="4400" spc="-1" strike="noStrike">
              <a:latin typeface="Arial"/>
            </a:endParaRPr>
          </a:p>
        </p:txBody>
      </p:sp>
      <p:pic>
        <p:nvPicPr>
          <p:cNvPr id="86" name="" descr=""/>
          <p:cNvPicPr/>
          <p:nvPr/>
        </p:nvPicPr>
        <p:blipFill>
          <a:blip r:embed="rId1"/>
          <a:stretch/>
        </p:blipFill>
        <p:spPr>
          <a:xfrm>
            <a:off x="2286000" y="1645920"/>
            <a:ext cx="6852960" cy="45561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182880"/>
            <a:ext cx="10514880" cy="1324800"/>
          </a:xfrm>
          <a:prstGeom prst="rect">
            <a:avLst/>
          </a:prstGeom>
          <a:noFill/>
          <a:ln>
            <a:noFill/>
          </a:ln>
        </p:spPr>
        <p:style>
          <a:lnRef idx="0"/>
          <a:fillRef idx="0"/>
          <a:effectRef idx="0"/>
          <a:fontRef idx="minor"/>
        </p:style>
        <p:txBody>
          <a:bodyPr lIns="0" rIns="0" tIns="0" bIns="0" anchor="ctr"/>
          <a:p>
            <a:pPr>
              <a:lnSpc>
                <a:spcPct val="100000"/>
              </a:lnSpc>
            </a:pPr>
            <a:r>
              <a:rPr b="0" lang="en-US" sz="2400" spc="-1" strike="noStrike">
                <a:solidFill>
                  <a:srgbClr val="000000"/>
                </a:solidFill>
                <a:latin typeface="Calibri"/>
              </a:rPr>
              <a:t>Step 3. Close SUMO to end the script. Please note that you have to close SUMO to end the script so that output file can be written. </a:t>
            </a:r>
            <a:endParaRPr b="0" lang="en-US" sz="2400" spc="-1" strike="noStrike">
              <a:latin typeface="Arial"/>
            </a:endParaRPr>
          </a:p>
        </p:txBody>
      </p:sp>
      <p:pic>
        <p:nvPicPr>
          <p:cNvPr id="88" name="" descr=""/>
          <p:cNvPicPr/>
          <p:nvPr/>
        </p:nvPicPr>
        <p:blipFill>
          <a:blip r:embed="rId1"/>
          <a:stretch/>
        </p:blipFill>
        <p:spPr>
          <a:xfrm>
            <a:off x="822960" y="2229120"/>
            <a:ext cx="3456720" cy="1428120"/>
          </a:xfrm>
          <a:prstGeom prst="rect">
            <a:avLst/>
          </a:prstGeom>
          <a:ln>
            <a:noFill/>
          </a:ln>
        </p:spPr>
      </p:pic>
      <p:pic>
        <p:nvPicPr>
          <p:cNvPr id="89" name="" descr=""/>
          <p:cNvPicPr/>
          <p:nvPr/>
        </p:nvPicPr>
        <p:blipFill>
          <a:blip r:embed="rId2"/>
          <a:stretch/>
        </p:blipFill>
        <p:spPr>
          <a:xfrm>
            <a:off x="5943600" y="1371600"/>
            <a:ext cx="5559120" cy="4388400"/>
          </a:xfrm>
          <a:prstGeom prst="rect">
            <a:avLst/>
          </a:prstGeom>
          <a:ln>
            <a:noFill/>
          </a:ln>
        </p:spPr>
      </p:pic>
      <p:sp>
        <p:nvSpPr>
          <p:cNvPr id="90" name="CustomShape 2"/>
          <p:cNvSpPr/>
          <p:nvPr/>
        </p:nvSpPr>
        <p:spPr>
          <a:xfrm>
            <a:off x="1280160" y="3017520"/>
            <a:ext cx="914040" cy="914040"/>
          </a:xfrm>
          <a:prstGeom prst="ellipse">
            <a:avLst/>
          </a:prstGeom>
          <a:noFill/>
          <a:ln w="29160">
            <a:solidFill>
              <a:srgbClr val="ed1c24"/>
            </a:solidFill>
            <a:round/>
          </a:ln>
        </p:spPr>
        <p:style>
          <a:lnRef idx="0"/>
          <a:fillRef idx="0"/>
          <a:effectRef idx="0"/>
          <a:fontRef idx="minor"/>
        </p:style>
      </p:sp>
      <p:sp>
        <p:nvSpPr>
          <p:cNvPr id="91" name="CustomShape 3"/>
          <p:cNvSpPr/>
          <p:nvPr/>
        </p:nvSpPr>
        <p:spPr>
          <a:xfrm>
            <a:off x="1280520" y="3017880"/>
            <a:ext cx="914040" cy="914040"/>
          </a:xfrm>
          <a:prstGeom prst="ellipse">
            <a:avLst/>
          </a:prstGeom>
          <a:noFill/>
          <a:ln w="29160">
            <a:solidFill>
              <a:srgbClr val="ed1c24"/>
            </a:solidFill>
            <a:round/>
          </a:ln>
        </p:spPr>
        <p:style>
          <a:lnRef idx="0"/>
          <a:fillRef idx="0"/>
          <a:effectRef idx="0"/>
          <a:fontRef idx="minor"/>
        </p:style>
      </p:sp>
      <p:sp>
        <p:nvSpPr>
          <p:cNvPr id="92" name="CustomShape 4"/>
          <p:cNvSpPr/>
          <p:nvPr/>
        </p:nvSpPr>
        <p:spPr>
          <a:xfrm>
            <a:off x="11155680" y="1097280"/>
            <a:ext cx="731160" cy="639720"/>
          </a:xfrm>
          <a:prstGeom prst="ellipse">
            <a:avLst/>
          </a:prstGeom>
          <a:noFill/>
          <a:ln w="29160">
            <a:solidFill>
              <a:srgbClr val="ed1c24"/>
            </a:solidFill>
            <a:round/>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82880" y="229320"/>
            <a:ext cx="1119312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2400" spc="-1" strike="noStrike">
                <a:solidFill>
                  <a:srgbClr val="000000"/>
                </a:solidFill>
                <a:latin typeface="Calibri Light"/>
              </a:rPr>
              <a:t>Step 4. Investigating the results. In this example, input trajectory is a straight line. The results show that the actual output trajectory matches the input trajectory. Please note that the output file is in xml format. For how to convert it from xml to csv,please see the document "</a:t>
            </a:r>
            <a:r>
              <a:rPr b="0" lang="en-US" sz="2400" spc="-1" strike="noStrike" u="sng">
                <a:solidFill>
                  <a:srgbClr val="0563c1"/>
                </a:solidFill>
                <a:uFillTx/>
                <a:latin typeface="Calibri Light"/>
                <a:ea typeface="Calibri Light"/>
                <a:hlinkClick r:id="rId1"/>
              </a:rPr>
              <a:t>How to export SUMO simulation results.pptx</a:t>
            </a:r>
            <a:r>
              <a:rPr b="0" lang="en-US" sz="3200" spc="-1" strike="noStrike">
                <a:solidFill>
                  <a:srgbClr val="000000"/>
                </a:solidFill>
                <a:latin typeface="Calibri Light"/>
                <a:ea typeface="Calibri Light"/>
              </a:rPr>
              <a:t>"</a:t>
            </a:r>
            <a:endParaRPr b="0" lang="en-US" sz="3200" spc="-1" strike="noStrike">
              <a:latin typeface="Arial"/>
            </a:endParaRPr>
          </a:p>
        </p:txBody>
      </p:sp>
      <p:pic>
        <p:nvPicPr>
          <p:cNvPr id="94" name="" descr=""/>
          <p:cNvPicPr/>
          <p:nvPr/>
        </p:nvPicPr>
        <p:blipFill>
          <a:blip r:embed="rId2"/>
          <a:stretch/>
        </p:blipFill>
        <p:spPr>
          <a:xfrm>
            <a:off x="2896560" y="1920240"/>
            <a:ext cx="6464160" cy="48459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Files used in this document can be found:</a:t>
            </a:r>
            <a:endParaRPr b="0" lang="en-US" sz="4400" spc="-1" strike="noStrike">
              <a:latin typeface="Arial"/>
            </a:endParaRPr>
          </a:p>
        </p:txBody>
      </p:sp>
      <p:sp>
        <p:nvSpPr>
          <p:cNvPr id="9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Data files can be found: </a:t>
            </a:r>
            <a:r>
              <a:rPr b="0" lang="en-US" sz="2800" spc="-1" strike="noStrike" u="sng">
                <a:solidFill>
                  <a:srgbClr val="0563c1"/>
                </a:solidFill>
                <a:uFillTx/>
                <a:latin typeface="Calibri"/>
                <a:ea typeface="Calibri"/>
                <a:hlinkClick r:id="rId1"/>
              </a:rPr>
              <a:t>https://github.com/ivsg-psu/TrafficSimulators_GettingStartedWithDifferrentSimulators_GettingStartedWithSUMO/tree/main/Data/HelloSUMO</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Script can be found: </a:t>
            </a:r>
            <a:r>
              <a:rPr b="0" lang="en-US" sz="2800" spc="-1" strike="noStrike" u="sng">
                <a:solidFill>
                  <a:srgbClr val="0563c1"/>
                </a:solidFill>
                <a:uFillTx/>
                <a:latin typeface="Calibri"/>
                <a:ea typeface="Calibri"/>
                <a:hlinkClick r:id="rId2"/>
              </a:rPr>
              <a:t>https://github.com/ivsg-psu/TrafficSimulators_GettingStartedWithDifferrentSimulators_GettingStartedWithSUMO/tree/main/Code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For more information, please see: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u="sng">
                <a:solidFill>
                  <a:srgbClr val="0563c1"/>
                </a:solidFill>
                <a:uFillTx/>
                <a:latin typeface="Calibri"/>
                <a:ea typeface="Calibri"/>
                <a:hlinkClick r:id="rId3"/>
              </a:rPr>
              <a:t>https://sumo.dlr.de/docs/TraCI.html</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https://sumo.dlr.de/docs/TraCI/Change_Vehicle_State.html</a:t>
            </a:r>
            <a:endParaRPr b="0" lang="en-US"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27</TotalTime>
  <Application>LibreOffice/6.0.7.3$Linux_X86_64 LibreOffice_project/00m0$Build-3</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2022-06-26T18:33:52Z</dcterms:created>
  <dc:creator/>
  <dc:description/>
  <dc:language>en-US</dc:language>
  <cp:lastModifiedBy/>
  <dcterms:modified xsi:type="dcterms:W3CDTF">2022-06-29T14:46:37Z</dcterms:modified>
  <cp:revision>162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