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78116-EC6B-8ACF-6EC2-8E48DC955A5B}" v="5" dt="2022-06-29T19:05:07.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ivsg-psu/TrafficSimulators_GettingStartedWithDifferrentSimulators_GettingStartedWithSUMO/blob/main/Documents/How%20to%20export%20SUMO%20simulation%20results.pptx"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vsg-psu/TrafficSimulators_GettingStartedWithDifferrentSimulators_GettingStartedWithSUMO/tree/main/Code" TargetMode="External"/><Relationship Id="rId2" Type="http://schemas.openxmlformats.org/officeDocument/2006/relationships/hyperlink" Target="https://github.com/ivsg-psu/TrafficSimulators_GettingStartedWithDifferrentSimulators_GettingStartedWithSUMO/tree/main/Data/HelloSUMO" TargetMode="External"/><Relationship Id="rId1" Type="http://schemas.openxmlformats.org/officeDocument/2006/relationships/slideLayout" Target="../slideLayouts/slideLayout13.xml"/><Relationship Id="rId4" Type="http://schemas.openxmlformats.org/officeDocument/2006/relationships/hyperlink" Target="https://sumo.dlr.de/docs/TraCI.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292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4000" b="0" strike="noStrike" spc="-1">
                <a:solidFill>
                  <a:srgbClr val="000000"/>
                </a:solidFill>
                <a:latin typeface="Calibri Light"/>
                <a:ea typeface="DejaVu Sans"/>
              </a:rPr>
              <a:t>How to command a trajectory to an AV in SUMO</a:t>
            </a:r>
            <a:endParaRPr lang="en-US" sz="4000" b="0" strike="noStrike" spc="-1">
              <a:latin typeface="Arial"/>
            </a:endParaRPr>
          </a:p>
        </p:txBody>
      </p:sp>
      <p:sp>
        <p:nvSpPr>
          <p:cNvPr id="77"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000000"/>
                </a:solidFill>
                <a:latin typeface="Calibri"/>
                <a:ea typeface="DejaVu Sans"/>
              </a:rPr>
              <a:t>Wushuang Bai</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000000"/>
                </a:solidFill>
                <a:latin typeface="Calibri Light"/>
                <a:ea typeface="DejaVu Sans"/>
              </a:rPr>
              <a:t>The purpose of this presentation is to show how to command an AV to drive based on a trajectory.</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5760" y="18288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Noto Sans CJK SC"/>
              </a:rPr>
              <a:t>A test was performed with the goal to command an AV based on a trajectory in SUMO</a:t>
            </a:r>
            <a:endParaRPr lang="en-US" sz="4400" b="0" strike="noStrike" spc="-1">
              <a:latin typeface="Arial"/>
            </a:endParaRPr>
          </a:p>
        </p:txBody>
      </p:sp>
      <p:sp>
        <p:nvSpPr>
          <p:cNvPr id="8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Input:</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Commanded trajectory containing x and y in meters</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Source data file: commandTrajectoryInput.csv </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Output:</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Actual trajectory containing x and y in meters.</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Source data file: commandTrajectoryOutput.csv</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Script used:</a:t>
            </a:r>
            <a:endParaRPr lang="en-US" sz="2800" b="0" strike="noStrike" spc="-1">
              <a:latin typeface="Arial"/>
            </a:endParaRPr>
          </a:p>
          <a:p>
            <a:pPr marL="685800" lvl="1" indent="-227520">
              <a:lnSpc>
                <a:spcPct val="100000"/>
              </a:lnSpc>
              <a:spcBef>
                <a:spcPts val="1134"/>
              </a:spcBef>
              <a:buClr>
                <a:srgbClr val="000000"/>
              </a:buClr>
              <a:buFont typeface="Arial"/>
              <a:buChar char="•"/>
            </a:pPr>
            <a:r>
              <a:rPr lang="en-US" sz="2400" b="0" strike="noStrike" spc="-1">
                <a:solidFill>
                  <a:srgbClr val="000000"/>
                </a:solidFill>
                <a:latin typeface="Calibri"/>
                <a:ea typeface="Calibri"/>
              </a:rPr>
              <a:t>script_testFcn_fcn_CommandVehTrajectory.py</a:t>
            </a:r>
            <a:endParaRPr lang="en-US" sz="2400" b="0" strike="noStrike" spc="-1">
              <a:latin typeface="Arial"/>
            </a:endParaRPr>
          </a:p>
          <a:p>
            <a:pPr marL="685800" lvl="1" indent="-227520">
              <a:lnSpc>
                <a:spcPct val="100000"/>
              </a:lnSpc>
              <a:spcBef>
                <a:spcPts val="1134"/>
              </a:spcBef>
              <a:buClr>
                <a:srgbClr val="000000"/>
              </a:buClr>
              <a:buFont typeface="Arial"/>
              <a:buChar char="•"/>
            </a:pPr>
            <a:r>
              <a:rPr lang="en-US" sz="2400" b="0" strike="noStrike" spc="-1">
                <a:solidFill>
                  <a:srgbClr val="000000"/>
                </a:solidFill>
                <a:latin typeface="Calibri"/>
                <a:ea typeface="Calibri"/>
              </a:rPr>
              <a:t>fcn_CommandVehTrajectory.py</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Calibri"/>
              </a:rPr>
              <a:t>Other data files used:</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Calibri"/>
              </a:rPr>
              <a:t>hello.sumocfg - this runs the simulation</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Calibri"/>
              </a:rPr>
              <a:t>hello.net.xml -  this describes SUMO road network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Calibri"/>
              </a:rPr>
              <a:t>hello.rou.xml - this describes simulation route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Calibri"/>
              </a:rPr>
              <a:t>hello.settings.xml - this describes simulation settings such as simulation delay </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250920" y="90036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000000"/>
                </a:solidFill>
                <a:latin typeface="Calibri Light"/>
                <a:ea typeface="DejaVu Sans"/>
              </a:rPr>
              <a:t>Step 1. Navigate to the folder of data files and script, open a terminal.   </a:t>
            </a:r>
            <a:endParaRPr lang="en-US" sz="4400" b="0" strike="noStrike" spc="-1">
              <a:latin typeface="Arial"/>
            </a:endParaRPr>
          </a:p>
        </p:txBody>
      </p:sp>
      <p:pic>
        <p:nvPicPr>
          <p:cNvPr id="82" name="Picture 4"/>
          <p:cNvPicPr/>
          <p:nvPr/>
        </p:nvPicPr>
        <p:blipFill>
          <a:blip r:embed="rId2"/>
          <a:srcRect r="18234" b="80692"/>
          <a:stretch/>
        </p:blipFill>
        <p:spPr>
          <a:xfrm>
            <a:off x="1152000" y="3188160"/>
            <a:ext cx="10258200" cy="1608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208848" y="99501"/>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2600" b="0" strike="noStrike" spc="-1">
                <a:solidFill>
                  <a:srgbClr val="000000"/>
                </a:solidFill>
                <a:latin typeface="Calibri Light"/>
                <a:ea typeface="DejaVu Sans"/>
              </a:rPr>
              <a:t>Step 2. Run the script by running command "python3 script_testFcn_fcn_CommandVehTrajectory.py</a:t>
            </a:r>
            <a:r>
              <a:rPr lang="en-US" sz="2600" b="0" strike="noStrike" spc="-1">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pic>
        <p:nvPicPr>
          <p:cNvPr id="84" name="Picture 83"/>
          <p:cNvPicPr/>
          <p:nvPr/>
        </p:nvPicPr>
        <p:blipFill>
          <a:blip r:embed="rId2"/>
          <a:stretch/>
        </p:blipFill>
        <p:spPr>
          <a:xfrm>
            <a:off x="457200" y="1554480"/>
            <a:ext cx="10698120" cy="4964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06720" y="176400"/>
            <a:ext cx="113043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a:lnSpc>
                <a:spcPct val="90000"/>
              </a:lnSpc>
            </a:pPr>
            <a:r>
              <a:rPr lang="en-US" sz="2600" b="0" strike="noStrike" spc="-1" dirty="0">
                <a:solidFill>
                  <a:srgbClr val="000000"/>
                </a:solidFill>
                <a:latin typeface="Calibri Light"/>
                <a:ea typeface="DejaVu Sans"/>
              </a:rPr>
              <a:t>Step 2. Run the script by running command "python3 script_testFcn_fcn_CommandVehTrajectory.py</a:t>
            </a:r>
            <a:r>
              <a:rPr lang="en-US" sz="2600" b="0" strike="noStrike" spc="-1" dirty="0">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lang="en-US" sz="2600" b="0" strike="noStrike" spc="-1">
              <a:latin typeface="Arial"/>
            </a:endParaRPr>
          </a:p>
        </p:txBody>
      </p:sp>
      <p:pic>
        <p:nvPicPr>
          <p:cNvPr id="86" name="Picture 85"/>
          <p:cNvPicPr/>
          <p:nvPr/>
        </p:nvPicPr>
        <p:blipFill>
          <a:blip r:embed="rId2"/>
          <a:stretch/>
        </p:blipFill>
        <p:spPr>
          <a:xfrm>
            <a:off x="2286000" y="1645920"/>
            <a:ext cx="6852600" cy="4555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182880"/>
            <a:ext cx="10514520" cy="13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400" b="0" strike="noStrike" spc="-1">
                <a:solidFill>
                  <a:srgbClr val="000000"/>
                </a:solidFill>
                <a:latin typeface="Calibri"/>
                <a:ea typeface="DejaVu Sans"/>
              </a:rPr>
              <a:t>Step 3. Close SUMO to end the script. Please note that you have to close SUMO to end the script so that output file can be written. </a:t>
            </a:r>
            <a:endParaRPr lang="en-US" sz="2400" b="0" strike="noStrike" spc="-1">
              <a:latin typeface="Arial"/>
            </a:endParaRPr>
          </a:p>
        </p:txBody>
      </p:sp>
      <p:pic>
        <p:nvPicPr>
          <p:cNvPr id="88" name="Picture 87"/>
          <p:cNvPicPr/>
          <p:nvPr/>
        </p:nvPicPr>
        <p:blipFill>
          <a:blip r:embed="rId2"/>
          <a:stretch/>
        </p:blipFill>
        <p:spPr>
          <a:xfrm>
            <a:off x="822960" y="2229120"/>
            <a:ext cx="3456360" cy="1427760"/>
          </a:xfrm>
          <a:prstGeom prst="rect">
            <a:avLst/>
          </a:prstGeom>
          <a:ln>
            <a:noFill/>
          </a:ln>
        </p:spPr>
      </p:pic>
      <p:pic>
        <p:nvPicPr>
          <p:cNvPr id="89" name="Picture 88"/>
          <p:cNvPicPr/>
          <p:nvPr/>
        </p:nvPicPr>
        <p:blipFill>
          <a:blip r:embed="rId3"/>
          <a:stretch/>
        </p:blipFill>
        <p:spPr>
          <a:xfrm>
            <a:off x="5943600" y="1371600"/>
            <a:ext cx="5558760" cy="4388040"/>
          </a:xfrm>
          <a:prstGeom prst="rect">
            <a:avLst/>
          </a:prstGeom>
          <a:ln>
            <a:noFill/>
          </a:ln>
        </p:spPr>
      </p:pic>
      <p:sp>
        <p:nvSpPr>
          <p:cNvPr id="90" name="CustomShape 2"/>
          <p:cNvSpPr/>
          <p:nvPr/>
        </p:nvSpPr>
        <p:spPr>
          <a:xfrm>
            <a:off x="1280160" y="301752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1" name="CustomShape 3"/>
          <p:cNvSpPr/>
          <p:nvPr/>
        </p:nvSpPr>
        <p:spPr>
          <a:xfrm>
            <a:off x="1280520" y="3017880"/>
            <a:ext cx="913680" cy="91368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
        <p:nvSpPr>
          <p:cNvPr id="92" name="CustomShape 4"/>
          <p:cNvSpPr/>
          <p:nvPr/>
        </p:nvSpPr>
        <p:spPr>
          <a:xfrm>
            <a:off x="11155680" y="1097280"/>
            <a:ext cx="730800" cy="639360"/>
          </a:xfrm>
          <a:prstGeom prst="ellipse">
            <a:avLst/>
          </a:prstGeom>
          <a:noFill/>
          <a:ln w="29160">
            <a:solidFill>
              <a:srgbClr val="ED1C24"/>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82880" y="229320"/>
            <a:ext cx="1119276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0" strike="noStrike" spc="-1">
                <a:solidFill>
                  <a:srgbClr val="000000"/>
                </a:solidFill>
                <a:latin typeface="Calibri Light"/>
                <a:ea typeface="DejaVu Sans"/>
              </a:rPr>
              <a:t>Step 4. Investigating the results. In this example, input trajectory is a straight line. The results show that the actual output trajectory matches the input trajectory. Please note that the output file is in xml format. For how to convert it from xml to csv,please see the document "</a:t>
            </a:r>
            <a:r>
              <a:rPr lang="en-US" sz="2400" b="0" u="sng" strike="noStrike" spc="-1">
                <a:solidFill>
                  <a:srgbClr val="0563C1"/>
                </a:solidFill>
                <a:uFillTx/>
                <a:latin typeface="Calibri Light"/>
                <a:ea typeface="Calibri Light"/>
                <a:hlinkClick r:id="rId2"/>
              </a:rPr>
              <a:t>How to export SUMO simulation results.pptx</a:t>
            </a:r>
            <a:r>
              <a:rPr lang="en-US" sz="3200" b="0" strike="noStrike" spc="-1">
                <a:solidFill>
                  <a:srgbClr val="000000"/>
                </a:solidFill>
                <a:latin typeface="Calibri Light"/>
                <a:ea typeface="Calibri Light"/>
              </a:rPr>
              <a:t>"</a:t>
            </a:r>
            <a:endParaRPr lang="en-US" sz="3200" b="0" strike="noStrike" spc="-1">
              <a:latin typeface="Arial"/>
            </a:endParaRPr>
          </a:p>
        </p:txBody>
      </p:sp>
      <p:pic>
        <p:nvPicPr>
          <p:cNvPr id="94" name="Picture 93"/>
          <p:cNvPicPr/>
          <p:nvPr/>
        </p:nvPicPr>
        <p:blipFill>
          <a:blip r:embed="rId3"/>
          <a:stretch/>
        </p:blipFill>
        <p:spPr>
          <a:xfrm>
            <a:off x="2896560" y="1920240"/>
            <a:ext cx="6463800" cy="4845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Files used in this document can be found:</a:t>
            </a:r>
            <a:endParaRPr lang="en-US" sz="4400" b="0" strike="noStrike" spc="-1">
              <a:latin typeface="Arial"/>
            </a:endParaRPr>
          </a:p>
        </p:txBody>
      </p:sp>
      <p:sp>
        <p:nvSpPr>
          <p:cNvPr id="96"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Data files can be found: </a:t>
            </a:r>
            <a:r>
              <a:rPr lang="en-US" sz="2800" b="0" u="sng" strike="noStrike" spc="-1">
                <a:solidFill>
                  <a:srgbClr val="0563C1"/>
                </a:solidFill>
                <a:uFillTx/>
                <a:latin typeface="Calibri"/>
                <a:ea typeface="Calibri"/>
                <a:hlinkClick r:id="rId2"/>
              </a:rPr>
              <a:t>https://github.com/ivsg-psu/TrafficSimulators_GettingStartedWithDifferrentSimulators_GettingStartedWithSUMO/tree/main/Data/HelloSUMO</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Calibri"/>
              </a:rPr>
              <a:t>Script can be found: </a:t>
            </a:r>
            <a:r>
              <a:rPr lang="en-US" sz="2800" b="0" u="sng" strike="noStrike" spc="-1">
                <a:solidFill>
                  <a:srgbClr val="0563C1"/>
                </a:solidFill>
                <a:uFillTx/>
                <a:latin typeface="Calibri"/>
                <a:ea typeface="Calibri"/>
                <a:hlinkClick r:id="rId3"/>
              </a:rPr>
              <a:t>https://github.com/ivsg-psu/TrafficSimulators_GettingStartedWithDifferrentSimulators_GettingStartedWithSUMO/tree/main/Code</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Calibri"/>
              </a:rPr>
              <a:t>For more information, please see:</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u="sng" strike="noStrike" spc="-1">
                <a:solidFill>
                  <a:srgbClr val="0563C1"/>
                </a:solidFill>
                <a:uFillTx/>
                <a:latin typeface="Calibri"/>
                <a:ea typeface="Calibri"/>
                <a:hlinkClick r:id="rId4"/>
              </a:rPr>
              <a:t>https://sumo.dlr.de/docs/TraCI.html</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Calibri"/>
              </a:rPr>
              <a:t>https://sumo.dlr.de/docs/TraCI/Change_Vehicle_State.html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27</TotalTime>
  <Words>0</Words>
  <Application>Microsoft Office PowerPoint</Application>
  <PresentationFormat>Widescreen</PresentationFormat>
  <Paragraphs>0</Paragraphs>
  <Slides>9</Slides>
  <Notes>0</Notes>
  <HiddenSlides>0</HiddenSlide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168</cp:revision>
  <dcterms:created xsi:type="dcterms:W3CDTF">2022-06-26T18:33:52Z</dcterms:created>
  <dcterms:modified xsi:type="dcterms:W3CDTF">2022-06-29T19:06:41Z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