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314" r:id="rId2"/>
    <p:sldId id="330" r:id="rId3"/>
    <p:sldId id="331" r:id="rId4"/>
    <p:sldId id="315" r:id="rId5"/>
    <p:sldId id="319" r:id="rId6"/>
    <p:sldId id="335" r:id="rId7"/>
    <p:sldId id="321" r:id="rId8"/>
    <p:sldId id="323" r:id="rId9"/>
    <p:sldId id="324" r:id="rId10"/>
    <p:sldId id="318" r:id="rId11"/>
    <p:sldId id="336" r:id="rId12"/>
    <p:sldId id="327" r:id="rId13"/>
    <p:sldId id="337" r:id="rId14"/>
    <p:sldId id="328" r:id="rId15"/>
    <p:sldId id="329" r:id="rId16"/>
    <p:sldId id="341" r:id="rId17"/>
    <p:sldId id="339" r:id="rId18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68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E7D379-5026-4D4D-BED7-88537B39D8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5447FC-D6FC-4DEB-AC55-572D6A744D0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3DCAEB5-A769-4381-9B42-6476CBC34411}" type="datetimeFigureOut">
              <a:rPr lang="en-US" altLang="en-US"/>
              <a:pPr>
                <a:defRPr/>
              </a:pPr>
              <a:t>8/1/23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B0B5A9A-838A-49AB-BCDF-3B0B05C5CE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79A07CC-B0DA-42EB-A89F-AE4250DD7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B8962-F3D2-4035-AFE8-F72B857FD4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AF201-1B5A-4C57-9FEB-7D5246FA4B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4682595-6C1D-45F9-8D27-15A5516B9D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055">
            <a:extLst>
              <a:ext uri="{FF2B5EF4-FFF2-40B4-BE49-F238E27FC236}">
                <a16:creationId xmlns:a16="http://schemas.microsoft.com/office/drawing/2014/main" id="{11FF03FB-8416-4A13-8F27-18C2F22EB0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ED4FADA-B022-42A8-8D70-46805432EE61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5132AF2B-16DF-4B53-AF18-8E7995445E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D497B224-E89D-4D7B-9B5A-03E8E8F730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43CE70C-FCE3-47D9-AF80-244A63ABEB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8825" cy="34274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1415DD5-489E-486E-8C66-F714EC9189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89886" tIns="44942" rIns="89886" bIns="44942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C7B9F50-0DE0-4C1B-AD2E-B3CBDADE43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8825" cy="34274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E298E66-89FE-4C14-AB01-1E62E2A1B8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89886" tIns="44942" rIns="89886" bIns="44942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E0576-120F-4EAD-9A32-5C9F5C2B1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B26CA-6E82-4773-8271-D31558884728}" type="datetimeFigureOut">
              <a:rPr lang="en-US" altLang="en-US"/>
              <a:pPr>
                <a:defRPr/>
              </a:pPr>
              <a:t>8/1/23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B4758-3B79-4EA0-8867-9091A73E6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E77B5-0577-4D27-BA9D-783011DC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5C1695-A51E-489D-9F4A-F9044F817C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776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1DAA0-EF04-4763-A8B5-A3E630D5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9BCE8-C21F-48E4-BF5F-779A66F7F5FF}" type="datetimeFigureOut">
              <a:rPr lang="en-US" altLang="en-US"/>
              <a:pPr>
                <a:defRPr/>
              </a:pPr>
              <a:t>8/1/23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1A19F-C610-4A81-AB2A-CB265F57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63F36-FC5A-4070-862D-C7B487F85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AFBD95-EE61-4B03-AEBC-AF261AA960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6702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44E91-84D8-4E0A-BC78-E52F780EA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27975-4CBB-4B9D-A960-DF5DA294EE10}" type="datetimeFigureOut">
              <a:rPr lang="en-US" altLang="en-US"/>
              <a:pPr>
                <a:defRPr/>
              </a:pPr>
              <a:t>8/1/23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51B66-45EA-46D7-A6A9-5867AAF46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17B6F-6375-49B5-9F52-61DF1A793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CE10B-5705-4C70-BE49-C72F4140AC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954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B08EE-2685-41D5-AEAB-94B9AF0CD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1DD3A-5A4A-4780-9AC8-880AF3CDE8B7}" type="datetimeFigureOut">
              <a:rPr lang="en-US" altLang="en-US"/>
              <a:pPr>
                <a:defRPr/>
              </a:pPr>
              <a:t>8/1/23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BBC1C-C632-4EE0-9CA8-CB0471FE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C8FCF-3DD9-4924-91BC-5FE726D4D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5C53D1-54A2-4DAB-8469-5BCB67E822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90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D405C-27B1-4E1F-9206-EB3E5CE38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4084C-16F7-44D9-BA10-F1BDF8DF6B2B}" type="datetimeFigureOut">
              <a:rPr lang="en-US" altLang="en-US"/>
              <a:pPr>
                <a:defRPr/>
              </a:pPr>
              <a:t>8/1/23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2A6B5-D164-44AE-BD71-1BDA5028A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09D19-9F7B-40F3-B370-45AF43FD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71E5B-4C67-42D4-9824-D6EB602422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917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A405BBF-59E8-4FEE-ABBA-0E4278BAC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C52A8-047A-4B0E-A541-F58D6233C7DE}" type="datetimeFigureOut">
              <a:rPr lang="en-US" altLang="en-US"/>
              <a:pPr>
                <a:defRPr/>
              </a:pPr>
              <a:t>8/1/23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758D57A-E487-44AC-BE1A-44E7E2E70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BAD656B-EAB5-4FB5-8792-A1F71293A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88469-F5D4-4900-AD02-8301045031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182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5764FAA-4799-4BF7-AA38-32BA0C051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33C0F3-0C3E-4366-9BB8-656718C309EC}" type="datetimeFigureOut">
              <a:rPr lang="en-US" altLang="en-US"/>
              <a:pPr>
                <a:defRPr/>
              </a:pPr>
              <a:t>8/1/23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D24D0A8-932B-42E4-8197-A91E955FC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9758F86-555A-4676-BAD3-BA2FAD173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B4438-03F2-4988-8D62-1657DA1969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3226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3252DB4-77FB-4EFE-9D88-4880C50C1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271B6-9992-43CF-8D54-5ECDE185CE06}" type="datetimeFigureOut">
              <a:rPr lang="en-US" altLang="en-US"/>
              <a:pPr>
                <a:defRPr/>
              </a:pPr>
              <a:t>8/1/23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F23D792-E2B1-4B1D-BC06-42B1CAC86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0C3C514-6EA8-4117-AE41-D786CEA32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6DF62-634B-4661-B0CE-C4B40E19C2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643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19AA20D-6F97-4728-B777-F438DFD9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21178-82A1-4F2A-AF79-24FB6106F5F1}" type="datetimeFigureOut">
              <a:rPr lang="en-US" altLang="en-US"/>
              <a:pPr>
                <a:defRPr/>
              </a:pPr>
              <a:t>8/1/23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EB316AF-1C4C-41B0-9A1E-32F890A69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EE50444-C057-4474-92FB-908922F88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E9C4AF-45F0-4CAE-A619-11E0ECB08C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970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31FFB66-EDE3-41F8-BC80-B4D0216B1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44CA8-819B-47E3-8227-A0ADBF975894}" type="datetimeFigureOut">
              <a:rPr lang="en-US" altLang="en-US"/>
              <a:pPr>
                <a:defRPr/>
              </a:pPr>
              <a:t>8/1/23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F74087-7344-4CFB-BB08-3705B1500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53EF7B-BBC3-4A40-9818-BCA52FCE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35567-388C-4B09-9B9B-CFC816574E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689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BEF11BC-3F24-4DA5-BC00-8A5114D30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5D97C-7A90-4EFE-8BB0-D6B23CA21D9A}" type="datetimeFigureOut">
              <a:rPr lang="en-US" altLang="en-US"/>
              <a:pPr>
                <a:defRPr/>
              </a:pPr>
              <a:t>8/1/23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63615CB-DE8E-489A-9FAD-AF6F5905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725DAD6-CFA9-492E-ADED-E550E536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14CBE-8C58-4CA8-9609-2AD7F4159D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434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1FFDB4D-A7EE-443E-956C-5074FB92F0A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C03AC96-C242-4F78-A7E1-A46E34C1C9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1535F-7384-4995-BCBC-38F9248DF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BDD6EA1-3E38-4A40-83E8-AE1F0093776B}" type="datetimeFigureOut">
              <a:rPr lang="en-US" altLang="en-US"/>
              <a:pPr>
                <a:defRPr/>
              </a:pPr>
              <a:t>8/1/23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2443A-D26D-4D3D-AA21-51B50F5AC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D69AE-5767-4D1C-8588-6FADB5795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DEAB638-F408-4447-BA09-F2D39150A5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oodlecse.iitkgp.ac.in/moodl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F8C7ECDA-FBFE-41BD-A210-3E8ECF64AC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CS60021: Scalable Data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4CF36-0645-45B9-A301-CE40CC0BCE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Sourangshu Bhattacharya</a:t>
            </a:r>
          </a:p>
        </p:txBody>
      </p:sp>
      <p:sp>
        <p:nvSpPr>
          <p:cNvPr id="3076" name="TextBox 1">
            <a:extLst>
              <a:ext uri="{FF2B5EF4-FFF2-40B4-BE49-F238E27FC236}">
                <a16:creationId xmlns:a16="http://schemas.microsoft.com/office/drawing/2014/main" id="{97E504AE-BB54-4CE2-8357-3C617D924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62372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077" name="TextBox 3">
            <a:extLst>
              <a:ext uri="{FF2B5EF4-FFF2-40B4-BE49-F238E27FC236}">
                <a16:creationId xmlns:a16="http://schemas.microsoft.com/office/drawing/2014/main" id="{24FADE70-FDFC-4170-868B-5DE64D38B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88575" y="6107113"/>
            <a:ext cx="185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D6E7D8BB-9F8D-4607-8A76-339303073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Pre-requisites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B4FF645D-7F99-4754-836D-0A39B81CA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Algorithms.</a:t>
            </a:r>
          </a:p>
          <a:p>
            <a:r>
              <a:rPr lang="en-US" altLang="en-US" sz="2800" dirty="0"/>
              <a:t>Machine Learning / Data Analytics / Information Retrieval.</a:t>
            </a:r>
          </a:p>
          <a:p>
            <a:endParaRPr lang="en-US" altLang="en-US" sz="2800" dirty="0"/>
          </a:p>
          <a:p>
            <a:r>
              <a:rPr lang="en-US" altLang="en-US" sz="2800" dirty="0"/>
              <a:t>Linear Algebra</a:t>
            </a:r>
          </a:p>
          <a:p>
            <a:r>
              <a:rPr lang="en-US" altLang="en-US" sz="2800" dirty="0"/>
              <a:t>Probability, statistics, calculus</a:t>
            </a:r>
          </a:p>
          <a:p>
            <a:endParaRPr lang="en-US" altLang="en-US" sz="2800" dirty="0"/>
          </a:p>
          <a:p>
            <a:endParaRPr lang="en-US" alt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33E34-24DE-42B3-8A9F-66986A2C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Example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EBB6A-42DD-45D7-BD6E-4111A1C985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64B5D7FE-131A-4F79-9912-E892A1B79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Word Count Distribution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B8E90779-C9C2-4983-AFE4-F6698A245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Compute word-bigram count distribution for </a:t>
            </a:r>
            <a:r>
              <a:rPr lang="en-US" altLang="en-US" sz="2400" dirty="0" err="1"/>
              <a:t>wikipedia</a:t>
            </a:r>
            <a:r>
              <a:rPr lang="en-US" altLang="en-US" sz="2400" dirty="0"/>
              <a:t> corpus.</a:t>
            </a:r>
          </a:p>
          <a:p>
            <a:r>
              <a:rPr lang="en-US" altLang="en-US" sz="2400" dirty="0"/>
              <a:t>5 million documents</a:t>
            </a:r>
          </a:p>
          <a:p>
            <a:r>
              <a:rPr lang="en-US" altLang="en-US" sz="2400" dirty="0"/>
              <a:t>1.9 million unique words, ? bigrams</a:t>
            </a:r>
          </a:p>
          <a:p>
            <a:endParaRPr lang="en-US" altLang="en-US" sz="2400" dirty="0"/>
          </a:p>
          <a:p>
            <a:r>
              <a:rPr lang="en-US" altLang="en-US" sz="2400" dirty="0"/>
              <a:t>Problem:</a:t>
            </a:r>
          </a:p>
          <a:p>
            <a:pPr lvl="1"/>
            <a:r>
              <a:rPr lang="en-US" altLang="en-US" sz="2000" dirty="0"/>
              <a:t> Input, output and intermediate results are large.</a:t>
            </a:r>
          </a:p>
          <a:p>
            <a:pPr lvl="1"/>
            <a:r>
              <a:rPr lang="en-US" altLang="en-US" sz="2000" dirty="0"/>
              <a:t>You are allowed to use multiple computers.</a:t>
            </a:r>
          </a:p>
          <a:p>
            <a:pPr lvl="1"/>
            <a:r>
              <a:rPr lang="en-US" altLang="en-US" sz="2000" dirty="0"/>
              <a:t>Algorithm is simple.</a:t>
            </a:r>
          </a:p>
          <a:p>
            <a:r>
              <a:rPr lang="en-US" altLang="en-US" sz="2400" dirty="0"/>
              <a:t>Use </a:t>
            </a:r>
            <a:r>
              <a:rPr lang="en-US" altLang="en-US" sz="2400" dirty="0">
                <a:solidFill>
                  <a:srgbClr val="0070C0"/>
                </a:solidFill>
              </a:rPr>
              <a:t>Map-reduce / Spark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B50C3F36-8DDA-4A68-BAA0-69190969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Large Scale Machine Learning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DF79EEBF-5437-4D31-852E-549C0A143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Train massive deep learning models on massive datasets.</a:t>
            </a:r>
          </a:p>
          <a:p>
            <a:r>
              <a:rPr lang="en-US" altLang="en-US" sz="2400" dirty="0"/>
              <a:t>Dataset too large:</a:t>
            </a:r>
          </a:p>
          <a:p>
            <a:pPr lvl="1"/>
            <a:r>
              <a:rPr lang="en-US" altLang="en-US" sz="2000" dirty="0"/>
              <a:t>Speed up train by speeding up optimization</a:t>
            </a:r>
          </a:p>
          <a:p>
            <a:pPr lvl="1"/>
            <a:r>
              <a:rPr lang="en-US" altLang="en-US" sz="2000" dirty="0">
                <a:solidFill>
                  <a:srgbClr val="0070C0"/>
                </a:solidFill>
              </a:rPr>
              <a:t>Acceleration techniques</a:t>
            </a:r>
            <a:r>
              <a:rPr lang="en-US" altLang="en-US" sz="2000" dirty="0"/>
              <a:t>.</a:t>
            </a:r>
          </a:p>
          <a:p>
            <a:r>
              <a:rPr lang="en-US" altLang="en-US" sz="2400" dirty="0"/>
              <a:t>Dataset distributed / privacy concerns:</a:t>
            </a:r>
          </a:p>
          <a:p>
            <a:pPr lvl="1"/>
            <a:r>
              <a:rPr lang="en-US" altLang="en-US" sz="2000" dirty="0">
                <a:solidFill>
                  <a:srgbClr val="0070C0"/>
                </a:solidFill>
              </a:rPr>
              <a:t>Distributed optimization</a:t>
            </a:r>
            <a:r>
              <a:rPr lang="en-US" altLang="en-US" sz="2000" dirty="0"/>
              <a:t>.</a:t>
            </a:r>
          </a:p>
          <a:p>
            <a:pPr lvl="1"/>
            <a:r>
              <a:rPr lang="en-US" altLang="en-US" sz="2000" dirty="0">
                <a:solidFill>
                  <a:srgbClr val="0070C0"/>
                </a:solidFill>
              </a:rPr>
              <a:t>Federated Learning.</a:t>
            </a:r>
          </a:p>
          <a:p>
            <a:r>
              <a:rPr lang="en-US" altLang="en-US" sz="2400" dirty="0"/>
              <a:t>Model is too complex:</a:t>
            </a:r>
          </a:p>
          <a:p>
            <a:pPr lvl="1"/>
            <a:r>
              <a:rPr lang="en-US" altLang="en-US" sz="2000" dirty="0"/>
              <a:t>Use GPU to train</a:t>
            </a:r>
          </a:p>
          <a:p>
            <a:pPr lvl="1"/>
            <a:r>
              <a:rPr lang="en-US" altLang="en-US" sz="2000" dirty="0" err="1">
                <a:solidFill>
                  <a:srgbClr val="0070C0"/>
                </a:solidFill>
              </a:rPr>
              <a:t>Pytorch</a:t>
            </a:r>
            <a:r>
              <a:rPr lang="en-US" altLang="en-US" sz="2000" dirty="0">
                <a:solidFill>
                  <a:srgbClr val="0070C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F31AE07A-24F0-49BB-B8A5-DFA3B1FDB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Algorithmic Techniques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284AB3AE-5AC5-47EB-B8DC-3B8C7ECC4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Distinct items in a stream:</a:t>
            </a:r>
          </a:p>
          <a:p>
            <a:pPr lvl="1"/>
            <a:r>
              <a:rPr lang="en-US" altLang="en-US" sz="2000" dirty="0"/>
              <a:t>Count number of distinct IP addresses passing through a server.</a:t>
            </a:r>
          </a:p>
          <a:p>
            <a:pPr lvl="1"/>
            <a:r>
              <a:rPr lang="en-US" altLang="en-US" sz="2000" dirty="0"/>
              <a:t>Streaming model.</a:t>
            </a:r>
          </a:p>
          <a:p>
            <a:pPr lvl="1"/>
            <a:r>
              <a:rPr lang="en-US" altLang="en-US" sz="2000" dirty="0"/>
              <a:t>Problem: 128^4 IP addresses</a:t>
            </a:r>
            <a:endParaRPr lang="en-US" altLang="en-US" sz="2400" dirty="0"/>
          </a:p>
          <a:p>
            <a:pPr lvl="1"/>
            <a:r>
              <a:rPr lang="en-US" altLang="en-US" sz="2000" dirty="0"/>
              <a:t>Approximate sketching: </a:t>
            </a:r>
            <a:r>
              <a:rPr lang="en-US" altLang="en-US" sz="2000" dirty="0">
                <a:solidFill>
                  <a:srgbClr val="0070C0"/>
                </a:solidFill>
              </a:rPr>
              <a:t>FM sketch, count-min sketch.</a:t>
            </a:r>
          </a:p>
          <a:p>
            <a:pPr lvl="1"/>
            <a:endParaRPr lang="en-US" altLang="en-US" sz="2000" dirty="0"/>
          </a:p>
          <a:p>
            <a:r>
              <a:rPr lang="en-US" altLang="en-US" sz="2400" dirty="0"/>
              <a:t>Fast nearest neighbor search. </a:t>
            </a:r>
          </a:p>
          <a:p>
            <a:pPr lvl="1"/>
            <a:r>
              <a:rPr lang="en-US" altLang="en-US" sz="2000" dirty="0"/>
              <a:t>Compute similarity to all existing examples in dataset and pick the top ones.</a:t>
            </a:r>
          </a:p>
          <a:p>
            <a:pPr lvl="1"/>
            <a:r>
              <a:rPr lang="en-US" altLang="en-US" sz="2000" dirty="0">
                <a:solidFill>
                  <a:srgbClr val="0070C0"/>
                </a:solidFill>
              </a:rPr>
              <a:t>Locality sensitive hashing.</a:t>
            </a:r>
          </a:p>
          <a:p>
            <a:pPr lvl="1"/>
            <a:r>
              <a:rPr lang="en-US" altLang="en-US" sz="2000" dirty="0"/>
              <a:t>FAISS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04BD81B0-B7C2-43B7-8F51-80283A408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Subset Selection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EE0ED7CA-B17E-49C3-9704-2D609AA3D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Data subset selection:</a:t>
            </a:r>
          </a:p>
          <a:p>
            <a:pPr lvl="1"/>
            <a:r>
              <a:rPr lang="en-US" altLang="en-US" sz="2000" dirty="0"/>
              <a:t>Select a subset of data which is most informative</a:t>
            </a:r>
          </a:p>
          <a:p>
            <a:pPr lvl="1"/>
            <a:r>
              <a:rPr lang="en-US" altLang="en-US" sz="2000" dirty="0"/>
              <a:t>Measure of “informativeness”</a:t>
            </a:r>
          </a:p>
          <a:p>
            <a:pPr lvl="1"/>
            <a:r>
              <a:rPr lang="en-US" altLang="en-US" sz="2000" dirty="0"/>
              <a:t>Diversity ?</a:t>
            </a:r>
          </a:p>
          <a:p>
            <a:pPr lvl="1"/>
            <a:r>
              <a:rPr lang="en-US" altLang="en-US" sz="2000" dirty="0"/>
              <a:t>Fast algorithms:</a:t>
            </a:r>
          </a:p>
          <a:p>
            <a:pPr lvl="2"/>
            <a:r>
              <a:rPr lang="en-US" altLang="en-US" sz="1600" dirty="0">
                <a:solidFill>
                  <a:srgbClr val="0070C0"/>
                </a:solidFill>
              </a:rPr>
              <a:t>Submodular</a:t>
            </a:r>
          </a:p>
          <a:p>
            <a:pPr lvl="2"/>
            <a:r>
              <a:rPr lang="en-US" altLang="en-US" sz="1600" dirty="0">
                <a:solidFill>
                  <a:srgbClr val="0070C0"/>
                </a:solidFill>
              </a:rPr>
              <a:t>Sparse approximation</a:t>
            </a:r>
          </a:p>
          <a:p>
            <a:pPr lvl="2"/>
            <a:r>
              <a:rPr lang="en-US" altLang="en-US" sz="1600" dirty="0">
                <a:solidFill>
                  <a:srgbClr val="0070C0"/>
                </a:solidFill>
              </a:rPr>
              <a:t>Convex Optimization</a:t>
            </a:r>
          </a:p>
          <a:p>
            <a:r>
              <a:rPr lang="en-US" altLang="en-US" sz="2400" dirty="0"/>
              <a:t>Applications:</a:t>
            </a:r>
          </a:p>
          <a:p>
            <a:pPr lvl="1"/>
            <a:r>
              <a:rPr lang="en-US" altLang="en-US" sz="2000" dirty="0"/>
              <a:t>Filter-selection in neural networks</a:t>
            </a:r>
          </a:p>
          <a:p>
            <a:pPr lvl="1"/>
            <a:r>
              <a:rPr lang="en-US" altLang="en-US" sz="2000" dirty="0"/>
              <a:t>Selecting frames to skip in streaming videos.</a:t>
            </a:r>
          </a:p>
          <a:p>
            <a:pPr lvl="1"/>
            <a:endParaRPr lang="en-US" altLang="en-US" sz="2000" dirty="0"/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F6DAF-9E2C-A8CF-65C1-7A6FACE53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Syllabus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5722BCC-1734-84BC-2481-23BF0ABFE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2351354"/>
              </p:ext>
            </p:extLst>
          </p:nvPr>
        </p:nvGraphicFramePr>
        <p:xfrm>
          <a:off x="997527" y="1579418"/>
          <a:ext cx="7481455" cy="4668987"/>
        </p:xfrm>
        <a:graphic>
          <a:graphicData uri="http://schemas.openxmlformats.org/drawingml/2006/table">
            <a:tbl>
              <a:tblPr/>
              <a:tblGrid>
                <a:gridCol w="1892062">
                  <a:extLst>
                    <a:ext uri="{9D8B030D-6E8A-4147-A177-3AD203B41FA5}">
                      <a16:colId xmlns:a16="http://schemas.microsoft.com/office/drawing/2014/main" val="3459895287"/>
                    </a:ext>
                  </a:extLst>
                </a:gridCol>
                <a:gridCol w="5589393">
                  <a:extLst>
                    <a:ext uri="{9D8B030D-6E8A-4147-A177-3AD203B41FA5}">
                      <a16:colId xmlns:a16="http://schemas.microsoft.com/office/drawing/2014/main" val="2996684149"/>
                    </a:ext>
                  </a:extLst>
                </a:gridCol>
              </a:tblGrid>
              <a:tr h="25694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Topics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178049"/>
                  </a:ext>
                </a:extLst>
              </a:tr>
              <a:tr h="25694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7/8 - 11/8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Introduction to DM, ML, Stochastic gradient descent.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37794"/>
                  </a:ext>
                </a:extLst>
              </a:tr>
              <a:tr h="25694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14/8 - 18/8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Variance reduction, Momentum algorithms, ADAM.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17224"/>
                  </a:ext>
                </a:extLst>
              </a:tr>
              <a:tr h="25694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21/8 - 25/8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Distributed SGD,  ADMM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661996"/>
                  </a:ext>
                </a:extLst>
              </a:tr>
              <a:tr h="25694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28/8 - 1/9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Pytorch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546279"/>
                  </a:ext>
                </a:extLst>
              </a:tr>
              <a:tr h="25694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4/9 - 8/9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Map-reduce framework, Hadoop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041734"/>
                  </a:ext>
                </a:extLst>
              </a:tr>
              <a:tr h="25694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11/9 - 15/9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080823"/>
                  </a:ext>
                </a:extLst>
              </a:tr>
              <a:tr h="25694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18/9 - 22/9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Mid-sem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06129"/>
                  </a:ext>
                </a:extLst>
              </a:tr>
              <a:tr h="25694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25/9 - 29/9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Mid-sem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532408"/>
                  </a:ext>
                </a:extLst>
              </a:tr>
              <a:tr h="25694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2/10 - 6/10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Federated Learning.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681699"/>
                  </a:ext>
                </a:extLst>
              </a:tr>
              <a:tr h="44291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9/10 - 13/10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Similarity Search, Shingles, Minhashing, Locality Sensitive Hashing families.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559198"/>
                  </a:ext>
                </a:extLst>
              </a:tr>
              <a:tr h="25694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16/10 - 20/10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FAISS, Submodular Optimization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318856"/>
                  </a:ext>
                </a:extLst>
              </a:tr>
              <a:tr h="25694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23/10 - 27/10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Autumn Break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270566"/>
                  </a:ext>
                </a:extLst>
              </a:tr>
              <a:tr h="44291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30/10 - 3/11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Sparse Approximation, Convex Optimisation, Stream processing - Sampling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678206"/>
                  </a:ext>
                </a:extLst>
              </a:tr>
              <a:tr h="44291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6/11 - 10/11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Bloom filtering, Count-based sketches: FM sketch, AMS sketch.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103038"/>
                  </a:ext>
                </a:extLst>
              </a:tr>
              <a:tr h="25694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13/11 - 17/11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Hash-based sketches: count sketch.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299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998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Thanks 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527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191FC-1558-4D89-979E-8D442C0FC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Course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F301A-0676-4C48-AA9C-FA9D57BB4C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16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41A4EE65-C090-4287-80A5-C7F92AC8A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Teachers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3C6BABD9-0CE3-429F-9435-11398C273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Teacher:</a:t>
            </a:r>
          </a:p>
          <a:p>
            <a:pPr lvl="1"/>
            <a:r>
              <a:rPr lang="en-US" altLang="en-US" dirty="0"/>
              <a:t>Sourangshu Bhattacharya</a:t>
            </a:r>
          </a:p>
          <a:p>
            <a:endParaRPr lang="en-US" altLang="en-US" dirty="0"/>
          </a:p>
          <a:p>
            <a:r>
              <a:rPr lang="en-US" altLang="en-US" dirty="0"/>
              <a:t>Teaching Assistants:</a:t>
            </a:r>
          </a:p>
          <a:p>
            <a:pPr lvl="1"/>
            <a:r>
              <a:rPr lang="en-US" altLang="en-US" dirty="0"/>
              <a:t>Kiran Purohit</a:t>
            </a:r>
            <a:r>
              <a:rPr lang="en-IN" altLang="en-US" dirty="0"/>
              <a:t> </a:t>
            </a:r>
          </a:p>
          <a:p>
            <a:pPr lvl="1"/>
            <a:r>
              <a:rPr lang="en-IN" altLang="en-US" dirty="0"/>
              <a:t>Anurag P.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4190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07C3709E-180B-42AF-B8B5-53660F6E4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Venue</a:t>
            </a:r>
          </a:p>
        </p:txBody>
      </p:sp>
      <p:sp>
        <p:nvSpPr>
          <p:cNvPr id="29698" name="Content Placeholder 2">
            <a:extLst>
              <a:ext uri="{FF2B5EF4-FFF2-40B4-BE49-F238E27FC236}">
                <a16:creationId xmlns:a16="http://schemas.microsoft.com/office/drawing/2014/main" id="{5687D883-092F-4773-B052-0A06A90E1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Classroom: CSE - 107</a:t>
            </a:r>
          </a:p>
          <a:p>
            <a:pPr eaLnBrk="1" hangingPunct="1">
              <a:defRPr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eaLnBrk="1" hangingPunct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Slots:</a:t>
            </a:r>
          </a:p>
          <a:p>
            <a:pPr lvl="1" eaLnBrk="1" hangingPunct="1">
              <a:defRPr/>
            </a:pPr>
            <a:r>
              <a:rPr lang="en-US" altLang="en-US" sz="1800" dirty="0">
                <a:ea typeface="ＭＳ Ｐゴシック" panose="020B0600070205080204" pitchFamily="34" charset="-128"/>
              </a:rPr>
              <a:t>Monday (8:00 - 9:55)</a:t>
            </a:r>
          </a:p>
          <a:p>
            <a:pPr lvl="1" eaLnBrk="1" hangingPunct="1">
              <a:defRPr/>
            </a:pPr>
            <a:r>
              <a:rPr lang="en-US" altLang="en-US" sz="1800" dirty="0">
                <a:ea typeface="ＭＳ Ｐゴシック" panose="020B0600070205080204" pitchFamily="34" charset="-128"/>
              </a:rPr>
              <a:t>Tuesday (12:00 – 12:55)</a:t>
            </a:r>
            <a:endParaRPr lang="en-US" altLang="en-US" sz="18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eaLnBrk="1" hangingPunct="1">
              <a:defRPr/>
            </a:pPr>
            <a:r>
              <a:rPr lang="pl-PL" altLang="en-US" sz="2000" dirty="0" err="1">
                <a:ea typeface="ＭＳ Ｐゴシック" panose="020B0600070205080204" pitchFamily="34" charset="-128"/>
              </a:rPr>
              <a:t>Website</a:t>
            </a:r>
            <a:r>
              <a:rPr lang="pl-PL" altLang="en-US" sz="2000" dirty="0">
                <a:ea typeface="ＭＳ Ｐゴシック" panose="020B0600070205080204" pitchFamily="34" charset="-128"/>
              </a:rPr>
              <a:t>:</a:t>
            </a:r>
            <a:r>
              <a:rPr lang="en-US" altLang="en-US" sz="2000" dirty="0">
                <a:ea typeface="ＭＳ Ｐゴシック" panose="020B0600070205080204" pitchFamily="34" charset="-128"/>
              </a:rPr>
              <a:t> TBA</a:t>
            </a:r>
          </a:p>
          <a:p>
            <a:pPr eaLnBrk="1" hangingPunct="1">
              <a:defRPr/>
            </a:pPr>
            <a:endParaRPr lang="pl-PL" altLang="en-US" sz="2000" dirty="0">
              <a:ea typeface="ＭＳ Ｐゴシック" panose="020B0600070205080204" pitchFamily="34" charset="-128"/>
            </a:endParaRPr>
          </a:p>
          <a:p>
            <a:pPr eaLnBrk="1" hangingPunct="1">
              <a:defRPr/>
            </a:pPr>
            <a:r>
              <a:rPr lang="pl-PL" altLang="en-US" sz="2000" dirty="0">
                <a:ea typeface="ＭＳ Ｐゴシック" panose="020B0600070205080204" pitchFamily="34" charset="-128"/>
              </a:rPr>
              <a:t>Moodle (for assignment submission):</a:t>
            </a:r>
            <a:br>
              <a:rPr lang="pl-PL" altLang="en-US" sz="2000" dirty="0">
                <a:ea typeface="ＭＳ Ｐゴシック" panose="020B0600070205080204" pitchFamily="34" charset="-128"/>
              </a:rPr>
            </a:br>
            <a:r>
              <a:rPr lang="pl-PL" altLang="en-US" sz="2000" dirty="0">
                <a:ea typeface="ＭＳ Ｐゴシック" panose="020B0600070205080204" pitchFamily="34" charset="-128"/>
                <a:hlinkClick r:id="rId2"/>
              </a:rPr>
              <a:t>https://moodlecse.iitkgp.ac.in/moodle/</a:t>
            </a:r>
            <a:endParaRPr lang="pl-PL" altLang="en-US" sz="2000" dirty="0">
              <a:ea typeface="ＭＳ Ｐゴシック" panose="020B0600070205080204" pitchFamily="34" charset="-128"/>
            </a:endParaRPr>
          </a:p>
          <a:p>
            <a:pPr eaLnBrk="1" hangingPunct="1">
              <a:defRPr/>
            </a:pPr>
            <a:r>
              <a:rPr lang="pl-PL" altLang="en-US" sz="2000" dirty="0">
                <a:ea typeface="ＭＳ Ｐゴシック" panose="020B0600070205080204" pitchFamily="34" charset="-128"/>
              </a:rPr>
              <a:t>Student </a:t>
            </a:r>
            <a:r>
              <a:rPr lang="pl-PL" altLang="en-US" sz="2000" dirty="0" err="1">
                <a:ea typeface="ＭＳ Ｐゴシック" panose="020B0600070205080204" pitchFamily="34" charset="-128"/>
              </a:rPr>
              <a:t>key</a:t>
            </a:r>
            <a:r>
              <a:rPr lang="pl-PL" altLang="en-US" sz="2000" dirty="0">
                <a:ea typeface="ＭＳ Ｐゴシック" panose="020B0600070205080204" pitchFamily="34" charset="-128"/>
              </a:rPr>
              <a:t>: </a:t>
            </a:r>
            <a:r>
              <a:rPr lang="en-I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SDBSB2324</a:t>
            </a:r>
            <a:r>
              <a:rPr lang="en-IN" altLang="en-US" sz="2000" dirty="0">
                <a:ea typeface="ＭＳ Ｐゴシック" panose="020B0600070205080204" pitchFamily="34" charset="-128"/>
              </a:rPr>
              <a:t> </a:t>
            </a: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1040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300CFDE9-60A8-499B-A306-95B9AEEBD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Evaluation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ABE57387-2CE5-43AA-BBAC-8B5CE9109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Grades:</a:t>
            </a:r>
          </a:p>
          <a:p>
            <a:pPr lvl="1"/>
            <a:r>
              <a:rPr lang="en-US" altLang="en-US" sz="2000" dirty="0"/>
              <a:t>Tests: 50</a:t>
            </a:r>
          </a:p>
          <a:p>
            <a:pPr lvl="1"/>
            <a:r>
              <a:rPr lang="en-US" altLang="en-US" sz="2000" dirty="0"/>
              <a:t>Term Project / Assignment: 30</a:t>
            </a:r>
          </a:p>
          <a:p>
            <a:pPr lvl="1"/>
            <a:r>
              <a:rPr lang="en-US" altLang="en-US" sz="2000" dirty="0"/>
              <a:t>Class Test: 20</a:t>
            </a:r>
          </a:p>
          <a:p>
            <a:endParaRPr lang="en-US" altLang="en-US" sz="2400" dirty="0"/>
          </a:p>
          <a:p>
            <a:r>
              <a:rPr lang="en-US" altLang="en-US" sz="2400" dirty="0"/>
              <a:t>Number of Assignments: 3</a:t>
            </a:r>
          </a:p>
          <a:p>
            <a:endParaRPr lang="en-US" altLang="en-US" sz="2400" dirty="0"/>
          </a:p>
          <a:p>
            <a:r>
              <a:rPr lang="en-US" altLang="en-US" sz="2400" dirty="0"/>
              <a:t>Both Term Project and Assignment will require you to write code.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110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BA55-0F2F-444C-A069-B0683AA4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Course 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F44DC-BAA4-4229-8C37-B934B5BDEB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>
            <a:extLst>
              <a:ext uri="{FF2B5EF4-FFF2-40B4-BE49-F238E27FC236}">
                <a16:creationId xmlns:a16="http://schemas.microsoft.com/office/drawing/2014/main" id="{D2AF1A48-37DB-44EF-B63C-358B989F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Data Mining?</a:t>
            </a:r>
          </a:p>
        </p:txBody>
      </p:sp>
      <p:sp>
        <p:nvSpPr>
          <p:cNvPr id="5123" name="Rectangle 1027">
            <a:extLst>
              <a:ext uri="{FF2B5EF4-FFF2-40B4-BE49-F238E27FC236}">
                <a16:creationId xmlns:a16="http://schemas.microsoft.com/office/drawing/2014/main" id="{F3F41FB0-FBE4-45A0-8499-E335E69BC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257800"/>
          </a:xfrm>
        </p:spPr>
        <p:txBody>
          <a:bodyPr/>
          <a:lstStyle/>
          <a:p>
            <a:r>
              <a:rPr lang="en-US" altLang="en-US" b="1" dirty="0"/>
              <a:t>Given lots of data</a:t>
            </a:r>
          </a:p>
          <a:p>
            <a:r>
              <a:rPr lang="en-US" altLang="en-US" b="1" dirty="0">
                <a:solidFill>
                  <a:srgbClr val="0000FF"/>
                </a:solidFill>
              </a:rPr>
              <a:t>Discover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b="1" dirty="0">
                <a:solidFill>
                  <a:srgbClr val="0000FF"/>
                </a:solidFill>
              </a:rPr>
              <a:t>patterns and models that are:</a:t>
            </a:r>
          </a:p>
          <a:p>
            <a:pPr lvl="1"/>
            <a:r>
              <a:rPr lang="en-US" altLang="en-US" b="1" dirty="0">
                <a:solidFill>
                  <a:srgbClr val="FF0066"/>
                </a:solidFill>
              </a:rPr>
              <a:t>Valid:</a:t>
            </a:r>
            <a:r>
              <a:rPr lang="en-US" altLang="en-US" dirty="0"/>
              <a:t>  should hold on new data with some certainty</a:t>
            </a:r>
          </a:p>
          <a:p>
            <a:pPr lvl="1"/>
            <a:r>
              <a:rPr lang="en-US" altLang="en-US" b="1" dirty="0">
                <a:solidFill>
                  <a:srgbClr val="FF0066"/>
                </a:solidFill>
              </a:rPr>
              <a:t>Useful:</a:t>
            </a:r>
            <a:r>
              <a:rPr lang="en-US" altLang="en-US" dirty="0"/>
              <a:t>  should be possible to act on the item </a:t>
            </a:r>
          </a:p>
          <a:p>
            <a:pPr lvl="1"/>
            <a:r>
              <a:rPr lang="en-US" altLang="en-US" b="1" dirty="0">
                <a:solidFill>
                  <a:srgbClr val="FF0066"/>
                </a:solidFill>
              </a:rPr>
              <a:t>Unexpected:</a:t>
            </a:r>
            <a:r>
              <a:rPr lang="en-US" altLang="en-US" dirty="0"/>
              <a:t>  non-obvious to the system</a:t>
            </a:r>
          </a:p>
          <a:p>
            <a:pPr lvl="1"/>
            <a:r>
              <a:rPr lang="en-US" altLang="en-US" b="1" dirty="0">
                <a:solidFill>
                  <a:srgbClr val="FF0066"/>
                </a:solidFill>
              </a:rPr>
              <a:t>Understandable:</a:t>
            </a:r>
            <a:r>
              <a:rPr lang="en-US" altLang="en-US" dirty="0"/>
              <a:t> humans should be able to </a:t>
            </a:r>
            <a:br>
              <a:rPr lang="en-US" altLang="en-US" dirty="0"/>
            </a:br>
            <a:r>
              <a:rPr lang="en-US" altLang="en-US" dirty="0"/>
              <a:t>interpret the pattern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A lot of the Data Mining Techniques are borrowed from  Machine Learning / Deep Learning techniques.</a:t>
            </a:r>
          </a:p>
        </p:txBody>
      </p:sp>
      <p:sp>
        <p:nvSpPr>
          <p:cNvPr id="5124" name="Slide Number Placeholder 6">
            <a:extLst>
              <a:ext uri="{FF2B5EF4-FFF2-40B4-BE49-F238E27FC236}">
                <a16:creationId xmlns:a16="http://schemas.microsoft.com/office/drawing/2014/main" id="{54347C24-84B4-4CE5-A91D-25BD5C20D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EF0B49-8375-4D8E-8DCA-74824F14550C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>
            <a:extLst>
              <a:ext uri="{FF2B5EF4-FFF2-40B4-BE49-F238E27FC236}">
                <a16:creationId xmlns:a16="http://schemas.microsoft.com/office/drawing/2014/main" id="{46579E16-989E-47C1-A5C5-29305B4EB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rIns="0"/>
          <a:lstStyle/>
          <a:p>
            <a:r>
              <a:rPr lang="en-US" altLang="en-US"/>
              <a:t>Data Mining: Cultures</a:t>
            </a: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E0CA7D30-5AE3-437D-A132-E1AEF3B1C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000" b="1" dirty="0">
                <a:solidFill>
                  <a:srgbClr val="FF0066"/>
                </a:solidFill>
              </a:rPr>
              <a:t>Data mining overlaps with:</a:t>
            </a:r>
          </a:p>
          <a:p>
            <a:pPr lvl="1">
              <a:lnSpc>
                <a:spcPct val="90000"/>
              </a:lnSpc>
            </a:pPr>
            <a:r>
              <a:rPr lang="en-US" altLang="en-US" sz="2600" b="1" dirty="0">
                <a:solidFill>
                  <a:srgbClr val="0000FF"/>
                </a:solidFill>
              </a:rPr>
              <a:t>Databases:</a:t>
            </a:r>
            <a:r>
              <a:rPr lang="en-US" altLang="en-US" sz="2600" dirty="0"/>
              <a:t> Large-scale data, simple queries</a:t>
            </a:r>
          </a:p>
          <a:p>
            <a:pPr lvl="1">
              <a:lnSpc>
                <a:spcPct val="90000"/>
              </a:lnSpc>
            </a:pPr>
            <a:r>
              <a:rPr lang="en-US" altLang="en-US" sz="2600" b="1" dirty="0">
                <a:solidFill>
                  <a:srgbClr val="0000FF"/>
                </a:solidFill>
              </a:rPr>
              <a:t>Machine learning:</a:t>
            </a:r>
            <a:r>
              <a:rPr lang="en-US" altLang="en-US" sz="2600" dirty="0">
                <a:solidFill>
                  <a:srgbClr val="0000FF"/>
                </a:solidFill>
              </a:rPr>
              <a:t> </a:t>
            </a:r>
            <a:r>
              <a:rPr lang="en-US" altLang="en-US" sz="2600" dirty="0"/>
              <a:t>Small data, Complex models</a:t>
            </a:r>
          </a:p>
          <a:p>
            <a:pPr lvl="1">
              <a:lnSpc>
                <a:spcPct val="90000"/>
              </a:lnSpc>
            </a:pPr>
            <a:r>
              <a:rPr lang="en-US" altLang="en-US" sz="2600" b="1" dirty="0">
                <a:solidFill>
                  <a:srgbClr val="0000FF"/>
                </a:solidFill>
              </a:rPr>
              <a:t>CS Theory:</a:t>
            </a:r>
            <a:r>
              <a:rPr lang="en-US" altLang="en-US" sz="2600" dirty="0">
                <a:solidFill>
                  <a:srgbClr val="0000FF"/>
                </a:solidFill>
              </a:rPr>
              <a:t> </a:t>
            </a:r>
            <a:r>
              <a:rPr lang="en-US" altLang="en-US" sz="2600" dirty="0"/>
              <a:t>(Randomized) Algorithms </a:t>
            </a:r>
          </a:p>
          <a:p>
            <a:pPr lvl="1">
              <a:lnSpc>
                <a:spcPct val="90000"/>
              </a:lnSpc>
            </a:pPr>
            <a:endParaRPr lang="en-US" altLang="en-US" sz="2200" dirty="0"/>
          </a:p>
          <a:p>
            <a:pPr>
              <a:lnSpc>
                <a:spcPct val="90000"/>
              </a:lnSpc>
            </a:pPr>
            <a:r>
              <a:rPr lang="en-US" altLang="en-US" sz="3000" b="1" dirty="0"/>
              <a:t>In this class,</a:t>
            </a:r>
            <a:br>
              <a:rPr lang="en-US" altLang="en-US" sz="3000" b="1" dirty="0"/>
            </a:br>
            <a:r>
              <a:rPr lang="en-US" altLang="en-US" sz="3000" b="1" dirty="0"/>
              <a:t> we will explore</a:t>
            </a:r>
            <a:br>
              <a:rPr lang="en-US" altLang="en-US" sz="3000" b="1" dirty="0"/>
            </a:br>
            <a:r>
              <a:rPr lang="en-US" altLang="en-US" sz="3000" b="1" dirty="0"/>
              <a:t>scalable algorithms</a:t>
            </a:r>
            <a:br>
              <a:rPr lang="en-US" altLang="en-US" sz="3000" b="1" dirty="0"/>
            </a:br>
            <a:r>
              <a:rPr lang="en-US" altLang="en-US" sz="3000" b="1" dirty="0"/>
              <a:t>and systems for Data</a:t>
            </a:r>
            <a:br>
              <a:rPr lang="en-US" altLang="en-US" sz="3000" b="1" dirty="0"/>
            </a:br>
            <a:r>
              <a:rPr lang="en-US" altLang="en-US" sz="3000" b="1" dirty="0"/>
              <a:t>Mining.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81DAAE4-2219-772A-A892-D02913029FBF}"/>
              </a:ext>
            </a:extLst>
          </p:cNvPr>
          <p:cNvGrpSpPr/>
          <p:nvPr/>
        </p:nvGrpSpPr>
        <p:grpSpPr>
          <a:xfrm>
            <a:off x="4572000" y="3421063"/>
            <a:ext cx="3821147" cy="2798762"/>
            <a:chOff x="6248400" y="3906838"/>
            <a:chExt cx="2971800" cy="2798762"/>
          </a:xfrm>
        </p:grpSpPr>
        <p:sp>
          <p:nvSpPr>
            <p:cNvPr id="8196" name="Oval 3">
              <a:extLst>
                <a:ext uri="{FF2B5EF4-FFF2-40B4-BE49-F238E27FC236}">
                  <a16:creationId xmlns:a16="http://schemas.microsoft.com/office/drawing/2014/main" id="{C6A84520-D4A8-4EA4-B697-E6F5B2294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5130800"/>
              <a:ext cx="1676400" cy="15748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dirty="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dirty="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Databases</a:t>
              </a:r>
            </a:p>
          </p:txBody>
        </p:sp>
        <p:sp>
          <p:nvSpPr>
            <p:cNvPr id="8197" name="Oval 4">
              <a:extLst>
                <a:ext uri="{FF2B5EF4-FFF2-40B4-BE49-F238E27FC236}">
                  <a16:creationId xmlns:a16="http://schemas.microsoft.com/office/drawing/2014/main" id="{38594BCC-6142-4809-8591-A6E523D0F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8400" y="3987800"/>
              <a:ext cx="1600200" cy="1519238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CS Theory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dirty="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dirty="0"/>
            </a:p>
          </p:txBody>
        </p:sp>
        <p:sp>
          <p:nvSpPr>
            <p:cNvPr id="8198" name="Oval 9">
              <a:extLst>
                <a:ext uri="{FF2B5EF4-FFF2-40B4-BE49-F238E27FC236}">
                  <a16:creationId xmlns:a16="http://schemas.microsoft.com/office/drawing/2014/main" id="{3B095FFA-8D47-4934-A764-868468722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0" y="3906838"/>
              <a:ext cx="1600200" cy="15748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Machine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 Learning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dirty="0"/>
            </a:p>
          </p:txBody>
        </p:sp>
        <p:sp>
          <p:nvSpPr>
            <p:cNvPr id="8201" name="Oval 12">
              <a:extLst>
                <a:ext uri="{FF2B5EF4-FFF2-40B4-BE49-F238E27FC236}">
                  <a16:creationId xmlns:a16="http://schemas.microsoft.com/office/drawing/2014/main" id="{D62785D5-7DFD-4BE1-9C29-D266EDB4D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4773613"/>
              <a:ext cx="1225550" cy="1119187"/>
            </a:xfrm>
            <a:prstGeom prst="ellipse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Data </a:t>
              </a:r>
              <a:br>
                <a:rPr lang="en-US" altLang="en-US" sz="1800" dirty="0"/>
              </a:br>
              <a:r>
                <a:rPr lang="en-US" altLang="en-US" sz="1800" dirty="0"/>
                <a:t>Mining</a:t>
              </a:r>
            </a:p>
          </p:txBody>
        </p:sp>
      </p:grpSp>
      <p:sp>
        <p:nvSpPr>
          <p:cNvPr id="8203" name="Slide Number Placeholder 3">
            <a:extLst>
              <a:ext uri="{FF2B5EF4-FFF2-40B4-BE49-F238E27FC236}">
                <a16:creationId xmlns:a16="http://schemas.microsoft.com/office/drawing/2014/main" id="{1D07CF97-23FF-4BB7-901E-4A63BB9B2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B0FC17-2984-4E4E-BE65-EF315CED5C77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>
            <a:extLst>
              <a:ext uri="{FF2B5EF4-FFF2-40B4-BE49-F238E27FC236}">
                <a16:creationId xmlns:a16="http://schemas.microsoft.com/office/drawing/2014/main" id="{DCA41559-DF5B-413F-A6B2-77F63DFAD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rIns="0"/>
          <a:lstStyle/>
          <a:p>
            <a:r>
              <a:rPr lang="en-US" altLang="en-US"/>
              <a:t>This Course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978B90D6-F3DC-49C0-8766-28A054E2D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b="1" dirty="0"/>
              <a:t>This class overlaps with machine learning, statistics, artificial intelligence, databases but more stress on</a:t>
            </a:r>
            <a:endParaRPr lang="en-US" altLang="en-US" dirty="0"/>
          </a:p>
          <a:p>
            <a:pPr lvl="1"/>
            <a:r>
              <a:rPr lang="en-US" altLang="en-US" b="1" dirty="0">
                <a:solidFill>
                  <a:srgbClr val="0000FF"/>
                </a:solidFill>
              </a:rPr>
              <a:t>Algorithms</a:t>
            </a:r>
          </a:p>
          <a:p>
            <a:pPr lvl="2"/>
            <a:r>
              <a:rPr lang="en-US" altLang="en-US" b="1" dirty="0">
                <a:solidFill>
                  <a:srgbClr val="0000FF"/>
                </a:solidFill>
              </a:rPr>
              <a:t>Online / Streaming</a:t>
            </a:r>
          </a:p>
          <a:p>
            <a:pPr lvl="2"/>
            <a:r>
              <a:rPr lang="en-US" altLang="en-US" b="1" dirty="0">
                <a:solidFill>
                  <a:srgbClr val="0000FF"/>
                </a:solidFill>
              </a:rPr>
              <a:t>Optimization</a:t>
            </a:r>
          </a:p>
          <a:p>
            <a:pPr lvl="1"/>
            <a:r>
              <a:rPr lang="en-US" altLang="en-US" b="1" dirty="0">
                <a:solidFill>
                  <a:srgbClr val="0000FF"/>
                </a:solidFill>
              </a:rPr>
              <a:t>Computing architectures</a:t>
            </a:r>
          </a:p>
          <a:p>
            <a:pPr lvl="1"/>
            <a:endParaRPr lang="en-US" altLang="en-US" b="1" dirty="0">
              <a:solidFill>
                <a:srgbClr val="0000FF"/>
              </a:solidFill>
            </a:endParaRPr>
          </a:p>
          <a:p>
            <a:endParaRPr lang="en-US" altLang="en-US" dirty="0"/>
          </a:p>
        </p:txBody>
      </p:sp>
      <p:sp>
        <p:nvSpPr>
          <p:cNvPr id="10244" name="Slide Number Placeholder 11">
            <a:extLst>
              <a:ext uri="{FF2B5EF4-FFF2-40B4-BE49-F238E27FC236}">
                <a16:creationId xmlns:a16="http://schemas.microsoft.com/office/drawing/2014/main" id="{EE1034D4-B04B-48D3-AD92-EF2276E8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CE2BF5-5940-4792-827C-A2E210C807F2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245" name="Oval 3">
            <a:extLst>
              <a:ext uri="{FF2B5EF4-FFF2-40B4-BE49-F238E27FC236}">
                <a16:creationId xmlns:a16="http://schemas.microsoft.com/office/drawing/2014/main" id="{17D15193-8FCE-4FB4-BE7E-72BBE6629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445000"/>
            <a:ext cx="2057400" cy="21082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246" name="Oval 4">
            <a:extLst>
              <a:ext uri="{FF2B5EF4-FFF2-40B4-BE49-F238E27FC236}">
                <a16:creationId xmlns:a16="http://schemas.microsoft.com/office/drawing/2014/main" id="{05F6E7DF-7D08-469D-9C17-DEFE6C5BD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768600"/>
            <a:ext cx="2057400" cy="2108200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247" name="Oval 9">
            <a:extLst>
              <a:ext uri="{FF2B5EF4-FFF2-40B4-BE49-F238E27FC236}">
                <a16:creationId xmlns:a16="http://schemas.microsoft.com/office/drawing/2014/main" id="{137226D8-7506-4285-8CB4-1B6FC05FA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844800"/>
            <a:ext cx="2057400" cy="2108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248" name="Text Box 10">
            <a:extLst>
              <a:ext uri="{FF2B5EF4-FFF2-40B4-BE49-F238E27FC236}">
                <a16:creationId xmlns:a16="http://schemas.microsoft.com/office/drawing/2014/main" id="{A3001733-723D-4391-AA4A-DC1ED4F7F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8975" y="3406775"/>
            <a:ext cx="20574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Machine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Learning</a:t>
            </a:r>
          </a:p>
        </p:txBody>
      </p:sp>
      <p:sp>
        <p:nvSpPr>
          <p:cNvPr id="10249" name="Text Box 11">
            <a:extLst>
              <a:ext uri="{FF2B5EF4-FFF2-40B4-BE49-F238E27FC236}">
                <a16:creationId xmlns:a16="http://schemas.microsoft.com/office/drawing/2014/main" id="{256C1BAC-837E-4CC2-A040-53B5CFD9D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362325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Algorithms</a:t>
            </a:r>
          </a:p>
        </p:txBody>
      </p:sp>
      <p:sp>
        <p:nvSpPr>
          <p:cNvPr id="10250" name="Oval 12">
            <a:extLst>
              <a:ext uri="{FF2B5EF4-FFF2-40B4-BE49-F238E27FC236}">
                <a16:creationId xmlns:a16="http://schemas.microsoft.com/office/drawing/2014/main" id="{46B08F82-34B1-4490-95BD-712C425A5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7138" y="4056063"/>
            <a:ext cx="1504950" cy="1543050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Scalable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Data Mining</a:t>
            </a:r>
          </a:p>
        </p:txBody>
      </p:sp>
      <p:sp>
        <p:nvSpPr>
          <p:cNvPr id="10251" name="Text Box 13">
            <a:extLst>
              <a:ext uri="{FF2B5EF4-FFF2-40B4-BE49-F238E27FC236}">
                <a16:creationId xmlns:a16="http://schemas.microsoft.com/office/drawing/2014/main" id="{DE581DDE-F92A-4253-928A-C158D4B53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588000"/>
            <a:ext cx="1447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Optimization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625</Words>
  <Application>Microsoft Macintosh PowerPoint</Application>
  <PresentationFormat>On-screen Show (4:3)</PresentationFormat>
  <Paragraphs>156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CS60021: Scalable Data Mining</vt:lpstr>
      <vt:lpstr>Course details</vt:lpstr>
      <vt:lpstr>Teachers</vt:lpstr>
      <vt:lpstr>Venue</vt:lpstr>
      <vt:lpstr>Evaluation</vt:lpstr>
      <vt:lpstr>Course Background</vt:lpstr>
      <vt:lpstr>What is Data Mining?</vt:lpstr>
      <vt:lpstr>Data Mining: Cultures</vt:lpstr>
      <vt:lpstr>This Course</vt:lpstr>
      <vt:lpstr>Pre-requisites</vt:lpstr>
      <vt:lpstr>Example applications</vt:lpstr>
      <vt:lpstr>Word Count Distribution</vt:lpstr>
      <vt:lpstr>Large Scale Machine Learning</vt:lpstr>
      <vt:lpstr>Algorithmic Techniques</vt:lpstr>
      <vt:lpstr>Subset Selection</vt:lpstr>
      <vt:lpstr>Tentative Syllabus</vt:lpstr>
      <vt:lpstr>Thanks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OpenClassroom</dc:creator>
  <cp:lastModifiedBy>Sourangshu Bhattacharya</cp:lastModifiedBy>
  <cp:revision>105</cp:revision>
  <dcterms:created xsi:type="dcterms:W3CDTF">2012-02-05T03:48:43Z</dcterms:created>
  <dcterms:modified xsi:type="dcterms:W3CDTF">2023-08-01T06:32:09Z</dcterms:modified>
</cp:coreProperties>
</file>