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2387600" y="6070600"/>
            <a:ext cx="19621500" cy="863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50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/>
          <p:nvPr>
            <p:ph type="pic" sz="half" idx="13"/>
          </p:nvPr>
        </p:nvSpPr>
        <p:spPr>
          <a:xfrm>
            <a:off x="4597400" y="1067257"/>
            <a:ext cx="15177586" cy="8356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13398500" y="596900"/>
            <a:ext cx="9525000" cy="121666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13398500" y="3213100"/>
            <a:ext cx="9525000" cy="95758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13919200" y="7912100"/>
            <a:ext cx="9017000" cy="483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13919200" y="596900"/>
            <a:ext cx="9017000" cy="69088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idx="15"/>
          </p:nvPr>
        </p:nvSpPr>
        <p:spPr>
          <a:xfrm>
            <a:off x="1422400" y="596900"/>
            <a:ext cx="12052300" cy="121666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Текстовый блок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4350" y="-1"/>
            <a:ext cx="18288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Требования к средствам оперативной аналитической обработки"/>
          <p:cNvSpPr txBox="1"/>
          <p:nvPr>
            <p:ph type="title"/>
          </p:nvPr>
        </p:nvSpPr>
        <p:spPr>
          <a:xfrm>
            <a:off x="1435100" y="330200"/>
            <a:ext cx="21526500" cy="1658182"/>
          </a:xfrm>
          <a:prstGeom prst="rect">
            <a:avLst/>
          </a:prstGeom>
        </p:spPr>
        <p:txBody>
          <a:bodyPr/>
          <a:lstStyle>
            <a:lvl1pPr defTabSz="470534">
              <a:defRPr sz="5130">
                <a:effectLst>
                  <a:outerShdw sx="100000" sy="100000" kx="0" ky="0" algn="b" rotWithShape="0" blurRad="28956" dist="14478" dir="5400000">
                    <a:srgbClr val="000000"/>
                  </a:outerShdw>
                </a:effectLst>
              </a:defRPr>
            </a:lvl1pPr>
          </a:lstStyle>
          <a:p>
            <a:pPr/>
            <a:r>
              <a:t>Требования к средствам оперативной аналитической обработки</a:t>
            </a:r>
          </a:p>
        </p:txBody>
      </p:sp>
      <p:sp>
        <p:nvSpPr>
          <p:cNvPr id="147" name="Многомерное концептуальное представление данных (Multi-Dimensional Conceptual View)…"/>
          <p:cNvSpPr txBox="1"/>
          <p:nvPr>
            <p:ph type="body" idx="1"/>
          </p:nvPr>
        </p:nvSpPr>
        <p:spPr>
          <a:xfrm>
            <a:off x="1435100" y="2296852"/>
            <a:ext cx="21526500" cy="10652067"/>
          </a:xfrm>
          <a:prstGeom prst="rect">
            <a:avLst/>
          </a:prstGeom>
        </p:spPr>
        <p:txBody>
          <a:bodyPr/>
          <a:lstStyle/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Многомерное концептуальное представление данных (Multi-Dimensional Conceptual View)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Прозрачность (Transparency)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Доступность (Accessibility)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Устойчивая производительность (Consistent Reporting Performance)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Клиент - серверная архитектура (Client-Server Architecture)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Равноправие измерений (Generic Dimensionality)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Динамическая обработка разреженных матриц (Dynamic Sparse Matrix Handling)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Поддержка многопользовательского режима (Multi-User Support)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Неограниченная поддержка кроссмерных операций (Unrestricted Cross-dimensional Operations)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Интуитивное манипулирование данными (Intuitive Data Manipulation)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Гибкий механизм генерации отчетов (Flexible Reporting)</a:t>
            </a:r>
          </a:p>
          <a:p>
            <a:pPr marL="509523" indent="-509523" defTabSz="487044">
              <a:spcBef>
                <a:spcPts val="3400"/>
              </a:spcBef>
              <a:buSzPct val="100000"/>
              <a:buAutoNum type="arabicPeriod" startAt="1"/>
              <a:defRPr sz="3008">
                <a:effectLst>
                  <a:outerShdw sx="100000" sy="100000" kx="0" ky="0" algn="b" rotWithShape="0" blurRad="29971" dist="14985" dir="5400000">
                    <a:srgbClr val="000000"/>
                  </a:outerShdw>
                </a:effectLst>
              </a:defRPr>
            </a:pPr>
            <a:r>
              <a:t>Неограниченное количество измерений и уровней агрегации (Unlimited Dimensions and Aggregation Levels)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СПАСИБО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Концепции аналитической обработки данных (OLAP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Концепции аналитической обработки данных (OLAP)</a:t>
            </a:r>
          </a:p>
        </p:txBody>
      </p:sp>
      <p:sp>
        <p:nvSpPr>
          <p:cNvPr id="124" name="Апальков Павел…"/>
          <p:cNvSpPr txBox="1"/>
          <p:nvPr>
            <p:ph type="subTitle" sz="quarter" idx="1"/>
          </p:nvPr>
        </p:nvSpPr>
        <p:spPr>
          <a:xfrm>
            <a:off x="1435100" y="10072537"/>
            <a:ext cx="21526500" cy="1231901"/>
          </a:xfrm>
          <a:prstGeom prst="rect">
            <a:avLst/>
          </a:prstGeom>
        </p:spPr>
        <p:txBody>
          <a:bodyPr/>
          <a:lstStyle/>
          <a:p>
            <a:pPr/>
            <a:r>
              <a:t>Апальков Павел</a:t>
            </a:r>
          </a:p>
          <a:p>
            <a:pPr/>
            <a:r>
              <a:t>ИКБО-02-15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Новые концепции хранения и анализа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Новые концепции хранения и анализа данных</a:t>
            </a:r>
          </a:p>
        </p:txBody>
      </p:sp>
      <p:sp>
        <p:nvSpPr>
          <p:cNvPr id="127" name="1) Хранилища данных, или Склады данных (Data Warehouse) 2) Оперативная аналитическая обработка (OLAP) 3) Интеллектуальный анализ данных - ИАД (Data Mining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500"/>
            </a:pPr>
            <a:r>
              <a:t>1) Хранилища данных, или Склады данных (Data Warehouse)</a:t>
            </a:r>
            <a:br/>
            <a:r>
              <a:t>2) Оперативная аналитическая обработка (OLAP)</a:t>
            </a:r>
            <a:br/>
            <a:r>
              <a:t>3) Интеллектуальный анализ данных - ИАД (Data Mining)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пособы аналитической обработки данных в задаче поддержки принятия решени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1675">
              <a:defRPr sz="7650"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lvl1pPr>
          </a:lstStyle>
          <a:p>
            <a:pPr/>
            <a:r>
              <a:t>Способы аналитической обработки данных в задаче поддержки принятия решений</a:t>
            </a:r>
          </a:p>
        </p:txBody>
      </p:sp>
      <p:sp>
        <p:nvSpPr>
          <p:cNvPr id="130" name="Ститатические СПП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>
              <a:defRPr sz="6400"/>
            </a:pPr>
            <a:r>
              <a:t>Ститатические СППР </a:t>
            </a:r>
          </a:p>
          <a:p>
            <a:pPr marL="546100" indent="-546100">
              <a:defRPr sz="6400"/>
            </a:pPr>
            <a:r>
              <a:t>Динамические СППР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Сферы применения динамических СПП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Сферы применения динамических СППР</a:t>
            </a:r>
          </a:p>
        </p:txBody>
      </p:sp>
      <p:sp>
        <p:nvSpPr>
          <p:cNvPr id="133" name="Сфера детализированных данны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Сфера детализированных данных</a:t>
            </a:r>
          </a:p>
          <a:p>
            <a:pPr/>
            <a:r>
              <a:t>Сфера агрегированных показателей</a:t>
            </a:r>
          </a:p>
          <a:p>
            <a:pPr/>
            <a:r>
              <a:t>Сфера закономерностей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ch_01.gif" descr="sch_0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3106" y="-30511"/>
            <a:ext cx="20877788" cy="13777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Эдгар Кодд"/>
          <p:cNvSpPr txBox="1"/>
          <p:nvPr>
            <p:ph type="title"/>
          </p:nvPr>
        </p:nvSpPr>
        <p:spPr>
          <a:xfrm>
            <a:off x="1428750" y="-278230"/>
            <a:ext cx="21526500" cy="3568701"/>
          </a:xfrm>
          <a:prstGeom prst="rect">
            <a:avLst/>
          </a:prstGeom>
        </p:spPr>
        <p:txBody>
          <a:bodyPr/>
          <a:lstStyle/>
          <a:p>
            <a:pPr/>
            <a:r>
              <a:t>Эдгар Кодд</a:t>
            </a:r>
          </a:p>
        </p:txBody>
      </p:sp>
      <p:pic>
        <p:nvPicPr>
          <p:cNvPr id="13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0163" y="2908126"/>
            <a:ext cx="13643674" cy="10033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Текстовый блок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sch_02.gif" descr="sch_02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69" y="1885963"/>
            <a:ext cx="24234962" cy="9944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487" y="13388"/>
            <a:ext cx="18149026" cy="13594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