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3 шт.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Изображение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Изображение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Изображение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Введите цитату…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23" name="Иван Арсентьев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, альт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…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33" name="Изображение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 — альтернатив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заголовок, аль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Изображение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, аль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Изображение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ХНОЛОГИЯ КОНФИГУРАЦИОННОГО МОДЕЛИРОВАНИЯ И ЕЕ ПРИМЕНЕНИЕ ДЛЯ МУЛЬТИ МОДУЛЬНЫХ ПРОГРАММНЫХ СИСТЕМ"/>
          <p:cNvSpPr txBox="1"/>
          <p:nvPr>
            <p:ph type="ctrTitle"/>
          </p:nvPr>
        </p:nvSpPr>
        <p:spPr>
          <a:xfrm>
            <a:off x="1019412" y="2108567"/>
            <a:ext cx="22860001" cy="5723684"/>
          </a:xfrm>
          <a:prstGeom prst="rect">
            <a:avLst/>
          </a:prstGeom>
        </p:spPr>
        <p:txBody>
          <a:bodyPr/>
          <a:lstStyle>
            <a:lvl1pPr algn="ctr" defTabSz="354965">
              <a:defRPr sz="12341"/>
            </a:lvl1pPr>
          </a:lstStyle>
          <a:p>
            <a:pPr/>
            <a:r>
              <a:t>ТЕХНОЛОГИЯ КОНФИГУРАЦИОННОГО МОДЕЛИРОВАНИЯ И ЕЕ ПРИМЕНЕНИЕ ДЛЯ МУЛЬТИ МОДУЛЬНЫХ ПРОГРАММНЫХ СИСТЕМ</a:t>
            </a:r>
          </a:p>
        </p:txBody>
      </p:sp>
      <p:sp>
        <p:nvSpPr>
          <p:cNvPr id="167" name="Апальков Павел…"/>
          <p:cNvSpPr txBox="1"/>
          <p:nvPr>
            <p:ph type="subTitle" sz="quarter" idx="1"/>
          </p:nvPr>
        </p:nvSpPr>
        <p:spPr>
          <a:xfrm>
            <a:off x="762000" y="9950184"/>
            <a:ext cx="22860000" cy="2540001"/>
          </a:xfrm>
          <a:prstGeom prst="rect">
            <a:avLst/>
          </a:prstGeom>
        </p:spPr>
        <p:txBody>
          <a:bodyPr/>
          <a:lstStyle/>
          <a:p>
            <a:pPr algn="ctr" defTabSz="817244">
              <a:spcBef>
                <a:spcPts val="3100"/>
              </a:spcBef>
              <a:defRPr sz="7623"/>
            </a:pPr>
            <a:r>
              <a:t>Апальков Павел</a:t>
            </a:r>
          </a:p>
          <a:p>
            <a:pPr algn="ctr" defTabSz="817244">
              <a:spcBef>
                <a:spcPts val="3100"/>
              </a:spcBef>
              <a:defRPr sz="7623"/>
            </a:pPr>
            <a:r>
              <a:t>Икбо-02-15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Место конфигуратора в большой системе"/>
          <p:cNvSpPr txBox="1"/>
          <p:nvPr>
            <p:ph type="title"/>
          </p:nvPr>
        </p:nvSpPr>
        <p:spPr>
          <a:xfrm>
            <a:off x="762000" y="688799"/>
            <a:ext cx="22860000" cy="1605621"/>
          </a:xfrm>
          <a:prstGeom prst="rect">
            <a:avLst/>
          </a:prstGeom>
        </p:spPr>
        <p:txBody>
          <a:bodyPr/>
          <a:lstStyle>
            <a:lvl1pPr algn="ctr" defTabSz="330200">
              <a:defRPr sz="12120"/>
            </a:lvl1pPr>
          </a:lstStyle>
          <a:p>
            <a:pPr/>
            <a:r>
              <a:t>Место конфигуратора в большой системе</a:t>
            </a:r>
          </a:p>
        </p:txBody>
      </p:sp>
      <p:pic>
        <p:nvPicPr>
          <p:cNvPr id="193" name="Место конфигуратора.pdf" descr="Место конфигуратора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3607" y="2609734"/>
            <a:ext cx="11696786" cy="10663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остав Адаптированного модуля"/>
          <p:cNvSpPr txBox="1"/>
          <p:nvPr>
            <p:ph type="title"/>
          </p:nvPr>
        </p:nvSpPr>
        <p:spPr>
          <a:xfrm>
            <a:off x="762000" y="661240"/>
            <a:ext cx="22860000" cy="2260461"/>
          </a:xfrm>
          <a:prstGeom prst="rect">
            <a:avLst/>
          </a:prstGeom>
        </p:spPr>
        <p:txBody>
          <a:bodyPr/>
          <a:lstStyle>
            <a:lvl1pPr algn="ctr" defTabSz="421004">
              <a:defRPr sz="15453"/>
            </a:lvl1pPr>
          </a:lstStyle>
          <a:p>
            <a:pPr/>
            <a:r>
              <a:t>Состав Адаптированного модуля</a:t>
            </a:r>
          </a:p>
        </p:txBody>
      </p:sp>
      <p:pic>
        <p:nvPicPr>
          <p:cNvPr id="196" name="Состав модуля адаптивный.pdf" descr="Состав модуля адаптивный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4470" y="2758562"/>
            <a:ext cx="15915060" cy="9991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Схема взаимодействия"/>
          <p:cNvSpPr txBox="1"/>
          <p:nvPr>
            <p:ph type="title"/>
          </p:nvPr>
        </p:nvSpPr>
        <p:spPr>
          <a:xfrm>
            <a:off x="762000" y="936826"/>
            <a:ext cx="22860000" cy="1875717"/>
          </a:xfrm>
          <a:prstGeom prst="rect">
            <a:avLst/>
          </a:prstGeom>
        </p:spPr>
        <p:txBody>
          <a:bodyPr/>
          <a:lstStyle>
            <a:lvl1pPr algn="ctr" defTabSz="379729">
              <a:defRPr sz="13938"/>
            </a:lvl1pPr>
          </a:lstStyle>
          <a:p>
            <a:pPr/>
            <a:r>
              <a:t>Схема взаимодействия</a:t>
            </a:r>
          </a:p>
        </p:txBody>
      </p:sp>
      <p:pic>
        <p:nvPicPr>
          <p:cNvPr id="199" name="Схема взаимодействия.pdf" descr="Схема взаимодействия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74" y="3746581"/>
            <a:ext cx="21972252" cy="380621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 - правка конфигурации пользователем;…"/>
          <p:cNvSpPr txBox="1"/>
          <p:nvPr>
            <p:ph type="body" idx="4294967295"/>
          </p:nvPr>
        </p:nvSpPr>
        <p:spPr>
          <a:xfrm>
            <a:off x="1240634" y="8486836"/>
            <a:ext cx="22860001" cy="5925515"/>
          </a:xfrm>
          <a:prstGeom prst="rect">
            <a:avLst/>
          </a:prstGeom>
        </p:spPr>
        <p:txBody>
          <a:bodyPr/>
          <a:lstStyle/>
          <a:p>
            <a:pPr marL="581210" indent="-581210" defTabSz="775969">
              <a:spcBef>
                <a:spcPts val="3600"/>
              </a:spcBef>
              <a:buClr>
                <a:schemeClr val="accent1"/>
              </a:buClr>
              <a:buFont typeface="Symbol"/>
              <a:buChar char="·"/>
              <a:defRPr sz="4512">
                <a:solidFill>
                  <a:srgbClr val="FFFFFF"/>
                </a:solidFill>
              </a:defRPr>
            </a:pPr>
            <a:r>
              <a:t>1 - правка конфигурации пользователем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1210" indent="-581210" defTabSz="775969">
              <a:spcBef>
                <a:spcPts val="3600"/>
              </a:spcBef>
              <a:buClr>
                <a:schemeClr val="accent1"/>
              </a:buClr>
              <a:buFont typeface="Symbol"/>
              <a:buChar char="·"/>
              <a:defRPr sz="4512">
                <a:solidFill>
                  <a:srgbClr val="FFFFFF"/>
                </a:solidFill>
              </a:defRPr>
            </a:pPr>
            <a:r>
              <a:t>2 - передача информации от конфигуратора к модулю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1210" indent="-581210" defTabSz="775969">
              <a:spcBef>
                <a:spcPts val="3600"/>
              </a:spcBef>
              <a:buClr>
                <a:schemeClr val="accent1"/>
              </a:buClr>
              <a:buFont typeface="Symbol"/>
              <a:buChar char="·"/>
              <a:defRPr sz="4512">
                <a:solidFill>
                  <a:srgbClr val="FFFFFF"/>
                </a:solidFill>
              </a:defRPr>
            </a:pPr>
            <a:r>
              <a:t>3 - подтверждение обновления конфигурации от модуля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1210" indent="-581210" defTabSz="775969">
              <a:spcBef>
                <a:spcPts val="3600"/>
              </a:spcBef>
              <a:buClr>
                <a:schemeClr val="accent1"/>
              </a:buClr>
              <a:buFont typeface="Symbol"/>
              <a:buChar char="·"/>
              <a:defRPr sz="4512">
                <a:solidFill>
                  <a:srgbClr val="FFFFFF"/>
                </a:solidFill>
              </a:defRPr>
            </a:pPr>
            <a:r>
              <a:t>4 – вывод результата на экран пользователя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Спасибо за внимание!"/>
          <p:cNvSpPr txBox="1"/>
          <p:nvPr>
            <p:ph type="title"/>
          </p:nvPr>
        </p:nvSpPr>
        <p:spPr>
          <a:xfrm>
            <a:off x="762000" y="3683000"/>
            <a:ext cx="22860000" cy="6350000"/>
          </a:xfrm>
          <a:prstGeom prst="rect">
            <a:avLst/>
          </a:prstGeom>
        </p:spPr>
        <p:txBody>
          <a:bodyPr/>
          <a:lstStyle>
            <a:lvl1pPr algn="ctr" defTabSz="668655">
              <a:defRPr sz="24543"/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rcRect l="0" t="0" r="51943" b="0"/>
          <a:stretch>
            <a:fillRect/>
          </a:stretch>
        </p:blipFill>
        <p:spPr>
          <a:xfrm>
            <a:off x="13062548" y="-30017"/>
            <a:ext cx="10821767" cy="1377609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Монолитная АРХИТЕКТУРА"/>
          <p:cNvSpPr txBox="1"/>
          <p:nvPr>
            <p:ph type="title"/>
          </p:nvPr>
        </p:nvSpPr>
        <p:spPr>
          <a:xfrm>
            <a:off x="768350" y="4347467"/>
            <a:ext cx="11418392" cy="5021066"/>
          </a:xfrm>
          <a:prstGeom prst="rect">
            <a:avLst/>
          </a:prstGeom>
        </p:spPr>
        <p:txBody>
          <a:bodyPr/>
          <a:lstStyle>
            <a:lvl1pPr algn="ctr" defTabSz="553084">
              <a:defRPr sz="19162"/>
            </a:lvl1pPr>
          </a:lstStyle>
          <a:p>
            <a:pPr/>
            <a:r>
              <a:t>Монолитная АРХИТЕКТУРА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Проблемы монолитной систе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Проблемы монолитной системы </a:t>
            </a:r>
          </a:p>
        </p:txBody>
      </p:sp>
      <p:sp>
        <p:nvSpPr>
          <p:cNvPr id="173" name="необходимо ориентироваться в большом объеме кода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3400"/>
              </a:spcBef>
              <a:buChar char="‣"/>
              <a:defRPr sz="4224">
                <a:solidFill>
                  <a:srgbClr val="FFFFFF"/>
                </a:solidFill>
              </a:defRPr>
            </a:pPr>
            <a:r>
              <a:t>необходимо ориентироваться в большом объеме кода; 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558800" indent="-558800" defTabSz="726440">
              <a:spcBef>
                <a:spcPts val="3400"/>
              </a:spcBef>
              <a:buChar char="‣"/>
              <a:defRPr sz="4224">
                <a:solidFill>
                  <a:srgbClr val="FFFFFF"/>
                </a:solidFill>
              </a:defRPr>
            </a:pPr>
            <a:r>
              <a:t>при добавлении нового функционала, его декомпозиция сильно ограничена, что приводит к большим временным, и, следовательно, финансовым затратам со стороны заказчика; 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558800" indent="-558800" defTabSz="726440">
              <a:spcBef>
                <a:spcPts val="3400"/>
              </a:spcBef>
              <a:buChar char="‣"/>
              <a:defRPr sz="4224">
                <a:solidFill>
                  <a:srgbClr val="FFFFFF"/>
                </a:solidFill>
              </a:defRPr>
            </a:pPr>
            <a:r>
              <a:t>при выходе из стоя какого либо компонента большой системы, вся система выходит из строя, что является неприемлемым для многих предприятий; 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558800" indent="-558800" defTabSz="726440">
              <a:spcBef>
                <a:spcPts val="3400"/>
              </a:spcBef>
              <a:buChar char="‣"/>
              <a:defRPr sz="4224">
                <a:solidFill>
                  <a:srgbClr val="FFFFFF"/>
                </a:solidFill>
              </a:defRPr>
            </a:pPr>
            <a:r>
              <a:t>сильная ограниченность в используемых технологиях; </a:t>
            </a: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558800" indent="-558800" defTabSz="726440">
              <a:spcBef>
                <a:spcPts val="3400"/>
              </a:spcBef>
              <a:buChar char="‣"/>
              <a:defRPr sz="4224">
                <a:solidFill>
                  <a:srgbClr val="FFFFFF"/>
                </a:solidFill>
              </a:defRPr>
            </a:pPr>
            <a:r>
              <a:t>масштабирование может быть осуществлено только посредством копирования системы на отдельный сервер.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Мультимодульная АРХИТЕКТУРА"/>
          <p:cNvSpPr txBox="1"/>
          <p:nvPr>
            <p:ph type="title"/>
          </p:nvPr>
        </p:nvSpPr>
        <p:spPr>
          <a:xfrm>
            <a:off x="11566679" y="4898477"/>
            <a:ext cx="12327717" cy="3919046"/>
          </a:xfrm>
          <a:prstGeom prst="rect">
            <a:avLst/>
          </a:prstGeom>
        </p:spPr>
        <p:txBody>
          <a:bodyPr/>
          <a:lstStyle>
            <a:lvl1pPr algn="ctr" defTabSz="429259">
              <a:defRPr sz="14872"/>
            </a:lvl1pPr>
          </a:lstStyle>
          <a:p>
            <a:pPr/>
            <a:r>
              <a:t>Мультимодульная АРХИТЕКТУРА</a:t>
            </a:r>
          </a:p>
        </p:txBody>
      </p:sp>
      <p:pic>
        <p:nvPicPr>
          <p:cNvPr id="176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rcRect l="50299" t="0" r="0" b="0"/>
          <a:stretch>
            <a:fillRect/>
          </a:stretch>
        </p:blipFill>
        <p:spPr>
          <a:xfrm>
            <a:off x="1131192" y="415925"/>
            <a:ext cx="10467312" cy="12884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онятие модуля"/>
          <p:cNvSpPr txBox="1"/>
          <p:nvPr>
            <p:ph type="title"/>
          </p:nvPr>
        </p:nvSpPr>
        <p:spPr>
          <a:xfrm>
            <a:off x="1092702" y="3683000"/>
            <a:ext cx="10667919" cy="6350000"/>
          </a:xfrm>
          <a:prstGeom prst="rect">
            <a:avLst/>
          </a:prstGeom>
        </p:spPr>
        <p:txBody>
          <a:bodyPr/>
          <a:lstStyle>
            <a:lvl1pPr algn="ctr" defTabSz="668655">
              <a:defRPr sz="24543"/>
            </a:lvl1pPr>
          </a:lstStyle>
          <a:p>
            <a:pPr/>
            <a:r>
              <a:t>Понятие модуля</a:t>
            </a:r>
          </a:p>
        </p:txBody>
      </p:sp>
      <p:pic>
        <p:nvPicPr>
          <p:cNvPr id="179" name="1.1.png" descr="1.1.png"/>
          <p:cNvPicPr>
            <a:picLocks noChangeAspect="1"/>
          </p:cNvPicPr>
          <p:nvPr/>
        </p:nvPicPr>
        <p:blipFill>
          <a:blip r:embed="rId2">
            <a:extLst/>
          </a:blip>
          <a:srcRect l="82800" t="0" r="0" b="74380"/>
          <a:stretch>
            <a:fillRect/>
          </a:stretch>
        </p:blipFill>
        <p:spPr>
          <a:xfrm>
            <a:off x="12852003" y="1904087"/>
            <a:ext cx="9468915" cy="86288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Состав сервиса"/>
          <p:cNvSpPr txBox="1"/>
          <p:nvPr>
            <p:ph type="title"/>
          </p:nvPr>
        </p:nvSpPr>
        <p:spPr>
          <a:xfrm>
            <a:off x="762000" y="1295087"/>
            <a:ext cx="22860000" cy="2362201"/>
          </a:xfrm>
          <a:prstGeom prst="rect">
            <a:avLst/>
          </a:prstGeom>
        </p:spPr>
        <p:txBody>
          <a:bodyPr/>
          <a:lstStyle>
            <a:lvl1pPr algn="ctr" defTabSz="478790">
              <a:defRPr sz="17574"/>
            </a:lvl1pPr>
          </a:lstStyle>
          <a:p>
            <a:pPr/>
            <a:r>
              <a:t>Состав сервиса</a:t>
            </a:r>
          </a:p>
        </p:txBody>
      </p:sp>
      <p:pic>
        <p:nvPicPr>
          <p:cNvPr id="182" name="Схема сервса.pdf" descr="Схема сервса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153" y="5428121"/>
            <a:ext cx="23547694" cy="4298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Конфигурация Модуля"/>
          <p:cNvSpPr txBox="1"/>
          <p:nvPr>
            <p:ph type="title"/>
          </p:nvPr>
        </p:nvSpPr>
        <p:spPr>
          <a:xfrm>
            <a:off x="762000" y="909267"/>
            <a:ext cx="22860000" cy="2053772"/>
          </a:xfrm>
          <a:prstGeom prst="rect">
            <a:avLst/>
          </a:prstGeom>
        </p:spPr>
        <p:txBody>
          <a:bodyPr/>
          <a:lstStyle>
            <a:lvl1pPr algn="ctr" defTabSz="412750">
              <a:defRPr sz="15150"/>
            </a:lvl1pPr>
          </a:lstStyle>
          <a:p>
            <a:pPr/>
            <a:r>
              <a:t>Конфигурация Модуля</a:t>
            </a:r>
          </a:p>
        </p:txBody>
      </p:sp>
      <p:sp>
        <p:nvSpPr>
          <p:cNvPr id="185" name="Конфигурацию модуля можно задать тремя способами:…"/>
          <p:cNvSpPr txBox="1"/>
          <p:nvPr>
            <p:ph type="body" idx="4294967295"/>
          </p:nvPr>
        </p:nvSpPr>
        <p:spPr>
          <a:xfrm>
            <a:off x="762000" y="4418282"/>
            <a:ext cx="22860000" cy="719435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r>
              <a:t>Конфигурацию модуля можно задать тремя способами: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8308" indent="-618308">
              <a:buClr>
                <a:schemeClr val="accent1"/>
              </a:buClr>
              <a:buFont typeface="Symbol"/>
              <a:buChar char="·"/>
              <a:defRPr>
                <a:solidFill>
                  <a:srgbClr val="FFFFFF"/>
                </a:solidFill>
              </a:defRPr>
            </a:pPr>
            <a:r>
              <a:t>непосредственно в коде (дефолтная конфигурация)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8308" indent="-618308">
              <a:buClr>
                <a:schemeClr val="accent1"/>
              </a:buClr>
              <a:buFont typeface="Symbol"/>
              <a:buChar char="·"/>
              <a:defRPr>
                <a:solidFill>
                  <a:srgbClr val="FFFFFF"/>
                </a:solidFill>
              </a:defRPr>
            </a:pPr>
            <a:r>
              <a:t>в ресурсном файле (файловая конфигурация)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8308" indent="-618308">
              <a:buClr>
                <a:schemeClr val="accent1"/>
              </a:buClr>
              <a:buFont typeface="Symbol"/>
              <a:buChar char="·"/>
              <a:defRPr>
                <a:solidFill>
                  <a:srgbClr val="FFFFFF"/>
                </a:solidFill>
              </a:defRPr>
            </a:pPr>
            <a:r>
              <a:t>с помощью внешнего запроса (удаленная конфигурация)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Состав модуля"/>
          <p:cNvSpPr txBox="1"/>
          <p:nvPr>
            <p:ph type="title"/>
          </p:nvPr>
        </p:nvSpPr>
        <p:spPr>
          <a:xfrm>
            <a:off x="762000" y="881709"/>
            <a:ext cx="22860000" cy="1698104"/>
          </a:xfrm>
          <a:prstGeom prst="rect">
            <a:avLst/>
          </a:prstGeom>
        </p:spPr>
        <p:txBody>
          <a:bodyPr/>
          <a:lstStyle>
            <a:lvl1pPr algn="ctr" defTabSz="338454">
              <a:defRPr sz="12423"/>
            </a:lvl1pPr>
          </a:lstStyle>
          <a:p>
            <a:pPr/>
            <a:r>
              <a:t>Состав модуля</a:t>
            </a:r>
          </a:p>
        </p:txBody>
      </p:sp>
      <p:pic>
        <p:nvPicPr>
          <p:cNvPr id="188" name="Состав модуля.pdf" descr="Состав модуля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646" y="3097594"/>
            <a:ext cx="15502708" cy="9732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Конфигурационное моделирование"/>
          <p:cNvSpPr txBox="1"/>
          <p:nvPr>
            <p:ph type="title"/>
          </p:nvPr>
        </p:nvSpPr>
        <p:spPr>
          <a:xfrm>
            <a:off x="762000" y="5867500"/>
            <a:ext cx="22860000" cy="1981000"/>
          </a:xfrm>
          <a:prstGeom prst="rect">
            <a:avLst/>
          </a:prstGeom>
        </p:spPr>
        <p:txBody>
          <a:bodyPr/>
          <a:lstStyle>
            <a:lvl1pPr defTabSz="387984">
              <a:defRPr sz="14241"/>
            </a:lvl1pPr>
          </a:lstStyle>
          <a:p>
            <a:pPr/>
            <a:r>
              <a:t>Конфигурационное моделирование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