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5" y="990595"/>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3752854" y="1190620"/>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3800475" y="5229225"/>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828675" y="19659"/>
            <a:ext cx="9982204" cy="1001562"/>
          </a:xfrm>
          <a:prstGeom prst="rect">
            <a:avLst/>
          </a:prstGeom>
        </p:spPr>
        <p:txBody>
          <a:bodyPr vert="horz" wrap="square" lIns="0" tIns="16510" rIns="0" bIns="0" rtlCol="0">
            <a:spAutoFit/>
          </a:bodyPr>
          <a:lstStyle/>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9" name="object 9"/>
          <p:cNvPicPr/>
          <p:nvPr/>
        </p:nvPicPr>
        <p:blipFill>
          <a:blip r:embed="rId3" cstate="print"/>
          <a:stretch>
            <a:fillRect/>
          </a:stretch>
        </p:blipFill>
        <p:spPr>
          <a:xfrm>
            <a:off x="676270"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6" y="3314155"/>
            <a:ext cx="8610604" cy="2308324"/>
          </a:xfrm>
          <a:prstGeom prst="rect">
            <a:avLst/>
          </a:prstGeom>
          <a:noFill/>
        </p:spPr>
        <p:txBody>
          <a:bodyPr wrap="square" rtlCol="0">
            <a:spAutoFit/>
          </a:bodyPr>
          <a:lstStyle/>
          <a:p>
            <a:pPr/>
            <a:r>
              <a:rPr sz="2400"/>
              <a:t>STUDENT NAME: N.PAVITHRA</a:t>
            </a:r>
          </a:p>
          <a:p>
            <a:pPr/>
            <a:r>
              <a:rPr sz="2400"/>
              <a:t>REGISTER NO     : 312210121    </a:t>
            </a:r>
          </a:p>
          <a:p>
            <a:pPr/>
            <a:r>
              <a:rPr sz="2400"/>
              <a:t>DEPARTMENT    : B.COM (MARKETING MANAGEMENT)</a:t>
            </a:r>
          </a:p>
          <a:p>
            <a:pPr/>
            <a:r>
              <a:rPr sz="2400"/>
              <a:t>COLLEGE             : VALLIAMMAL COLLEGE FOR WOMEN</a:t>
            </a:r>
          </a:p>
          <a:p>
            <a:pPr/>
            <a:r>
              <a:rPr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739768" y="291149"/>
            <a:ext cx="3303900" cy="758186"/>
          </a:xfrm>
          <a:prstGeom prst="rect">
            <a:avLst/>
          </a:prstGeom>
        </p:spPr>
        <p:txBody>
          <a:bodyPr vert="horz" wrap="square" lIns="0" tIns="13335" rIns="0" bIns="0" rtlCol="0">
            <a:spAutoFit/>
          </a:bodyPr>
          <a:lstStyle/>
          <a:p>
            <a:pPr marL="12696">
              <a:lnSpc>
                <a:spcPct val="100000"/>
              </a:lnSpc>
              <a:spcBef>
                <a:spcPts val="105"/>
              </a:spcBef>
            </a:pPr>
            <a:r>
              <a:rPr b="1" sz="4800">
                <a:latin typeface="Trebuchet MS"/>
                <a:cs typeface="Trebuchet MS"/>
              </a:rPr>
              <a:t>M</a:t>
            </a:r>
            <a:r>
              <a:rPr b="1" sz="4800">
                <a:latin typeface="Trebuchet MS"/>
                <a:cs typeface="Trebuchet MS"/>
              </a:rPr>
              <a:t>O</a:t>
            </a:r>
            <a:r>
              <a:rPr b="1" sz="4800">
                <a:latin typeface="Trebuchet MS"/>
                <a:cs typeface="Trebuchet MS"/>
              </a:rPr>
              <a:t>D</a:t>
            </a:r>
            <a:r>
              <a:rPr b="1" sz="4800">
                <a:latin typeface="Trebuchet MS"/>
                <a:cs typeface="Trebuchet MS"/>
              </a:rPr>
              <a:t>E</a:t>
            </a:r>
            <a:r>
              <a:rPr b="1" sz="4800">
                <a:latin typeface="Trebuchet MS"/>
                <a:cs typeface="Trebuchet MS"/>
              </a:rPr>
              <a:t>LL</a:t>
            </a:r>
            <a:r>
              <a:rPr b="1" sz="4800">
                <a:latin typeface="Trebuchet MS"/>
                <a:cs typeface="Trebuchet MS"/>
              </a:rPr>
              <a:t>I</a:t>
            </a:r>
            <a:r>
              <a:rPr b="1" sz="4800">
                <a:latin typeface="Trebuchet MS"/>
                <a:cs typeface="Trebuchet MS"/>
              </a:rPr>
              <a:t>N</a:t>
            </a:r>
            <a:r>
              <a:rPr b="1" sz="4800">
                <a:latin typeface="Trebuchet MS"/>
                <a:cs typeface="Trebuchet MS"/>
              </a:rPr>
              <a:t>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447B3BDF-22EB-C05A-1B3E-336B044FF297}"/>
              </a:ext>
            </a:extLst>
          </p:cNvPr>
          <p:cNvSpPr txBox="1"/>
          <p:nvPr/>
        </p:nvSpPr>
        <p:spPr>
          <a:xfrm>
            <a:off x="509075" y="1049335"/>
            <a:ext cx="9465580" cy="5262976"/>
          </a:xfrm>
          <a:prstGeom prst="rect">
            <a:avLst/>
          </a:prstGeom>
          <a:noFill/>
        </p:spPr>
        <p:txBody>
          <a:bodyPr wrap="square" rtlCol="0">
            <a:spAutoFit/>
          </a:bodyPr>
          <a:lstStyle/>
          <a:p>
            <a:pPr/>
            <a:r>
              <a:rPr b="1" sz="2400"/>
              <a:t>1.</a:t>
            </a:r>
            <a:r>
              <a:rPr sz="2400"/>
              <a:t> </a:t>
            </a:r>
            <a:r>
              <a:rPr b="1" sz="2400"/>
              <a:t>Data Collection:</a:t>
            </a:r>
            <a:r>
              <a:rPr sz="2400"/>
              <a:t> Gather employee performance data (e.g., sales numbers, customer satisfaction ratings, task completion rates).
</a:t>
            </a:r>
            <a:r>
              <a:rPr b="1" sz="2400"/>
              <a:t>2.</a:t>
            </a:r>
            <a:r>
              <a:rPr sz="2400"/>
              <a:t> </a:t>
            </a:r>
            <a:r>
              <a:rPr b="1" sz="2400"/>
              <a:t>Data Entry: </a:t>
            </a:r>
            <a:r>
              <a:rPr sz="2400"/>
              <a:t>Enter data into an Excel spreadsheet.
</a:t>
            </a:r>
            <a:r>
              <a:rPr b="1" sz="2400"/>
              <a:t>3. Data Cleaning</a:t>
            </a:r>
            <a:r>
              <a:rPr sz="2400"/>
              <a:t>: Ensure data accuracy, handle missing values, and remove duplicates.
</a:t>
            </a:r>
            <a:r>
              <a:rPr b="1" sz="2400"/>
              <a:t>4. Performance Metrics:</a:t>
            </a:r>
            <a:r>
              <a:rPr sz="2400"/>
              <a:t> Calculate performance metrics (e.g., average sales, satisfaction ratings, task completion rates).
</a:t>
            </a:r>
            <a:r>
              <a:rPr b="1" sz="2400"/>
              <a:t>5. Weightage Assignment: </a:t>
            </a:r>
            <a:r>
              <a:rPr sz="2400"/>
              <a:t>Assign weights to each metric based on importance.
</a:t>
            </a:r>
            <a:r>
              <a:rPr b="1" sz="2400"/>
              <a:t>6. Scoring:</a:t>
            </a:r>
            <a:r>
              <a:rPr sz="2400"/>
              <a:t> Calculate a weighted score for each employee.
</a:t>
            </a:r>
            <a:r>
              <a:rPr b="1" sz="2400"/>
              <a:t>7. Ranking: </a:t>
            </a:r>
            <a:r>
              <a:rPr sz="2400"/>
              <a:t>Rank employees based on their scores.
</a:t>
            </a:r>
            <a:r>
              <a:rPr b="1" sz="2400"/>
              <a:t>8. Visualization: </a:t>
            </a:r>
            <a:r>
              <a:rPr sz="2400"/>
              <a:t>Use charts and graphs to visualize performance data.
</a:t>
            </a:r>
            <a:r>
              <a:rPr b="1" sz="2400"/>
              <a:t>9. Analysis: </a:t>
            </a:r>
            <a:r>
              <a:rPr sz="2400"/>
              <a:t>Analyze data to identify trends, strengths, and weaknesses.
</a:t>
            </a:r>
            <a:r>
              <a:rPr b="1" sz="2400"/>
              <a:t>10. Insights:</a:t>
            </a:r>
            <a:r>
              <a:rPr sz="2400"/>
              <a:t> Draw insights and recommendations for improvement</a:t>
            </a:r>
            <a:r>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220490-1BC0-D195-7FAF-DE495BDBD334}"/>
              </a:ext>
            </a:extLst>
          </p:cNvPr>
          <p:cNvSpPr>
            <a:spLocks noGrp="1"/>
          </p:cNvSpPr>
          <p:nvPr>
            <p:ph type="body" idx="1"/>
          </p:nvPr>
        </p:nvSpPr>
        <p:spPr>
          <a:xfrm>
            <a:off x="1305659" y="541097"/>
            <a:ext cx="6701618" cy="5079694"/>
          </a:xfrm>
        </p:spPr>
        <p:txBody>
          <a:bodyPr/>
          <a:lstStyle/>
          <a:p>
            <a:pPr/>
            <a:r>
              <a:rPr b="1" sz="2400"/>
              <a:t>Some commonly used Excel functions for performance analysis include:
</a:t>
            </a:r>
            <a:r>
              <a:rPr sz="2400"/>
              <a:t>
- AVERAGE
- SUM
- COUNT
- IF
- VLOOKUP
- INDEX/MATCH
- PivotTables
- Charts and graphs (e.g., bar, column, line, scatter plots)</a:t>
            </a:r>
          </a:p>
        </p:txBody>
      </p:sp>
    </p:spTree>
    <p:extLst>
      <p:ext uri="{BB962C8B-B14F-4D97-AF65-F5344CB8AC3E}">
        <p14:creationId xmlns:p14="http://schemas.microsoft.com/office/powerpoint/2010/main" val="40600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755325" y="385441"/>
            <a:ext cx="2437134" cy="758186"/>
          </a:xfrm>
          <a:prstGeom prst="rect">
            <a:avLst/>
          </a:prstGeom>
        </p:spPr>
        <p:txBody>
          <a:bodyPr vert="horz" wrap="square" lIns="0" tIns="13335" rIns="0" bIns="0" rtlCol="0">
            <a:spAutoFit/>
          </a:bodyPr>
          <a:lstStyle/>
          <a:p>
            <a:pPr marL="12696">
              <a:lnSpc>
                <a:spcPct val="100000"/>
              </a:lnSpc>
              <a:spcBef>
                <a:spcPts val="105"/>
              </a:spcBef>
            </a:pPr>
            <a:r>
              <a:rPr/>
              <a:t>R</a:t>
            </a:r>
            <a:r>
              <a:rPr/>
              <a:t>E</a:t>
            </a:r>
            <a:r>
              <a:rPr/>
              <a:t>S</a:t>
            </a:r>
            <a:r>
              <a:rPr/>
              <a:t>U</a:t>
            </a:r>
            <a:r>
              <a:rPr/>
              <a:t>L</a:t>
            </a:r>
            <a:r>
              <a:rPr/>
              <a:t>TS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12</a:t>
            </a: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pPr/>
            <a:r>
              <a:rPr>
                <a:latin typeface="Times New Roman"/>
                <a:cs typeface="Times New Roman"/>
              </a:rPr>
              <a:t>conclusion</a:t>
            </a:r>
          </a:p>
        </p:txBody>
      </p:sp>
      <p:sp>
        <p:nvSpPr>
          <p:cNvPr id="3" name="TextBox 2">
            <a:extLst>
              <a:ext uri="{FF2B5EF4-FFF2-40B4-BE49-F238E27FC236}">
                <a16:creationId xmlns:a16="http://schemas.microsoft.com/office/drawing/2014/main" id="{32F92AA3-721F-7D72-C531-69581C47846F}"/>
              </a:ext>
            </a:extLst>
          </p:cNvPr>
          <p:cNvSpPr txBox="1"/>
          <p:nvPr/>
        </p:nvSpPr>
        <p:spPr>
          <a:xfrm>
            <a:off x="1156813" y="1314059"/>
            <a:ext cx="8210038" cy="5201417"/>
          </a:xfrm>
          <a:prstGeom prst="rect">
            <a:avLst/>
          </a:prstGeom>
          <a:noFill/>
        </p:spPr>
        <p:txBody>
          <a:bodyPr wrap="square" rtlCol="0">
            <a:spAutoFit/>
          </a:bodyPr>
          <a:lstStyle/>
          <a:p>
            <a:pPr marL="342900" indent="-342900">
              <a:buFont typeface="Arial"/>
              <a:buChar char="•"/>
            </a:pPr>
            <a:r>
              <a:rPr b="1" sz="2400"/>
              <a:t>
</a:t>
            </a:r>
            <a:r>
              <a:rPr b="1" sz="2800"/>
              <a:t> Employee performance analysis revealed areas of strength and weakness across teams.
 Recommendations include targeted training programs and coaching for underperforming employees.
 Top performers should be recognized and rewarded   to boost engagement.
 Future steps include quarterly performance reviews and continuous monitoring.
 Let’s work together to implement these changes and drive business success </a:t>
            </a:r>
          </a:p>
        </p:txBody>
      </p:sp>
      <p:sp>
        <p:nvSpPr>
          <p:cNvPr id="4" name="Oval 3">
            <a:extLst>
              <a:ext uri="{FF2B5EF4-FFF2-40B4-BE49-F238E27FC236}">
                <a16:creationId xmlns:a16="http://schemas.microsoft.com/office/drawing/2014/main" id="{9A499BBE-E560-70AD-DC03-A13A1605B5A2}"/>
              </a:ext>
            </a:extLst>
          </p:cNvPr>
          <p:cNvSpPr/>
          <p:nvPr/>
        </p:nvSpPr>
        <p:spPr>
          <a:xfrm>
            <a:off x="1156813" y="1143627"/>
            <a:ext cx="628287" cy="47628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3724"/>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7646"/>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3528"/>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7842"/>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7842"/>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7645"/>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3528"/>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7842"/>
            </a:srgbClr>
          </a:solidFill>
        </p:spPr>
        <p:txBody>
          <a:bodyPr wrap="square" lIns="0" tIns="0" rIns="0" bIns="0" rtlCol="0"/>
          <a:lstStyle/>
          <a:p>
            <a:pPr/>
          </a:p>
        </p:txBody>
      </p:sp>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739768" y="829623"/>
            <a:ext cx="3909696" cy="678181"/>
          </a:xfrm>
          <a:prstGeom prst="rect">
            <a:avLst/>
          </a:prstGeom>
        </p:spPr>
        <p:txBody>
          <a:bodyPr vert="horz" wrap="square" lIns="0" tIns="16510" rIns="0" bIns="0" rtlCol="0">
            <a:spAutoFit/>
          </a:bodyPr>
          <a:lstStyle/>
          <a:p>
            <a:pPr marL="12696">
              <a:lnSpc>
                <a:spcPct val="100000"/>
              </a:lnSpc>
              <a:spcBef>
                <a:spcPts val="130"/>
              </a:spcBef>
            </a:pPr>
            <a:r>
              <a:rPr sz="4250"/>
              <a:t>PROJECT</a:t>
            </a:r>
            <a:r>
              <a:rPr sz="4250"/>
              <a:t> </a:t>
            </a:r>
            <a:r>
              <a:rPr sz="4250"/>
              <a:t>TITLE</a:t>
            </a:r>
          </a:p>
        </p:txBody>
      </p:sp>
      <p:grpSp>
        <p:nvGrpSpPr>
          <p:cNvPr id="18" name="object 18"/>
          <p:cNvGrpSpPr/>
          <p:nvPr/>
        </p:nvGrpSpPr>
        <p:grpSpPr>
          <a:xfrm>
            <a:off x="466729" y="6410329"/>
            <a:ext cx="3705220" cy="295279"/>
            <a:chOff x="466729" y="6410329"/>
            <a:chExt cx="3705220" cy="295279"/>
          </a:xfrm>
        </p:grpSpPr>
        <p:pic>
          <p:nvPicPr>
            <p:cNvPr id="19" name="object 19"/>
            <p:cNvPicPr/>
            <p:nvPr/>
          </p:nvPicPr>
          <p:blipFill>
            <a:blip r:embed="rId2" cstate="print"/>
            <a:stretch>
              <a:fillRect/>
            </a:stretch>
          </p:blipFill>
          <p:spPr>
            <a:xfrm>
              <a:off x="676270" y="6467479"/>
              <a:ext cx="2143125" cy="200025"/>
            </a:xfrm>
            <a:prstGeom prst="rect">
              <a:avLst/>
            </a:prstGeom>
          </p:spPr>
        </p:pic>
        <p:pic>
          <p:nvPicPr>
            <p:cNvPr id="20" name="object 20"/>
            <p:cNvPicPr/>
            <p:nvPr/>
          </p:nvPicPr>
          <p:blipFill>
            <a:blip r:embed="rId3" cstate="print"/>
            <a:stretch>
              <a:fillRect/>
            </a:stretch>
          </p:blipFill>
          <p:spPr>
            <a:xfrm>
              <a:off x="466729" y="6410329"/>
              <a:ext cx="3705220" cy="295279"/>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1" y="2123270"/>
            <a:ext cx="8593233" cy="1446553"/>
          </a:xfrm>
          <a:prstGeom prst="rect">
            <a:avLst/>
          </a:prstGeom>
          <a:noFill/>
        </p:spPr>
        <p:txBody>
          <a:bodyPr wrap="square" rtlCol="0">
            <a:spAutoFit/>
          </a:bodyPr>
          <a:lstStyle/>
          <a:p>
            <a:pPr/>
            <a:r>
              <a:rPr b="1" sz="4400">
                <a:solidFill>
                  <a:srgbClr val="0F0F0F"/>
                </a:solidFill>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5" y="28575"/>
            <a:ext cx="1248170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3724"/>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7646"/>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3528"/>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7842"/>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7842"/>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7645"/>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3528"/>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7842"/>
            </a:srgbClr>
          </a:solidFill>
        </p:spPr>
        <p:txBody>
          <a:bodyPr wrap="square" lIns="0" tIns="0" rIns="0" bIns="0" rtlCol="0"/>
          <a:lstStyle/>
          <a:p>
            <a:pPr/>
          </a:p>
        </p:txBody>
      </p:sp>
      <p:sp>
        <p:nvSpPr>
          <p:cNvPr id="14" name="object 14"/>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5" name="object 15"/>
          <p:cNvSpPr/>
          <p:nvPr/>
        </p:nvSpPr>
        <p:spPr>
          <a:xfrm>
            <a:off x="7362820" y="447670"/>
            <a:ext cx="361945" cy="361945"/>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1010904" y="5610229"/>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grpSp>
        <p:nvGrpSpPr>
          <p:cNvPr id="18" name="object 18"/>
          <p:cNvGrpSpPr/>
          <p:nvPr/>
        </p:nvGrpSpPr>
        <p:grpSpPr>
          <a:xfrm>
            <a:off x="47620" y="3819520"/>
            <a:ext cx="4124329" cy="3009904"/>
            <a:chOff x="47620" y="3819520"/>
            <a:chExt cx="4124329" cy="3009904"/>
          </a:xfrm>
        </p:grpSpPr>
        <p:pic>
          <p:nvPicPr>
            <p:cNvPr id="19" name="object 19"/>
            <p:cNvPicPr/>
            <p:nvPr/>
          </p:nvPicPr>
          <p:blipFill>
            <a:blip r:embed="rId3" cstate="print"/>
            <a:stretch>
              <a:fillRect/>
            </a:stretch>
          </p:blipFill>
          <p:spPr>
            <a:xfrm>
              <a:off x="466729" y="6410329"/>
              <a:ext cx="3705220" cy="295279"/>
            </a:xfrm>
            <a:prstGeom prst="rect">
              <a:avLst/>
            </a:prstGeom>
          </p:spPr>
        </p:pic>
        <p:pic>
          <p:nvPicPr>
            <p:cNvPr id="20" name="object 20"/>
            <p:cNvPicPr/>
            <p:nvPr/>
          </p:nvPicPr>
          <p:blipFill>
            <a:blip r:embed="rId4" cstate="print"/>
            <a:stretch>
              <a:fillRect/>
            </a:stretch>
          </p:blipFill>
          <p:spPr>
            <a:xfrm>
              <a:off x="47620" y="3819520"/>
              <a:ext cx="1733545" cy="3009904"/>
            </a:xfrm>
            <a:prstGeom prst="rect">
              <a:avLst/>
            </a:prstGeom>
          </p:spPr>
        </p:pic>
      </p:grpSp>
      <p:sp>
        <p:nvSpPr>
          <p:cNvPr id="21" name="object 21"/>
          <p:cNvSpPr txBox="1">
            <a:spLocks noGrp="1"/>
          </p:cNvSpPr>
          <p:nvPr>
            <p:ph type="title"/>
          </p:nvPr>
        </p:nvSpPr>
        <p:spPr>
          <a:xfrm>
            <a:off x="739768" y="445382"/>
            <a:ext cx="2357116" cy="758186"/>
          </a:xfrm>
          <a:prstGeom prst="rect">
            <a:avLst/>
          </a:prstGeom>
        </p:spPr>
        <p:txBody>
          <a:bodyPr vert="horz" wrap="square" lIns="0" tIns="13335" rIns="0" bIns="0" rtlCol="0">
            <a:spAutoFit/>
          </a:bodyPr>
          <a:lstStyle/>
          <a:p>
            <a:pPr marL="12696">
              <a:lnSpc>
                <a:spcPct val="100000"/>
              </a:lnSpc>
              <a:spcBef>
                <a:spcPts val="105"/>
              </a:spcBef>
            </a:pPr>
            <a:r>
              <a:rPr/>
              <a:t>A</a:t>
            </a:r>
            <a:r>
              <a:rPr/>
              <a:t>G</a:t>
            </a:r>
            <a:r>
              <a:rPr/>
              <a:t>E</a:t>
            </a:r>
            <a:r>
              <a:rPr/>
              <a:t>N</a:t>
            </a:r>
            <a:r>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0" y="1041536"/>
            <a:ext cx="5029200" cy="4401205"/>
          </a:xfrm>
          <a:prstGeom prst="rect">
            <a:avLst/>
          </a:prstGeom>
          <a:noFill/>
        </p:spPr>
        <p:txBody>
          <a:bodyPr wrap="square" rtlCol="0">
            <a:spAutoFit/>
          </a:bodyPr>
          <a:lstStyle/>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0" y="2933695"/>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7" name="object 7"/>
          <p:cNvSpPr txBox="1">
            <a:spLocks noGrp="1"/>
          </p:cNvSpPr>
          <p:nvPr>
            <p:ph type="title"/>
          </p:nvPr>
        </p:nvSpPr>
        <p:spPr>
          <a:xfrm>
            <a:off x="834074" y="575057"/>
            <a:ext cx="5636893" cy="678181"/>
          </a:xfrm>
          <a:prstGeom prst="rect">
            <a:avLst/>
          </a:prstGeom>
        </p:spPr>
        <p:txBody>
          <a:bodyPr vert="horz" wrap="square" lIns="0" tIns="16510" rIns="0" bIns="0" rtlCol="0">
            <a:spAutoFit/>
          </a:bodyPr>
          <a:lstStyle/>
          <a:p>
            <a:pPr marL="12696">
              <a:lnSpc>
                <a:spcPct val="100000"/>
              </a:lnSpc>
              <a:spcBef>
                <a:spcPts val="130"/>
              </a:spcBef>
            </a:pPr>
            <a:r>
              <a:rPr sz="4250"/>
              <a:t>P</a:t>
            </a:r>
            <a:r>
              <a:rPr sz="4250"/>
              <a:t>ROB</a:t>
            </a:r>
            <a:r>
              <a:rPr sz="4250"/>
              <a:t>L</a:t>
            </a:r>
            <a:r>
              <a:rPr sz="4250"/>
              <a:t>E</a:t>
            </a:r>
            <a:r>
              <a:rPr sz="4250"/>
              <a:t>M</a:t>
            </a:r>
            <a:r>
              <a:rPr sz="4250"/>
              <a:t>	</a:t>
            </a:r>
            <a:r>
              <a:rPr sz="4250"/>
              <a:t>S</a:t>
            </a:r>
            <a:r>
              <a:rPr sz="4250"/>
              <a:t>T</a:t>
            </a:r>
            <a:r>
              <a:rPr sz="4250"/>
              <a:t>A</a:t>
            </a:r>
            <a:r>
              <a:rPr sz="4250"/>
              <a:t>T</a:t>
            </a:r>
            <a:r>
              <a:rPr sz="4250"/>
              <a:t>E</a:t>
            </a:r>
            <a:r>
              <a:rPr sz="4250"/>
              <a:t>ME</a:t>
            </a:r>
            <a:r>
              <a:rPr sz="4250"/>
              <a:t>NT</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Box 8">
            <a:extLst>
              <a:ext uri="{FF2B5EF4-FFF2-40B4-BE49-F238E27FC236}">
                <a16:creationId xmlns:a16="http://schemas.microsoft.com/office/drawing/2014/main" id="{B41054B1-42B6-FD84-20ED-4D43958385C5}"/>
              </a:ext>
            </a:extLst>
          </p:cNvPr>
          <p:cNvSpPr txBox="1"/>
          <p:nvPr/>
        </p:nvSpPr>
        <p:spPr>
          <a:xfrm>
            <a:off x="1218930" y="1389166"/>
            <a:ext cx="4867168" cy="5078313"/>
          </a:xfrm>
          <a:prstGeom prst="rect">
            <a:avLst/>
          </a:prstGeom>
          <a:noFill/>
        </p:spPr>
        <p:txBody>
          <a:bodyPr wrap="square" rtlCol="0">
            <a:spAutoFit/>
          </a:bodyPr>
          <a:lstStyle/>
          <a:p>
            <a:pPr marL="342900" indent="-342900">
              <a:buFont typeface="+mj-lt"/>
              <a:buAutoNum type="arabicPeriod"/>
            </a:pPr>
            <a:r>
              <a:rPr b="1"/>
              <a:t>Inconsistent employee performance is impacting business outcomes.
Lack of clear performance metrics and evaluation criteria exists.
Insufficient data-driven insights for informed decision-making.
Skill gaps and training needs are not being effectively addressed.
Employee engagement and retention rates are suffering.
Productivity and efficiency levels are below expectations.
Current performance management processes are manual and time-consuming.
There is a need for a systematic approach to performance analysis.
This is hindering the organization’s ability to achieve its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45"/>
            <a:ext cx="3533770" cy="3810004"/>
            <a:chOff x="8658225" y="2647945"/>
            <a:chExt cx="3533770" cy="3810004"/>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8658225" y="2647945"/>
              <a:ext cx="3533770" cy="3810004"/>
            </a:xfrm>
            <a:prstGeom prst="rect">
              <a:avLst/>
            </a:prstGeom>
          </p:spPr>
        </p:pic>
      </p:grpSp>
      <p:sp>
        <p:nvSpPr>
          <p:cNvPr id="7" name="object 7"/>
          <p:cNvSpPr txBox="1">
            <a:spLocks noGrp="1"/>
          </p:cNvSpPr>
          <p:nvPr>
            <p:ph type="title"/>
          </p:nvPr>
        </p:nvSpPr>
        <p:spPr>
          <a:xfrm>
            <a:off x="415300" y="327203"/>
            <a:ext cx="5263520" cy="678181"/>
          </a:xfrm>
          <a:prstGeom prst="rect">
            <a:avLst/>
          </a:prstGeom>
        </p:spPr>
        <p:txBody>
          <a:bodyPr vert="horz" wrap="square" lIns="0" tIns="16510" rIns="0" bIns="0" rtlCol="0">
            <a:spAutoFit/>
          </a:bodyPr>
          <a:lstStyle/>
          <a:p>
            <a:pPr marL="12696">
              <a:lnSpc>
                <a:spcPct val="100000"/>
              </a:lnSpc>
              <a:spcBef>
                <a:spcPts val="130"/>
              </a:spcBef>
            </a:pPr>
            <a:r>
              <a:rPr sz="4250"/>
              <a:t>PROJECT	</a:t>
            </a:r>
            <a:r>
              <a:rPr sz="4250"/>
              <a:t>OVERVIEW</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9" name="TextBox 8">
            <a:extLst>
              <a:ext uri="{FF2B5EF4-FFF2-40B4-BE49-F238E27FC236}">
                <a16:creationId xmlns:a16="http://schemas.microsoft.com/office/drawing/2014/main" id="{05CE45D5-A0EE-5010-E368-9C2DF2A24E8B}"/>
              </a:ext>
            </a:extLst>
          </p:cNvPr>
          <p:cNvSpPr txBox="1"/>
          <p:nvPr/>
        </p:nvSpPr>
        <p:spPr>
          <a:xfrm>
            <a:off x="1191150" y="1197275"/>
            <a:ext cx="7814746" cy="5078313"/>
          </a:xfrm>
          <a:prstGeom prst="rect">
            <a:avLst/>
          </a:prstGeom>
          <a:noFill/>
        </p:spPr>
        <p:txBody>
          <a:bodyPr wrap="square" rtlCol="0">
            <a:spAutoFit/>
          </a:bodyPr>
          <a:lstStyle/>
          <a:p>
            <a:pPr/>
            <a:r>
              <a:rPr b="1"/>
              <a:t>Title: Employee Performance Analysis
Objective: Analyze employee performance data to identify areas for improvement and inform HR strategies.
Scope: Analyze performance metrics, identify trends, and develop recommendations.
</a:t>
            </a:r>
          </a:p>
          <a:p>
            <a:pPr/>
            <a:r>
              <a:rPr b="1"/>
              <a:t>
Deliverables: Performance analysis report, recommendations, and presentation.
Stakeholders: HR, Department Managers, Senior Leadership
Methodology: Excel analysis, data visualization, and stakeholder feedback.
Expected Outcomes: Data-driven insights, improved performance management, and enhanced business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699445" y="891796"/>
            <a:ext cx="5014591" cy="518159"/>
          </a:xfrm>
          <a:prstGeom prst="rect">
            <a:avLst/>
          </a:prstGeom>
        </p:spPr>
        <p:txBody>
          <a:bodyPr vert="horz" wrap="square" lIns="0" tIns="16510" rIns="0" bIns="0" rtlCol="0">
            <a:spAutoFit/>
          </a:bodyPr>
          <a:lstStyle/>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p>
        </p:txBody>
      </p:sp>
      <p:pic>
        <p:nvPicPr>
          <p:cNvPr id="6" name="object 6"/>
          <p:cNvPicPr/>
          <p:nvPr/>
        </p:nvPicPr>
        <p:blipFill>
          <a:blip r:embed="rId2" cstate="print"/>
          <a:stretch>
            <a:fillRect/>
          </a:stretch>
        </p:blipFill>
        <p:spPr>
          <a:xfrm>
            <a:off x="723904" y="6172200"/>
            <a:ext cx="2181229"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pic>
        <p:nvPicPr>
          <p:cNvPr id="1026" name="Picture 2" descr="Smart Staff logo human resources logo modern employee Relations logo">
            <a:extLst>
              <a:ext uri="{FF2B5EF4-FFF2-40B4-BE49-F238E27FC236}">
                <a16:creationId xmlns:a16="http://schemas.microsoft.com/office/drawing/2014/main" id="{F3E675C7-9245-44DE-AA03-9C4C9983D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881" y="1345648"/>
            <a:ext cx="5204807" cy="34671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34DA6F-B5E0-3C2A-1F97-C489D17299BE}"/>
              </a:ext>
            </a:extLst>
          </p:cNvPr>
          <p:cNvSpPr txBox="1"/>
          <p:nvPr/>
        </p:nvSpPr>
        <p:spPr>
          <a:xfrm>
            <a:off x="1444446" y="1863807"/>
            <a:ext cx="4269590" cy="3785657"/>
          </a:xfrm>
          <a:prstGeom prst="rect">
            <a:avLst/>
          </a:prstGeom>
          <a:noFill/>
        </p:spPr>
        <p:txBody>
          <a:bodyPr wrap="square" rtlCol="0">
            <a:spAutoFit/>
          </a:bodyPr>
          <a:lstStyle/>
          <a:p>
            <a:pPr marL="285750" indent="-285750">
              <a:buFont typeface="Arial"/>
              <a:buChar char="•"/>
            </a:pPr>
            <a:r>
              <a:rPr b="1" sz="2400"/>
              <a:t> HR Managers</a:t>
            </a:r>
          </a:p>
          <a:p>
            <a:pPr marL="285750" indent="-285750">
              <a:buFont typeface="Arial"/>
              <a:buChar char="•"/>
            </a:pPr>
            <a:r>
              <a:rPr b="1" sz="2400"/>
              <a:t> Department managers</a:t>
            </a:r>
          </a:p>
          <a:p>
            <a:pPr marL="285750" indent="-285750">
              <a:buFont typeface="Arial"/>
              <a:buChar char="•"/>
            </a:pPr>
            <a:r>
              <a:rPr b="1" sz="2400"/>
              <a:t> Team leads</a:t>
            </a:r>
          </a:p>
          <a:p>
            <a:pPr marL="285750" indent="-285750">
              <a:buFont typeface="Arial"/>
              <a:buChar char="•"/>
            </a:pPr>
            <a:r>
              <a:rPr b="1" sz="2400"/>
              <a:t> Employees themselves </a:t>
            </a:r>
          </a:p>
          <a:p>
            <a:pPr marL="285750" indent="-285750">
              <a:buFont typeface="Arial"/>
              <a:buChar char="•"/>
            </a:pPr>
            <a:r>
              <a:rPr b="1" sz="2400"/>
              <a:t> Senior leadership</a:t>
            </a:r>
          </a:p>
          <a:p>
            <a:pPr marL="342900" indent="-342900">
              <a:buFont typeface="Arial"/>
              <a:buChar char="•"/>
            </a:pPr>
            <a:r>
              <a:rPr b="1" sz="2400"/>
              <a:t> Training and development teams</a:t>
            </a:r>
          </a:p>
          <a:p>
            <a:pPr marL="342900" indent="-342900">
              <a:buFont typeface="Arial"/>
              <a:buChar char="•"/>
            </a:pPr>
            <a:r>
              <a:rPr b="1" sz="2400"/>
              <a:t> Compensation and Benefit teams</a:t>
            </a:r>
          </a:p>
          <a:p>
            <a:pPr marL="342900" indent="-342900">
              <a:buFont typeface="Arial"/>
              <a:buChar char="•"/>
            </a:pPr>
            <a:r>
              <a:rPr b="1" sz="2400"/>
              <a:t> Executives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6"/>
            <a:ext cx="2695579" cy="3248020"/>
          </a:xfrm>
          <a:prstGeom prst="rect">
            <a:avLst/>
          </a:prstGeom>
        </p:spPr>
      </p:pic>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558161" y="857891"/>
            <a:ext cx="9763120" cy="575309"/>
          </a:xfrm>
          <a:prstGeom prst="rect">
            <a:avLst/>
          </a:prstGeom>
        </p:spPr>
        <p:txBody>
          <a:bodyPr vert="horz" wrap="square" lIns="0" tIns="13335" rIns="0" bIns="0" rtlCol="0">
            <a:spAutoFit/>
          </a:bodyPr>
          <a:lstStyle/>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p>
        </p:txBody>
      </p:sp>
      <p:pic>
        <p:nvPicPr>
          <p:cNvPr id="7" name="object 7"/>
          <p:cNvPicPr/>
          <p:nvPr/>
        </p:nvPicPr>
        <p:blipFill>
          <a:blip r:embed="rId3" cstate="print"/>
          <a:stretch>
            <a:fillRect/>
          </a:stretch>
        </p:blipFill>
        <p:spPr>
          <a:xfrm>
            <a:off x="676270"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10" name="TextBox 9">
            <a:extLst>
              <a:ext uri="{FF2B5EF4-FFF2-40B4-BE49-F238E27FC236}">
                <a16:creationId xmlns:a16="http://schemas.microsoft.com/office/drawing/2014/main" id="{9D8FFE86-F605-495B-92EF-23411841067D}"/>
              </a:ext>
            </a:extLst>
          </p:cNvPr>
          <p:cNvSpPr txBox="1"/>
          <p:nvPr/>
        </p:nvSpPr>
        <p:spPr>
          <a:xfrm>
            <a:off x="2771775" y="2363213"/>
            <a:ext cx="6324158" cy="3046990"/>
          </a:xfrm>
          <a:prstGeom prst="rect">
            <a:avLst/>
          </a:prstGeom>
          <a:noFill/>
        </p:spPr>
        <p:txBody>
          <a:bodyPr wrap="square" rtlCol="0">
            <a:spAutoFit/>
          </a:bodyPr>
          <a:lstStyle/>
          <a:p>
            <a:pPr marL="342900" indent="-342900">
              <a:buFont typeface="Wingdings"/>
              <a:buChar char="v"/>
            </a:pPr>
            <a:r>
              <a:rPr sz="2400"/>
              <a:t>Conditional formatting – To compute missing values</a:t>
            </a:r>
          </a:p>
          <a:p>
            <a:pPr marL="342900" indent="-342900">
              <a:buFont typeface="Wingdings"/>
              <a:buChar char="v"/>
            </a:pPr>
            <a:r>
              <a:rPr sz="2400"/>
              <a:t>Filter – To remove</a:t>
            </a:r>
          </a:p>
          <a:p>
            <a:pPr marL="342900" indent="-342900">
              <a:buFont typeface="Wingdings"/>
              <a:buChar char="v"/>
            </a:pPr>
            <a:r>
              <a:rPr sz="2400"/>
              <a:t>Formula – To calculate performance level of employees</a:t>
            </a:r>
          </a:p>
          <a:p>
            <a:pPr marL="342900" indent="-342900">
              <a:buFont typeface="Wingdings"/>
              <a:buChar char="v"/>
            </a:pPr>
            <a:r>
              <a:rPr sz="2400"/>
              <a:t>Pivot table – For creating summary of the data</a:t>
            </a:r>
          </a:p>
          <a:p>
            <a:pPr marL="342900" indent="-342900">
              <a:buFont typeface="Wingdings"/>
              <a:buChar char="v"/>
            </a:pPr>
            <a:r>
              <a:rPr sz="2400"/>
              <a:t>Graph – For data visualization </a:t>
            </a:r>
          </a:p>
          <a:p>
            <a:pPr marL="342900" indent="-342900">
              <a:buFont typeface="Wingdings"/>
              <a:buChar char="v"/>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pPr/>
            <a:r>
              <a:rPr/>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910632" y="1256044"/>
            <a:ext cx="7740155" cy="2814623"/>
          </a:xfrm>
          <a:prstGeom prst="rect">
            <a:avLst/>
          </a:prstGeom>
          <a:noFill/>
        </p:spPr>
        <p:txBody>
          <a:bodyPr wrap="square" rtlCol="0">
            <a:spAutoFit/>
          </a:bodyPr>
          <a:lstStyle/>
          <a:p>
            <a:pPr>
              <a:lnSpc>
                <a:spcPct val="150000"/>
              </a:lnSpc>
            </a:pPr>
            <a:r>
              <a:rPr b="1" sz="2000"/>
              <a:t>Employee data set which give the overall data of all employee is downloaded from Kaggle</a:t>
            </a:r>
          </a:p>
          <a:p>
            <a:pPr>
              <a:lnSpc>
                <a:spcPct val="150000"/>
              </a:lnSpc>
            </a:pPr>
            <a:r>
              <a:rPr b="1" sz="2000"/>
              <a:t>It has totally 26 features of data </a:t>
            </a:r>
          </a:p>
          <a:p>
            <a:pPr>
              <a:lnSpc>
                <a:spcPct val="150000"/>
              </a:lnSpc>
            </a:pPr>
            <a:r>
              <a:rPr b="1" sz="2000"/>
              <a:t>Highlighted the data that requires for project they are:</a:t>
            </a:r>
          </a:p>
          <a:p>
            <a:pPr>
              <a:lnSpc>
                <a:spcPct val="150000"/>
              </a:lnSpc>
            </a:pPr>
          </a:p>
          <a:p>
            <a:pPr marL="285750" indent="-285750">
              <a:lnSpc>
                <a:spcPct val="150000"/>
              </a:lnSpc>
              <a:buFont typeface="Wingdings"/>
              <a:buChar char="q"/>
            </a:pPr>
          </a:p>
        </p:txBody>
      </p:sp>
      <p:sp>
        <p:nvSpPr>
          <p:cNvPr id="6" name="TextBox 5">
            <a:extLst>
              <a:ext uri="{FF2B5EF4-FFF2-40B4-BE49-F238E27FC236}">
                <a16:creationId xmlns:a16="http://schemas.microsoft.com/office/drawing/2014/main" id="{19A122E5-91D1-B127-46EB-740B9F99863D}"/>
              </a:ext>
            </a:extLst>
          </p:cNvPr>
          <p:cNvSpPr txBox="1"/>
          <p:nvPr/>
        </p:nvSpPr>
        <p:spPr>
          <a:xfrm>
            <a:off x="2863360" y="3164681"/>
            <a:ext cx="3834700" cy="3693318"/>
          </a:xfrm>
          <a:prstGeom prst="rect">
            <a:avLst/>
          </a:prstGeom>
          <a:noFill/>
        </p:spPr>
        <p:txBody>
          <a:bodyPr wrap="square" rtlCol="0">
            <a:spAutoFit/>
          </a:bodyPr>
          <a:lstStyle/>
          <a:p>
            <a:pPr marL="285750" indent="-285750">
              <a:lnSpc>
                <a:spcPct val="150000"/>
              </a:lnSpc>
              <a:buFont typeface="Wingdings"/>
              <a:buChar char="q"/>
            </a:pPr>
            <a:r>
              <a:rPr b="1" sz="1800"/>
              <a:t>Employee id </a:t>
            </a:r>
          </a:p>
          <a:p>
            <a:pPr marL="285750" indent="-285750">
              <a:lnSpc>
                <a:spcPct val="150000"/>
              </a:lnSpc>
              <a:buFont typeface="Wingdings"/>
              <a:buChar char="q"/>
            </a:pPr>
            <a:r>
              <a:rPr b="1" sz="1800"/>
              <a:t> Employee name </a:t>
            </a:r>
          </a:p>
          <a:p>
            <a:pPr marL="285750" indent="-285750">
              <a:lnSpc>
                <a:spcPct val="150000"/>
              </a:lnSpc>
              <a:buFont typeface="Wingdings"/>
              <a:buChar char="q"/>
            </a:pPr>
            <a:r>
              <a:rPr b="1" sz="1800"/>
              <a:t>Business unit</a:t>
            </a:r>
          </a:p>
          <a:p>
            <a:pPr marL="285750" indent="-285750">
              <a:lnSpc>
                <a:spcPct val="150000"/>
              </a:lnSpc>
              <a:buFont typeface="Wingdings"/>
              <a:buChar char="q"/>
            </a:pPr>
            <a:r>
              <a:rPr b="1" sz="1800"/>
              <a:t>Employee type</a:t>
            </a:r>
          </a:p>
          <a:p>
            <a:pPr marL="285750" indent="-285750">
              <a:lnSpc>
                <a:spcPct val="150000"/>
              </a:lnSpc>
              <a:buFont typeface="Wingdings"/>
              <a:buChar char="q"/>
            </a:pPr>
            <a:r>
              <a:rPr b="1" sz="1800"/>
              <a:t>Employee status</a:t>
            </a:r>
          </a:p>
          <a:p>
            <a:pPr marL="285750" indent="-285750">
              <a:lnSpc>
                <a:spcPct val="150000"/>
              </a:lnSpc>
              <a:buFont typeface="Wingdings"/>
              <a:buChar char="q"/>
            </a:pPr>
            <a:r>
              <a:rPr b="1" sz="1800"/>
              <a:t> gender code</a:t>
            </a:r>
          </a:p>
          <a:p>
            <a:pPr marL="285750" indent="-285750">
              <a:lnSpc>
                <a:spcPct val="150000"/>
              </a:lnSpc>
              <a:buFont typeface="Wingdings"/>
              <a:buChar char="q"/>
            </a:pPr>
            <a:r>
              <a:rPr b="1" sz="1800"/>
              <a:t> performance score</a:t>
            </a:r>
          </a:p>
          <a:p>
            <a:pPr marL="285750" indent="-285750">
              <a:lnSpc>
                <a:spcPct val="150000"/>
              </a:lnSpc>
              <a:buFont typeface="Wingdings"/>
              <a:buChar char="q"/>
            </a:pPr>
            <a:r>
              <a:rPr b="1" sz="1800"/>
              <a:t>Current employee rating</a:t>
            </a:r>
          </a:p>
          <a:p>
            <a:p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66679" y="3381379"/>
            <a:ext cx="2466979" cy="3419470"/>
          </a:xfrm>
          <a:prstGeom prst="rect">
            <a:avLst/>
          </a:prstGeom>
        </p:spPr>
      </p:pic>
      <p:sp>
        <p:nvSpPr>
          <p:cNvPr id="7" name="object 7"/>
          <p:cNvSpPr txBox="1">
            <a:spLocks noGrp="1"/>
          </p:cNvSpPr>
          <p:nvPr>
            <p:ph type="title"/>
          </p:nvPr>
        </p:nvSpPr>
        <p:spPr>
          <a:xfrm>
            <a:off x="739768" y="654936"/>
            <a:ext cx="8480426" cy="670689"/>
          </a:xfrm>
          <a:prstGeom prst="rect">
            <a:avLst/>
          </a:prstGeom>
        </p:spPr>
        <p:txBody>
          <a:bodyPr vert="horz" wrap="square" lIns="0" tIns="16510" rIns="0" bIns="0" rtlCol="0">
            <a:spAutoFit/>
          </a:bodyPr>
          <a:lstStyle/>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2"/>
            <a:ext cx="5105395" cy="584768"/>
          </a:xfrm>
          <a:prstGeom prst="rect">
            <a:avLst/>
          </a:prstGeom>
          <a:noFill/>
        </p:spPr>
        <p:txBody>
          <a:bodyPr wrap="square" rtlCol="0">
            <a:spAutoFit/>
          </a:bodyPr>
          <a:lstStyle/>
          <a:p>
            <a:pPr/>
            <a:r>
              <a:rPr b="1" sz="3200">
                <a:latin typeface="Times New Roman"/>
                <a:cs typeface="Times New Roman"/>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4" y="3333675"/>
            <a:ext cx="6629400" cy="830991"/>
          </a:xfrm>
          <a:prstGeom prst="rect">
            <a:avLst/>
          </a:prstGeom>
          <a:noFill/>
        </p:spPr>
        <p:txBody>
          <a:bodyPr wrap="square" rtlCol="0">
            <a:spAutoFit/>
          </a:bodyPr>
          <a:lstStyle/>
          <a:p>
            <a:pPr marL="342900" indent="-342900">
              <a:buFont typeface="Arial"/>
              <a:buChar char="•"/>
            </a:pPr>
            <a:r>
              <a:rPr sz="2400"/>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231</Words>
  <Application>Microsoft Office PowerPoint</Application>
  <PresentationFormat>Widescreen</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Sangeetha 012XIID</cp:lastModifiedBy>
  <cp:revision>27</cp:revision>
  <dcterms:created xsi:type="dcterms:W3CDTF">2024-03-29T15:07:22Z</dcterms:created>
  <dcterms:modified xsi:type="dcterms:W3CDTF">2024-08-31T03:07:35Z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