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12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E775A5-B326-42A2-AB83-1CEA539C70A9}" type="datetimeFigureOut">
              <a:rPr lang="en-IN" smtClean="0"/>
              <a:t>18-01-2024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FC0E2D-29D1-4CF8-9EC9-E3D26F8ED3FC}" type="slidenum">
              <a:rPr lang="en-IN" smtClean="0"/>
              <a:t>‹#›</a:t>
            </a:fld>
            <a:endParaRPr lang="en-IN"/>
          </a:p>
        </p:txBody>
      </p:sp>
    </p:spTree>
    <p:extLst>
      <p:ext uri="{BB962C8B-B14F-4D97-AF65-F5344CB8AC3E}">
        <p14:creationId xmlns:p14="http://schemas.microsoft.com/office/powerpoint/2010/main" val="2641346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24F34134-4CCF-4BB8-AA24-3728FACD9EBB}" type="slidenum">
              <a:rPr lang="en-US"/>
              <a:pPr/>
              <a:t>1</a:t>
            </a:fld>
            <a:endParaRPr lang="en-US"/>
          </a:p>
        </p:txBody>
      </p:sp>
      <p:sp>
        <p:nvSpPr>
          <p:cNvPr id="123906" name="Rectangle 3074"/>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23907" name="Rectangle 3075"/>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marL="228600" indent="-228600"/>
            <a:r>
              <a:rPr lang="en-US"/>
              <a:t>Students have learnt the structure of different types of dimensions and the importance of surrogate keys in Module I. In this session, students will learn to load the data into the dimension tables after the data has been transformed in the transformation phase. In addition, students will also learn to update data into these dimension tables. </a:t>
            </a:r>
          </a:p>
          <a:p>
            <a:pPr marL="228600" indent="-228600"/>
            <a:r>
              <a:rPr lang="en-US"/>
              <a:t>Students already know about different types of dimension tables. Therefore, you can start the session by recapitulating the concepts. Initiate the class by asking the following questions:</a:t>
            </a:r>
          </a:p>
          <a:p>
            <a:pPr marL="228600" indent="-228600"/>
            <a:r>
              <a:rPr lang="en-US"/>
              <a:t>1. What are the different types of dimensions?</a:t>
            </a:r>
          </a:p>
          <a:p>
            <a:pPr marL="228600" indent="-228600"/>
            <a:r>
              <a:rPr lang="en-US"/>
              <a:t>2. Define flat dimension.</a:t>
            </a:r>
          </a:p>
          <a:p>
            <a:pPr marL="228600" indent="-228600"/>
            <a:r>
              <a:rPr lang="en-US"/>
              <a:t>3. What are conformed dimension?</a:t>
            </a:r>
          </a:p>
          <a:p>
            <a:pPr marL="228600" indent="-228600"/>
            <a:r>
              <a:rPr lang="en-US"/>
              <a:t>4. Define large dimension.</a:t>
            </a:r>
          </a:p>
          <a:p>
            <a:pPr marL="228600" indent="-228600"/>
            <a:r>
              <a:rPr lang="en-US"/>
              <a:t>5. Define small dimension.</a:t>
            </a:r>
          </a:p>
          <a:p>
            <a:pPr marL="228600" indent="-228600"/>
            <a:r>
              <a:rPr lang="en-US"/>
              <a:t>6. What is the importance of surrogate key in a dimension table? </a:t>
            </a:r>
          </a:p>
          <a:p>
            <a:pPr marL="228600" indent="-228600"/>
            <a:r>
              <a:rPr lang="en-US"/>
              <a:t>Students will learn the loading and update strategies theoretically in this session. The demonstration to load and update the data in the dimension table will be covered in next session.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18CFFD65-36A2-46E3-AA40-3F170617A573}" type="slidenum">
              <a:rPr lang="en-US"/>
              <a:pPr/>
              <a:t>10</a:t>
            </a:fld>
            <a:endParaRPr lang="en-US"/>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r>
              <a:rPr lang="en-US"/>
              <a:t>Explain the strategy to load the data into conformed dimension with help of an example to load the data in the date dimension given in SG.</a:t>
            </a:r>
          </a:p>
          <a:p>
            <a:endParaRPr lang="en-US"/>
          </a:p>
          <a:p>
            <a:r>
              <a:rPr lang="en-US"/>
              <a:t>Explain the strategy to load the data into the Snowflaked dimension with the help of an example given in SG.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999FF3A8-1AB8-4FE9-9A6F-9A79D697B2C0}" type="slidenum">
              <a:rPr lang="en-US"/>
              <a:pPr/>
              <a:t>11</a:t>
            </a:fld>
            <a:endParaRPr lang="en-US"/>
          </a:p>
        </p:txBody>
      </p:sp>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30D92D66-9999-4B69-ABA4-D651EC77B1DB}" type="slidenum">
              <a:rPr lang="en-US"/>
              <a:pPr/>
              <a:t>12</a:t>
            </a:fld>
            <a:endParaRPr lang="en-US"/>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pPr marL="228600" indent="-228600"/>
            <a:r>
              <a:rPr lang="en-US"/>
              <a:t>Student already have learnt about SCDs in Module I. Therefore, you can start this topic by asking the following questions to students:</a:t>
            </a:r>
          </a:p>
          <a:p>
            <a:pPr marL="228600" indent="-228600">
              <a:buFontTx/>
              <a:buAutoNum type="arabicPeriod"/>
            </a:pPr>
            <a:r>
              <a:rPr lang="en-US"/>
              <a:t>What are type 1 SCDs?</a:t>
            </a:r>
          </a:p>
          <a:p>
            <a:pPr marL="228600" indent="-228600">
              <a:buFontTx/>
              <a:buAutoNum type="arabicPeriod"/>
            </a:pPr>
            <a:r>
              <a:rPr lang="en-US"/>
              <a:t>Given an example to explain type 1 SCDs.</a:t>
            </a:r>
          </a:p>
          <a:p>
            <a:pPr marL="228600" indent="-228600"/>
            <a:r>
              <a:rPr lang="en-US"/>
              <a:t>This will recapitulate what they have learnt about type 1 SCD in Module 1. </a:t>
            </a:r>
          </a:p>
          <a:p>
            <a:pPr marL="228600" indent="-228600"/>
            <a:r>
              <a:rPr lang="en-US"/>
              <a:t>Now explain the strategy to load the data into these dimension tables with help of the given diagram. Relate this diagram to the example given in SG.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E5A655B7-2148-45BE-AFC4-F285AF860FE5}" type="slidenum">
              <a:rPr lang="en-US"/>
              <a:pPr/>
              <a:t>13</a:t>
            </a:fld>
            <a:endParaRPr lang="en-US"/>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pPr marL="228600" indent="-228600"/>
            <a:r>
              <a:rPr lang="en-US"/>
              <a:t>Student already have learnt about type 2 SCDs in Module I. Therefore, you can start this topic by asking the following questions to students:</a:t>
            </a:r>
          </a:p>
          <a:p>
            <a:pPr marL="228600" indent="-228600">
              <a:buFontTx/>
              <a:buAutoNum type="arabicPeriod"/>
            </a:pPr>
            <a:r>
              <a:rPr lang="en-US"/>
              <a:t>What are type 2 SCDs?</a:t>
            </a:r>
          </a:p>
          <a:p>
            <a:pPr marL="228600" indent="-228600">
              <a:buFontTx/>
              <a:buAutoNum type="arabicPeriod"/>
            </a:pPr>
            <a:r>
              <a:rPr lang="en-US"/>
              <a:t>Given an example to explain type 2 SCDs.</a:t>
            </a:r>
          </a:p>
          <a:p>
            <a:pPr marL="228600" indent="-228600"/>
            <a:r>
              <a:rPr lang="en-US"/>
              <a:t>This will recapitulate what they have learnt about type 2 SCD in Module 1. </a:t>
            </a:r>
          </a:p>
          <a:p>
            <a:pPr marL="228600" indent="-228600"/>
            <a:r>
              <a:rPr lang="en-US"/>
              <a:t>Now explain the strategy to update the data into these dimension tables with help the example given in SG.</a:t>
            </a:r>
          </a:p>
          <a:p>
            <a:pPr marL="228600" indent="-228600"/>
            <a:r>
              <a:rPr lang="en-US"/>
              <a:t>After explaining the examples, you can ask students to think of an example of a type 2 SCD and then tell the strategy to update the data into this dimension table.</a:t>
            </a:r>
          </a:p>
          <a:p>
            <a:pPr marL="228600" indent="-228600"/>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2DEF376A-082F-4E0D-BCF1-702F405B8B67}" type="slidenum">
              <a:rPr lang="en-US"/>
              <a:pPr/>
              <a:t>14</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r>
              <a:rPr lang="en-US"/>
              <a:t>You can summarize the session by running through the summary given in SG. </a:t>
            </a:r>
          </a:p>
          <a:p>
            <a:r>
              <a:rPr lang="en-US"/>
              <a:t>In addition, you can also ask students summarize what they have learnt in this session.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1DE05D69-AEE0-4977-9B50-BC99693B3E6B}" type="slidenum">
              <a:rPr lang="en-US"/>
              <a:pPr/>
              <a:t>15</a:t>
            </a:fld>
            <a:endParaRPr lang="en-US"/>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r>
              <a:rPr lang="en-US"/>
              <a:t>You can summarize the session by running through the summary given in SG. </a:t>
            </a:r>
          </a:p>
          <a:p>
            <a:r>
              <a:rPr lang="en-US"/>
              <a:t>In addition, you can also ask students summarize what they have learnt in this session.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1C30A1EB-6CF6-4B16-BB31-24F6CB6E1FB4}" type="slidenum">
              <a:rPr lang="en-US"/>
              <a:pPr/>
              <a:t>16</a:t>
            </a:fld>
            <a:endParaRPr lang="en-US"/>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r>
              <a:rPr lang="en-US"/>
              <a:t>You can summarize the session by running through the summary given in SG. </a:t>
            </a:r>
          </a:p>
          <a:p>
            <a:r>
              <a:rPr lang="en-US"/>
              <a:t>In addition, you can also ask students summarize what they have learnt in this session.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17E05CE8-9C91-4638-8F27-6DAD2D6AFEEC}" type="slidenum">
              <a:rPr lang="en-US"/>
              <a:pPr/>
              <a:t>2</a:t>
            </a:fld>
            <a:endParaRPr lang="en-US"/>
          </a:p>
        </p:txBody>
      </p:sp>
      <p:sp>
        <p:nvSpPr>
          <p:cNvPr id="202754" name="Rectangle 1026"/>
          <p:cNvSpPr>
            <a:spLocks noGrp="1" noRot="1" noChangeAspect="1" noChangeArrowheads="1" noTextEdit="1"/>
          </p:cNvSpPr>
          <p:nvPr>
            <p:ph type="sldImg"/>
          </p:nvPr>
        </p:nvSpPr>
        <p:spPr>
          <a:ln/>
        </p:spPr>
      </p:sp>
      <p:sp>
        <p:nvSpPr>
          <p:cNvPr id="202755" name="Rectangle 1027"/>
          <p:cNvSpPr>
            <a:spLocks noGrp="1" noChangeArrowheads="1"/>
          </p:cNvSpPr>
          <p:nvPr>
            <p:ph type="body" idx="1"/>
          </p:nvPr>
        </p:nvSpPr>
        <p:spPr/>
        <p:txBody>
          <a:bodyPr/>
          <a:lstStyle/>
          <a:p>
            <a:r>
              <a:rPr lang="en-US"/>
              <a:t>Students know the importance of surrogate keys. In this session students will learn the strategy to generate the surrogate key. Give an example to explain the strategy to generate the surrogate keys by concatenating the primary key of the source table with the date stamp. For example,  data from a Product table has to be loaded into the Product_Dim dimension table on Feb 09, 2006. The product_code is the primary key column in the Product table. To insert the surrogate key values before loading the data into the dimension table, you can combine the primary key value with the date on which the data has to be loaded. In this case the surrogate key value can be product_code+09022006.</a:t>
            </a:r>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78AFD982-1662-4768-A018-D593370210F3}" type="slidenum">
              <a:rPr lang="en-US"/>
              <a:pPr/>
              <a:t>3</a:t>
            </a:fld>
            <a:endParaRPr lang="en-US"/>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pPr marL="228600" indent="-228600"/>
            <a:r>
              <a:rPr lang="en-US"/>
              <a:t>Students have learnt the structure of different types of dimensions and the importance of surrogate keys in Module I. In this session, students will learn to load the data into the dimension tables after the data has been transformed in the transformation phase. In addition, students will also learn to update data into these dimension tables. </a:t>
            </a:r>
          </a:p>
          <a:p>
            <a:pPr marL="228600" indent="-228600"/>
            <a:r>
              <a:rPr lang="en-US"/>
              <a:t>Students already know about different types of dimension tables. Therefore, you can start the session by recapitulating the concepts. Initiate the class by asking the following questions:</a:t>
            </a:r>
          </a:p>
          <a:p>
            <a:pPr marL="228600" indent="-228600"/>
            <a:r>
              <a:rPr lang="en-US"/>
              <a:t>1. What are the different types of dimensions?</a:t>
            </a:r>
          </a:p>
          <a:p>
            <a:pPr marL="228600" indent="-228600"/>
            <a:r>
              <a:rPr lang="en-US"/>
              <a:t>2. Define flat dimension.</a:t>
            </a:r>
          </a:p>
          <a:p>
            <a:pPr marL="228600" indent="-228600"/>
            <a:r>
              <a:rPr lang="en-US"/>
              <a:t>3. What are conformed dimension?</a:t>
            </a:r>
          </a:p>
          <a:p>
            <a:pPr marL="228600" indent="-228600"/>
            <a:r>
              <a:rPr lang="en-US"/>
              <a:t>4. Define large dimension.</a:t>
            </a:r>
          </a:p>
          <a:p>
            <a:pPr marL="228600" indent="-228600"/>
            <a:r>
              <a:rPr lang="en-US"/>
              <a:t>5. Define small dimension.</a:t>
            </a:r>
          </a:p>
          <a:p>
            <a:pPr marL="228600" indent="-228600"/>
            <a:r>
              <a:rPr lang="en-US"/>
              <a:t>6. What is the importance of surrogate key in a dimension table? </a:t>
            </a:r>
          </a:p>
          <a:p>
            <a:pPr marL="228600" indent="-228600"/>
            <a:r>
              <a:rPr lang="en-US"/>
              <a:t>Students will learn the loading and update strategies theoretically in this session. The demonstration to load and update the data in the dimension table will be covered in next session.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CE49C175-D532-4B15-912D-1C324E1A7AF4}" type="slidenum">
              <a:rPr lang="en-US"/>
              <a:pPr/>
              <a:t>4</a:t>
            </a:fld>
            <a:endParaRPr lang="en-US"/>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r>
              <a:rPr lang="en-US"/>
              <a:t> Students know what is the structure of Flat dimension. You can initiate the session by asking the following questions:</a:t>
            </a:r>
          </a:p>
          <a:p>
            <a:r>
              <a:rPr lang="en-US"/>
              <a:t>1. What are flat dimension tables? </a:t>
            </a:r>
          </a:p>
          <a:p>
            <a:r>
              <a:rPr lang="en-US"/>
              <a:t>2. What is the structure of flat dimension?</a:t>
            </a:r>
          </a:p>
          <a:p>
            <a:r>
              <a:rPr lang="en-US"/>
              <a:t>3. Given examples of a flat dimension?</a:t>
            </a:r>
          </a:p>
          <a:p>
            <a:r>
              <a:rPr lang="en-US"/>
              <a:t>Next, tell the strategy to load the data into the flat dimension table. You can explain the loading strategy with the help of the example given in SG.</a:t>
            </a:r>
          </a:p>
          <a:p>
            <a:r>
              <a:rPr lang="en-US"/>
              <a:t>Continue this session by asking the following questions:</a:t>
            </a:r>
          </a:p>
          <a:p>
            <a:r>
              <a:rPr lang="en-US"/>
              <a:t>4. What are large flat dimension tables?</a:t>
            </a:r>
          </a:p>
          <a:p>
            <a:r>
              <a:rPr lang="en-US"/>
              <a:t>5. Give examples of large flat dimensions?</a:t>
            </a:r>
          </a:p>
          <a:p>
            <a:r>
              <a:rPr lang="en-US"/>
              <a:t>Then, explain the strategy to load data into the large flat dimension table.</a:t>
            </a:r>
          </a:p>
          <a:p>
            <a:r>
              <a:rPr lang="en-US"/>
              <a:t>Before explaining the strategy to load data into the small dimension table ask the following questions and the tell the strategy to load the data into the dimension table.</a:t>
            </a:r>
          </a:p>
          <a:p>
            <a:r>
              <a:rPr lang="en-US"/>
              <a:t>6. What are small flat dimension tables?</a:t>
            </a:r>
          </a:p>
          <a:p>
            <a:r>
              <a:rPr lang="en-US"/>
              <a:t>7. Give examples of small flat dimension tables.</a:t>
            </a:r>
          </a:p>
          <a:p>
            <a:endParaRPr lang="en-US"/>
          </a:p>
          <a:p>
            <a:r>
              <a:rPr lang="en-US"/>
              <a:t>With the help of these questions, students will be able to recall about flat dimensions, they have learnt in Module I. </a:t>
            </a:r>
          </a:p>
          <a:p>
            <a:endParaRPr lang="en-US"/>
          </a:p>
          <a:p>
            <a:endParaRPr lang="en-US"/>
          </a:p>
          <a:p>
            <a:r>
              <a:rPr lang="en-US"/>
              <a:t>Explain this topic with the help of an example given in SG.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D29A5261-B06D-4344-9FE8-4A61D1B275EE}" type="slidenum">
              <a:rPr lang="en-US"/>
              <a:pPr/>
              <a:t>5</a:t>
            </a:fld>
            <a:endParaRPr lang="en-US"/>
          </a:p>
        </p:txBody>
      </p:sp>
      <p:sp>
        <p:nvSpPr>
          <p:cNvPr id="206850" name="Rectangle 1026"/>
          <p:cNvSpPr>
            <a:spLocks noGrp="1" noRot="1" noChangeAspect="1" noChangeArrowheads="1" noTextEdit="1"/>
          </p:cNvSpPr>
          <p:nvPr>
            <p:ph type="sldImg"/>
          </p:nvPr>
        </p:nvSpPr>
        <p:spPr>
          <a:ln/>
        </p:spPr>
      </p:sp>
      <p:sp>
        <p:nvSpPr>
          <p:cNvPr id="206851" name="Rectangle 1027"/>
          <p:cNvSpPr>
            <a:spLocks noGrp="1" noChangeArrowheads="1"/>
          </p:cNvSpPr>
          <p:nvPr>
            <p:ph type="body" idx="1"/>
          </p:nvPr>
        </p:nvSpPr>
        <p:spPr/>
        <p:txBody>
          <a:bodyPr/>
          <a:lstStyle/>
          <a:p>
            <a:r>
              <a:rPr lang="en-US"/>
              <a:t>Explain the strategy to load the data into conformed dimension with help of an example to load the data in the date dimension given in SG.</a:t>
            </a:r>
          </a:p>
          <a:p>
            <a:endParaRPr lang="en-US"/>
          </a:p>
          <a:p>
            <a:r>
              <a:rPr lang="en-US"/>
              <a:t>Explain the strategy to load the data into the Snowflaked dimension with the help of an example given in SG.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96859712-BF97-4C7C-B514-73B7682FE3AD}" type="slidenum">
              <a:rPr lang="en-US"/>
              <a:pPr/>
              <a:t>6</a:t>
            </a:fld>
            <a:endParaRPr 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r>
              <a:rPr lang="en-US"/>
              <a:t>Explain the strategy to load the data into conformed dimension with help of an example to load the data in the date dimension given in SG.</a:t>
            </a:r>
          </a:p>
          <a:p>
            <a:endParaRPr lang="en-US"/>
          </a:p>
          <a:p>
            <a:r>
              <a:rPr lang="en-US"/>
              <a:t>Explain the strategy to load the data into the Snowflaked dimension with the help of an example given in SG.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55ED95E3-ADCD-4637-B26C-1B86E00124A2}" type="slidenum">
              <a:rPr lang="en-US"/>
              <a:pPr/>
              <a:t>7</a:t>
            </a:fld>
            <a:endParaRPr lang="en-US"/>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r>
              <a:rPr lang="en-US"/>
              <a:t>Explain the strategy to load the data into conformed dimension with help of an example to load the data in the date dimension given in SG.</a:t>
            </a:r>
          </a:p>
          <a:p>
            <a:endParaRPr lang="en-US"/>
          </a:p>
          <a:p>
            <a:r>
              <a:rPr lang="en-US"/>
              <a:t>Explain the strategy to load the data into the Snowflaked dimension with the help of an example given in SG.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B4B1C62A-727E-4B9B-9655-C41C49005E11}" type="slidenum">
              <a:rPr lang="en-US"/>
              <a:pPr/>
              <a:t>8</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r>
              <a:rPr lang="en-US"/>
              <a:t>Explain the strategy to load the data into conformed dimension with help of an example to load the data in the date dimension given in SG.</a:t>
            </a:r>
          </a:p>
          <a:p>
            <a:endParaRPr lang="en-US"/>
          </a:p>
          <a:p>
            <a:r>
              <a:rPr lang="en-US"/>
              <a:t>Explain the strategy to load the data into the Snowflaked dimension with the help of an example given in SG.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0DC00D2F-9217-42F0-A62D-557ABCDF87EC}" type="slidenum">
              <a:rPr lang="en-US"/>
              <a:pPr/>
              <a:t>9</a:t>
            </a:fld>
            <a:endParaRPr 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r>
              <a:rPr lang="en-US"/>
              <a:t>Explain the strategy to load the data into conformed dimension with help of an example to load the data in the date dimension given in SG.</a:t>
            </a:r>
          </a:p>
          <a:p>
            <a:endParaRPr lang="en-US"/>
          </a:p>
          <a:p>
            <a:r>
              <a:rPr lang="en-US"/>
              <a:t>Explain the strategy to load the data into the Snowflaked dimension with the help of an example given in SG.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2080C2-6D0C-44BB-AF35-4A7ACBDB5A19}"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C03F1D-A9A7-4ABF-8805-661E038C507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2080C2-6D0C-44BB-AF35-4A7ACBDB5A19}"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C03F1D-A9A7-4ABF-8805-661E038C507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F2080C2-6D0C-44BB-AF35-4A7ACBDB5A19}"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C03F1D-A9A7-4ABF-8805-661E038C5076}" type="slidenum">
              <a:rPr lang="en-IN" smtClean="0"/>
              <a:t>‹#›</a:t>
            </a:fld>
            <a:endParaRPr lang="en-IN"/>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2080C2-6D0C-44BB-AF35-4A7ACBDB5A19}"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C03F1D-A9A7-4ABF-8805-661E038C5076}" type="slidenum">
              <a:rPr lang="en-IN" smtClean="0"/>
              <a:t>‹#›</a:t>
            </a:fld>
            <a:endParaRPr lang="en-IN"/>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2080C2-6D0C-44BB-AF35-4A7ACBDB5A19}"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C03F1D-A9A7-4ABF-8805-661E038C507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CF2080C2-6D0C-44BB-AF35-4A7ACBDB5A19}"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C03F1D-A9A7-4ABF-8805-661E038C5076}" type="slidenum">
              <a:rPr lang="en-IN" smtClean="0"/>
              <a:t>‹#›</a:t>
            </a:fld>
            <a:endParaRPr lang="en-IN"/>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2080C2-6D0C-44BB-AF35-4A7ACBDB5A19}" type="datetimeFigureOut">
              <a:rPr lang="en-IN" smtClean="0"/>
              <a:t>18-01-2024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C03F1D-A9A7-4ABF-8805-661E038C507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F2080C2-6D0C-44BB-AF35-4A7ACBDB5A19}" type="datetimeFigureOut">
              <a:rPr lang="en-IN" smtClean="0"/>
              <a:t>18-01-2024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C03F1D-A9A7-4ABF-8805-661E038C507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CF2080C2-6D0C-44BB-AF35-4A7ACBDB5A19}" type="datetimeFigureOut">
              <a:rPr lang="en-IN" smtClean="0"/>
              <a:t>18-01-2024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1C03F1D-A9A7-4ABF-8805-661E038C507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F2080C2-6D0C-44BB-AF35-4A7ACBDB5A19}"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C03F1D-A9A7-4ABF-8805-661E038C5076}" type="slidenum">
              <a:rPr lang="en-IN" smtClean="0"/>
              <a:t>‹#›</a:t>
            </a:fld>
            <a:endParaRPr lang="en-IN"/>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2080C2-6D0C-44BB-AF35-4A7ACBDB5A19}"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C03F1D-A9A7-4ABF-8805-661E038C5076}" type="slidenum">
              <a:rPr lang="en-IN" smtClean="0"/>
              <a:t>‹#›</a:t>
            </a:fld>
            <a:endParaRPr lang="en-IN"/>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CF2080C2-6D0C-44BB-AF35-4A7ACBDB5A19}" type="datetimeFigureOut">
              <a:rPr lang="en-IN" smtClean="0"/>
              <a:t>18-01-2024</a:t>
            </a:fld>
            <a:endParaRPr lang="en-IN"/>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81C03F1D-A9A7-4ABF-8805-661E038C5076}" type="slidenum">
              <a:rPr lang="en-IN" smtClean="0"/>
              <a:t>‹#›</a:t>
            </a:fld>
            <a:endParaRPr lang="en-IN"/>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idx="1"/>
          </p:nvPr>
        </p:nvSpPr>
        <p:spPr bwMode="auto">
          <a:xfrm>
            <a:off x="1115616" y="2780928"/>
            <a:ext cx="7315200" cy="241017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dirty="0">
                <a:solidFill>
                  <a:schemeClr val="accent2"/>
                </a:solidFill>
                <a:latin typeface="Arial" charset="0"/>
                <a:cs typeface="Times New Roman" charset="0"/>
              </a:rPr>
              <a:t>In this session, you will learn to:</a:t>
            </a:r>
          </a:p>
          <a:p>
            <a:pPr lvl="1">
              <a:buFontTx/>
              <a:buBlip>
                <a:blip r:embed="rId4"/>
              </a:buBlip>
            </a:pPr>
            <a:r>
              <a:rPr lang="en-US" sz="1800" dirty="0">
                <a:solidFill>
                  <a:schemeClr val="accent2"/>
                </a:solidFill>
                <a:latin typeface="Arial" charset="0"/>
                <a:cs typeface="Times New Roman" charset="0"/>
              </a:rPr>
              <a:t>Map an ER diagram to a table</a:t>
            </a:r>
          </a:p>
        </p:txBody>
      </p:sp>
      <p:sp>
        <p:nvSpPr>
          <p:cNvPr id="122883" name="Text Box 3"/>
          <p:cNvSpPr txBox="1">
            <a:spLocks noChangeArrowheads="1"/>
          </p:cNvSpPr>
          <p:nvPr/>
        </p:nvSpPr>
        <p:spPr bwMode="auto">
          <a:xfrm>
            <a:off x="152400" y="7112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 Objectives</a:t>
            </a:r>
          </a:p>
        </p:txBody>
      </p:sp>
    </p:spTree>
    <p:extLst>
      <p:ext uri="{BB962C8B-B14F-4D97-AF65-F5344CB8AC3E}">
        <p14:creationId xmlns:p14="http://schemas.microsoft.com/office/powerpoint/2010/main" val="3092316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idx="1"/>
          </p:nvPr>
        </p:nvSpPr>
        <p:spPr bwMode="auto">
          <a:xfrm>
            <a:off x="1043608" y="2708920"/>
            <a:ext cx="7313612" cy="3212976"/>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Tx/>
              <a:buBlip>
                <a:blip r:embed="rId3"/>
              </a:buBlip>
            </a:pPr>
            <a:r>
              <a:rPr lang="en-US" sz="1800" dirty="0">
                <a:solidFill>
                  <a:schemeClr val="accent2"/>
                </a:solidFill>
                <a:latin typeface="Arial" charset="0"/>
                <a:cs typeface="Times New Roman" charset="0"/>
              </a:rPr>
              <a:t>Any attribute (or set of attributes) that uniquely identifies a row in a table is a candidate for the </a:t>
            </a:r>
            <a:r>
              <a:rPr lang="en-US" sz="1800" b="1" dirty="0">
                <a:solidFill>
                  <a:schemeClr val="accent2"/>
                </a:solidFill>
                <a:latin typeface="Arial" charset="0"/>
                <a:cs typeface="Times New Roman" charset="0"/>
              </a:rPr>
              <a:t>primary key.</a:t>
            </a:r>
          </a:p>
          <a:p>
            <a:pPr lvl="1">
              <a:buFontTx/>
              <a:buBlip>
                <a:blip r:embed="rId3"/>
              </a:buBlip>
            </a:pPr>
            <a:r>
              <a:rPr lang="en-US" sz="1800" dirty="0">
                <a:solidFill>
                  <a:schemeClr val="accent2"/>
                </a:solidFill>
                <a:latin typeface="Arial" charset="0"/>
                <a:cs typeface="Times New Roman" charset="0"/>
              </a:rPr>
              <a:t>Such an attribute is called a </a:t>
            </a:r>
            <a:r>
              <a:rPr lang="en-US" sz="1800" b="1" dirty="0">
                <a:solidFill>
                  <a:schemeClr val="accent2"/>
                </a:solidFill>
                <a:latin typeface="Arial" charset="0"/>
                <a:cs typeface="Times New Roman" charset="0"/>
              </a:rPr>
              <a:t>candidate key.</a:t>
            </a:r>
          </a:p>
          <a:p>
            <a:pPr lvl="1">
              <a:buFontTx/>
              <a:buBlip>
                <a:blip r:embed="rId3"/>
              </a:buBlip>
            </a:pPr>
            <a:r>
              <a:rPr lang="en-US" sz="1800" dirty="0">
                <a:solidFill>
                  <a:schemeClr val="accent2"/>
                </a:solidFill>
                <a:latin typeface="Arial" charset="0"/>
                <a:cs typeface="Times New Roman" charset="0"/>
              </a:rPr>
              <a:t>Any attribute that is a candidate for the primary key but is not the primary key is called the </a:t>
            </a:r>
            <a:r>
              <a:rPr lang="en-US" sz="1800" b="1" dirty="0">
                <a:solidFill>
                  <a:schemeClr val="accent2"/>
                </a:solidFill>
                <a:latin typeface="Arial" charset="0"/>
                <a:cs typeface="Times New Roman" charset="0"/>
              </a:rPr>
              <a:t>alternate key.</a:t>
            </a:r>
          </a:p>
          <a:p>
            <a:pPr lvl="1">
              <a:buFontTx/>
              <a:buBlip>
                <a:blip r:embed="rId3"/>
              </a:buBlip>
            </a:pPr>
            <a:r>
              <a:rPr lang="en-US" sz="1800" dirty="0">
                <a:solidFill>
                  <a:schemeClr val="accent2"/>
                </a:solidFill>
                <a:latin typeface="Arial" charset="0"/>
                <a:cs typeface="Times New Roman" charset="0"/>
              </a:rPr>
              <a:t>Keys can be </a:t>
            </a:r>
            <a:r>
              <a:rPr lang="en-US" sz="1800" b="1" dirty="0">
                <a:solidFill>
                  <a:schemeClr val="accent2"/>
                </a:solidFill>
                <a:latin typeface="Arial" charset="0"/>
                <a:cs typeface="Times New Roman" charset="0"/>
              </a:rPr>
              <a:t>simple or composite:</a:t>
            </a:r>
          </a:p>
          <a:p>
            <a:pPr lvl="2">
              <a:buFontTx/>
              <a:buBlip>
                <a:blip r:embed="rId3"/>
              </a:buBlip>
            </a:pPr>
            <a:r>
              <a:rPr lang="en-US" sz="1600" dirty="0">
                <a:solidFill>
                  <a:schemeClr val="accent2"/>
                </a:solidFill>
                <a:latin typeface="Arial" charset="0"/>
                <a:cs typeface="Times New Roman" charset="0"/>
              </a:rPr>
              <a:t>A simple key is composed of a single attribute.</a:t>
            </a:r>
          </a:p>
          <a:p>
            <a:pPr lvl="2">
              <a:buFontTx/>
              <a:buBlip>
                <a:blip r:embed="rId3"/>
              </a:buBlip>
            </a:pPr>
            <a:r>
              <a:rPr lang="en-US" sz="1600" dirty="0">
                <a:solidFill>
                  <a:schemeClr val="accent2"/>
                </a:solidFill>
                <a:latin typeface="Arial" charset="0"/>
                <a:cs typeface="Times New Roman" charset="0"/>
              </a:rPr>
              <a:t>A composite key, on the other hand, comprises two or more attributes.</a:t>
            </a:r>
          </a:p>
        </p:txBody>
      </p:sp>
      <p:sp>
        <p:nvSpPr>
          <p:cNvPr id="229379" name="Text Box 3"/>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b="1">
                <a:solidFill>
                  <a:schemeClr val="bg1"/>
                </a:solidFill>
                <a:latin typeface="Tahoma" pitchFamily="34" charset="0"/>
                <a:cs typeface="Times New Roman" charset="0"/>
              </a:rPr>
              <a:t> Tips on Logical Database Design (Contd.)</a:t>
            </a:r>
            <a:endParaRPr lang="en-US" sz="2000" b="1">
              <a:solidFill>
                <a:schemeClr val="bg1"/>
              </a:solidFill>
              <a:latin typeface="Tahoma" pitchFamily="34" charset="0"/>
              <a:cs typeface="Times New Roman" charset="0"/>
            </a:endParaRPr>
          </a:p>
        </p:txBody>
      </p:sp>
    </p:spTree>
    <p:extLst>
      <p:ext uri="{BB962C8B-B14F-4D97-AF65-F5344CB8AC3E}">
        <p14:creationId xmlns:p14="http://schemas.microsoft.com/office/powerpoint/2010/main" val="250554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82" name="Text Box 2"/>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charset="0"/>
              </a:rPr>
              <a:t>Just a minute </a:t>
            </a:r>
          </a:p>
        </p:txBody>
      </p:sp>
      <p:sp>
        <p:nvSpPr>
          <p:cNvPr id="276483" name="Rectangle 3"/>
          <p:cNvSpPr>
            <a:spLocks noGrp="1" noChangeArrowheads="1"/>
          </p:cNvSpPr>
          <p:nvPr>
            <p:ph idx="1"/>
          </p:nvPr>
        </p:nvSpPr>
        <p:spPr bwMode="auto">
          <a:xfrm>
            <a:off x="915194" y="2750381"/>
            <a:ext cx="7313612" cy="1020688"/>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a:buFontTx/>
              <a:buBlip>
                <a:blip r:embed="rId3"/>
              </a:buBlip>
            </a:pPr>
            <a:r>
              <a:rPr lang="en-US" sz="2000" dirty="0">
                <a:solidFill>
                  <a:schemeClr val="accent2"/>
                </a:solidFill>
                <a:latin typeface="Arial" charset="0"/>
                <a:cs typeface="Times New Roman" charset="0"/>
              </a:rPr>
              <a:t>Define the following terms:</a:t>
            </a:r>
          </a:p>
          <a:p>
            <a:pPr marL="800100" lvl="1" indent="-342900">
              <a:buFontTx/>
              <a:buAutoNum type="arabicPeriod"/>
            </a:pPr>
            <a:r>
              <a:rPr lang="en-US" sz="1800" dirty="0">
                <a:solidFill>
                  <a:schemeClr val="accent2"/>
                </a:solidFill>
                <a:latin typeface="Arial" charset="0"/>
                <a:cs typeface="Times New Roman" charset="0"/>
              </a:rPr>
              <a:t>Candidate Key</a:t>
            </a:r>
          </a:p>
          <a:p>
            <a:pPr marL="800100" lvl="1" indent="-342900">
              <a:buFontTx/>
              <a:buAutoNum type="arabicPeriod"/>
            </a:pPr>
            <a:r>
              <a:rPr lang="en-US" sz="1800" dirty="0">
                <a:solidFill>
                  <a:schemeClr val="accent2"/>
                </a:solidFill>
                <a:latin typeface="Arial" charset="0"/>
                <a:cs typeface="Times New Roman" charset="0"/>
              </a:rPr>
              <a:t>Alternate Key </a:t>
            </a:r>
          </a:p>
        </p:txBody>
      </p:sp>
      <p:sp>
        <p:nvSpPr>
          <p:cNvPr id="276484" name="Rectangle 4"/>
          <p:cNvSpPr>
            <a:spLocks noChangeArrowheads="1"/>
          </p:cNvSpPr>
          <p:nvPr/>
        </p:nvSpPr>
        <p:spPr bwMode="auto">
          <a:xfrm>
            <a:off x="877094" y="4318000"/>
            <a:ext cx="7313612" cy="1828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dirty="0">
                <a:solidFill>
                  <a:schemeClr val="accent2"/>
                </a:solidFill>
                <a:latin typeface="Arial" charset="0"/>
                <a:cs typeface="Times New Roman" charset="0"/>
              </a:rPr>
              <a:t>Answer:</a:t>
            </a:r>
          </a:p>
          <a:p>
            <a:pPr marL="800100" lvl="1" indent="-342900">
              <a:spcBef>
                <a:spcPct val="20000"/>
              </a:spcBef>
              <a:buFontTx/>
              <a:buAutoNum type="arabicPeriod"/>
            </a:pPr>
            <a:r>
              <a:rPr lang="en-US" sz="1800" dirty="0">
                <a:solidFill>
                  <a:schemeClr val="accent2"/>
                </a:solidFill>
                <a:latin typeface="Arial" charset="0"/>
                <a:cs typeface="Times New Roman" charset="0"/>
              </a:rPr>
              <a:t>Any attribute (or set of attributes) that uniquely identifies a row in a table is a candidate for the primary key. Such an attribute is called a candidate key.</a:t>
            </a:r>
          </a:p>
          <a:p>
            <a:pPr marL="800100" lvl="1" indent="-342900">
              <a:spcBef>
                <a:spcPct val="20000"/>
              </a:spcBef>
              <a:buFontTx/>
              <a:buAutoNum type="arabicPeriod"/>
            </a:pPr>
            <a:r>
              <a:rPr lang="en-US" sz="1800" dirty="0">
                <a:solidFill>
                  <a:schemeClr val="accent2"/>
                </a:solidFill>
                <a:latin typeface="Arial" charset="0"/>
                <a:cs typeface="Times New Roman" charset="0"/>
              </a:rPr>
              <a:t>Any attribute that is a candidate for the primary key but is not the primary key is called the alternate key.</a:t>
            </a:r>
          </a:p>
        </p:txBody>
      </p:sp>
    </p:spTree>
    <p:extLst>
      <p:ext uri="{BB962C8B-B14F-4D97-AF65-F5344CB8AC3E}">
        <p14:creationId xmlns:p14="http://schemas.microsoft.com/office/powerpoint/2010/main" val="941590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Text Box 3"/>
          <p:cNvSpPr txBox="1">
            <a:spLocks noChangeArrowheads="1"/>
          </p:cNvSpPr>
          <p:nvPr/>
        </p:nvSpPr>
        <p:spPr bwMode="auto">
          <a:xfrm>
            <a:off x="152400" y="711200"/>
            <a:ext cx="73152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b="1">
                <a:solidFill>
                  <a:schemeClr val="bg1"/>
                </a:solidFill>
                <a:latin typeface="Tahoma" pitchFamily="34" charset="0"/>
                <a:cs typeface="Times New Roman" charset="0"/>
              </a:rPr>
              <a:t>Tips on Logical Database Design (Contd.)</a:t>
            </a:r>
            <a:endParaRPr lang="en-US" sz="2000" b="1">
              <a:solidFill>
                <a:schemeClr val="bg1"/>
              </a:solidFill>
              <a:latin typeface="Tahoma" pitchFamily="34" charset="0"/>
              <a:cs typeface="Times New Roman" charset="0"/>
            </a:endParaRPr>
          </a:p>
        </p:txBody>
      </p:sp>
      <p:sp>
        <p:nvSpPr>
          <p:cNvPr id="176153" name="Rectangle 25"/>
          <p:cNvSpPr>
            <a:spLocks noGrp="1" noChangeArrowheads="1"/>
          </p:cNvSpPr>
          <p:nvPr>
            <p:ph idx="1"/>
          </p:nvPr>
        </p:nvSpPr>
        <p:spPr bwMode="auto">
          <a:xfrm>
            <a:off x="915194" y="2708920"/>
            <a:ext cx="7313612" cy="352839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dirty="0">
                <a:solidFill>
                  <a:schemeClr val="accent2"/>
                </a:solidFill>
                <a:latin typeface="Arial" charset="0"/>
                <a:cs typeface="Times New Roman" charset="0"/>
              </a:rPr>
              <a:t>Entities:</a:t>
            </a:r>
          </a:p>
          <a:p>
            <a:pPr lvl="1">
              <a:buFontTx/>
              <a:buBlip>
                <a:blip r:embed="rId4"/>
              </a:buBlip>
            </a:pPr>
            <a:r>
              <a:rPr lang="en-US" sz="1800" dirty="0">
                <a:solidFill>
                  <a:schemeClr val="accent2"/>
                </a:solidFill>
                <a:latin typeface="Arial" charset="0"/>
                <a:cs typeface="Times New Roman" charset="0"/>
              </a:rPr>
              <a:t>Some attributes may acquire further attributes during database design and become entities.</a:t>
            </a:r>
          </a:p>
          <a:p>
            <a:pPr>
              <a:buFontTx/>
              <a:buBlip>
                <a:blip r:embed="rId3"/>
              </a:buBlip>
            </a:pPr>
            <a:r>
              <a:rPr lang="en-US" sz="2000" dirty="0" err="1">
                <a:solidFill>
                  <a:schemeClr val="accent2"/>
                </a:solidFill>
                <a:latin typeface="Arial" charset="0"/>
                <a:cs typeface="Times New Roman" charset="0"/>
              </a:rPr>
              <a:t>Subentities</a:t>
            </a:r>
            <a:r>
              <a:rPr lang="en-US" sz="2000" dirty="0">
                <a:solidFill>
                  <a:schemeClr val="accent2"/>
                </a:solidFill>
                <a:latin typeface="Arial" charset="0"/>
                <a:cs typeface="Times New Roman" charset="0"/>
              </a:rPr>
              <a:t>:</a:t>
            </a:r>
          </a:p>
          <a:p>
            <a:pPr lvl="1">
              <a:buFontTx/>
              <a:buBlip>
                <a:blip r:embed="rId4"/>
              </a:buBlip>
            </a:pPr>
            <a:r>
              <a:rPr lang="en-US" sz="1800" dirty="0">
                <a:solidFill>
                  <a:schemeClr val="accent2"/>
                </a:solidFill>
                <a:latin typeface="Arial" charset="0"/>
                <a:cs typeface="Times New Roman" charset="0"/>
              </a:rPr>
              <a:t>Replace optional attributes of an entity with </a:t>
            </a:r>
            <a:r>
              <a:rPr lang="en-US" sz="1800" dirty="0" err="1">
                <a:solidFill>
                  <a:schemeClr val="accent2"/>
                </a:solidFill>
                <a:latin typeface="Arial" charset="0"/>
                <a:cs typeface="Times New Roman" charset="0"/>
              </a:rPr>
              <a:t>subentities</a:t>
            </a:r>
            <a:r>
              <a:rPr lang="en-US" sz="1800" dirty="0">
                <a:solidFill>
                  <a:schemeClr val="accent2"/>
                </a:solidFill>
                <a:latin typeface="Arial" charset="0"/>
                <a:cs typeface="Times New Roman" charset="0"/>
              </a:rPr>
              <a:t>. This is called specialization.</a:t>
            </a:r>
          </a:p>
          <a:p>
            <a:pPr lvl="1">
              <a:buFontTx/>
              <a:buBlip>
                <a:blip r:embed="rId4"/>
              </a:buBlip>
            </a:pPr>
            <a:r>
              <a:rPr lang="en-US" sz="1800" dirty="0">
                <a:solidFill>
                  <a:schemeClr val="accent2"/>
                </a:solidFill>
                <a:latin typeface="Arial" charset="0"/>
                <a:cs typeface="Times New Roman" charset="0"/>
              </a:rPr>
              <a:t>Specialization is the result of taking a subset of a higher-level entity set to form a lower-level entity set.</a:t>
            </a:r>
          </a:p>
          <a:p>
            <a:pPr lvl="1">
              <a:buFontTx/>
              <a:buBlip>
                <a:blip r:embed="rId4"/>
              </a:buBlip>
            </a:pPr>
            <a:r>
              <a:rPr lang="en-US" sz="1800" dirty="0">
                <a:solidFill>
                  <a:schemeClr val="accent2"/>
                </a:solidFill>
                <a:latin typeface="Arial" charset="0"/>
                <a:cs typeface="Times New Roman" charset="0"/>
              </a:rPr>
              <a:t>Generalization is the result of taking the union of two or more lower-level entity sets to produce a higher‑level entity set.</a:t>
            </a:r>
          </a:p>
        </p:txBody>
      </p:sp>
    </p:spTree>
    <p:extLst>
      <p:ext uri="{BB962C8B-B14F-4D97-AF65-F5344CB8AC3E}">
        <p14:creationId xmlns:p14="http://schemas.microsoft.com/office/powerpoint/2010/main" val="2438148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idx="1"/>
          </p:nvPr>
        </p:nvSpPr>
        <p:spPr bwMode="auto">
          <a:xfrm>
            <a:off x="1115616" y="2780928"/>
            <a:ext cx="7313612" cy="3778324"/>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dirty="0">
                <a:solidFill>
                  <a:schemeClr val="accent2"/>
                </a:solidFill>
                <a:latin typeface="Arial" charset="0"/>
                <a:cs typeface="Times New Roman" charset="0"/>
              </a:rPr>
              <a:t>Problem Statement</a:t>
            </a:r>
          </a:p>
          <a:p>
            <a:pPr lvl="1">
              <a:buFontTx/>
              <a:buBlip>
                <a:blip r:embed="rId4"/>
              </a:buBlip>
            </a:pPr>
            <a:r>
              <a:rPr lang="en-US" sz="1800" dirty="0">
                <a:solidFill>
                  <a:schemeClr val="accent2"/>
                </a:solidFill>
                <a:latin typeface="Arial" charset="0"/>
                <a:cs typeface="Times New Roman" charset="0"/>
              </a:rPr>
              <a:t>Map the ER diagram to its corresponding tables.</a:t>
            </a:r>
          </a:p>
        </p:txBody>
      </p:sp>
      <p:sp>
        <p:nvSpPr>
          <p:cNvPr id="207875" name="Text Box 3"/>
          <p:cNvSpPr txBox="1">
            <a:spLocks noChangeArrowheads="1"/>
          </p:cNvSpPr>
          <p:nvPr/>
        </p:nvSpPr>
        <p:spPr bwMode="auto">
          <a:xfrm>
            <a:off x="390922" y="764704"/>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dirty="0">
                <a:solidFill>
                  <a:schemeClr val="bg1"/>
                </a:solidFill>
                <a:latin typeface="Tahoma" pitchFamily="34" charset="0"/>
                <a:cs typeface="Times New Roman" charset="0"/>
              </a:rPr>
              <a:t>Demo: Mapping the ER Diagram to Tables</a:t>
            </a:r>
          </a:p>
        </p:txBody>
      </p:sp>
    </p:spTree>
    <p:extLst>
      <p:ext uri="{BB962C8B-B14F-4D97-AF65-F5344CB8AC3E}">
        <p14:creationId xmlns:p14="http://schemas.microsoft.com/office/powerpoint/2010/main" val="1294579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idx="1"/>
          </p:nvPr>
        </p:nvSpPr>
        <p:spPr bwMode="auto">
          <a:xfrm>
            <a:off x="915193" y="2757115"/>
            <a:ext cx="7313613" cy="3389685"/>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pPr>
              <a:buFontTx/>
              <a:buBlip>
                <a:blip r:embed="rId3"/>
              </a:buBlip>
            </a:pPr>
            <a:r>
              <a:rPr lang="en-US" sz="2000" dirty="0">
                <a:solidFill>
                  <a:schemeClr val="accent2"/>
                </a:solidFill>
                <a:latin typeface="Arial" charset="0"/>
                <a:cs typeface="Times New Roman" charset="0"/>
              </a:rPr>
              <a:t>In this session, you learned that:</a:t>
            </a:r>
          </a:p>
          <a:p>
            <a:pPr lvl="1">
              <a:buFontTx/>
              <a:buBlip>
                <a:blip r:embed="rId4"/>
              </a:buBlip>
            </a:pPr>
            <a:r>
              <a:rPr lang="en-US" sz="1800" dirty="0">
                <a:solidFill>
                  <a:schemeClr val="accent2"/>
                </a:solidFill>
                <a:latin typeface="Arial" charset="0"/>
                <a:cs typeface="Times New Roman" charset="0"/>
              </a:rPr>
              <a:t>The conceptual model reflects entities and their relationships. Data analysis helps determine entities and relationships. The conceptual model is independent of the system where it is to be implemented.</a:t>
            </a:r>
          </a:p>
          <a:p>
            <a:pPr lvl="1">
              <a:buFontTx/>
              <a:buBlip>
                <a:blip r:embed="rId4"/>
              </a:buBlip>
            </a:pPr>
            <a:r>
              <a:rPr lang="en-US" sz="1800" dirty="0">
                <a:solidFill>
                  <a:schemeClr val="accent2"/>
                </a:solidFill>
                <a:latin typeface="Arial" charset="0"/>
                <a:cs typeface="Times New Roman" charset="0"/>
              </a:rPr>
              <a:t>Regular entities are not dependent. They can exist in isolation, independent of any other entity.</a:t>
            </a:r>
          </a:p>
          <a:p>
            <a:pPr lvl="1">
              <a:buFontTx/>
              <a:buBlip>
                <a:blip r:embed="rId4"/>
              </a:buBlip>
            </a:pPr>
            <a:r>
              <a:rPr lang="en-US" sz="1800" dirty="0">
                <a:solidFill>
                  <a:schemeClr val="accent2"/>
                </a:solidFill>
                <a:latin typeface="Arial" charset="0"/>
                <a:cs typeface="Times New Roman" charset="0"/>
              </a:rPr>
              <a:t>Each entity maps to a table. Each attribute in an E/R diagram maps to an attribute in a table.</a:t>
            </a:r>
          </a:p>
          <a:p>
            <a:pPr lvl="1">
              <a:buFontTx/>
              <a:buBlip>
                <a:blip r:embed="rId4"/>
              </a:buBlip>
            </a:pPr>
            <a:r>
              <a:rPr lang="en-US" sz="1800" dirty="0">
                <a:solidFill>
                  <a:schemeClr val="accent2"/>
                </a:solidFill>
                <a:latin typeface="Arial" charset="0"/>
                <a:cs typeface="Times New Roman" charset="0"/>
              </a:rPr>
              <a:t>Entities with common attributes should be merged. Attributes may acquire further attributes and become entities.</a:t>
            </a:r>
          </a:p>
          <a:p>
            <a:pPr lvl="1">
              <a:buFontTx/>
              <a:buBlip>
                <a:blip r:embed="rId4"/>
              </a:buBlip>
            </a:pPr>
            <a:r>
              <a:rPr lang="en-US" sz="1800" dirty="0">
                <a:solidFill>
                  <a:schemeClr val="accent2"/>
                </a:solidFill>
                <a:latin typeface="Arial" charset="0"/>
                <a:cs typeface="Times New Roman" charset="0"/>
              </a:rPr>
              <a:t>The mapping of relationships depends on the type of relationship. Each type of relationship maps to tables in a different manner in the relational database management system.</a:t>
            </a:r>
          </a:p>
        </p:txBody>
      </p:sp>
      <p:sp>
        <p:nvSpPr>
          <p:cNvPr id="24579" name="Text Box 3"/>
          <p:cNvSpPr txBox="1">
            <a:spLocks noChangeArrowheads="1"/>
          </p:cNvSpPr>
          <p:nvPr/>
        </p:nvSpPr>
        <p:spPr bwMode="auto">
          <a:xfrm>
            <a:off x="152400" y="7112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 Summary</a:t>
            </a:r>
          </a:p>
        </p:txBody>
      </p:sp>
    </p:spTree>
    <p:extLst>
      <p:ext uri="{BB962C8B-B14F-4D97-AF65-F5344CB8AC3E}">
        <p14:creationId xmlns:p14="http://schemas.microsoft.com/office/powerpoint/2010/main" val="3227262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idx="1"/>
          </p:nvPr>
        </p:nvSpPr>
        <p:spPr bwMode="auto">
          <a:xfrm>
            <a:off x="1524000" y="1600200"/>
            <a:ext cx="7313613" cy="4570413"/>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Tx/>
              <a:buBlip>
                <a:blip r:embed="rId3"/>
              </a:buBlip>
            </a:pPr>
            <a:r>
              <a:rPr lang="en-US" sz="1800">
                <a:solidFill>
                  <a:schemeClr val="accent2"/>
                </a:solidFill>
                <a:latin typeface="Arial" charset="0"/>
                <a:cs typeface="Times New Roman" charset="0"/>
              </a:rPr>
              <a:t>In one-to-one relationships, one instance of an entity can relate to only one instance of the related entity. </a:t>
            </a:r>
          </a:p>
          <a:p>
            <a:pPr lvl="1">
              <a:buFontTx/>
              <a:buBlip>
                <a:blip r:embed="rId3"/>
              </a:buBlip>
            </a:pPr>
            <a:r>
              <a:rPr lang="en-US" sz="1800">
                <a:solidFill>
                  <a:schemeClr val="accent2"/>
                </a:solidFill>
                <a:latin typeface="Arial" charset="0"/>
                <a:cs typeface="Times New Roman" charset="0"/>
              </a:rPr>
              <a:t>In a one-to-many relationship, one instance of an entity can relate to more than one instance of the related entity. </a:t>
            </a:r>
          </a:p>
          <a:p>
            <a:pPr lvl="1">
              <a:buFontTx/>
              <a:buBlip>
                <a:blip r:embed="rId3"/>
              </a:buBlip>
            </a:pPr>
            <a:r>
              <a:rPr lang="en-US" sz="1800">
                <a:solidFill>
                  <a:schemeClr val="accent2"/>
                </a:solidFill>
                <a:latin typeface="Arial" charset="0"/>
                <a:cs typeface="Times New Roman" charset="0"/>
              </a:rPr>
              <a:t>Many-to-many relationships map to tables. One-to-one relationships are not very common and may map to foreign keys in tables.</a:t>
            </a:r>
          </a:p>
          <a:p>
            <a:pPr lvl="1">
              <a:buFontTx/>
              <a:buBlip>
                <a:blip r:embed="rId3"/>
              </a:buBlip>
            </a:pPr>
            <a:r>
              <a:rPr lang="en-US" sz="1800">
                <a:solidFill>
                  <a:schemeClr val="accent2"/>
                </a:solidFill>
                <a:latin typeface="Arial" charset="0"/>
                <a:cs typeface="Times New Roman" charset="0"/>
              </a:rPr>
              <a:t>A weak entity is an entity whose existence depends on some other entity.</a:t>
            </a:r>
          </a:p>
          <a:p>
            <a:pPr lvl="1">
              <a:buFontTx/>
              <a:buBlip>
                <a:blip r:embed="rId3"/>
              </a:buBlip>
            </a:pPr>
            <a:r>
              <a:rPr lang="en-US" sz="1800">
                <a:solidFill>
                  <a:schemeClr val="accent2"/>
                </a:solidFill>
                <a:latin typeface="Arial" charset="0"/>
                <a:cs typeface="Times New Roman" charset="0"/>
              </a:rPr>
              <a:t>A subtype is a subset of another entity. A subtype is always dependent on supertype for its existence.</a:t>
            </a:r>
          </a:p>
          <a:p>
            <a:pPr lvl="1">
              <a:buFontTx/>
              <a:buBlip>
                <a:blip r:embed="rId3"/>
              </a:buBlip>
            </a:pPr>
            <a:r>
              <a:rPr lang="en-US" sz="1800">
                <a:solidFill>
                  <a:schemeClr val="accent2"/>
                </a:solidFill>
                <a:latin typeface="Arial" charset="0"/>
                <a:cs typeface="Times New Roman" charset="0"/>
              </a:rPr>
              <a:t>The primary key of the supertype is the foreign key of the subtype. It creates a link between the two.</a:t>
            </a:r>
          </a:p>
        </p:txBody>
      </p:sp>
      <p:sp>
        <p:nvSpPr>
          <p:cNvPr id="272387" name="Text Box 3"/>
          <p:cNvSpPr txBox="1">
            <a:spLocks noChangeArrowheads="1"/>
          </p:cNvSpPr>
          <p:nvPr/>
        </p:nvSpPr>
        <p:spPr bwMode="auto">
          <a:xfrm>
            <a:off x="152400" y="7112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 Summary (Contd.)</a:t>
            </a:r>
          </a:p>
        </p:txBody>
      </p:sp>
    </p:spTree>
    <p:extLst>
      <p:ext uri="{BB962C8B-B14F-4D97-AF65-F5344CB8AC3E}">
        <p14:creationId xmlns:p14="http://schemas.microsoft.com/office/powerpoint/2010/main" val="1739757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idx="1"/>
          </p:nvPr>
        </p:nvSpPr>
        <p:spPr bwMode="auto">
          <a:xfrm>
            <a:off x="1524000" y="1600200"/>
            <a:ext cx="7313613" cy="4570413"/>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Tx/>
              <a:buBlip>
                <a:blip r:embed="rId3"/>
              </a:buBlip>
            </a:pPr>
            <a:r>
              <a:rPr lang="en-US" sz="1800">
                <a:solidFill>
                  <a:schemeClr val="accent2"/>
                </a:solidFill>
                <a:latin typeface="Arial" charset="0"/>
                <a:cs typeface="Times New Roman" charset="0"/>
              </a:rPr>
              <a:t>A candidate key is a candidate for the primary key. An alternate key is a candidate key that is not a primary key.</a:t>
            </a:r>
          </a:p>
          <a:p>
            <a:pPr lvl="1">
              <a:buFontTx/>
              <a:buBlip>
                <a:blip r:embed="rId3"/>
              </a:buBlip>
            </a:pPr>
            <a:r>
              <a:rPr lang="en-US" sz="1800">
                <a:solidFill>
                  <a:schemeClr val="accent2"/>
                </a:solidFill>
                <a:latin typeface="Arial" charset="0"/>
                <a:cs typeface="Times New Roman" charset="0"/>
              </a:rPr>
              <a:t>Optional attributes should be replaced with subentities; this is also called specialization.</a:t>
            </a:r>
          </a:p>
          <a:p>
            <a:pPr lvl="1">
              <a:buFontTx/>
              <a:buBlip>
                <a:blip r:embed="rId3"/>
              </a:buBlip>
            </a:pPr>
            <a:r>
              <a:rPr lang="en-US" sz="1800">
                <a:solidFill>
                  <a:schemeClr val="accent2"/>
                </a:solidFill>
                <a:latin typeface="Arial" charset="0"/>
                <a:cs typeface="Times New Roman" charset="0"/>
              </a:rPr>
              <a:t>To simplify multiple references, a new superentity should be introduced; this is also called generalization.</a:t>
            </a:r>
          </a:p>
        </p:txBody>
      </p:sp>
      <p:sp>
        <p:nvSpPr>
          <p:cNvPr id="274435" name="Text Box 3"/>
          <p:cNvSpPr txBox="1">
            <a:spLocks noChangeArrowheads="1"/>
          </p:cNvSpPr>
          <p:nvPr/>
        </p:nvSpPr>
        <p:spPr bwMode="auto">
          <a:xfrm>
            <a:off x="152400" y="7112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 Summary (Contd.)</a:t>
            </a:r>
          </a:p>
        </p:txBody>
      </p:sp>
    </p:spTree>
    <p:extLst>
      <p:ext uri="{BB962C8B-B14F-4D97-AF65-F5344CB8AC3E}">
        <p14:creationId xmlns:p14="http://schemas.microsoft.com/office/powerpoint/2010/main" val="4100303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idx="1"/>
          </p:nvPr>
        </p:nvSpPr>
        <p:spPr bwMode="auto">
          <a:xfrm>
            <a:off x="915194" y="2708920"/>
            <a:ext cx="7313612" cy="385033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charset="0"/>
              </a:rPr>
              <a:t>Reflects entities and their relationships, based on the data processing needs of an organization</a:t>
            </a:r>
          </a:p>
          <a:p>
            <a:pPr>
              <a:buFontTx/>
              <a:buBlip>
                <a:blip r:embed="rId3"/>
              </a:buBlip>
            </a:pPr>
            <a:r>
              <a:rPr lang="en-US" sz="2000">
                <a:solidFill>
                  <a:schemeClr val="accent2"/>
                </a:solidFill>
                <a:latin typeface="Arial" charset="0"/>
                <a:cs typeface="Times New Roman" charset="0"/>
              </a:rPr>
              <a:t>Can be mapped to a relational, hierarchical, or network model</a:t>
            </a:r>
          </a:p>
          <a:p>
            <a:pPr>
              <a:buFontTx/>
              <a:buBlip>
                <a:blip r:embed="rId3"/>
              </a:buBlip>
            </a:pPr>
            <a:r>
              <a:rPr lang="en-US" sz="2000">
                <a:solidFill>
                  <a:schemeClr val="accent2"/>
                </a:solidFill>
                <a:latin typeface="Arial" charset="0"/>
                <a:cs typeface="Times New Roman" charset="0"/>
              </a:rPr>
              <a:t>Is independent of individual applications, database management systems, hardware, and physical storage of data</a:t>
            </a:r>
          </a:p>
        </p:txBody>
      </p:sp>
      <p:sp>
        <p:nvSpPr>
          <p:cNvPr id="201731" name="Text Box 3"/>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dirty="0">
                <a:solidFill>
                  <a:schemeClr val="bg1"/>
                </a:solidFill>
                <a:latin typeface="Tahoma" pitchFamily="34" charset="0"/>
                <a:cs typeface="Times New Roman" charset="0"/>
              </a:rPr>
              <a:t> Conceptual Model</a:t>
            </a:r>
          </a:p>
        </p:txBody>
      </p:sp>
    </p:spTree>
    <p:extLst>
      <p:ext uri="{BB962C8B-B14F-4D97-AF65-F5344CB8AC3E}">
        <p14:creationId xmlns:p14="http://schemas.microsoft.com/office/powerpoint/2010/main" val="3662729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idx="1"/>
          </p:nvPr>
        </p:nvSpPr>
        <p:spPr bwMode="auto">
          <a:xfrm>
            <a:off x="1043608" y="2708920"/>
            <a:ext cx="7315200" cy="327426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dirty="0">
                <a:solidFill>
                  <a:schemeClr val="accent2"/>
                </a:solidFill>
                <a:latin typeface="Arial" charset="0"/>
                <a:cs typeface="Times New Roman" charset="0"/>
              </a:rPr>
              <a:t>A database that conforms to an ER diagram can be represented by a collection of tables in the relational system.</a:t>
            </a:r>
          </a:p>
          <a:p>
            <a:pPr>
              <a:buFontTx/>
              <a:buBlip>
                <a:blip r:embed="rId3"/>
              </a:buBlip>
            </a:pPr>
            <a:r>
              <a:rPr lang="en-US" sz="2000" dirty="0">
                <a:solidFill>
                  <a:schemeClr val="accent2"/>
                </a:solidFill>
                <a:latin typeface="Arial" charset="0"/>
                <a:cs typeface="Times New Roman" charset="0"/>
              </a:rPr>
              <a:t>The mapping of ER diagrams to tables can be discussed in relation to the following:</a:t>
            </a:r>
            <a:endParaRPr lang="en-US" sz="2000" dirty="0">
              <a:solidFill>
                <a:schemeClr val="accent2"/>
              </a:solidFill>
              <a:latin typeface="Arial" charset="0"/>
            </a:endParaRPr>
          </a:p>
          <a:p>
            <a:pPr lvl="1">
              <a:buFontTx/>
              <a:buBlip>
                <a:blip r:embed="rId4"/>
              </a:buBlip>
            </a:pPr>
            <a:r>
              <a:rPr lang="en-US" sz="1800" dirty="0">
                <a:solidFill>
                  <a:schemeClr val="accent2"/>
                </a:solidFill>
                <a:latin typeface="Arial" charset="0"/>
                <a:cs typeface="Times New Roman" charset="0"/>
              </a:rPr>
              <a:t>Regular entities </a:t>
            </a:r>
          </a:p>
          <a:p>
            <a:pPr lvl="1">
              <a:buFontTx/>
              <a:buBlip>
                <a:blip r:embed="rId4"/>
              </a:buBlip>
            </a:pPr>
            <a:r>
              <a:rPr lang="en-US" sz="1800" dirty="0">
                <a:solidFill>
                  <a:schemeClr val="accent2"/>
                </a:solidFill>
                <a:latin typeface="Arial" charset="0"/>
                <a:cs typeface="Times New Roman" charset="0"/>
              </a:rPr>
              <a:t>Attributes </a:t>
            </a:r>
          </a:p>
          <a:p>
            <a:pPr lvl="1">
              <a:buFontTx/>
              <a:buBlip>
                <a:blip r:embed="rId4"/>
              </a:buBlip>
            </a:pPr>
            <a:r>
              <a:rPr lang="en-US" sz="1800" dirty="0">
                <a:solidFill>
                  <a:schemeClr val="accent2"/>
                </a:solidFill>
                <a:latin typeface="Arial" charset="0"/>
                <a:cs typeface="Times New Roman" charset="0"/>
              </a:rPr>
              <a:t>Relationships </a:t>
            </a:r>
          </a:p>
          <a:p>
            <a:pPr lvl="1">
              <a:buFontTx/>
              <a:buBlip>
                <a:blip r:embed="rId4"/>
              </a:buBlip>
            </a:pPr>
            <a:r>
              <a:rPr lang="en-US" sz="1800" dirty="0">
                <a:solidFill>
                  <a:schemeClr val="accent2"/>
                </a:solidFill>
                <a:latin typeface="Arial" charset="0"/>
                <a:cs typeface="Times New Roman" charset="0"/>
              </a:rPr>
              <a:t>Weak entities </a:t>
            </a:r>
          </a:p>
          <a:p>
            <a:pPr lvl="1">
              <a:buFontTx/>
              <a:buBlip>
                <a:blip r:embed="rId4"/>
              </a:buBlip>
            </a:pPr>
            <a:r>
              <a:rPr lang="en-US" sz="1800" dirty="0">
                <a:solidFill>
                  <a:schemeClr val="accent2"/>
                </a:solidFill>
                <a:latin typeface="Arial" charset="0"/>
                <a:cs typeface="Times New Roman" charset="0"/>
              </a:rPr>
              <a:t>Subtypes and Supertypes </a:t>
            </a:r>
          </a:p>
        </p:txBody>
      </p:sp>
      <p:sp>
        <p:nvSpPr>
          <p:cNvPr id="270339" name="Text Box 3"/>
          <p:cNvSpPr txBox="1">
            <a:spLocks noChangeArrowheads="1"/>
          </p:cNvSpPr>
          <p:nvPr/>
        </p:nvSpPr>
        <p:spPr bwMode="auto">
          <a:xfrm>
            <a:off x="152400" y="7112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dirty="0">
                <a:solidFill>
                  <a:schemeClr val="bg1"/>
                </a:solidFill>
                <a:latin typeface="Tahoma" pitchFamily="34" charset="0"/>
              </a:rPr>
              <a:t> Mapping ERDs to Tables</a:t>
            </a:r>
          </a:p>
        </p:txBody>
      </p:sp>
    </p:spTree>
    <p:extLst>
      <p:ext uri="{BB962C8B-B14F-4D97-AF65-F5344CB8AC3E}">
        <p14:creationId xmlns:p14="http://schemas.microsoft.com/office/powerpoint/2010/main" val="746195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idx="1"/>
          </p:nvPr>
        </p:nvSpPr>
        <p:spPr bwMode="auto">
          <a:xfrm>
            <a:off x="1043608" y="2708920"/>
            <a:ext cx="7313612" cy="3922340"/>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dirty="0">
                <a:solidFill>
                  <a:schemeClr val="accent2"/>
                </a:solidFill>
                <a:latin typeface="Arial" charset="0"/>
                <a:cs typeface="Times New Roman" charset="0"/>
              </a:rPr>
              <a:t>They can exist in isolation, independent of any other entity.</a:t>
            </a:r>
          </a:p>
          <a:p>
            <a:pPr>
              <a:buFontTx/>
              <a:buBlip>
                <a:blip r:embed="rId3"/>
              </a:buBlip>
            </a:pPr>
            <a:r>
              <a:rPr lang="en-US" sz="2000" dirty="0">
                <a:solidFill>
                  <a:schemeClr val="accent2"/>
                </a:solidFill>
                <a:latin typeface="Arial" charset="0"/>
                <a:cs typeface="Times New Roman" charset="0"/>
              </a:rPr>
              <a:t>They are the “building blocks” of the database.</a:t>
            </a:r>
          </a:p>
          <a:p>
            <a:pPr>
              <a:buFontTx/>
              <a:buBlip>
                <a:blip r:embed="rId3"/>
              </a:buBlip>
            </a:pPr>
            <a:r>
              <a:rPr lang="en-US" sz="2000" dirty="0">
                <a:solidFill>
                  <a:schemeClr val="accent2"/>
                </a:solidFill>
                <a:latin typeface="Arial" charset="0"/>
                <a:cs typeface="Times New Roman" charset="0"/>
              </a:rPr>
              <a:t>Each regular entity maps to a table.</a:t>
            </a:r>
          </a:p>
        </p:txBody>
      </p:sp>
      <p:sp>
        <p:nvSpPr>
          <p:cNvPr id="203779" name="Text Box 3"/>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charset="0"/>
              </a:rPr>
              <a:t> Regular Entities</a:t>
            </a:r>
          </a:p>
        </p:txBody>
      </p:sp>
    </p:spTree>
    <p:extLst>
      <p:ext uri="{BB962C8B-B14F-4D97-AF65-F5344CB8AC3E}">
        <p14:creationId xmlns:p14="http://schemas.microsoft.com/office/powerpoint/2010/main" val="2948491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idx="1"/>
          </p:nvPr>
        </p:nvSpPr>
        <p:spPr bwMode="auto">
          <a:xfrm>
            <a:off x="1187624" y="2708920"/>
            <a:ext cx="7313612" cy="3778324"/>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charset="0"/>
              </a:rPr>
              <a:t>Each property or attribute shown in the ER diagram maps to a column in the appropriate table.</a:t>
            </a:r>
          </a:p>
        </p:txBody>
      </p:sp>
      <p:sp>
        <p:nvSpPr>
          <p:cNvPr id="205827" name="Text Box 3"/>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charset="0"/>
              </a:rPr>
              <a:t> Attributes</a:t>
            </a:r>
          </a:p>
        </p:txBody>
      </p:sp>
    </p:spTree>
    <p:extLst>
      <p:ext uri="{BB962C8B-B14F-4D97-AF65-F5344CB8AC3E}">
        <p14:creationId xmlns:p14="http://schemas.microsoft.com/office/powerpoint/2010/main" val="2179964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idx="1"/>
          </p:nvPr>
        </p:nvSpPr>
        <p:spPr bwMode="auto">
          <a:xfrm>
            <a:off x="1043608" y="2708920"/>
            <a:ext cx="7313612" cy="3634308"/>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pPr>
              <a:buFontTx/>
              <a:buBlip>
                <a:blip r:embed="rId3"/>
              </a:buBlip>
            </a:pPr>
            <a:r>
              <a:rPr lang="en-US" sz="2000">
                <a:solidFill>
                  <a:schemeClr val="accent2"/>
                </a:solidFill>
                <a:latin typeface="Arial" charset="0"/>
                <a:cs typeface="Times New Roman" charset="0"/>
              </a:rPr>
              <a:t>Each type of relationship maps to tables in a different manner in the relational database management system.</a:t>
            </a:r>
          </a:p>
          <a:p>
            <a:pPr>
              <a:buFontTx/>
              <a:buBlip>
                <a:blip r:embed="rId3"/>
              </a:buBlip>
            </a:pPr>
            <a:r>
              <a:rPr lang="en-US" sz="2000">
                <a:solidFill>
                  <a:schemeClr val="accent2"/>
                </a:solidFill>
                <a:latin typeface="Arial" charset="0"/>
                <a:cs typeface="Times New Roman" charset="0"/>
              </a:rPr>
              <a:t>The most important principle is to create tables where information from the real world is stored and retrieved in an optimal way; that is, a minimum number of tables with a minimum number of attributes.</a:t>
            </a:r>
          </a:p>
          <a:p>
            <a:pPr>
              <a:buFontTx/>
              <a:buBlip>
                <a:blip r:embed="rId3"/>
              </a:buBlip>
            </a:pPr>
            <a:r>
              <a:rPr lang="en-US" sz="2000">
                <a:solidFill>
                  <a:schemeClr val="accent2"/>
                </a:solidFill>
                <a:latin typeface="Arial" charset="0"/>
                <a:cs typeface="Times New Roman" charset="0"/>
              </a:rPr>
              <a:t>In a relational system, a join operation retrieves all information by combining two or more tables.</a:t>
            </a:r>
          </a:p>
          <a:p>
            <a:pPr>
              <a:buFontTx/>
              <a:buBlip>
                <a:blip r:embed="rId3"/>
              </a:buBlip>
            </a:pPr>
            <a:r>
              <a:rPr lang="en-US" sz="2000">
                <a:solidFill>
                  <a:schemeClr val="accent2"/>
                </a:solidFill>
                <a:latin typeface="Arial" charset="0"/>
                <a:cs typeface="Times New Roman" charset="0"/>
              </a:rPr>
              <a:t>Are of the following types:</a:t>
            </a:r>
          </a:p>
          <a:p>
            <a:pPr lvl="1">
              <a:buFontTx/>
              <a:buBlip>
                <a:blip r:embed="rId4"/>
              </a:buBlip>
            </a:pPr>
            <a:r>
              <a:rPr lang="en-US" sz="1800">
                <a:solidFill>
                  <a:schemeClr val="accent2"/>
                </a:solidFill>
                <a:latin typeface="Arial" charset="0"/>
                <a:cs typeface="Times New Roman" charset="0"/>
              </a:rPr>
              <a:t>One-to-One</a:t>
            </a:r>
          </a:p>
          <a:p>
            <a:pPr lvl="1">
              <a:buFontTx/>
              <a:buBlip>
                <a:blip r:embed="rId4"/>
              </a:buBlip>
            </a:pPr>
            <a:r>
              <a:rPr lang="en-US" sz="1800">
                <a:solidFill>
                  <a:schemeClr val="accent2"/>
                </a:solidFill>
                <a:latin typeface="Arial" charset="0"/>
                <a:cs typeface="Times New Roman" charset="0"/>
              </a:rPr>
              <a:t>One-to-Many</a:t>
            </a:r>
          </a:p>
          <a:p>
            <a:pPr lvl="1">
              <a:buFontTx/>
              <a:buBlip>
                <a:blip r:embed="rId4"/>
              </a:buBlip>
            </a:pPr>
            <a:r>
              <a:rPr lang="en-US" sz="1800">
                <a:solidFill>
                  <a:schemeClr val="accent2"/>
                </a:solidFill>
                <a:latin typeface="Arial" charset="0"/>
                <a:cs typeface="Times New Roman" charset="0"/>
              </a:rPr>
              <a:t>Many-to-Many</a:t>
            </a:r>
          </a:p>
        </p:txBody>
      </p:sp>
      <p:sp>
        <p:nvSpPr>
          <p:cNvPr id="221187" name="Text Box 3"/>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charset="0"/>
              </a:rPr>
              <a:t> Relationships</a:t>
            </a:r>
          </a:p>
        </p:txBody>
      </p:sp>
    </p:spTree>
    <p:extLst>
      <p:ext uri="{BB962C8B-B14F-4D97-AF65-F5344CB8AC3E}">
        <p14:creationId xmlns:p14="http://schemas.microsoft.com/office/powerpoint/2010/main" val="2866860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idx="1"/>
          </p:nvPr>
        </p:nvSpPr>
        <p:spPr bwMode="auto">
          <a:xfrm>
            <a:off x="915194" y="2800524"/>
            <a:ext cx="7313612" cy="3346276"/>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dirty="0">
                <a:solidFill>
                  <a:schemeClr val="accent2"/>
                </a:solidFill>
                <a:latin typeface="Arial" charset="0"/>
                <a:cs typeface="Times New Roman" charset="0"/>
              </a:rPr>
              <a:t>A weak entity is an entity whose existence depends on some other entity.</a:t>
            </a:r>
          </a:p>
          <a:p>
            <a:pPr>
              <a:buFontTx/>
              <a:buBlip>
                <a:blip r:embed="rId3"/>
              </a:buBlip>
            </a:pPr>
            <a:r>
              <a:rPr lang="en-US" sz="2000" dirty="0">
                <a:solidFill>
                  <a:schemeClr val="accent2"/>
                </a:solidFill>
                <a:latin typeface="Arial" charset="0"/>
                <a:cs typeface="Times New Roman" charset="0"/>
              </a:rPr>
              <a:t>It cannot exist if the entity on which it depends does not exist.</a:t>
            </a:r>
          </a:p>
        </p:txBody>
      </p:sp>
      <p:sp>
        <p:nvSpPr>
          <p:cNvPr id="225283" name="Text Box 3"/>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b="1">
                <a:solidFill>
                  <a:schemeClr val="bg1"/>
                </a:solidFill>
                <a:latin typeface="Tahoma" pitchFamily="34" charset="0"/>
                <a:cs typeface="Times New Roman" charset="0"/>
              </a:rPr>
              <a:t> </a:t>
            </a:r>
            <a:r>
              <a:rPr lang="en-US" sz="2000" b="1">
                <a:solidFill>
                  <a:schemeClr val="bg1"/>
                </a:solidFill>
                <a:latin typeface="Tahoma" pitchFamily="34" charset="0"/>
                <a:cs typeface="Times New Roman" charset="0"/>
              </a:rPr>
              <a:t>Weak Entities</a:t>
            </a:r>
          </a:p>
        </p:txBody>
      </p:sp>
    </p:spTree>
    <p:extLst>
      <p:ext uri="{BB962C8B-B14F-4D97-AF65-F5344CB8AC3E}">
        <p14:creationId xmlns:p14="http://schemas.microsoft.com/office/powerpoint/2010/main" val="3061255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idx="1"/>
          </p:nvPr>
        </p:nvSpPr>
        <p:spPr bwMode="auto">
          <a:xfrm>
            <a:off x="1043608" y="2636912"/>
            <a:ext cx="7313612" cy="385033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dirty="0">
                <a:solidFill>
                  <a:schemeClr val="accent2"/>
                </a:solidFill>
                <a:latin typeface="Arial" charset="0"/>
                <a:cs typeface="Times New Roman" charset="0"/>
              </a:rPr>
              <a:t>Each entity type (subtypes and supertypes) maps to a separate table.</a:t>
            </a:r>
          </a:p>
          <a:p>
            <a:pPr>
              <a:buFontTx/>
              <a:buBlip>
                <a:blip r:embed="rId3"/>
              </a:buBlip>
            </a:pPr>
            <a:r>
              <a:rPr lang="en-US" sz="2000" dirty="0">
                <a:solidFill>
                  <a:schemeClr val="accent2"/>
                </a:solidFill>
                <a:latin typeface="Arial" charset="0"/>
                <a:cs typeface="Times New Roman" charset="0"/>
              </a:rPr>
              <a:t>The primary key of the supertype is the foreign key of the subtype:</a:t>
            </a:r>
          </a:p>
          <a:p>
            <a:pPr lvl="1">
              <a:buFontTx/>
              <a:buBlip>
                <a:blip r:embed="rId4"/>
              </a:buBlip>
            </a:pPr>
            <a:r>
              <a:rPr lang="en-US" sz="1800" dirty="0">
                <a:solidFill>
                  <a:schemeClr val="accent2"/>
                </a:solidFill>
                <a:latin typeface="Arial" charset="0"/>
                <a:cs typeface="Times New Roman" charset="0"/>
              </a:rPr>
              <a:t>It creates a link between the two.</a:t>
            </a:r>
          </a:p>
          <a:p>
            <a:pPr lvl="1">
              <a:buFontTx/>
              <a:buBlip>
                <a:blip r:embed="rId4"/>
              </a:buBlip>
            </a:pPr>
            <a:r>
              <a:rPr lang="en-US" sz="1800" dirty="0">
                <a:solidFill>
                  <a:schemeClr val="accent2"/>
                </a:solidFill>
                <a:latin typeface="Arial" charset="0"/>
                <a:cs typeface="Times New Roman" charset="0"/>
              </a:rPr>
              <a:t>The foreign key of the subtype is also its primary key.</a:t>
            </a:r>
          </a:p>
          <a:p>
            <a:pPr marL="301943" lvl="1" indent="0">
              <a:buNone/>
            </a:pPr>
            <a:endParaRPr lang="en-US" sz="1800" dirty="0">
              <a:solidFill>
                <a:schemeClr val="accent2"/>
              </a:solidFill>
              <a:latin typeface="Arial" charset="0"/>
              <a:cs typeface="Times New Roman" charset="0"/>
            </a:endParaRPr>
          </a:p>
          <a:p>
            <a:pPr marL="301943" lvl="1" indent="0">
              <a:buNone/>
            </a:pPr>
            <a:r>
              <a:rPr lang="en-US" sz="1800" b="1" dirty="0">
                <a:solidFill>
                  <a:schemeClr val="accent2"/>
                </a:solidFill>
                <a:latin typeface="Arial" charset="0"/>
                <a:cs typeface="Times New Roman" charset="0"/>
              </a:rPr>
              <a:t>Only in case of sub type and super type, the primary key of super type is also the primary and foreign key of subtype.</a:t>
            </a:r>
          </a:p>
        </p:txBody>
      </p:sp>
      <p:sp>
        <p:nvSpPr>
          <p:cNvPr id="227331" name="Text Box 3"/>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b="1">
                <a:solidFill>
                  <a:schemeClr val="bg1"/>
                </a:solidFill>
                <a:latin typeface="Tahoma" pitchFamily="34" charset="0"/>
                <a:cs typeface="Times New Roman" charset="0"/>
              </a:rPr>
              <a:t> </a:t>
            </a:r>
            <a:r>
              <a:rPr lang="en-US" sz="2000" b="1">
                <a:solidFill>
                  <a:schemeClr val="bg1"/>
                </a:solidFill>
                <a:latin typeface="Tahoma" pitchFamily="34" charset="0"/>
                <a:cs typeface="Times New Roman" charset="0"/>
              </a:rPr>
              <a:t>Subtypes and Supertypes</a:t>
            </a:r>
          </a:p>
        </p:txBody>
      </p:sp>
    </p:spTree>
    <p:extLst>
      <p:ext uri="{BB962C8B-B14F-4D97-AF65-F5344CB8AC3E}">
        <p14:creationId xmlns:p14="http://schemas.microsoft.com/office/powerpoint/2010/main" val="1821778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idx="1"/>
          </p:nvPr>
        </p:nvSpPr>
        <p:spPr bwMode="auto">
          <a:xfrm>
            <a:off x="1043608" y="2673746"/>
            <a:ext cx="7313612" cy="3892153"/>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pPr>
              <a:lnSpc>
                <a:spcPct val="90000"/>
              </a:lnSpc>
              <a:buFontTx/>
              <a:buBlip>
                <a:blip r:embed="rId3"/>
              </a:buBlip>
            </a:pPr>
            <a:r>
              <a:rPr lang="en-US" sz="2000" dirty="0">
                <a:solidFill>
                  <a:schemeClr val="accent2"/>
                </a:solidFill>
                <a:latin typeface="Arial" charset="0"/>
                <a:cs typeface="Times New Roman" charset="0"/>
              </a:rPr>
              <a:t>Attributes:</a:t>
            </a:r>
          </a:p>
          <a:p>
            <a:pPr lvl="1">
              <a:lnSpc>
                <a:spcPct val="90000"/>
              </a:lnSpc>
              <a:buFontTx/>
              <a:buBlip>
                <a:blip r:embed="rId4"/>
              </a:buBlip>
            </a:pPr>
            <a:r>
              <a:rPr lang="en-US" sz="1800" dirty="0">
                <a:solidFill>
                  <a:schemeClr val="accent2"/>
                </a:solidFill>
                <a:latin typeface="Arial" charset="0"/>
                <a:cs typeface="Times New Roman" charset="0"/>
              </a:rPr>
              <a:t>Do not introduce any unnecessary attributes.</a:t>
            </a:r>
          </a:p>
          <a:p>
            <a:pPr lvl="1">
              <a:lnSpc>
                <a:spcPct val="90000"/>
              </a:lnSpc>
              <a:buFontTx/>
              <a:buBlip>
                <a:blip r:embed="rId4"/>
              </a:buBlip>
            </a:pPr>
            <a:r>
              <a:rPr lang="en-US" sz="1800" dirty="0">
                <a:solidFill>
                  <a:schemeClr val="accent2"/>
                </a:solidFill>
                <a:latin typeface="Arial" charset="0"/>
                <a:cs typeface="Times New Roman" charset="0"/>
              </a:rPr>
              <a:t>An attribute serves three purposes:</a:t>
            </a:r>
          </a:p>
          <a:p>
            <a:pPr lvl="2">
              <a:lnSpc>
                <a:spcPct val="90000"/>
              </a:lnSpc>
              <a:buFontTx/>
              <a:buBlip>
                <a:blip r:embed="rId4"/>
              </a:buBlip>
            </a:pPr>
            <a:r>
              <a:rPr lang="en-US" sz="1600" dirty="0">
                <a:solidFill>
                  <a:schemeClr val="accent2"/>
                </a:solidFill>
                <a:latin typeface="Arial" charset="0"/>
                <a:cs typeface="Times New Roman" charset="0"/>
              </a:rPr>
              <a:t>To identify its owner entity</a:t>
            </a:r>
          </a:p>
          <a:p>
            <a:pPr lvl="2">
              <a:lnSpc>
                <a:spcPct val="90000"/>
              </a:lnSpc>
              <a:buFontTx/>
              <a:buBlip>
                <a:blip r:embed="rId4"/>
              </a:buBlip>
            </a:pPr>
            <a:r>
              <a:rPr lang="en-US" sz="1600" dirty="0">
                <a:solidFill>
                  <a:schemeClr val="accent2"/>
                </a:solidFill>
                <a:latin typeface="Arial" charset="0"/>
                <a:cs typeface="Times New Roman" charset="0"/>
              </a:rPr>
              <a:t>To refer to another entity</a:t>
            </a:r>
          </a:p>
          <a:p>
            <a:pPr lvl="2">
              <a:lnSpc>
                <a:spcPct val="90000"/>
              </a:lnSpc>
              <a:buFontTx/>
              <a:buBlip>
                <a:blip r:embed="rId4"/>
              </a:buBlip>
            </a:pPr>
            <a:r>
              <a:rPr lang="en-US" sz="1600" dirty="0">
                <a:solidFill>
                  <a:schemeClr val="accent2"/>
                </a:solidFill>
                <a:latin typeface="Arial" charset="0"/>
                <a:cs typeface="Times New Roman" charset="0"/>
              </a:rPr>
              <a:t>To simplify the description of an entity</a:t>
            </a:r>
          </a:p>
          <a:p>
            <a:pPr>
              <a:lnSpc>
                <a:spcPct val="90000"/>
              </a:lnSpc>
              <a:buFontTx/>
              <a:buBlip>
                <a:blip r:embed="rId3"/>
              </a:buBlip>
            </a:pPr>
            <a:r>
              <a:rPr lang="en-US" sz="2000" dirty="0">
                <a:solidFill>
                  <a:schemeClr val="accent2"/>
                </a:solidFill>
                <a:latin typeface="Arial" charset="0"/>
                <a:cs typeface="Times New Roman" charset="0"/>
              </a:rPr>
              <a:t>Keys:</a:t>
            </a:r>
          </a:p>
          <a:p>
            <a:pPr lvl="1">
              <a:lnSpc>
                <a:spcPct val="90000"/>
              </a:lnSpc>
              <a:buFontTx/>
              <a:buBlip>
                <a:blip r:embed="rId4"/>
              </a:buBlip>
            </a:pPr>
            <a:r>
              <a:rPr lang="en-US" sz="1800" dirty="0">
                <a:solidFill>
                  <a:schemeClr val="accent2"/>
                </a:solidFill>
                <a:latin typeface="Arial" charset="0"/>
                <a:cs typeface="Times New Roman" charset="0"/>
              </a:rPr>
              <a:t>Relational systems require keys that uniquely identify the rows of a table.</a:t>
            </a:r>
          </a:p>
          <a:p>
            <a:pPr lvl="1">
              <a:lnSpc>
                <a:spcPct val="90000"/>
              </a:lnSpc>
              <a:buFontTx/>
              <a:buBlip>
                <a:blip r:embed="rId4"/>
              </a:buBlip>
            </a:pPr>
            <a:r>
              <a:rPr lang="en-US" sz="1800" dirty="0">
                <a:solidFill>
                  <a:schemeClr val="accent2"/>
                </a:solidFill>
                <a:latin typeface="Arial" charset="0"/>
                <a:cs typeface="Times New Roman" charset="0"/>
              </a:rPr>
              <a:t>There are various types of keys:</a:t>
            </a:r>
          </a:p>
          <a:p>
            <a:pPr lvl="2">
              <a:lnSpc>
                <a:spcPct val="90000"/>
              </a:lnSpc>
              <a:buFontTx/>
              <a:buBlip>
                <a:blip r:embed="rId4"/>
              </a:buBlip>
            </a:pPr>
            <a:r>
              <a:rPr lang="en-US" sz="1600" dirty="0">
                <a:solidFill>
                  <a:schemeClr val="accent2"/>
                </a:solidFill>
                <a:latin typeface="Arial" charset="0"/>
                <a:cs typeface="Times New Roman" charset="0"/>
              </a:rPr>
              <a:t>Primary </a:t>
            </a:r>
          </a:p>
          <a:p>
            <a:pPr lvl="2">
              <a:lnSpc>
                <a:spcPct val="90000"/>
              </a:lnSpc>
              <a:buFontTx/>
              <a:buBlip>
                <a:blip r:embed="rId4"/>
              </a:buBlip>
            </a:pPr>
            <a:r>
              <a:rPr lang="en-US" sz="1600" dirty="0">
                <a:solidFill>
                  <a:schemeClr val="accent2"/>
                </a:solidFill>
                <a:latin typeface="Arial" charset="0"/>
                <a:cs typeface="Times New Roman" charset="0"/>
              </a:rPr>
              <a:t>Foreign</a:t>
            </a:r>
          </a:p>
          <a:p>
            <a:pPr lvl="2">
              <a:lnSpc>
                <a:spcPct val="90000"/>
              </a:lnSpc>
              <a:buFontTx/>
              <a:buBlip>
                <a:blip r:embed="rId4"/>
              </a:buBlip>
            </a:pPr>
            <a:r>
              <a:rPr lang="en-US" sz="1600" dirty="0">
                <a:solidFill>
                  <a:schemeClr val="accent2"/>
                </a:solidFill>
                <a:latin typeface="Arial" charset="0"/>
                <a:cs typeface="Times New Roman" charset="0"/>
              </a:rPr>
              <a:t>Candidate (None of the </a:t>
            </a:r>
            <a:r>
              <a:rPr lang="en-US" sz="1600" dirty="0" err="1">
                <a:solidFill>
                  <a:schemeClr val="accent2"/>
                </a:solidFill>
                <a:latin typeface="Arial" charset="0"/>
                <a:cs typeface="Times New Roman" charset="0"/>
              </a:rPr>
              <a:t>coulmns</a:t>
            </a:r>
            <a:r>
              <a:rPr lang="en-US" sz="1600" dirty="0">
                <a:solidFill>
                  <a:schemeClr val="accent2"/>
                </a:solidFill>
                <a:latin typeface="Arial" charset="0"/>
                <a:cs typeface="Times New Roman" charset="0"/>
              </a:rPr>
              <a:t> has unique data, we try to club with other </a:t>
            </a:r>
            <a:r>
              <a:rPr lang="en-US" sz="1600" dirty="0" err="1">
                <a:solidFill>
                  <a:schemeClr val="accent2"/>
                </a:solidFill>
                <a:latin typeface="Arial" charset="0"/>
                <a:cs typeface="Times New Roman" charset="0"/>
              </a:rPr>
              <a:t>coumns</a:t>
            </a:r>
            <a:r>
              <a:rPr lang="en-US" sz="1600" dirty="0">
                <a:solidFill>
                  <a:schemeClr val="accent2"/>
                </a:solidFill>
                <a:latin typeface="Arial" charset="0"/>
                <a:cs typeface="Times New Roman" charset="0"/>
              </a:rPr>
              <a:t>)</a:t>
            </a:r>
          </a:p>
          <a:p>
            <a:pPr lvl="2">
              <a:lnSpc>
                <a:spcPct val="90000"/>
              </a:lnSpc>
              <a:buFontTx/>
              <a:buBlip>
                <a:blip r:embed="rId4"/>
              </a:buBlip>
            </a:pPr>
            <a:r>
              <a:rPr lang="en-US" sz="1600" dirty="0">
                <a:solidFill>
                  <a:schemeClr val="accent2"/>
                </a:solidFill>
                <a:latin typeface="Arial" charset="0"/>
                <a:cs typeface="Times New Roman" charset="0"/>
              </a:rPr>
              <a:t>Alternate</a:t>
            </a:r>
          </a:p>
          <a:p>
            <a:pPr lvl="2">
              <a:lnSpc>
                <a:spcPct val="90000"/>
              </a:lnSpc>
              <a:buFontTx/>
              <a:buBlip>
                <a:blip r:embed="rId4"/>
              </a:buBlip>
            </a:pPr>
            <a:r>
              <a:rPr lang="en-US" sz="1600" dirty="0">
                <a:solidFill>
                  <a:schemeClr val="accent2"/>
                </a:solidFill>
                <a:latin typeface="Arial" charset="0"/>
                <a:cs typeface="Times New Roman" charset="0"/>
              </a:rPr>
              <a:t>Composite (primary key </a:t>
            </a:r>
            <a:r>
              <a:rPr lang="en-US" sz="1600" dirty="0" err="1">
                <a:solidFill>
                  <a:schemeClr val="accent2"/>
                </a:solidFill>
                <a:latin typeface="Arial" charset="0"/>
                <a:cs typeface="Times New Roman" charset="0"/>
              </a:rPr>
              <a:t>madeup</a:t>
            </a:r>
            <a:r>
              <a:rPr lang="en-US" sz="1600" dirty="0">
                <a:solidFill>
                  <a:schemeClr val="accent2"/>
                </a:solidFill>
                <a:latin typeface="Arial" charset="0"/>
                <a:cs typeface="Times New Roman" charset="0"/>
              </a:rPr>
              <a:t> of more than one column)</a:t>
            </a:r>
          </a:p>
        </p:txBody>
      </p:sp>
      <p:sp>
        <p:nvSpPr>
          <p:cNvPr id="223235" name="Text Box 3"/>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b="1">
                <a:solidFill>
                  <a:schemeClr val="bg1"/>
                </a:solidFill>
                <a:latin typeface="Tahoma" pitchFamily="34" charset="0"/>
                <a:cs typeface="Times New Roman" charset="0"/>
              </a:rPr>
              <a:t> Tips on Logical Database Design</a:t>
            </a:r>
            <a:endParaRPr lang="en-US" sz="2000" b="1">
              <a:solidFill>
                <a:schemeClr val="bg1"/>
              </a:solidFill>
              <a:latin typeface="Tahoma" pitchFamily="34" charset="0"/>
              <a:cs typeface="Times New Roman" charset="0"/>
            </a:endParaRPr>
          </a:p>
        </p:txBody>
      </p:sp>
    </p:spTree>
    <p:extLst>
      <p:ext uri="{BB962C8B-B14F-4D97-AF65-F5344CB8AC3E}">
        <p14:creationId xmlns:p14="http://schemas.microsoft.com/office/powerpoint/2010/main" val="5038597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13</TotalTime>
  <Words>2319</Words>
  <Application>Microsoft Office PowerPoint</Application>
  <PresentationFormat>On-screen Show (4:3)</PresentationFormat>
  <Paragraphs>183</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Candara</vt:lpstr>
      <vt:lpstr>Symbol</vt:lpstr>
      <vt:lpstr>Tahoma</vt:lpstr>
      <vt:lpstr>Waveform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Samatha</dc:creator>
  <cp:lastModifiedBy>Bera, Poulami</cp:lastModifiedBy>
  <cp:revision>22</cp:revision>
  <dcterms:created xsi:type="dcterms:W3CDTF">2016-09-19T04:33:30Z</dcterms:created>
  <dcterms:modified xsi:type="dcterms:W3CDTF">2024-01-18T05:31:23Z</dcterms:modified>
</cp:coreProperties>
</file>