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5" name="Callout"/>
          <p:cNvSpPr/>
          <p:nvPr/>
        </p:nvSpPr>
        <p:spPr>
          <a:xfrm>
            <a:off x="469900" y="2362200"/>
            <a:ext cx="12065001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Johnny Appleseed"/>
          <p:cNvSpPr txBox="1"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anchor="t"/>
          <a:lstStyle/>
          <a:p>
            <a:pPr algn="r">
              <a:spcBef>
                <a:spcPts val="0"/>
              </a:spcBef>
              <a:defRPr cap="none" sz="60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8" name="Text"/>
          <p:cNvSpPr txBox="1"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100" sz="2400">
                <a:solidFill>
                  <a:srgbClr val="838787"/>
                </a:solidFill>
              </a:defRPr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Johnny Appleseed"/>
          <p:cNvSpPr txBox="1"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cap="none" sz="600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 flipV="1">
            <a:off x="5892800" y="6141011"/>
            <a:ext cx="6705601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0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Image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6140894"/>
            <a:ext cx="12192001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9444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rz2383@columbia.edu" TargetMode="External"/><Relationship Id="rId3" Type="http://schemas.openxmlformats.org/officeDocument/2006/relationships/hyperlink" Target="https://github.com/PB12203006/Meta-Learning-with-Deep-Reinforcement-Learning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mathworks.com/help/stats/manipulate-dataset-arrays-using-the-variable-editor.html" TargetMode="External"/><Relationship Id="rId3" Type="http://schemas.openxmlformats.org/officeDocument/2006/relationships/hyperlink" Target="https://github.com/fchollet/keras" TargetMode="External"/><Relationship Id="rId4" Type="http://schemas.openxmlformats.org/officeDocument/2006/relationships/hyperlink" Target="https://github.com/automl/auto-sklearn" TargetMode="External"/><Relationship Id="rId5" Type="http://schemas.openxmlformats.org/officeDocument/2006/relationships/hyperlink" Target="https://github.com/PB12203006/Meta-Learning-with-Deep-Reinforcement-Learning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Yilan Ji yj2425@columbia.edu…"/>
          <p:cNvSpPr txBox="1"/>
          <p:nvPr>
            <p:ph type="ctrTitle"/>
          </p:nvPr>
        </p:nvSpPr>
        <p:spPr>
          <a:xfrm>
            <a:off x="12700" y="6337522"/>
            <a:ext cx="12192000" cy="270510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defRPr cap="none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Yilan Ji yj2425@columbia.edu</a:t>
            </a:r>
          </a:p>
          <a:p>
            <a:pPr algn="ctr">
              <a:lnSpc>
                <a:spcPct val="100000"/>
              </a:lnSpc>
              <a:defRPr cap="none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Haoyan Min hm2689@columbia.edu</a:t>
            </a:r>
          </a:p>
          <a:p>
            <a:pPr algn="ctr">
              <a:lnSpc>
                <a:spcPct val="100000"/>
              </a:lnSpc>
              <a:defRPr cap="none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Ruiqi Zhong rz2383@columbia.edu</a:t>
            </a:r>
          </a:p>
        </p:txBody>
      </p:sp>
      <p:sp>
        <p:nvSpPr>
          <p:cNvPr id="171" name="COMS 4995 Final Project :…"/>
          <p:cNvSpPr txBox="1"/>
          <p:nvPr>
            <p:ph type="subTitle" sz="half" idx="1"/>
          </p:nvPr>
        </p:nvSpPr>
        <p:spPr>
          <a:xfrm>
            <a:off x="406400" y="1587500"/>
            <a:ext cx="12192000" cy="3405238"/>
          </a:xfrm>
          <a:prstGeom prst="rect">
            <a:avLst/>
          </a:prstGeom>
        </p:spPr>
        <p:txBody>
          <a:bodyPr/>
          <a:lstStyle/>
          <a:p>
            <a:pPr algn="ctr" defTabSz="315468">
              <a:lnSpc>
                <a:spcPct val="100000"/>
              </a:lnSpc>
              <a:spcBef>
                <a:spcPts val="0"/>
              </a:spcBef>
              <a:defRPr cap="none" sz="43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COMS 4995 Final Project :</a:t>
            </a:r>
          </a:p>
          <a:p>
            <a:pPr algn="ctr" defTabSz="315468">
              <a:lnSpc>
                <a:spcPct val="100000"/>
              </a:lnSpc>
              <a:spcBef>
                <a:spcPts val="0"/>
              </a:spcBef>
              <a:defRPr cap="none" sz="43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Meta-learning Through </a:t>
            </a:r>
          </a:p>
          <a:p>
            <a:pPr algn="ctr" defTabSz="315468">
              <a:lnSpc>
                <a:spcPct val="100000"/>
              </a:lnSpc>
              <a:spcBef>
                <a:spcPts val="0"/>
              </a:spcBef>
              <a:defRPr cap="none" sz="43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Deep Reinforcement Learning</a:t>
            </a:r>
          </a:p>
        </p:txBody>
      </p:sp>
      <p:sp>
        <p:nvSpPr>
          <p:cNvPr id="172" name="Do excuse me if I am talking fast…"/>
          <p:cNvSpPr txBox="1"/>
          <p:nvPr/>
        </p:nvSpPr>
        <p:spPr>
          <a:xfrm>
            <a:off x="6012689" y="4486795"/>
            <a:ext cx="5469885" cy="1364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500"/>
              </a:lnSpc>
              <a:defRPr sz="2300">
                <a:solidFill>
                  <a:srgbClr val="C41C2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>
              <a:lnSpc>
                <a:spcPts val="500"/>
              </a:lnSpc>
              <a:defRPr sz="2300">
                <a:solidFill>
                  <a:srgbClr val="C41C2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 excuse me if I am talking fast</a:t>
            </a:r>
          </a:p>
          <a:p>
            <a:pPr>
              <a:lnSpc>
                <a:spcPts val="500"/>
              </a:lnSpc>
              <a:defRPr sz="2300">
                <a:solidFill>
                  <a:srgbClr val="C41C2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model and architecture is original</a:t>
            </a:r>
          </a:p>
          <a:p>
            <a:pPr>
              <a:lnSpc>
                <a:spcPts val="500"/>
              </a:lnSpc>
              <a:defRPr sz="2300">
                <a:solidFill>
                  <a:srgbClr val="C41C2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formulation is sophisticated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Using the pre-trained policy network as a starting point for reinforcement learning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31165" indent="-431165" defTabSz="566673">
              <a:lnSpc>
                <a:spcPct val="100000"/>
              </a:lnSpc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Using the pre-trained policy network as a starting point for reinforcement learning</a:t>
            </a:r>
          </a:p>
          <a:p>
            <a:pPr marL="431165" indent="-431165" defTabSz="566673">
              <a:lnSpc>
                <a:spcPct val="100000"/>
              </a:lnSpc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Still training as it takes really a long time… </a:t>
            </a:r>
          </a:p>
          <a:p>
            <a:pPr marL="431165" indent="-431165" defTabSz="566673">
              <a:lnSpc>
                <a:spcPct val="100000"/>
              </a:lnSpc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200" u="sng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rz2383@columbia.edu</a:t>
            </a:r>
            <a:r>
              <a:rPr u="none"/>
              <a:t> Ruiqi Zhong (Feel free to contact me)</a:t>
            </a:r>
          </a:p>
          <a:p>
            <a:pPr marL="431165" indent="-431165" defTabSz="566673">
              <a:lnSpc>
                <a:spcPct val="100000"/>
              </a:lnSpc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Github: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https://github.com/PB12203006/Meta-Learning-with-Deep-Reinforcement-Learning</a:t>
            </a:r>
            <a:r>
              <a:t> [7]</a:t>
            </a:r>
          </a:p>
          <a:p>
            <a:pPr marL="431165" indent="-431165" defTabSz="566673">
              <a:lnSpc>
                <a:spcPct val="100000"/>
              </a:lnSpc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Due to presentation time limit, we will release more project progress and visualization on github</a:t>
            </a:r>
          </a:p>
        </p:txBody>
      </p:sp>
      <p:sp>
        <p:nvSpPr>
          <p:cNvPr id="323" name="Or add me on social media!!"/>
          <p:cNvSpPr txBox="1"/>
          <p:nvPr/>
        </p:nvSpPr>
        <p:spPr>
          <a:xfrm>
            <a:off x="8315197" y="5899149"/>
            <a:ext cx="344119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Or add me on social media!!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3" grpId="2"/>
      <p:bldP build="p" bldLvl="5" animBg="1" rev="0" advAuto="0" spid="32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Text</a:t>
            </a:r>
          </a:p>
        </p:txBody>
      </p:sp>
      <p:sp>
        <p:nvSpPr>
          <p:cNvPr id="326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Challenges</a:t>
            </a:r>
          </a:p>
        </p:txBody>
      </p:sp>
      <p:sp>
        <p:nvSpPr>
          <p:cNvPr id="327" name="1. Hard to find a reasonable assumption of real world data set.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F5FD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1. Hard to find a reasonable assumption of real world data set.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F5FD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2. Training the network is not the most time consuming part. Evaluating the policy is. Each data point is a 5-fold cross validation ~ training a model 5 times.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F5FD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3. Hard to design a reward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Text</a:t>
            </a:r>
          </a:p>
        </p:txBody>
      </p:sp>
      <p:sp>
        <p:nvSpPr>
          <p:cNvPr id="330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References</a:t>
            </a:r>
          </a:p>
        </p:txBody>
      </p:sp>
      <p:sp>
        <p:nvSpPr>
          <p:cNvPr id="331" name="[1] Hessel, Matteo, et al. ”Rainbow: Combining Improvements in Deep Reinforcement Learning.” arXiv preprint arXiv: 1710.02298 (2017).…"/>
          <p:cNvSpPr txBox="1"/>
          <p:nvPr>
            <p:ph type="body" idx="13"/>
          </p:nvPr>
        </p:nvSpPr>
        <p:spPr>
          <a:xfrm>
            <a:off x="406400" y="2628900"/>
            <a:ext cx="12192000" cy="6108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9337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[1] Hessel, Matteo, et al. ”Rainbow: Combining Improvements in Deep Reinforcement Learning.” arXiv preprint arXiv: 1710.02298 (2017). </a:t>
            </a:r>
          </a:p>
          <a:p>
            <a:pPr marL="29337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[2]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https://www.mathworks.com/help/stats/manipulate-dataset-arrays-using-the-variable-editor.html</a:t>
            </a:r>
          </a:p>
          <a:p>
            <a:pPr marL="29337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[3]MLA Brochu, Eric, Vlad M. Cora, and Nando De Fre- itas. ”A tutorial on Bayesian optimization of expensive cost functions, with application to active user modeling and hierarchical reinforcement learning.” arXiv preprint arXiv:1012.2599 (2010).</a:t>
            </a:r>
            <a:r>
              <a:rPr>
                <a:solidFill>
                  <a:srgbClr val="838787"/>
                </a:solidFill>
              </a:rPr>
              <a:t> </a:t>
            </a:r>
          </a:p>
          <a:p>
            <a:pPr marL="29337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[4]</a:t>
            </a:r>
            <a:r>
              <a:rPr>
                <a:solidFill>
                  <a:srgbClr val="838787"/>
                </a:solidFill>
              </a:rPr>
              <a:t> </a:t>
            </a:r>
            <a:r>
              <a:t>Feurer, Matthias, et al. ”Efficient and robust automated machine learning.” Advances in Neural Information Processing Systems. 2015.</a:t>
            </a:r>
          </a:p>
          <a:p>
            <a:pPr marL="29337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[5]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https://github.com/fchollet/keras</a:t>
            </a:r>
          </a:p>
          <a:p>
            <a:pPr marL="29337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[6]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https://github.com/automl/auto-sklearn</a:t>
            </a:r>
            <a:r>
              <a:t> </a:t>
            </a:r>
          </a:p>
          <a:p>
            <a:pPr marL="29337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[7]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https://github.com/PB12203006/Meta-Learning-with-Deep-Reinforcement-Learning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hanks for Watching"/>
          <p:cNvSpPr txBox="1"/>
          <p:nvPr>
            <p:ph type="body" sz="quarter" idx="1"/>
          </p:nvPr>
        </p:nvSpPr>
        <p:spPr>
          <a:xfrm>
            <a:off x="889000" y="2908299"/>
            <a:ext cx="11226800" cy="1297946"/>
          </a:xfrm>
          <a:prstGeom prst="rect">
            <a:avLst/>
          </a:prstGeom>
        </p:spPr>
        <p:txBody>
          <a:bodyPr/>
          <a:lstStyle>
            <a:lvl1pPr defTabSz="578358">
              <a:defRPr sz="9306"/>
            </a:lvl1pPr>
          </a:lstStyle>
          <a:p>
            <a:pPr/>
            <a:r>
              <a:t>Thanks for Watching</a:t>
            </a:r>
          </a:p>
        </p:txBody>
      </p:sp>
      <p:sp>
        <p:nvSpPr>
          <p:cNvPr id="334" name="Yilan Ji, Haoyan Min, Ruiqi Zhong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578358">
              <a:spcBef>
                <a:spcPts val="0"/>
              </a:spcBef>
              <a:defRPr cap="none"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Yilan Ji, Haoyan Min, Ruiqi Zhong</a:t>
            </a:r>
          </a:p>
        </p:txBody>
      </p:sp>
      <p:sp>
        <p:nvSpPr>
          <p:cNvPr id="335" name="Text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57200">
              <a:spcBef>
                <a:spcPts val="0"/>
              </a:spcBef>
              <a:defRPr spc="100" sz="2400">
                <a:solidFill>
                  <a:srgbClr val="838787"/>
                </a:solidFill>
              </a:defRPr>
            </a:lvl1pPr>
          </a:lstStyle>
          <a:p>
            <a:pPr/>
            <a:r>
              <a:t>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 Very Brief 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97940">
              <a:lnSpc>
                <a:spcPct val="100000"/>
              </a:lnSpc>
              <a:spcBef>
                <a:spcPts val="0"/>
              </a:spcBef>
              <a:defRPr cap="none" sz="4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 Very Brief Introduction</a:t>
            </a:r>
          </a:p>
        </p:txBody>
      </p:sp>
      <p:sp>
        <p:nvSpPr>
          <p:cNvPr id="175" name="Increasing demand for data analysts and machine learning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57200" indent="-457200" defTabSz="584200">
              <a:lnSpc>
                <a:spcPct val="100000"/>
              </a:lnSpc>
              <a:spcBef>
                <a:spcPts val="4200"/>
              </a:spcBef>
              <a:buSzPct val="75000"/>
              <a:buChar char="•"/>
              <a:defRPr cap="none" spc="0" sz="2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Increasing demand for data analysts and machine learning</a:t>
            </a:r>
          </a:p>
          <a:p>
            <a:pPr marL="457200" indent="-457200" defTabSz="584200">
              <a:lnSpc>
                <a:spcPct val="100000"/>
              </a:lnSpc>
              <a:spcBef>
                <a:spcPts val="4200"/>
              </a:spcBef>
              <a:buSzPct val="75000"/>
              <a:buChar char="•"/>
              <a:defRPr cap="none" spc="0" sz="2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Many works are routine (e.g. model choice, parameter tuning)</a:t>
            </a:r>
          </a:p>
          <a:p>
            <a:pPr marL="457200" indent="-457200" defTabSz="584200">
              <a:lnSpc>
                <a:spcPct val="100000"/>
              </a:lnSpc>
              <a:spcBef>
                <a:spcPts val="4200"/>
              </a:spcBef>
              <a:buSzPct val="75000"/>
              <a:buChar char="•"/>
              <a:defRPr cap="none" spc="0" sz="2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Automatically find the “best” model through meta-learning (machine learning for machine learning)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roblem Abs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97940">
              <a:lnSpc>
                <a:spcPct val="100000"/>
              </a:lnSpc>
              <a:spcBef>
                <a:spcPts val="0"/>
              </a:spcBef>
              <a:defRPr cap="none" sz="4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Problem Abstraction</a:t>
            </a:r>
          </a:p>
        </p:txBody>
      </p:sp>
      <p:sp>
        <p:nvSpPr>
          <p:cNvPr id="178" name="CASH: Combined Algorithm Selection and Hyper-parameter optimization[1]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57200" indent="-457200" defTabSz="584200">
              <a:lnSpc>
                <a:spcPct val="100000"/>
              </a:lnSpc>
              <a:spcBef>
                <a:spcPts val="4200"/>
              </a:spcBef>
              <a:buSzPct val="75000"/>
              <a:buChar char="•"/>
              <a:defRPr cap="none" spc="0" sz="2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CASH: </a:t>
            </a:r>
            <a:r>
              <a:rPr i="1">
                <a:latin typeface="+mn-lt"/>
                <a:ea typeface="+mn-ea"/>
                <a:cs typeface="+mn-cs"/>
                <a:sym typeface="Helvetica"/>
              </a:rPr>
              <a:t>Combined Algorithm Selection and Hyper-parameter optimization</a:t>
            </a:r>
            <a:r>
              <a:t>[1]</a:t>
            </a:r>
            <a:endParaRPr i="1">
              <a:latin typeface="+mn-lt"/>
              <a:ea typeface="+mn-ea"/>
              <a:cs typeface="+mn-cs"/>
              <a:sym typeface="Helvetica"/>
            </a:endParaRPr>
          </a:p>
          <a:p>
            <a:pPr marL="457200" indent="-457200" defTabSz="584200">
              <a:lnSpc>
                <a:spcPct val="100000"/>
              </a:lnSpc>
              <a:spcBef>
                <a:spcPts val="4200"/>
              </a:spcBef>
              <a:buSzPct val="75000"/>
              <a:buChar char="•"/>
              <a:defRPr cap="none" spc="0" sz="2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We want to </a:t>
            </a:r>
            <a:r>
              <a: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"/>
              </a:rPr>
              <a:t>search the model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(within a certain family)  that (approximately) </a:t>
            </a:r>
            <a:r>
              <a: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"/>
              </a:rPr>
              <a:t>minimizes the cross validation error</a:t>
            </a:r>
            <a:r>
              <a:t> in the </a:t>
            </a:r>
            <a:r>
              <a: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"/>
              </a:rPr>
              <a:t>shortest time</a:t>
            </a:r>
          </a:p>
        </p:txBody>
      </p:sp>
      <p:pic>
        <p:nvPicPr>
          <p:cNvPr id="179" name="WechatIMG108.jpeg" descr="WechatIMG10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6546850"/>
            <a:ext cx="7251780" cy="112805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Non-differentiable…"/>
          <p:cNvSpPr txBox="1"/>
          <p:nvPr/>
        </p:nvSpPr>
        <p:spPr>
          <a:xfrm>
            <a:off x="8099297" y="6259976"/>
            <a:ext cx="4070655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Non-differentiable</a:t>
            </a:r>
          </a:p>
          <a:p>
            <a:pPr>
              <a:defRPr sz="19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Takes time to compute</a:t>
            </a:r>
          </a:p>
          <a:p>
            <a:pPr>
              <a:defRPr sz="19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Need smart optimization procedure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  <p:bldP build="whole" bldLvl="1" animBg="1" rev="0" advAuto="0" spid="179" grpId="2"/>
      <p:bldP build="whole" bldLvl="1" animBg="1" rev="0" advAuto="0" spid="180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How would data analysts do it? An abstraction of optimization procedure"/>
          <p:cNvSpPr txBox="1"/>
          <p:nvPr>
            <p:ph type="title"/>
          </p:nvPr>
        </p:nvSpPr>
        <p:spPr>
          <a:xfrm>
            <a:off x="711200" y="1134744"/>
            <a:ext cx="12192000" cy="723902"/>
          </a:xfrm>
          <a:prstGeom prst="rect">
            <a:avLst/>
          </a:prstGeom>
        </p:spPr>
        <p:txBody>
          <a:bodyPr/>
          <a:lstStyle>
            <a:lvl1pPr defTabSz="362204">
              <a:spcBef>
                <a:spcPts val="1700"/>
              </a:spcBef>
              <a:defRPr sz="3700"/>
            </a:lvl1pPr>
          </a:lstStyle>
          <a:p>
            <a:pPr/>
            <a:r>
              <a:t>How would data analysts do it? An abstraction of optimization procedure</a:t>
            </a:r>
          </a:p>
        </p:txBody>
      </p:sp>
      <p:sp>
        <p:nvSpPr>
          <p:cNvPr id="183" name="Male"/>
          <p:cNvSpPr/>
          <p:nvPr/>
        </p:nvSpPr>
        <p:spPr>
          <a:xfrm>
            <a:off x="3767699" y="4708469"/>
            <a:ext cx="567178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4845" y="406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84" name="A Data Set"/>
          <p:cNvSpPr txBox="1"/>
          <p:nvPr/>
        </p:nvSpPr>
        <p:spPr>
          <a:xfrm>
            <a:off x="847597" y="4184649"/>
            <a:ext cx="13810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 Data Set</a:t>
            </a:r>
          </a:p>
        </p:txBody>
      </p:sp>
      <p:sp>
        <p:nvSpPr>
          <p:cNvPr id="185" name="Line"/>
          <p:cNvSpPr/>
          <p:nvPr/>
        </p:nvSpPr>
        <p:spPr>
          <a:xfrm>
            <a:off x="2632865" y="5473700"/>
            <a:ext cx="89406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grpSp>
        <p:nvGrpSpPr>
          <p:cNvPr id="188" name="Calculate metedata"/>
          <p:cNvGrpSpPr/>
          <p:nvPr/>
        </p:nvGrpSpPr>
        <p:grpSpPr>
          <a:xfrm>
            <a:off x="4947826" y="2345311"/>
            <a:ext cx="1409284" cy="869251"/>
            <a:chOff x="0" y="0"/>
            <a:chExt cx="1409282" cy="869250"/>
          </a:xfrm>
        </p:grpSpPr>
        <p:sp>
          <p:nvSpPr>
            <p:cNvPr id="186" name="Shape"/>
            <p:cNvSpPr/>
            <p:nvPr/>
          </p:nvSpPr>
          <p:spPr>
            <a:xfrm rot="21554700">
              <a:off x="5545" y="9175"/>
              <a:ext cx="1398193" cy="850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27" y="0"/>
                  </a:moveTo>
                  <a:cubicBezTo>
                    <a:pt x="3049" y="0"/>
                    <a:pt x="2741" y="507"/>
                    <a:pt x="2741" y="1128"/>
                  </a:cubicBezTo>
                  <a:lnTo>
                    <a:pt x="2741" y="8886"/>
                  </a:lnTo>
                  <a:lnTo>
                    <a:pt x="0" y="11132"/>
                  </a:lnTo>
                  <a:lnTo>
                    <a:pt x="2741" y="13379"/>
                  </a:lnTo>
                  <a:lnTo>
                    <a:pt x="2741" y="20472"/>
                  </a:lnTo>
                  <a:cubicBezTo>
                    <a:pt x="2741" y="21093"/>
                    <a:pt x="3049" y="21600"/>
                    <a:pt x="3427" y="21600"/>
                  </a:cubicBezTo>
                  <a:lnTo>
                    <a:pt x="20913" y="21600"/>
                  </a:lnTo>
                  <a:cubicBezTo>
                    <a:pt x="21291" y="21600"/>
                    <a:pt x="21600" y="21093"/>
                    <a:pt x="21600" y="20472"/>
                  </a:cubicBezTo>
                  <a:lnTo>
                    <a:pt x="21600" y="1128"/>
                  </a:lnTo>
                  <a:cubicBezTo>
                    <a:pt x="21600" y="507"/>
                    <a:pt x="21291" y="0"/>
                    <a:pt x="20913" y="0"/>
                  </a:cubicBezTo>
                  <a:lnTo>
                    <a:pt x="342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" name="Calculate metedata"/>
            <p:cNvSpPr txBox="1"/>
            <p:nvPr/>
          </p:nvSpPr>
          <p:spPr>
            <a:xfrm rot="21554700">
              <a:off x="5545" y="87153"/>
              <a:ext cx="1398193" cy="694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Calculate metedata</a:t>
              </a:r>
            </a:p>
          </p:txBody>
        </p:sp>
      </p:grpSp>
      <p:sp>
        <p:nvSpPr>
          <p:cNvPr id="189" name="Analyst"/>
          <p:cNvSpPr txBox="1"/>
          <p:nvPr/>
        </p:nvSpPr>
        <p:spPr>
          <a:xfrm>
            <a:off x="3565904" y="4184649"/>
            <a:ext cx="9707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Analyst</a:t>
            </a:r>
          </a:p>
        </p:txBody>
      </p:sp>
      <p:pic>
        <p:nvPicPr>
          <p:cNvPr id="190" name="dataset_ve.png" descr="dataset_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0" y="5032109"/>
            <a:ext cx="2335457" cy="883183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Computer"/>
          <p:cNvSpPr/>
          <p:nvPr/>
        </p:nvSpPr>
        <p:spPr>
          <a:xfrm>
            <a:off x="11281198" y="4912926"/>
            <a:ext cx="1389809" cy="1121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92" name="Double Arrow"/>
          <p:cNvSpPr/>
          <p:nvPr/>
        </p:nvSpPr>
        <p:spPr>
          <a:xfrm>
            <a:off x="4318000" y="7529014"/>
            <a:ext cx="5346156" cy="1270002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93" name="Interaction with a black box…"/>
          <p:cNvSpPr txBox="1"/>
          <p:nvPr/>
        </p:nvSpPr>
        <p:spPr>
          <a:xfrm>
            <a:off x="5260575" y="8407399"/>
            <a:ext cx="3461005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Interaction with a black box</a:t>
            </a:r>
          </a:p>
          <a:p>
            <a: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but simulatable environment</a:t>
            </a:r>
          </a:p>
        </p:txBody>
      </p:sp>
      <p:sp>
        <p:nvSpPr>
          <p:cNvPr id="194" name="Line"/>
          <p:cNvSpPr/>
          <p:nvPr/>
        </p:nvSpPr>
        <p:spPr>
          <a:xfrm flipH="1" flipV="1">
            <a:off x="8169774" y="2139949"/>
            <a:ext cx="1796053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95" name="sparseness…"/>
          <p:cNvSpPr txBox="1"/>
          <p:nvPr/>
        </p:nvSpPr>
        <p:spPr>
          <a:xfrm>
            <a:off x="8349615" y="2078988"/>
            <a:ext cx="1639572" cy="1350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sparseness</a:t>
            </a: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dimensions, </a:t>
            </a: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class prior …</a:t>
            </a:r>
          </a:p>
        </p:txBody>
      </p:sp>
      <p:grpSp>
        <p:nvGrpSpPr>
          <p:cNvPr id="198" name="Logistic Regression"/>
          <p:cNvGrpSpPr/>
          <p:nvPr/>
        </p:nvGrpSpPr>
        <p:grpSpPr>
          <a:xfrm>
            <a:off x="4940454" y="3608909"/>
            <a:ext cx="1542684" cy="905926"/>
            <a:chOff x="0" y="0"/>
            <a:chExt cx="1542683" cy="905924"/>
          </a:xfrm>
        </p:grpSpPr>
        <p:sp>
          <p:nvSpPr>
            <p:cNvPr id="196" name="Shape"/>
            <p:cNvSpPr/>
            <p:nvPr/>
          </p:nvSpPr>
          <p:spPr>
            <a:xfrm rot="21554700">
              <a:off x="5769" y="10049"/>
              <a:ext cx="1531145" cy="885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53" y="0"/>
                  </a:moveTo>
                  <a:cubicBezTo>
                    <a:pt x="2893" y="0"/>
                    <a:pt x="2603" y="501"/>
                    <a:pt x="2603" y="1123"/>
                  </a:cubicBezTo>
                  <a:lnTo>
                    <a:pt x="2603" y="8884"/>
                  </a:lnTo>
                  <a:lnTo>
                    <a:pt x="0" y="11129"/>
                  </a:lnTo>
                  <a:lnTo>
                    <a:pt x="2603" y="13384"/>
                  </a:lnTo>
                  <a:lnTo>
                    <a:pt x="2603" y="20468"/>
                  </a:lnTo>
                  <a:cubicBezTo>
                    <a:pt x="2603" y="21089"/>
                    <a:pt x="2893" y="21600"/>
                    <a:pt x="3253" y="21600"/>
                  </a:cubicBezTo>
                  <a:lnTo>
                    <a:pt x="20945" y="21600"/>
                  </a:lnTo>
                  <a:cubicBezTo>
                    <a:pt x="21304" y="21600"/>
                    <a:pt x="21600" y="21089"/>
                    <a:pt x="21600" y="20468"/>
                  </a:cubicBezTo>
                  <a:lnTo>
                    <a:pt x="21600" y="1123"/>
                  </a:lnTo>
                  <a:cubicBezTo>
                    <a:pt x="21600" y="501"/>
                    <a:pt x="21304" y="0"/>
                    <a:pt x="20945" y="0"/>
                  </a:cubicBezTo>
                  <a:lnTo>
                    <a:pt x="32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Logistic Regression"/>
            <p:cNvSpPr txBox="1"/>
            <p:nvPr/>
          </p:nvSpPr>
          <p:spPr>
            <a:xfrm rot="21554700">
              <a:off x="5769" y="105490"/>
              <a:ext cx="1531145" cy="694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Logistic Regression</a:t>
              </a:r>
            </a:p>
          </p:txBody>
        </p:sp>
      </p:grpSp>
      <p:sp>
        <p:nvSpPr>
          <p:cNvPr id="199" name="loss…"/>
          <p:cNvSpPr txBox="1"/>
          <p:nvPr/>
        </p:nvSpPr>
        <p:spPr>
          <a:xfrm>
            <a:off x="8197215" y="3731767"/>
            <a:ext cx="1381061" cy="1350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loss</a:t>
            </a: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accuracy</a:t>
            </a: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…</a:t>
            </a:r>
          </a:p>
        </p:txBody>
      </p:sp>
      <p:sp>
        <p:nvSpPr>
          <p:cNvPr id="200" name="Line"/>
          <p:cNvSpPr/>
          <p:nvPr/>
        </p:nvSpPr>
        <p:spPr>
          <a:xfrm flipH="1">
            <a:off x="8080874" y="3874911"/>
            <a:ext cx="1796053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grpSp>
        <p:nvGrpSpPr>
          <p:cNvPr id="203" name="Increase regularization"/>
          <p:cNvGrpSpPr/>
          <p:nvPr/>
        </p:nvGrpSpPr>
        <p:grpSpPr>
          <a:xfrm>
            <a:off x="4794008" y="5128499"/>
            <a:ext cx="1835315" cy="951840"/>
            <a:chOff x="0" y="0"/>
            <a:chExt cx="1835313" cy="951839"/>
          </a:xfrm>
        </p:grpSpPr>
        <p:sp>
          <p:nvSpPr>
            <p:cNvPr id="201" name="Shape"/>
            <p:cNvSpPr/>
            <p:nvPr/>
          </p:nvSpPr>
          <p:spPr>
            <a:xfrm rot="21554700">
              <a:off x="6034" y="11972"/>
              <a:ext cx="1823246" cy="92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63" y="0"/>
                  </a:moveTo>
                  <a:cubicBezTo>
                    <a:pt x="2547" y="0"/>
                    <a:pt x="2290" y="506"/>
                    <a:pt x="2290" y="1127"/>
                  </a:cubicBezTo>
                  <a:lnTo>
                    <a:pt x="2290" y="8888"/>
                  </a:lnTo>
                  <a:lnTo>
                    <a:pt x="0" y="11133"/>
                  </a:lnTo>
                  <a:lnTo>
                    <a:pt x="2290" y="13387"/>
                  </a:lnTo>
                  <a:lnTo>
                    <a:pt x="2290" y="20473"/>
                  </a:lnTo>
                  <a:cubicBezTo>
                    <a:pt x="2290" y="21094"/>
                    <a:pt x="2547" y="21600"/>
                    <a:pt x="2863" y="21600"/>
                  </a:cubicBezTo>
                  <a:lnTo>
                    <a:pt x="21026" y="21600"/>
                  </a:lnTo>
                  <a:cubicBezTo>
                    <a:pt x="21343" y="21600"/>
                    <a:pt x="21600" y="21094"/>
                    <a:pt x="21600" y="20473"/>
                  </a:cubicBezTo>
                  <a:lnTo>
                    <a:pt x="21600" y="1127"/>
                  </a:lnTo>
                  <a:cubicBezTo>
                    <a:pt x="21600" y="506"/>
                    <a:pt x="21343" y="0"/>
                    <a:pt x="21026" y="0"/>
                  </a:cubicBezTo>
                  <a:lnTo>
                    <a:pt x="286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Increase regularization"/>
            <p:cNvSpPr txBox="1"/>
            <p:nvPr/>
          </p:nvSpPr>
          <p:spPr>
            <a:xfrm rot="21554700">
              <a:off x="6034" y="128447"/>
              <a:ext cx="1823245" cy="694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Increase regularization</a:t>
              </a:r>
            </a:p>
          </p:txBody>
        </p:sp>
      </p:grpSp>
      <p:sp>
        <p:nvSpPr>
          <p:cNvPr id="204" name="loss…"/>
          <p:cNvSpPr txBox="1"/>
          <p:nvPr/>
        </p:nvSpPr>
        <p:spPr>
          <a:xfrm>
            <a:off x="8173259" y="5290127"/>
            <a:ext cx="1381061" cy="1350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loss</a:t>
            </a: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accuracy</a:t>
            </a: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…</a:t>
            </a:r>
          </a:p>
        </p:txBody>
      </p:sp>
      <p:sp>
        <p:nvSpPr>
          <p:cNvPr id="205" name="Line"/>
          <p:cNvSpPr/>
          <p:nvPr/>
        </p:nvSpPr>
        <p:spPr>
          <a:xfrm flipH="1">
            <a:off x="8056918" y="5433271"/>
            <a:ext cx="1796053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06" name="…"/>
          <p:cNvSpPr txBox="1"/>
          <p:nvPr/>
        </p:nvSpPr>
        <p:spPr>
          <a:xfrm>
            <a:off x="6300546" y="6991605"/>
            <a:ext cx="1381061" cy="799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500"/>
              </a:lnSpc>
              <a:defRPr sz="6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>
              <a:lnSpc>
                <a:spcPts val="500"/>
              </a:lnSpc>
              <a:defRPr sz="6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…</a:t>
            </a:r>
          </a:p>
        </p:txBody>
      </p:sp>
      <p:sp>
        <p:nvSpPr>
          <p:cNvPr id="207" name="A reinforcement Learning Formulation"/>
          <p:cNvSpPr txBox="1"/>
          <p:nvPr/>
        </p:nvSpPr>
        <p:spPr>
          <a:xfrm>
            <a:off x="187197" y="2327274"/>
            <a:ext cx="454787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 reinforcement Learning Formulation</a:t>
            </a:r>
          </a:p>
        </p:txBody>
      </p:sp>
      <p:sp>
        <p:nvSpPr>
          <p:cNvPr id="208" name="observation"/>
          <p:cNvSpPr txBox="1"/>
          <p:nvPr/>
        </p:nvSpPr>
        <p:spPr>
          <a:xfrm>
            <a:off x="10105897" y="2327274"/>
            <a:ext cx="149631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observation</a:t>
            </a:r>
          </a:p>
        </p:txBody>
      </p:sp>
      <p:sp>
        <p:nvSpPr>
          <p:cNvPr id="209" name="observation"/>
          <p:cNvSpPr txBox="1"/>
          <p:nvPr/>
        </p:nvSpPr>
        <p:spPr>
          <a:xfrm>
            <a:off x="10105897" y="3730752"/>
            <a:ext cx="149631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observation</a:t>
            </a:r>
          </a:p>
        </p:txBody>
      </p:sp>
      <p:sp>
        <p:nvSpPr>
          <p:cNvPr id="210" name="observation"/>
          <p:cNvSpPr txBox="1"/>
          <p:nvPr/>
        </p:nvSpPr>
        <p:spPr>
          <a:xfrm>
            <a:off x="9669601" y="6020406"/>
            <a:ext cx="149631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observation</a:t>
            </a:r>
          </a:p>
        </p:txBody>
      </p:sp>
      <p:sp>
        <p:nvSpPr>
          <p:cNvPr id="211" name="policy"/>
          <p:cNvSpPr txBox="1"/>
          <p:nvPr/>
        </p:nvSpPr>
        <p:spPr>
          <a:xfrm>
            <a:off x="3281502" y="6452206"/>
            <a:ext cx="81559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policy</a:t>
            </a:r>
          </a:p>
        </p:txBody>
      </p:sp>
      <p:sp>
        <p:nvSpPr>
          <p:cNvPr id="212" name="Action"/>
          <p:cNvSpPr txBox="1"/>
          <p:nvPr/>
        </p:nvSpPr>
        <p:spPr>
          <a:xfrm>
            <a:off x="6555800" y="3999457"/>
            <a:ext cx="8724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213" name="Action"/>
          <p:cNvSpPr txBox="1"/>
          <p:nvPr/>
        </p:nvSpPr>
        <p:spPr>
          <a:xfrm>
            <a:off x="6670100" y="5380894"/>
            <a:ext cx="8724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9216480" y="6312506"/>
            <a:ext cx="714921" cy="71492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15" name="reward"/>
          <p:cNvSpPr txBox="1"/>
          <p:nvPr/>
        </p:nvSpPr>
        <p:spPr>
          <a:xfrm>
            <a:off x="9974402" y="6900898"/>
            <a:ext cx="92989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reward</a:t>
            </a:r>
          </a:p>
        </p:txBody>
      </p:sp>
      <p:sp>
        <p:nvSpPr>
          <p:cNvPr id="216" name="[2]"/>
          <p:cNvSpPr txBox="1"/>
          <p:nvPr/>
        </p:nvSpPr>
        <p:spPr>
          <a:xfrm>
            <a:off x="1007048" y="6042024"/>
            <a:ext cx="4254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[2]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3"/>
      <p:bldP build="whole" bldLvl="1" animBg="1" rev="0" advAuto="0" spid="213" grpId="26"/>
      <p:bldP build="whole" bldLvl="1" animBg="1" rev="0" advAuto="0" spid="199" grpId="13"/>
      <p:bldP build="whole" bldLvl="1" animBg="1" rev="0" advAuto="0" spid="206" grpId="17"/>
      <p:bldP build="whole" bldLvl="1" animBg="1" rev="0" advAuto="0" spid="191" grpId="7"/>
      <p:bldP build="whole" bldLvl="1" animBg="1" rev="0" advAuto="0" spid="211" grpId="24"/>
      <p:bldP build="whole" bldLvl="1" animBg="1" rev="0" advAuto="0" spid="183" grpId="2"/>
      <p:bldP build="whole" bldLvl="1" animBg="1" rev="0" advAuto="0" spid="215" grpId="28"/>
      <p:bldP build="whole" bldLvl="1" animBg="1" rev="0" advAuto="0" spid="208" grpId="21"/>
      <p:bldP build="whole" bldLvl="1" animBg="1" rev="0" advAuto="0" spid="198" grpId="11"/>
      <p:bldP build="whole" bldLvl="1" animBg="1" rev="0" advAuto="0" spid="212" grpId="25"/>
      <p:bldP build="whole" bldLvl="1" animBg="1" rev="0" advAuto="0" spid="195" grpId="10"/>
      <p:bldP build="whole" bldLvl="1" animBg="1" rev="0" advAuto="0" spid="188" grpId="8"/>
      <p:bldP build="whole" bldLvl="1" animBg="1" rev="0" advAuto="0" spid="203" grpId="14"/>
      <p:bldP build="whole" bldLvl="1" animBg="1" rev="0" advAuto="0" spid="210" grpId="23"/>
      <p:bldP build="whole" bldLvl="1" animBg="1" rev="0" advAuto="0" spid="207" grpId="20"/>
      <p:bldP build="whole" bldLvl="1" animBg="1" rev="0" advAuto="0" spid="209" grpId="22"/>
      <p:bldP build="whole" bldLvl="1" animBg="1" rev="0" advAuto="0" spid="216" grpId="5"/>
      <p:bldP build="whole" bldLvl="1" animBg="1" rev="0" advAuto="0" spid="194" grpId="9"/>
      <p:bldP build="whole" bldLvl="1" animBg="1" rev="0" advAuto="0" spid="189" grpId="1"/>
      <p:bldP build="whole" bldLvl="1" animBg="1" rev="0" advAuto="0" spid="205" grpId="15"/>
      <p:bldP build="whole" bldLvl="1" animBg="1" rev="0" advAuto="0" spid="190" grpId="4"/>
      <p:bldP build="whole" bldLvl="1" animBg="1" rev="0" advAuto="0" spid="192" grpId="18"/>
      <p:bldP build="whole" bldLvl="1" animBg="1" rev="0" advAuto="0" spid="214" grpId="27"/>
      <p:bldP build="whole" bldLvl="1" animBg="1" rev="0" advAuto="0" spid="185" grpId="6"/>
      <p:bldP build="whole" bldLvl="1" animBg="1" rev="0" advAuto="0" spid="204" grpId="16"/>
      <p:bldP build="whole" bldLvl="1" animBg="1" rev="0" advAuto="0" spid="200" grpId="12"/>
      <p:bldP build="whole" bldLvl="1" animBg="1" rev="0" advAuto="0" spid="193" grpId="1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ur Model"/>
          <p:cNvSpPr txBox="1"/>
          <p:nvPr>
            <p:ph type="title"/>
          </p:nvPr>
        </p:nvSpPr>
        <p:spPr>
          <a:xfrm>
            <a:off x="711200" y="1134744"/>
            <a:ext cx="12192000" cy="723902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Our Model</a:t>
            </a:r>
          </a:p>
        </p:txBody>
      </p:sp>
      <p:sp>
        <p:nvSpPr>
          <p:cNvPr id="219" name="Male"/>
          <p:cNvSpPr/>
          <p:nvPr/>
        </p:nvSpPr>
        <p:spPr>
          <a:xfrm>
            <a:off x="3767699" y="4708469"/>
            <a:ext cx="567178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4845" y="406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20" name="A Data Set"/>
          <p:cNvSpPr txBox="1"/>
          <p:nvPr/>
        </p:nvSpPr>
        <p:spPr>
          <a:xfrm>
            <a:off x="847597" y="4184649"/>
            <a:ext cx="13810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 Data Set</a:t>
            </a:r>
          </a:p>
        </p:txBody>
      </p:sp>
      <p:sp>
        <p:nvSpPr>
          <p:cNvPr id="221" name="Line"/>
          <p:cNvSpPr/>
          <p:nvPr/>
        </p:nvSpPr>
        <p:spPr>
          <a:xfrm>
            <a:off x="2632865" y="5473700"/>
            <a:ext cx="89406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grpSp>
        <p:nvGrpSpPr>
          <p:cNvPr id="224" name="Calculate metedata"/>
          <p:cNvGrpSpPr/>
          <p:nvPr/>
        </p:nvGrpSpPr>
        <p:grpSpPr>
          <a:xfrm>
            <a:off x="4959586" y="2078408"/>
            <a:ext cx="1409284" cy="869251"/>
            <a:chOff x="0" y="0"/>
            <a:chExt cx="1409282" cy="869250"/>
          </a:xfrm>
        </p:grpSpPr>
        <p:sp>
          <p:nvSpPr>
            <p:cNvPr id="222" name="Shape"/>
            <p:cNvSpPr/>
            <p:nvPr/>
          </p:nvSpPr>
          <p:spPr>
            <a:xfrm rot="21554700">
              <a:off x="5545" y="9175"/>
              <a:ext cx="1398193" cy="850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27" y="0"/>
                  </a:moveTo>
                  <a:cubicBezTo>
                    <a:pt x="3049" y="0"/>
                    <a:pt x="2741" y="507"/>
                    <a:pt x="2741" y="1128"/>
                  </a:cubicBezTo>
                  <a:lnTo>
                    <a:pt x="2741" y="8886"/>
                  </a:lnTo>
                  <a:lnTo>
                    <a:pt x="0" y="11132"/>
                  </a:lnTo>
                  <a:lnTo>
                    <a:pt x="2741" y="13379"/>
                  </a:lnTo>
                  <a:lnTo>
                    <a:pt x="2741" y="20472"/>
                  </a:lnTo>
                  <a:cubicBezTo>
                    <a:pt x="2741" y="21093"/>
                    <a:pt x="3049" y="21600"/>
                    <a:pt x="3427" y="21600"/>
                  </a:cubicBezTo>
                  <a:lnTo>
                    <a:pt x="20913" y="21600"/>
                  </a:lnTo>
                  <a:cubicBezTo>
                    <a:pt x="21291" y="21600"/>
                    <a:pt x="21600" y="21093"/>
                    <a:pt x="21600" y="20472"/>
                  </a:cubicBezTo>
                  <a:lnTo>
                    <a:pt x="21600" y="1128"/>
                  </a:lnTo>
                  <a:cubicBezTo>
                    <a:pt x="21600" y="507"/>
                    <a:pt x="21291" y="0"/>
                    <a:pt x="20913" y="0"/>
                  </a:cubicBezTo>
                  <a:lnTo>
                    <a:pt x="342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Calculate metedata"/>
            <p:cNvSpPr txBox="1"/>
            <p:nvPr/>
          </p:nvSpPr>
          <p:spPr>
            <a:xfrm rot="21554700">
              <a:off x="5545" y="87153"/>
              <a:ext cx="1398193" cy="694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Calculate metedata</a:t>
              </a:r>
            </a:p>
          </p:txBody>
        </p:sp>
      </p:grpSp>
      <p:sp>
        <p:nvSpPr>
          <p:cNvPr id="225" name="Analyst"/>
          <p:cNvSpPr txBox="1"/>
          <p:nvPr/>
        </p:nvSpPr>
        <p:spPr>
          <a:xfrm>
            <a:off x="3565904" y="4184649"/>
            <a:ext cx="9707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Analyst</a:t>
            </a:r>
          </a:p>
        </p:txBody>
      </p:sp>
      <p:pic>
        <p:nvPicPr>
          <p:cNvPr id="226" name="dataset_ve.png" descr="dataset_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0" y="5032109"/>
            <a:ext cx="2335457" cy="88318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mputer"/>
          <p:cNvSpPr/>
          <p:nvPr/>
        </p:nvSpPr>
        <p:spPr>
          <a:xfrm>
            <a:off x="11340631" y="4872499"/>
            <a:ext cx="1389809" cy="1121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28" name="Line"/>
          <p:cNvSpPr/>
          <p:nvPr/>
        </p:nvSpPr>
        <p:spPr>
          <a:xfrm flipH="1" flipV="1">
            <a:off x="7786010" y="2048226"/>
            <a:ext cx="1796053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29" name="sparseness…"/>
          <p:cNvSpPr txBox="1"/>
          <p:nvPr/>
        </p:nvSpPr>
        <p:spPr>
          <a:xfrm>
            <a:off x="7965851" y="1987267"/>
            <a:ext cx="1639572" cy="1350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sparseness</a:t>
            </a: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dimensions, </a:t>
            </a: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class prior …</a:t>
            </a:r>
          </a:p>
        </p:txBody>
      </p:sp>
      <p:grpSp>
        <p:nvGrpSpPr>
          <p:cNvPr id="232" name="Logistic Regression"/>
          <p:cNvGrpSpPr/>
          <p:nvPr/>
        </p:nvGrpSpPr>
        <p:grpSpPr>
          <a:xfrm>
            <a:off x="4892781" y="4981522"/>
            <a:ext cx="1542685" cy="905926"/>
            <a:chOff x="0" y="0"/>
            <a:chExt cx="1542684" cy="905924"/>
          </a:xfrm>
        </p:grpSpPr>
        <p:sp>
          <p:nvSpPr>
            <p:cNvPr id="230" name="Shape"/>
            <p:cNvSpPr/>
            <p:nvPr/>
          </p:nvSpPr>
          <p:spPr>
            <a:xfrm rot="21554700">
              <a:off x="5769" y="10049"/>
              <a:ext cx="1531146" cy="885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53" y="0"/>
                  </a:moveTo>
                  <a:cubicBezTo>
                    <a:pt x="2893" y="0"/>
                    <a:pt x="2603" y="501"/>
                    <a:pt x="2603" y="1123"/>
                  </a:cubicBezTo>
                  <a:lnTo>
                    <a:pt x="2603" y="8884"/>
                  </a:lnTo>
                  <a:lnTo>
                    <a:pt x="0" y="11129"/>
                  </a:lnTo>
                  <a:lnTo>
                    <a:pt x="2603" y="13384"/>
                  </a:lnTo>
                  <a:lnTo>
                    <a:pt x="2603" y="20468"/>
                  </a:lnTo>
                  <a:cubicBezTo>
                    <a:pt x="2603" y="21089"/>
                    <a:pt x="2893" y="21600"/>
                    <a:pt x="3253" y="21600"/>
                  </a:cubicBezTo>
                  <a:lnTo>
                    <a:pt x="20945" y="21600"/>
                  </a:lnTo>
                  <a:cubicBezTo>
                    <a:pt x="21304" y="21600"/>
                    <a:pt x="21600" y="21089"/>
                    <a:pt x="21600" y="20468"/>
                  </a:cubicBezTo>
                  <a:lnTo>
                    <a:pt x="21600" y="1123"/>
                  </a:lnTo>
                  <a:cubicBezTo>
                    <a:pt x="21600" y="501"/>
                    <a:pt x="21304" y="0"/>
                    <a:pt x="20945" y="0"/>
                  </a:cubicBezTo>
                  <a:lnTo>
                    <a:pt x="32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Logistic Regression"/>
            <p:cNvSpPr txBox="1"/>
            <p:nvPr/>
          </p:nvSpPr>
          <p:spPr>
            <a:xfrm rot="21554700">
              <a:off x="5769" y="105490"/>
              <a:ext cx="1531146" cy="694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Logistic Regression</a:t>
              </a:r>
            </a:p>
          </p:txBody>
        </p:sp>
      </p:grpSp>
      <p:sp>
        <p:nvSpPr>
          <p:cNvPr id="233" name="loss…"/>
          <p:cNvSpPr txBox="1"/>
          <p:nvPr/>
        </p:nvSpPr>
        <p:spPr>
          <a:xfrm>
            <a:off x="7923068" y="4824707"/>
            <a:ext cx="1381061" cy="1350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loss</a:t>
            </a: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accuracy</a:t>
            </a: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…</a:t>
            </a:r>
          </a:p>
        </p:txBody>
      </p:sp>
      <p:sp>
        <p:nvSpPr>
          <p:cNvPr id="234" name="Line"/>
          <p:cNvSpPr/>
          <p:nvPr/>
        </p:nvSpPr>
        <p:spPr>
          <a:xfrm flipH="1">
            <a:off x="7806727" y="4967851"/>
            <a:ext cx="1796053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grpSp>
        <p:nvGrpSpPr>
          <p:cNvPr id="237" name="Increase regularization"/>
          <p:cNvGrpSpPr/>
          <p:nvPr/>
        </p:nvGrpSpPr>
        <p:grpSpPr>
          <a:xfrm>
            <a:off x="4632975" y="7833600"/>
            <a:ext cx="1835314" cy="951839"/>
            <a:chOff x="0" y="0"/>
            <a:chExt cx="1835313" cy="951838"/>
          </a:xfrm>
        </p:grpSpPr>
        <p:sp>
          <p:nvSpPr>
            <p:cNvPr id="235" name="Shape"/>
            <p:cNvSpPr/>
            <p:nvPr/>
          </p:nvSpPr>
          <p:spPr>
            <a:xfrm rot="21554700">
              <a:off x="6034" y="11972"/>
              <a:ext cx="1823246" cy="92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63" y="0"/>
                  </a:moveTo>
                  <a:cubicBezTo>
                    <a:pt x="2547" y="0"/>
                    <a:pt x="2290" y="506"/>
                    <a:pt x="2290" y="1127"/>
                  </a:cubicBezTo>
                  <a:lnTo>
                    <a:pt x="2290" y="8888"/>
                  </a:lnTo>
                  <a:lnTo>
                    <a:pt x="0" y="11133"/>
                  </a:lnTo>
                  <a:lnTo>
                    <a:pt x="2290" y="13387"/>
                  </a:lnTo>
                  <a:lnTo>
                    <a:pt x="2290" y="20473"/>
                  </a:lnTo>
                  <a:cubicBezTo>
                    <a:pt x="2290" y="21094"/>
                    <a:pt x="2547" y="21600"/>
                    <a:pt x="2863" y="21600"/>
                  </a:cubicBezTo>
                  <a:lnTo>
                    <a:pt x="21026" y="21600"/>
                  </a:lnTo>
                  <a:cubicBezTo>
                    <a:pt x="21343" y="21600"/>
                    <a:pt x="21600" y="21094"/>
                    <a:pt x="21600" y="20473"/>
                  </a:cubicBezTo>
                  <a:lnTo>
                    <a:pt x="21600" y="1127"/>
                  </a:lnTo>
                  <a:cubicBezTo>
                    <a:pt x="21600" y="506"/>
                    <a:pt x="21343" y="0"/>
                    <a:pt x="21026" y="0"/>
                  </a:cubicBezTo>
                  <a:lnTo>
                    <a:pt x="286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Increase regularization"/>
            <p:cNvSpPr txBox="1"/>
            <p:nvPr/>
          </p:nvSpPr>
          <p:spPr>
            <a:xfrm rot="21554700">
              <a:off x="6034" y="128446"/>
              <a:ext cx="1823245" cy="694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Increase regularization</a:t>
              </a:r>
            </a:p>
          </p:txBody>
        </p:sp>
      </p:grpSp>
      <p:sp>
        <p:nvSpPr>
          <p:cNvPr id="238" name="loss…"/>
          <p:cNvSpPr txBox="1"/>
          <p:nvPr/>
        </p:nvSpPr>
        <p:spPr>
          <a:xfrm>
            <a:off x="8097059" y="7487228"/>
            <a:ext cx="1381061" cy="1350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loss</a:t>
            </a: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accuracy</a:t>
            </a:r>
          </a:p>
          <a:p>
            <a:pPr>
              <a:lnSpc>
                <a:spcPts val="500"/>
              </a:lnSpc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…</a:t>
            </a:r>
          </a:p>
        </p:txBody>
      </p:sp>
      <p:sp>
        <p:nvSpPr>
          <p:cNvPr id="239" name="Line"/>
          <p:cNvSpPr/>
          <p:nvPr/>
        </p:nvSpPr>
        <p:spPr>
          <a:xfrm flipH="1">
            <a:off x="7980718" y="7630372"/>
            <a:ext cx="1796053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40" name="observation"/>
          <p:cNvSpPr txBox="1"/>
          <p:nvPr/>
        </p:nvSpPr>
        <p:spPr>
          <a:xfrm>
            <a:off x="9722135" y="2235551"/>
            <a:ext cx="149631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D9F6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observation</a:t>
            </a:r>
          </a:p>
        </p:txBody>
      </p:sp>
      <p:sp>
        <p:nvSpPr>
          <p:cNvPr id="241" name="observation"/>
          <p:cNvSpPr txBox="1"/>
          <p:nvPr/>
        </p:nvSpPr>
        <p:spPr>
          <a:xfrm>
            <a:off x="9831751" y="4823693"/>
            <a:ext cx="149631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D9F6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observation</a:t>
            </a:r>
          </a:p>
        </p:txBody>
      </p:sp>
      <p:sp>
        <p:nvSpPr>
          <p:cNvPr id="242" name="observation"/>
          <p:cNvSpPr txBox="1"/>
          <p:nvPr/>
        </p:nvSpPr>
        <p:spPr>
          <a:xfrm>
            <a:off x="9593401" y="8217506"/>
            <a:ext cx="149631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D9F6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observation</a:t>
            </a:r>
          </a:p>
        </p:txBody>
      </p:sp>
      <p:sp>
        <p:nvSpPr>
          <p:cNvPr id="243" name="policy"/>
          <p:cNvSpPr txBox="1"/>
          <p:nvPr/>
        </p:nvSpPr>
        <p:spPr>
          <a:xfrm>
            <a:off x="3643502" y="6452206"/>
            <a:ext cx="81559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D9F6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policy</a:t>
            </a:r>
          </a:p>
        </p:txBody>
      </p:sp>
      <p:sp>
        <p:nvSpPr>
          <p:cNvPr id="244" name="Action"/>
          <p:cNvSpPr txBox="1"/>
          <p:nvPr/>
        </p:nvSpPr>
        <p:spPr>
          <a:xfrm>
            <a:off x="6481174" y="5211021"/>
            <a:ext cx="8724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D9F6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245" name="Action"/>
          <p:cNvSpPr txBox="1"/>
          <p:nvPr/>
        </p:nvSpPr>
        <p:spPr>
          <a:xfrm>
            <a:off x="6670100" y="8085994"/>
            <a:ext cx="8724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D9F6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246" name="Line"/>
          <p:cNvSpPr/>
          <p:nvPr/>
        </p:nvSpPr>
        <p:spPr>
          <a:xfrm flipH="1" flipV="1">
            <a:off x="8748197" y="8623906"/>
            <a:ext cx="714922" cy="71492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47" name="reward"/>
          <p:cNvSpPr txBox="1"/>
          <p:nvPr/>
        </p:nvSpPr>
        <p:spPr>
          <a:xfrm>
            <a:off x="10005345" y="9085763"/>
            <a:ext cx="92989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D9F6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reward</a:t>
            </a:r>
          </a:p>
        </p:txBody>
      </p:sp>
      <p:sp>
        <p:nvSpPr>
          <p:cNvPr id="248" name="Oval"/>
          <p:cNvSpPr/>
          <p:nvPr/>
        </p:nvSpPr>
        <p:spPr>
          <a:xfrm>
            <a:off x="610988" y="4022428"/>
            <a:ext cx="1854280" cy="768943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49" name="Binary classification problem…"/>
          <p:cNvSpPr txBox="1"/>
          <p:nvPr/>
        </p:nvSpPr>
        <p:spPr>
          <a:xfrm>
            <a:off x="3010418" y="2880592"/>
            <a:ext cx="5086097" cy="4330701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Binary classification problem</a:t>
            </a:r>
          </a:p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Simulated Data Sets</a:t>
            </a:r>
          </a:p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100~1000 data points</a:t>
            </a:r>
          </a:p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5~1000 dimensions</a:t>
            </a:r>
          </a:p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Different parameter and noise distribution</a:t>
            </a:r>
          </a:p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Balanced weights</a:t>
            </a:r>
          </a:p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Best accuracy 0.7~0.95</a:t>
            </a:r>
          </a:p>
        </p:txBody>
      </p:sp>
      <p:sp>
        <p:nvSpPr>
          <p:cNvPr id="250" name="Oval"/>
          <p:cNvSpPr/>
          <p:nvPr/>
        </p:nvSpPr>
        <p:spPr>
          <a:xfrm>
            <a:off x="3124161" y="6289985"/>
            <a:ext cx="1854279" cy="768945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51" name="Sklearn primitives…"/>
          <p:cNvSpPr txBox="1"/>
          <p:nvPr/>
        </p:nvSpPr>
        <p:spPr>
          <a:xfrm>
            <a:off x="5156396" y="3036388"/>
            <a:ext cx="3662173" cy="3683001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Sklearn primitives</a:t>
            </a:r>
          </a:p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Imputation</a:t>
            </a:r>
          </a:p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qda, Bernoulli nb</a:t>
            </a:r>
          </a:p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PCA</a:t>
            </a:r>
          </a:p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Continuous hyper-parameters</a:t>
            </a:r>
          </a:p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π(s) = </a:t>
            </a: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argmax</a:t>
            </a:r>
            <a:r>
              <a:rPr baseline="-5998">
                <a:latin typeface="Avenir Next Medium"/>
                <a:ea typeface="Avenir Next Medium"/>
                <a:cs typeface="Avenir Next Medium"/>
                <a:sym typeface="Avenir Next Medium"/>
              </a:rPr>
              <a:t>a</a:t>
            </a: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 Q(s,a)</a:t>
            </a:r>
          </a:p>
        </p:txBody>
      </p:sp>
      <p:sp>
        <p:nvSpPr>
          <p:cNvPr id="252" name="Oval"/>
          <p:cNvSpPr/>
          <p:nvPr/>
        </p:nvSpPr>
        <p:spPr>
          <a:xfrm>
            <a:off x="9652768" y="4667589"/>
            <a:ext cx="1770655" cy="756709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53" name="train/test loss accuracy…"/>
          <p:cNvSpPr txBox="1"/>
          <p:nvPr/>
        </p:nvSpPr>
        <p:spPr>
          <a:xfrm>
            <a:off x="8613596" y="4612142"/>
            <a:ext cx="2813051" cy="1092201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train/test loss accuracy</a:t>
            </a:r>
          </a:p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Meta statistics</a:t>
            </a:r>
          </a:p>
        </p:txBody>
      </p:sp>
      <p:sp>
        <p:nvSpPr>
          <p:cNvPr id="254" name="Oval"/>
          <p:cNvSpPr/>
          <p:nvPr/>
        </p:nvSpPr>
        <p:spPr>
          <a:xfrm>
            <a:off x="9584966" y="8941893"/>
            <a:ext cx="1770653" cy="756709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55" name="The improved test accuracy…"/>
          <p:cNvSpPr txBox="1"/>
          <p:nvPr/>
        </p:nvSpPr>
        <p:spPr>
          <a:xfrm>
            <a:off x="6381775" y="6978953"/>
            <a:ext cx="3740151" cy="1092201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improved test accuracy</a:t>
            </a:r>
          </a:p>
          <a:p>
            <a:pPr>
              <a:defRPr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over all past attempted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13"/>
      <p:bldP build="whole" bldLvl="1" animBg="1" rev="0" advAuto="0" spid="254" grpId="16"/>
      <p:bldP build="whole" bldLvl="1" animBg="1" rev="0" advAuto="0" spid="248" grpId="1"/>
      <p:bldP build="whole" bldLvl="1" animBg="1" rev="0" advAuto="0" spid="249" grpId="2"/>
      <p:bldP build="whole" bldLvl="1" animBg="1" rev="0" advAuto="0" spid="249" grpId="3"/>
      <p:bldP build="whole" bldLvl="1" animBg="1" rev="0" advAuto="0" spid="248" grpId="4"/>
      <p:bldP build="whole" bldLvl="1" animBg="1" rev="0" advAuto="0" spid="251" grpId="6"/>
      <p:bldP build="whole" bldLvl="1" animBg="1" rev="0" advAuto="0" spid="251" grpId="7"/>
      <p:bldP build="whole" bldLvl="1" animBg="1" rev="0" advAuto="0" spid="250" grpId="5"/>
      <p:bldP build="whole" bldLvl="1" animBg="1" rev="0" advAuto="0" spid="255" grpId="14"/>
      <p:bldP build="whole" bldLvl="1" animBg="1" rev="0" advAuto="0" spid="255" grpId="15"/>
      <p:bldP build="whole" bldLvl="1" animBg="1" rev="0" advAuto="0" spid="250" grpId="8"/>
      <p:bldP build="whole" bldLvl="1" animBg="1" rev="0" advAuto="0" spid="252" grpId="9"/>
      <p:bldP build="whole" bldLvl="1" animBg="1" rev="0" advAuto="0" spid="253" grpId="10"/>
      <p:bldP build="whole" bldLvl="1" animBg="1" rev="0" advAuto="0" spid="253" grpId="11"/>
      <p:bldP build="whole" bldLvl="1" animBg="1" rev="0" advAuto="0" spid="252" grpId="1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Table"/>
          <p:cNvGraphicFramePr/>
          <p:nvPr/>
        </p:nvGraphicFramePr>
        <p:xfrm>
          <a:off x="864773" y="2898352"/>
          <a:ext cx="10082561" cy="58364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20640"/>
                <a:gridCol w="2520640"/>
                <a:gridCol w="2520640"/>
                <a:gridCol w="2520640"/>
              </a:tblGrid>
              <a:tr h="92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DIN Condensed"/>
                        </a:rPr>
                        <a:t>Notation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DIN Condensed"/>
                        </a:rPr>
                        <a:t>Translation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DIN Condensed"/>
                        </a:rPr>
                        <a:t>Real world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DIN Condensed"/>
                        </a:rPr>
                        <a:t>Our model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π(s)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DIN Condensed"/>
                        </a:rPr>
                        <a:t>policy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DIN Condensed"/>
                        </a:rPr>
                        <a:t>analyst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DIN Condensed"/>
                        </a:rPr>
                        <a:t>LSTM Network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DIN Condense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DIN Condensed"/>
                        </a:rPr>
                        <a:t>action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DIN Condensed"/>
                        </a:rPr>
                        <a:t>a distribution of model 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DIN Condensed"/>
                        </a:rPr>
                        <a:t>sklearn primitives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20171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sym typeface="DIN Condensed"/>
                        </a:rPr>
                        <a:t>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sym typeface="DIN Condensed"/>
                        </a:rPr>
                        <a:t>obseravation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sym typeface="DIN Condensed"/>
                        </a:rPr>
                        <a:t>metadata, model performance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sym typeface="DIN Condensed"/>
                        </a:rPr>
                        <a:t>metadata, model performance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045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DIN Condensed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DIN Condensed"/>
                        </a:rPr>
                        <a:t>reward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FFFFFF"/>
                          </a:solidFill>
                          <a:sym typeface="DIN Condensed"/>
                        </a:rPr>
                        <a:t>Better prediction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FFFFFF"/>
                          </a:solidFill>
                          <a:sym typeface="DIN Condensed"/>
                        </a:rPr>
                        <a:t>Cv accuracy increase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8" name="A brief Overview"/>
          <p:cNvSpPr txBox="1"/>
          <p:nvPr/>
        </p:nvSpPr>
        <p:spPr>
          <a:xfrm>
            <a:off x="4073745" y="1615687"/>
            <a:ext cx="366462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 brief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1"/>
      <p:bldP build="whole" bldLvl="1" animBg="1" rev="0" advAuto="0" spid="25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UR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OUR Architecture</a:t>
            </a:r>
          </a:p>
        </p:txBody>
      </p:sp>
      <p:sp>
        <p:nvSpPr>
          <p:cNvPr id="261" name="We use an LSTM to model Q(s,a)"/>
          <p:cNvSpPr txBox="1"/>
          <p:nvPr>
            <p:ph type="body" sz="quarter" idx="1"/>
          </p:nvPr>
        </p:nvSpPr>
        <p:spPr>
          <a:xfrm>
            <a:off x="406399" y="2743200"/>
            <a:ext cx="10760276" cy="723900"/>
          </a:xfrm>
          <a:prstGeom prst="rect">
            <a:avLst/>
          </a:prstGeom>
        </p:spPr>
        <p:txBody>
          <a:bodyPr anchor="t"/>
          <a:lstStyle>
            <a:lvl1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8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We use an LSTM to model Q(s,a)</a:t>
            </a:r>
          </a:p>
        </p:txBody>
      </p:sp>
      <p:sp>
        <p:nvSpPr>
          <p:cNvPr id="262" name="Rectangle"/>
          <p:cNvSpPr/>
          <p:nvPr/>
        </p:nvSpPr>
        <p:spPr>
          <a:xfrm>
            <a:off x="2106660" y="7056163"/>
            <a:ext cx="291606" cy="3021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63" name="Line"/>
          <p:cNvSpPr/>
          <p:nvPr/>
        </p:nvSpPr>
        <p:spPr>
          <a:xfrm>
            <a:off x="2493221" y="7207250"/>
            <a:ext cx="4400406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64" name="Rectangle"/>
          <p:cNvSpPr/>
          <p:nvPr/>
        </p:nvSpPr>
        <p:spPr>
          <a:xfrm>
            <a:off x="7494272" y="7056163"/>
            <a:ext cx="291605" cy="3021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65" name="Line"/>
          <p:cNvSpPr/>
          <p:nvPr/>
        </p:nvSpPr>
        <p:spPr>
          <a:xfrm>
            <a:off x="7736906" y="7207250"/>
            <a:ext cx="2464903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66" name="Rectangle"/>
          <p:cNvSpPr/>
          <p:nvPr/>
        </p:nvSpPr>
        <p:spPr>
          <a:xfrm>
            <a:off x="10829597" y="7056163"/>
            <a:ext cx="291606" cy="3021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67" name="Line"/>
          <p:cNvSpPr/>
          <p:nvPr/>
        </p:nvSpPr>
        <p:spPr>
          <a:xfrm>
            <a:off x="11216155" y="7207250"/>
            <a:ext cx="827067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68" name="Meta-statistics"/>
          <p:cNvSpPr txBox="1"/>
          <p:nvPr/>
        </p:nvSpPr>
        <p:spPr>
          <a:xfrm>
            <a:off x="1505702" y="8489949"/>
            <a:ext cx="177292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Meta-statistics</a:t>
            </a:r>
          </a:p>
        </p:txBody>
      </p:sp>
      <p:sp>
        <p:nvSpPr>
          <p:cNvPr id="269" name="Line"/>
          <p:cNvSpPr/>
          <p:nvPr/>
        </p:nvSpPr>
        <p:spPr>
          <a:xfrm flipV="1">
            <a:off x="2252463" y="7593816"/>
            <a:ext cx="2" cy="82706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70" name="Data set"/>
          <p:cNvSpPr txBox="1"/>
          <p:nvPr/>
        </p:nvSpPr>
        <p:spPr>
          <a:xfrm>
            <a:off x="4781956" y="3435349"/>
            <a:ext cx="106934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Data set</a:t>
            </a:r>
          </a:p>
        </p:txBody>
      </p:sp>
      <p:sp>
        <p:nvSpPr>
          <p:cNvPr id="271" name="Connection Line"/>
          <p:cNvSpPr/>
          <p:nvPr/>
        </p:nvSpPr>
        <p:spPr>
          <a:xfrm>
            <a:off x="597096" y="3700991"/>
            <a:ext cx="4157997" cy="4913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77" h="21600" fill="norm" stroke="1" extrusionOk="0">
                <a:moveTo>
                  <a:pt x="2907" y="21600"/>
                </a:moveTo>
                <a:cubicBezTo>
                  <a:pt x="-3823" y="8511"/>
                  <a:pt x="1134" y="1311"/>
                  <a:pt x="17777" y="0"/>
                </a:cubicBezTo>
              </a:path>
            </a:pathLst>
          </a:cu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/>
          <a:lstStyle/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72" name="Line"/>
          <p:cNvSpPr/>
          <p:nvPr/>
        </p:nvSpPr>
        <p:spPr>
          <a:xfrm flipV="1">
            <a:off x="2252463" y="5662826"/>
            <a:ext cx="2" cy="125945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73" name="Line"/>
          <p:cNvSpPr/>
          <p:nvPr/>
        </p:nvSpPr>
        <p:spPr>
          <a:xfrm flipH="1">
            <a:off x="2355286" y="6292553"/>
            <a:ext cx="629801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74" name="Estimated value Q(s, a)"/>
          <p:cNvSpPr txBox="1"/>
          <p:nvPr/>
        </p:nvSpPr>
        <p:spPr>
          <a:xfrm>
            <a:off x="1002528" y="5085958"/>
            <a:ext cx="277926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Estimated value Q(s, a)</a:t>
            </a:r>
          </a:p>
        </p:txBody>
      </p:sp>
      <p:sp>
        <p:nvSpPr>
          <p:cNvPr id="275" name="argmaxa Q(s,a)"/>
          <p:cNvSpPr txBox="1"/>
          <p:nvPr/>
        </p:nvSpPr>
        <p:spPr>
          <a:xfrm>
            <a:off x="3026948" y="6070303"/>
            <a:ext cx="183930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argmax</a:t>
            </a:r>
            <a:r>
              <a:rPr baseline="-5998"/>
              <a:t>a</a:t>
            </a:r>
            <a:r>
              <a:t> Q(s,a)</a:t>
            </a:r>
          </a:p>
        </p:txBody>
      </p:sp>
      <p:sp>
        <p:nvSpPr>
          <p:cNvPr id="276" name="h0"/>
          <p:cNvSpPr txBox="1"/>
          <p:nvPr/>
        </p:nvSpPr>
        <p:spPr>
          <a:xfrm>
            <a:off x="1648316" y="6984999"/>
            <a:ext cx="3633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</a:t>
            </a:r>
            <a:r>
              <a:rPr baseline="-5998"/>
              <a:t>0</a:t>
            </a:r>
          </a:p>
        </p:txBody>
      </p:sp>
      <p:sp>
        <p:nvSpPr>
          <p:cNvPr id="277" name="h1"/>
          <p:cNvSpPr txBox="1"/>
          <p:nvPr/>
        </p:nvSpPr>
        <p:spPr>
          <a:xfrm>
            <a:off x="7021685" y="6984999"/>
            <a:ext cx="3633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</a:t>
            </a:r>
            <a:r>
              <a:rPr baseline="-5998"/>
              <a:t>1</a:t>
            </a:r>
          </a:p>
        </p:txBody>
      </p:sp>
      <p:sp>
        <p:nvSpPr>
          <p:cNvPr id="278" name="h2"/>
          <p:cNvSpPr txBox="1"/>
          <p:nvPr/>
        </p:nvSpPr>
        <p:spPr>
          <a:xfrm>
            <a:off x="10371250" y="6984999"/>
            <a:ext cx="3633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</a:t>
            </a:r>
            <a:r>
              <a:rPr baseline="-5998"/>
              <a:t>2</a:t>
            </a:r>
          </a:p>
        </p:txBody>
      </p:sp>
      <p:sp>
        <p:nvSpPr>
          <p:cNvPr id="279" name="Line"/>
          <p:cNvSpPr/>
          <p:nvPr/>
        </p:nvSpPr>
        <p:spPr>
          <a:xfrm flipV="1">
            <a:off x="4180352" y="5506997"/>
            <a:ext cx="584826" cy="5848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80" name="Model"/>
          <p:cNvSpPr txBox="1"/>
          <p:nvPr/>
        </p:nvSpPr>
        <p:spPr>
          <a:xfrm>
            <a:off x="4257685" y="4987544"/>
            <a:ext cx="87147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281" name="Line"/>
          <p:cNvSpPr/>
          <p:nvPr/>
        </p:nvSpPr>
        <p:spPr>
          <a:xfrm flipV="1">
            <a:off x="4889394" y="4025343"/>
            <a:ext cx="143620" cy="81450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82" name="Performance"/>
          <p:cNvSpPr txBox="1"/>
          <p:nvPr/>
        </p:nvSpPr>
        <p:spPr>
          <a:xfrm>
            <a:off x="5605048" y="5003799"/>
            <a:ext cx="1593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Performance</a:t>
            </a:r>
          </a:p>
        </p:txBody>
      </p:sp>
      <p:sp>
        <p:nvSpPr>
          <p:cNvPr id="283" name="Line"/>
          <p:cNvSpPr/>
          <p:nvPr/>
        </p:nvSpPr>
        <p:spPr>
          <a:xfrm>
            <a:off x="5909412" y="4027549"/>
            <a:ext cx="143620" cy="81450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84" name="Meta-statistics"/>
          <p:cNvSpPr txBox="1"/>
          <p:nvPr/>
        </p:nvSpPr>
        <p:spPr>
          <a:xfrm>
            <a:off x="6753614" y="8324849"/>
            <a:ext cx="177292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Meta-statistics</a:t>
            </a:r>
          </a:p>
        </p:txBody>
      </p:sp>
      <p:sp>
        <p:nvSpPr>
          <p:cNvPr id="285" name="Model choice"/>
          <p:cNvSpPr txBox="1"/>
          <p:nvPr/>
        </p:nvSpPr>
        <p:spPr>
          <a:xfrm>
            <a:off x="6845768" y="9121819"/>
            <a:ext cx="17005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Model choice</a:t>
            </a:r>
          </a:p>
        </p:txBody>
      </p:sp>
      <p:sp>
        <p:nvSpPr>
          <p:cNvPr id="286" name="Performance"/>
          <p:cNvSpPr txBox="1"/>
          <p:nvPr/>
        </p:nvSpPr>
        <p:spPr>
          <a:xfrm>
            <a:off x="6843148" y="8778919"/>
            <a:ext cx="1593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Performance</a:t>
            </a:r>
          </a:p>
        </p:txBody>
      </p:sp>
      <p:sp>
        <p:nvSpPr>
          <p:cNvPr id="287" name="Line"/>
          <p:cNvSpPr/>
          <p:nvPr/>
        </p:nvSpPr>
        <p:spPr>
          <a:xfrm flipV="1">
            <a:off x="7640073" y="7593816"/>
            <a:ext cx="2" cy="82706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88" name="Connection Line"/>
          <p:cNvSpPr/>
          <p:nvPr/>
        </p:nvSpPr>
        <p:spPr>
          <a:xfrm>
            <a:off x="6337578" y="5473212"/>
            <a:ext cx="373508" cy="3465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578" h="21600" fill="norm" stroke="1" extrusionOk="0">
                <a:moveTo>
                  <a:pt x="16578" y="21600"/>
                </a:moveTo>
                <a:cubicBezTo>
                  <a:pt x="-2190" y="16046"/>
                  <a:pt x="-5022" y="8846"/>
                  <a:pt x="8081" y="0"/>
                </a:cubicBezTo>
              </a:path>
            </a:pathLst>
          </a:cu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/>
          <a:lstStyle/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89" name="Connection Line"/>
          <p:cNvSpPr/>
          <p:nvPr/>
        </p:nvSpPr>
        <p:spPr>
          <a:xfrm>
            <a:off x="4980780" y="5584699"/>
            <a:ext cx="1731865" cy="377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1690" y="16810"/>
                  <a:pt x="4490" y="9610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/>
          <a:lstStyle/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90" name="Line"/>
          <p:cNvSpPr/>
          <p:nvPr/>
        </p:nvSpPr>
        <p:spPr>
          <a:xfrm flipV="1">
            <a:off x="7611863" y="5664731"/>
            <a:ext cx="2" cy="125945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91" name="Line"/>
          <p:cNvSpPr/>
          <p:nvPr/>
        </p:nvSpPr>
        <p:spPr>
          <a:xfrm flipH="1">
            <a:off x="7714687" y="6294458"/>
            <a:ext cx="629801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92" name="argmaxa Q(s,a)"/>
          <p:cNvSpPr txBox="1"/>
          <p:nvPr/>
        </p:nvSpPr>
        <p:spPr>
          <a:xfrm>
            <a:off x="8386349" y="6072208"/>
            <a:ext cx="183930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argmax</a:t>
            </a:r>
            <a:r>
              <a:rPr baseline="-5998"/>
              <a:t>a</a:t>
            </a:r>
            <a:r>
              <a:t> Q(s,a)</a:t>
            </a:r>
          </a:p>
        </p:txBody>
      </p:sp>
      <p:sp>
        <p:nvSpPr>
          <p:cNvPr id="293" name="Q(s, a)"/>
          <p:cNvSpPr txBox="1"/>
          <p:nvPr/>
        </p:nvSpPr>
        <p:spPr>
          <a:xfrm>
            <a:off x="7265250" y="5292724"/>
            <a:ext cx="86156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Q(s, a)</a:t>
            </a:r>
          </a:p>
        </p:txBody>
      </p:sp>
      <p:sp>
        <p:nvSpPr>
          <p:cNvPr id="294" name="Line"/>
          <p:cNvSpPr/>
          <p:nvPr/>
        </p:nvSpPr>
        <p:spPr>
          <a:xfrm flipV="1">
            <a:off x="9110463" y="5664731"/>
            <a:ext cx="2" cy="47997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95" name="Model"/>
          <p:cNvSpPr txBox="1"/>
          <p:nvPr/>
        </p:nvSpPr>
        <p:spPr>
          <a:xfrm>
            <a:off x="8705129" y="5292724"/>
            <a:ext cx="87147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296" name="Connection Line"/>
          <p:cNvSpPr/>
          <p:nvPr/>
        </p:nvSpPr>
        <p:spPr>
          <a:xfrm>
            <a:off x="6032086" y="3762087"/>
            <a:ext cx="2761607" cy="1449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fill="norm" stroke="1" extrusionOk="0">
                <a:moveTo>
                  <a:pt x="21600" y="21597"/>
                </a:moveTo>
                <a:cubicBezTo>
                  <a:pt x="17110" y="7196"/>
                  <a:pt x="9910" y="-3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/>
          <a:lstStyle/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97" name="Connection Line"/>
          <p:cNvSpPr/>
          <p:nvPr/>
        </p:nvSpPr>
        <p:spPr>
          <a:xfrm>
            <a:off x="6032085" y="3578135"/>
            <a:ext cx="4277223" cy="1582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6001" y="7429"/>
                  <a:pt x="8801" y="229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/>
          <a:lstStyle/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98" name="Performance"/>
          <p:cNvSpPr txBox="1"/>
          <p:nvPr/>
        </p:nvSpPr>
        <p:spPr>
          <a:xfrm>
            <a:off x="9678509" y="5268676"/>
            <a:ext cx="1593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Performance</a:t>
            </a:r>
          </a:p>
        </p:txBody>
      </p:sp>
      <p:sp>
        <p:nvSpPr>
          <p:cNvPr id="299" name="Python…"/>
          <p:cNvSpPr txBox="1"/>
          <p:nvPr/>
        </p:nvSpPr>
        <p:spPr>
          <a:xfrm>
            <a:off x="8138635" y="1285679"/>
            <a:ext cx="3600197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Python</a:t>
            </a:r>
          </a:p>
          <a:p>
            <a: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Implementation in Keras[3]</a:t>
            </a:r>
          </a:p>
          <a:p>
            <a: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32 CPUs for evaluation stage </a:t>
            </a:r>
          </a:p>
          <a:p>
            <a: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multiprocess, synchronized</a:t>
            </a:r>
          </a:p>
        </p:txBody>
      </p:sp>
      <p:pic>
        <p:nvPicPr>
          <p:cNvPr id="300" name="CPU.png" descr="CPU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2157" y="1880890"/>
            <a:ext cx="8305639" cy="2002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33"/>
      <p:bldP build="whole" bldLvl="1" animBg="1" rev="0" advAuto="0" spid="263" grpId="21"/>
      <p:bldP build="whole" bldLvl="1" animBg="1" rev="0" advAuto="0" spid="295" grpId="29"/>
      <p:bldP build="whole" bldLvl="1" animBg="1" rev="0" advAuto="0" spid="271" grpId="2"/>
      <p:bldP build="whole" bldLvl="1" animBg="1" rev="0" advAuto="0" spid="277" grpId="23"/>
      <p:bldP build="whole" bldLvl="1" animBg="1" rev="0" advAuto="0" spid="268" grpId="3"/>
      <p:bldP build="whole" bldLvl="1" animBg="1" rev="0" advAuto="0" spid="272" grpId="8"/>
      <p:bldP build="whole" bldLvl="1" animBg="1" rev="0" advAuto="0" spid="281" grpId="13"/>
      <p:bldP build="whole" bldLvl="1" animBg="1" rev="0" advAuto="0" spid="288" grpId="18"/>
      <p:bldP build="whole" bldLvl="1" animBg="1" rev="0" advAuto="0" spid="282" grpId="15"/>
      <p:bldP build="whole" bldLvl="1" animBg="1" rev="0" advAuto="0" spid="296" grpId="31"/>
      <p:bldP build="whole" bldLvl="1" animBg="1" rev="0" advAuto="0" spid="286" grpId="19"/>
      <p:bldP build="whole" bldLvl="1" animBg="1" rev="0" advAuto="0" spid="280" grpId="12"/>
      <p:bldP build="whole" bldLvl="1" animBg="1" rev="0" advAuto="0" spid="267" grpId="37"/>
      <p:bldP build="whole" bldLvl="1" animBg="1" rev="0" advAuto="0" spid="299" grpId="38"/>
      <p:bldP build="whole" bldLvl="1" animBg="1" rev="0" advAuto="0" spid="275" grpId="10"/>
      <p:bldP build="whole" bldLvl="1" animBg="1" rev="0" advAuto="0" spid="294" grpId="30"/>
      <p:bldP build="whole" bldLvl="1" animBg="1" rev="0" advAuto="0" spid="285" grpId="17"/>
      <p:bldP build="whole" bldLvl="1" animBg="1" rev="0" advAuto="0" spid="265" grpId="35"/>
      <p:bldP build="whole" bldLvl="1" animBg="1" rev="0" advAuto="0" spid="297" grpId="32"/>
      <p:bldP build="whole" bldLvl="1" animBg="1" rev="0" advAuto="0" spid="291" grpId="26"/>
      <p:bldP build="whole" bldLvl="1" animBg="1" rev="0" advAuto="0" spid="270" grpId="1"/>
      <p:bldP build="whole" bldLvl="1" animBg="1" rev="0" advAuto="0" spid="284" grpId="20"/>
      <p:bldP build="whole" bldLvl="1" animBg="1" rev="0" advAuto="0" spid="276" grpId="5"/>
      <p:bldP build="whole" bldLvl="1" animBg="1" rev="0" advAuto="0" spid="274" grpId="7"/>
      <p:bldP build="whole" bldLvl="1" animBg="1" rev="0" advAuto="0" spid="262" grpId="4"/>
      <p:bldP build="whole" bldLvl="1" animBg="1" rev="0" advAuto="0" spid="292" grpId="27"/>
      <p:bldP build="whole" bldLvl="1" animBg="1" rev="0" advAuto="0" spid="279" grpId="11"/>
      <p:bldP build="whole" bldLvl="1" animBg="1" rev="0" advAuto="0" spid="287" grpId="24"/>
      <p:bldP build="whole" bldLvl="1" animBg="1" rev="0" advAuto="0" spid="289" grpId="16"/>
      <p:bldP build="whole" bldLvl="1" animBg="1" rev="0" advAuto="0" spid="269" grpId="6"/>
      <p:bldP build="whole" bldLvl="1" animBg="1" rev="0" advAuto="0" spid="266" grpId="34"/>
      <p:bldP build="whole" bldLvl="1" animBg="1" rev="0" advAuto="0" spid="278" grpId="36"/>
      <p:bldP build="whole" bldLvl="1" animBg="1" rev="0" advAuto="0" spid="300" grpId="39"/>
      <p:bldP build="whole" bldLvl="1" animBg="1" rev="0" advAuto="0" spid="290" grpId="25"/>
      <p:bldP build="whole" bldLvl="1" animBg="1" rev="0" advAuto="0" spid="273" grpId="9"/>
      <p:bldP build="whole" bldLvl="1" animBg="1" rev="0" advAuto="0" spid="283" grpId="14"/>
      <p:bldP build="whole" bldLvl="1" animBg="1" rev="0" advAuto="0" spid="264" grpId="22"/>
      <p:bldP build="whole" bldLvl="1" animBg="1" rev="0" advAuto="0" spid="293" grpId="2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Evaluation Crit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Evaluation Criteria</a:t>
            </a:r>
          </a:p>
        </p:txBody>
      </p:sp>
      <p:sp>
        <p:nvSpPr>
          <p:cNvPr id="303" name="Find the best cross validation accuracy within 10 choices…"/>
          <p:cNvSpPr txBox="1"/>
          <p:nvPr>
            <p:ph type="body" idx="1"/>
          </p:nvPr>
        </p:nvSpPr>
        <p:spPr>
          <a:xfrm>
            <a:off x="531311" y="2749550"/>
            <a:ext cx="12192003" cy="6108700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8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Find the best cross validation accuracy within 10 choices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8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Reinforcement learning result starting from completely random (policy evaluation)</a:t>
            </a:r>
          </a:p>
        </p:txBody>
      </p:sp>
      <p:pic>
        <p:nvPicPr>
          <p:cNvPr id="304" name="fixiter.png" descr="fixi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29" y="5103267"/>
            <a:ext cx="5616244" cy="4212183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Male"/>
          <p:cNvSpPr/>
          <p:nvPr/>
        </p:nvSpPr>
        <p:spPr>
          <a:xfrm>
            <a:off x="9228699" y="5626537"/>
            <a:ext cx="567178" cy="1530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4845" y="406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6" name="Analyst (iter 1)"/>
          <p:cNvSpPr txBox="1"/>
          <p:nvPr/>
        </p:nvSpPr>
        <p:spPr>
          <a:xfrm>
            <a:off x="8614409" y="5115417"/>
            <a:ext cx="17957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Analyst (iter 1)</a:t>
            </a:r>
          </a:p>
        </p:txBody>
      </p:sp>
      <p:sp>
        <p:nvSpPr>
          <p:cNvPr id="307" name="Blue curve (random guess)"/>
          <p:cNvSpPr txBox="1"/>
          <p:nvPr/>
        </p:nvSpPr>
        <p:spPr>
          <a:xfrm>
            <a:off x="8258047" y="4604299"/>
            <a:ext cx="32212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433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Blue curve</a:t>
            </a:r>
            <a:r>
              <a:rPr>
                <a:solidFill>
                  <a:srgbClr val="FFFFFF"/>
                </a:solidFill>
              </a:rPr>
              <a:t> (random guess)</a:t>
            </a:r>
          </a:p>
        </p:txBody>
      </p:sp>
      <p:sp>
        <p:nvSpPr>
          <p:cNvPr id="308" name="Oval"/>
          <p:cNvSpPr/>
          <p:nvPr/>
        </p:nvSpPr>
        <p:spPr>
          <a:xfrm>
            <a:off x="1237126" y="8477250"/>
            <a:ext cx="238227" cy="381000"/>
          </a:xfrm>
          <a:prstGeom prst="ellipse">
            <a:avLst/>
          </a:prstGeom>
          <a:ln w="63500">
            <a:solidFill>
              <a:srgbClr val="AA1728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000000"/>
                </a:solidFill>
              </a:defRPr>
            </a:pPr>
          </a:p>
        </p:txBody>
      </p:sp>
      <p:sp>
        <p:nvSpPr>
          <p:cNvPr id="309" name="How good is his first attempted model after he sees the data"/>
          <p:cNvSpPr txBox="1"/>
          <p:nvPr/>
        </p:nvSpPr>
        <p:spPr>
          <a:xfrm>
            <a:off x="6114402" y="7734737"/>
            <a:ext cx="3620109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C41C2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How good is his first attempted model after he sees the data</a:t>
            </a:r>
          </a:p>
        </p:txBody>
      </p:sp>
      <p:sp>
        <p:nvSpPr>
          <p:cNvPr id="310" name="Line"/>
          <p:cNvSpPr/>
          <p:nvPr/>
        </p:nvSpPr>
        <p:spPr>
          <a:xfrm flipH="1">
            <a:off x="1615312" y="8224340"/>
            <a:ext cx="4389578" cy="452354"/>
          </a:xfrm>
          <a:prstGeom prst="line">
            <a:avLst/>
          </a:prstGeom>
          <a:ln w="25400">
            <a:solidFill>
              <a:srgbClr val="AA1728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11" name="Oval"/>
          <p:cNvSpPr/>
          <p:nvPr/>
        </p:nvSpPr>
        <p:spPr>
          <a:xfrm>
            <a:off x="4272426" y="6201267"/>
            <a:ext cx="238227" cy="381003"/>
          </a:xfrm>
          <a:prstGeom prst="ellipse">
            <a:avLst/>
          </a:prstGeom>
          <a:ln w="63500">
            <a:solidFill>
              <a:srgbClr val="AA1728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000000"/>
                </a:solidFill>
              </a:defRPr>
            </a:pPr>
          </a:p>
        </p:txBody>
      </p:sp>
      <p:sp>
        <p:nvSpPr>
          <p:cNvPr id="312" name="Line"/>
          <p:cNvSpPr/>
          <p:nvPr/>
        </p:nvSpPr>
        <p:spPr>
          <a:xfrm flipH="1">
            <a:off x="4686977" y="6391767"/>
            <a:ext cx="2106845" cy="2"/>
          </a:xfrm>
          <a:prstGeom prst="line">
            <a:avLst/>
          </a:prstGeom>
          <a:ln w="25400">
            <a:solidFill>
              <a:srgbClr val="AA1728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13" name="8th attempted model"/>
          <p:cNvSpPr txBox="1"/>
          <p:nvPr/>
        </p:nvSpPr>
        <p:spPr>
          <a:xfrm>
            <a:off x="6231600" y="6550517"/>
            <a:ext cx="268442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C41C2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8th attempted model</a:t>
            </a:r>
          </a:p>
        </p:txBody>
      </p:sp>
      <p:sp>
        <p:nvSpPr>
          <p:cNvPr id="314" name="Arrow"/>
          <p:cNvSpPr/>
          <p:nvPr/>
        </p:nvSpPr>
        <p:spPr>
          <a:xfrm>
            <a:off x="10108572" y="6263137"/>
            <a:ext cx="1162627" cy="257263"/>
          </a:xfrm>
          <a:prstGeom prst="rightArrow">
            <a:avLst>
              <a:gd name="adj1" fmla="val 24793"/>
              <a:gd name="adj2" fmla="val 15274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5" name="Male"/>
          <p:cNvSpPr/>
          <p:nvPr/>
        </p:nvSpPr>
        <p:spPr>
          <a:xfrm>
            <a:off x="11583871" y="5795174"/>
            <a:ext cx="567178" cy="1530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4845" y="406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6" name="Analyst (iter 2)"/>
          <p:cNvSpPr txBox="1"/>
          <p:nvPr/>
        </p:nvSpPr>
        <p:spPr>
          <a:xfrm>
            <a:off x="10864925" y="5115417"/>
            <a:ext cx="17957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Analyst (iter 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xit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xit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xit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3" grpId="14"/>
      <p:bldP build="whole" bldLvl="1" animBg="1" rev="0" advAuto="0" spid="312" grpId="16"/>
      <p:bldP build="whole" bldLvl="1" animBg="1" rev="0" advAuto="0" spid="314" grpId="20"/>
      <p:bldP build="whole" bldLvl="1" animBg="1" rev="0" advAuto="0" spid="313" grpId="17"/>
      <p:bldP build="whole" bldLvl="1" animBg="1" rev="0" advAuto="0" spid="304" grpId="2"/>
      <p:bldP build="whole" bldLvl="1" animBg="1" rev="0" advAuto="0" spid="306" grpId="3"/>
      <p:bldP build="whole" bldLvl="1" animBg="1" rev="0" advAuto="0" spid="305" grpId="4"/>
      <p:bldP build="whole" bldLvl="1" animBg="1" rev="0" advAuto="0" spid="310" grpId="7"/>
      <p:bldP build="p" bldLvl="5" animBg="1" rev="0" advAuto="0" spid="303" grpId="1"/>
      <p:bldP build="whole" bldLvl="1" animBg="1" rev="0" advAuto="0" spid="310" grpId="10"/>
      <p:bldP build="whole" bldLvl="1" animBg="1" rev="0" advAuto="0" spid="308" grpId="6"/>
      <p:bldP build="whole" bldLvl="1" animBg="1" rev="0" advAuto="0" spid="316" grpId="19"/>
      <p:bldP build="whole" bldLvl="1" animBg="1" rev="0" advAuto="0" spid="315" grpId="18"/>
      <p:bldP build="whole" bldLvl="1" animBg="1" rev="0" advAuto="0" spid="308" grpId="9"/>
      <p:bldP build="whole" bldLvl="1" animBg="1" rev="0" advAuto="0" spid="311" grpId="13"/>
      <p:bldP build="whole" bldLvl="1" animBg="1" rev="0" advAuto="0" spid="311" grpId="15"/>
      <p:bldP build="whole" bldLvl="1" animBg="1" rev="0" advAuto="0" spid="309" grpId="8"/>
      <p:bldP build="whole" bldLvl="1" animBg="1" rev="0" advAuto="0" spid="307" grpId="5"/>
      <p:bldP build="whole" bldLvl="1" animBg="1" rev="0" advAuto="0" spid="312" grpId="12"/>
      <p:bldP build="whole" bldLvl="1" animBg="1" rev="0" advAuto="0" spid="309" grpId="1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Not a good starting point? Train a policy network Fir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Not a good starting point? Train a policy network First</a:t>
            </a:r>
          </a:p>
        </p:txBody>
      </p:sp>
      <p:sp>
        <p:nvSpPr>
          <p:cNvPr id="319" name="We use an LSTM to mimic the performance of Bayesian Optimization[4] (e.g. Gaussian Process), implemented by autosklearn[5][6]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>
            <a:lvl1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We use an LSTM to mimic the performance of Bayesian Optimization[4] (e.g. Gaussian Process), implemented by autosklearn[5][6]</a:t>
            </a:r>
          </a:p>
        </p:txBody>
      </p:sp>
      <p:pic>
        <p:nvPicPr>
          <p:cNvPr id="320" name="policy.png" descr="polic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757" y="4752676"/>
            <a:ext cx="7371527" cy="4914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0" grpId="2"/>
      <p:bldP build="p" bldLvl="5" animBg="1" rev="0" advAuto="0" spid="3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