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73" r:id="rId2"/>
    <p:sldId id="467" r:id="rId3"/>
    <p:sldId id="257" r:id="rId4"/>
    <p:sldId id="494" r:id="rId5"/>
    <p:sldId id="495" r:id="rId6"/>
    <p:sldId id="260" r:id="rId7"/>
    <p:sldId id="350" r:id="rId8"/>
    <p:sldId id="470" r:id="rId9"/>
    <p:sldId id="471" r:id="rId10"/>
    <p:sldId id="457" r:id="rId11"/>
    <p:sldId id="458" r:id="rId12"/>
    <p:sldId id="498" r:id="rId13"/>
    <p:sldId id="256" r:id="rId14"/>
    <p:sldId id="473" r:id="rId15"/>
    <p:sldId id="497" r:id="rId16"/>
    <p:sldId id="262" r:id="rId17"/>
    <p:sldId id="469" r:id="rId18"/>
    <p:sldId id="492" r:id="rId19"/>
    <p:sldId id="496" r:id="rId20"/>
    <p:sldId id="464" r:id="rId21"/>
    <p:sldId id="480" r:id="rId22"/>
    <p:sldId id="472" r:id="rId23"/>
    <p:sldId id="489" r:id="rId24"/>
    <p:sldId id="49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63"/>
    <p:restoredTop sz="94607"/>
  </p:normalViewPr>
  <p:slideViewPr>
    <p:cSldViewPr snapToGrid="0" snapToObjects="1">
      <p:cViewPr varScale="1">
        <p:scale>
          <a:sx n="141" d="100"/>
          <a:sy n="141" d="100"/>
        </p:scale>
        <p:origin x="216" y="576"/>
      </p:cViewPr>
      <p:guideLst/>
    </p:cSldViewPr>
  </p:slideViewPr>
  <p:notesTextViewPr>
    <p:cViewPr>
      <p:scale>
        <a:sx n="1" d="1"/>
        <a:sy n="1" d="1"/>
      </p:scale>
      <p:origin x="0" y="0"/>
    </p:cViewPr>
  </p:notesTextViewPr>
  <p:notesViewPr>
    <p:cSldViewPr snapToGrid="0" snapToObjects="1">
      <p:cViewPr varScale="1">
        <p:scale>
          <a:sx n="87" d="100"/>
          <a:sy n="87" d="100"/>
        </p:scale>
        <p:origin x="3904"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C27D9C-9145-5145-AC56-5297F3C45931}" type="datetimeFigureOut">
              <a:rPr lang="en-US" smtClean="0"/>
              <a:t>7/13/21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9B300-9EEA-F042-9072-3B7FA5799FE5}" type="slidenum">
              <a:rPr lang="en-US" smtClean="0"/>
              <a:t>‹#›</a:t>
            </a:fld>
            <a:endParaRPr lang="en-US"/>
          </a:p>
        </p:txBody>
      </p:sp>
    </p:spTree>
    <p:extLst>
      <p:ext uri="{BB962C8B-B14F-4D97-AF65-F5344CB8AC3E}">
        <p14:creationId xmlns:p14="http://schemas.microsoft.com/office/powerpoint/2010/main" val="2799157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talk more about elements and attributes when we look at </a:t>
            </a:r>
            <a:r>
              <a:rPr lang="en-US" dirty="0" err="1"/>
              <a:t>PBCore</a:t>
            </a:r>
            <a:r>
              <a:rPr lang="en-US" dirty="0"/>
              <a:t> vocabularies next week, but for now, let’s jump back to structure. </a:t>
            </a:r>
            <a:r>
              <a:rPr lang="en-US" dirty="0" err="1"/>
              <a:t>PBCore</a:t>
            </a:r>
            <a:r>
              <a:rPr lang="en-US" dirty="0"/>
              <a:t> structures are designed to be flexible. You can use them in a bunch of different ways to describe your material in the way that makes the most sense for your institution. </a:t>
            </a:r>
          </a:p>
        </p:txBody>
      </p:sp>
      <p:sp>
        <p:nvSpPr>
          <p:cNvPr id="4" name="Slide Number Placeholder 3"/>
          <p:cNvSpPr>
            <a:spLocks noGrp="1"/>
          </p:cNvSpPr>
          <p:nvPr>
            <p:ph type="sldNum" sz="quarter" idx="5"/>
          </p:nvPr>
        </p:nvSpPr>
        <p:spPr/>
        <p:txBody>
          <a:bodyPr/>
          <a:lstStyle/>
          <a:p>
            <a:fld id="{E079B300-9EEA-F042-9072-3B7FA5799FE5}" type="slidenum">
              <a:rPr lang="en-US" smtClean="0"/>
              <a:t>6</a:t>
            </a:fld>
            <a:endParaRPr lang="en-US"/>
          </a:p>
        </p:txBody>
      </p:sp>
    </p:spTree>
    <p:extLst>
      <p:ext uri="{BB962C8B-B14F-4D97-AF65-F5344CB8AC3E}">
        <p14:creationId xmlns:p14="http://schemas.microsoft.com/office/powerpoint/2010/main" val="3096608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basic </a:t>
            </a:r>
            <a:r>
              <a:rPr lang="en-US" dirty="0" err="1"/>
              <a:t>PBCore</a:t>
            </a:r>
            <a:r>
              <a:rPr lang="en-US" dirty="0"/>
              <a:t> instantiation document you can have and have it still validate in XML. Note again the green ‘source’ for identifier. That’s a </a:t>
            </a:r>
            <a:r>
              <a:rPr lang="en-US" dirty="0" err="1"/>
              <a:t>PBCore</a:t>
            </a:r>
            <a:r>
              <a:rPr lang="en-US" dirty="0"/>
              <a:t> attribute – a way to further modify the data in an element and provide more detail and specificity. ‘Identifier source’ is the only required attribute in </a:t>
            </a:r>
            <a:r>
              <a:rPr lang="en-US" dirty="0" err="1"/>
              <a:t>PBCore</a:t>
            </a:r>
            <a:r>
              <a:rPr lang="en-US" dirty="0"/>
              <a:t>, but there are a lot of optional attributes that provide even more scope and flexibility on how to describe your data. </a:t>
            </a:r>
          </a:p>
        </p:txBody>
      </p:sp>
      <p:sp>
        <p:nvSpPr>
          <p:cNvPr id="4" name="Slide Number Placeholder 3"/>
          <p:cNvSpPr>
            <a:spLocks noGrp="1"/>
          </p:cNvSpPr>
          <p:nvPr>
            <p:ph type="sldNum" sz="quarter" idx="5"/>
          </p:nvPr>
        </p:nvSpPr>
        <p:spPr/>
        <p:txBody>
          <a:bodyPr/>
          <a:lstStyle/>
          <a:p>
            <a:fld id="{A00CEF4C-B956-6848-AF5B-C0CCD53F8D75}" type="slidenum">
              <a:rPr lang="en-US" smtClean="0"/>
              <a:t>18</a:t>
            </a:fld>
            <a:endParaRPr lang="en-US"/>
          </a:p>
        </p:txBody>
      </p:sp>
    </p:spTree>
    <p:extLst>
      <p:ext uri="{BB962C8B-B14F-4D97-AF65-F5344CB8AC3E}">
        <p14:creationId xmlns:p14="http://schemas.microsoft.com/office/powerpoint/2010/main" val="3236924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example, let’s walk through the attributes available for the </a:t>
            </a:r>
            <a:r>
              <a:rPr lang="en-US" dirty="0" err="1"/>
              <a:t>pbcoreTitle</a:t>
            </a:r>
            <a:r>
              <a:rPr lang="en-US" dirty="0"/>
              <a:t> element. Note that all of these attributes are optional. </a:t>
            </a:r>
          </a:p>
        </p:txBody>
      </p:sp>
      <p:sp>
        <p:nvSpPr>
          <p:cNvPr id="4" name="Slide Number Placeholder 3"/>
          <p:cNvSpPr>
            <a:spLocks noGrp="1"/>
          </p:cNvSpPr>
          <p:nvPr>
            <p:ph type="sldNum" sz="quarter" idx="5"/>
          </p:nvPr>
        </p:nvSpPr>
        <p:spPr/>
        <p:txBody>
          <a:bodyPr/>
          <a:lstStyle/>
          <a:p>
            <a:fld id="{A00CEF4C-B956-6848-AF5B-C0CCD53F8D75}" type="slidenum">
              <a:rPr lang="en-US" smtClean="0"/>
              <a:t>19</a:t>
            </a:fld>
            <a:endParaRPr lang="en-US"/>
          </a:p>
        </p:txBody>
      </p:sp>
    </p:spTree>
    <p:extLst>
      <p:ext uri="{BB962C8B-B14F-4D97-AF65-F5344CB8AC3E}">
        <p14:creationId xmlns:p14="http://schemas.microsoft.com/office/powerpoint/2010/main" val="106005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box set as an example. This is one way you could describe a box set of all three star Wars movies: three records for three separate films, with the asset information and then the instantiation information about the VHS. </a:t>
            </a:r>
          </a:p>
        </p:txBody>
      </p:sp>
      <p:sp>
        <p:nvSpPr>
          <p:cNvPr id="4" name="Slide Number Placeholder 3"/>
          <p:cNvSpPr>
            <a:spLocks noGrp="1"/>
          </p:cNvSpPr>
          <p:nvPr>
            <p:ph type="sldNum" sz="quarter" idx="5"/>
          </p:nvPr>
        </p:nvSpPr>
        <p:spPr/>
        <p:txBody>
          <a:bodyPr/>
          <a:lstStyle/>
          <a:p>
            <a:fld id="{E079B300-9EEA-F042-9072-3B7FA5799FE5}" type="slidenum">
              <a:rPr lang="en-US" smtClean="0"/>
              <a:t>20</a:t>
            </a:fld>
            <a:endParaRPr lang="en-US"/>
          </a:p>
        </p:txBody>
      </p:sp>
    </p:spTree>
    <p:extLst>
      <p:ext uri="{BB962C8B-B14F-4D97-AF65-F5344CB8AC3E}">
        <p14:creationId xmlns:p14="http://schemas.microsoft.com/office/powerpoint/2010/main" val="2835699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you could also use the </a:t>
            </a:r>
            <a:r>
              <a:rPr lang="en-US" dirty="0" err="1"/>
              <a:t>pbcorePart</a:t>
            </a:r>
            <a:r>
              <a:rPr lang="en-US" dirty="0"/>
              <a:t> element to structure this box set as one record, with three sub-assets. This would allow you to describe each program individually.</a:t>
            </a:r>
          </a:p>
        </p:txBody>
      </p:sp>
      <p:sp>
        <p:nvSpPr>
          <p:cNvPr id="4" name="Slide Number Placeholder 3"/>
          <p:cNvSpPr>
            <a:spLocks noGrp="1"/>
          </p:cNvSpPr>
          <p:nvPr>
            <p:ph type="sldNum" sz="quarter" idx="5"/>
          </p:nvPr>
        </p:nvSpPr>
        <p:spPr/>
        <p:txBody>
          <a:bodyPr/>
          <a:lstStyle/>
          <a:p>
            <a:fld id="{E079B300-9EEA-F042-9072-3B7FA5799FE5}" type="slidenum">
              <a:rPr lang="en-US" smtClean="0"/>
              <a:t>21</a:t>
            </a:fld>
            <a:endParaRPr lang="en-US"/>
          </a:p>
        </p:txBody>
      </p:sp>
    </p:spTree>
    <p:extLst>
      <p:ext uri="{BB962C8B-B14F-4D97-AF65-F5344CB8AC3E}">
        <p14:creationId xmlns:p14="http://schemas.microsoft.com/office/powerpoint/2010/main" val="1970236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if you wanted to consider the entire box set a single instantiation, you could also use Instantiation Part to describe the individual VHS tapes. </a:t>
            </a:r>
          </a:p>
        </p:txBody>
      </p:sp>
      <p:sp>
        <p:nvSpPr>
          <p:cNvPr id="4" name="Slide Number Placeholder 3"/>
          <p:cNvSpPr>
            <a:spLocks noGrp="1"/>
          </p:cNvSpPr>
          <p:nvPr>
            <p:ph type="sldNum" sz="quarter" idx="5"/>
          </p:nvPr>
        </p:nvSpPr>
        <p:spPr/>
        <p:txBody>
          <a:bodyPr/>
          <a:lstStyle/>
          <a:p>
            <a:fld id="{E079B300-9EEA-F042-9072-3B7FA5799FE5}" type="slidenum">
              <a:rPr lang="en-US" smtClean="0"/>
              <a:t>22</a:t>
            </a:fld>
            <a:endParaRPr lang="en-US"/>
          </a:p>
        </p:txBody>
      </p:sp>
    </p:spTree>
    <p:extLst>
      <p:ext uri="{BB962C8B-B14F-4D97-AF65-F5344CB8AC3E}">
        <p14:creationId xmlns:p14="http://schemas.microsoft.com/office/powerpoint/2010/main" val="4281974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Talking points about the </a:t>
            </a:r>
            <a:r>
              <a:rPr lang="en-US" dirty="0" err="1"/>
              <a:t>PBCore</a:t>
            </a:r>
            <a:r>
              <a:rPr lang="en-US" dirty="0"/>
              <a:t> form: for simplicity, do not worry about duplicating elements such as Creator or Contributor – just pick one. Do not put data in container elements. </a:t>
            </a:r>
          </a:p>
        </p:txBody>
      </p:sp>
      <p:sp>
        <p:nvSpPr>
          <p:cNvPr id="4" name="Slide Number Placeholder 3"/>
          <p:cNvSpPr>
            <a:spLocks noGrp="1"/>
          </p:cNvSpPr>
          <p:nvPr>
            <p:ph type="sldNum" sz="quarter" idx="5"/>
          </p:nvPr>
        </p:nvSpPr>
        <p:spPr/>
        <p:txBody>
          <a:bodyPr/>
          <a:lstStyle/>
          <a:p>
            <a:fld id="{E079B300-9EEA-F042-9072-3B7FA5799FE5}" type="slidenum">
              <a:rPr lang="en-US" smtClean="0"/>
              <a:t>23</a:t>
            </a:fld>
            <a:endParaRPr lang="en-US"/>
          </a:p>
        </p:txBody>
      </p:sp>
    </p:spTree>
    <p:extLst>
      <p:ext uri="{BB962C8B-B14F-4D97-AF65-F5344CB8AC3E}">
        <p14:creationId xmlns:p14="http://schemas.microsoft.com/office/powerpoint/2010/main" val="79976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blue, you’ll see </a:t>
            </a:r>
            <a:r>
              <a:rPr lang="en-US" dirty="0" err="1"/>
              <a:t>PBCore</a:t>
            </a:r>
            <a:r>
              <a:rPr lang="en-US" dirty="0"/>
              <a:t> elements; the elements are modified by attributes, in green. We’ll talk more about elements and attributes later in this presentation. </a:t>
            </a:r>
          </a:p>
        </p:txBody>
      </p:sp>
      <p:sp>
        <p:nvSpPr>
          <p:cNvPr id="4" name="Slide Number Placeholder 3"/>
          <p:cNvSpPr>
            <a:spLocks noGrp="1"/>
          </p:cNvSpPr>
          <p:nvPr>
            <p:ph type="sldNum" sz="quarter" idx="5"/>
          </p:nvPr>
        </p:nvSpPr>
        <p:spPr/>
        <p:txBody>
          <a:bodyPr/>
          <a:lstStyle/>
          <a:p>
            <a:fld id="{E079B300-9EEA-F042-9072-3B7FA5799FE5}" type="slidenum">
              <a:rPr lang="en-US" smtClean="0"/>
              <a:t>8</a:t>
            </a:fld>
            <a:endParaRPr lang="en-US"/>
          </a:p>
        </p:txBody>
      </p:sp>
    </p:spTree>
    <p:extLst>
      <p:ext uri="{BB962C8B-B14F-4D97-AF65-F5344CB8AC3E}">
        <p14:creationId xmlns:p14="http://schemas.microsoft.com/office/powerpoint/2010/main" val="42266983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same data as on the previous slide, presented in XML. </a:t>
            </a:r>
          </a:p>
        </p:txBody>
      </p:sp>
      <p:sp>
        <p:nvSpPr>
          <p:cNvPr id="4" name="Slide Number Placeholder 3"/>
          <p:cNvSpPr>
            <a:spLocks noGrp="1"/>
          </p:cNvSpPr>
          <p:nvPr>
            <p:ph type="sldNum" sz="quarter" idx="5"/>
          </p:nvPr>
        </p:nvSpPr>
        <p:spPr/>
        <p:txBody>
          <a:bodyPr/>
          <a:lstStyle/>
          <a:p>
            <a:fld id="{E079B300-9EEA-F042-9072-3B7FA5799FE5}" type="slidenum">
              <a:rPr lang="en-US" smtClean="0"/>
              <a:t>9</a:t>
            </a:fld>
            <a:endParaRPr lang="en-US"/>
          </a:p>
        </p:txBody>
      </p:sp>
    </p:spTree>
    <p:extLst>
      <p:ext uri="{BB962C8B-B14F-4D97-AF65-F5344CB8AC3E}">
        <p14:creationId xmlns:p14="http://schemas.microsoft.com/office/powerpoint/2010/main" val="2448035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'Collection’ is a very XML-y concept – can’t put a lot of descriptive information in a collection document, really just designed to group XML together</a:t>
            </a:r>
          </a:p>
        </p:txBody>
      </p:sp>
      <p:sp>
        <p:nvSpPr>
          <p:cNvPr id="4" name="Slide Number Placeholder 3"/>
          <p:cNvSpPr>
            <a:spLocks noGrp="1"/>
          </p:cNvSpPr>
          <p:nvPr>
            <p:ph type="sldNum" sz="quarter" idx="5"/>
          </p:nvPr>
        </p:nvSpPr>
        <p:spPr/>
        <p:txBody>
          <a:bodyPr/>
          <a:lstStyle/>
          <a:p>
            <a:fld id="{A00CEF4C-B956-6848-AF5B-C0CCD53F8D75}" type="slidenum">
              <a:rPr lang="en-US" smtClean="0"/>
              <a:t>11</a:t>
            </a:fld>
            <a:endParaRPr lang="en-US"/>
          </a:p>
        </p:txBody>
      </p:sp>
    </p:spTree>
    <p:extLst>
      <p:ext uri="{BB962C8B-B14F-4D97-AF65-F5344CB8AC3E}">
        <p14:creationId xmlns:p14="http://schemas.microsoft.com/office/powerpoint/2010/main" val="2462932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element is the main building block of data in XML. Many of these may be familiar from Dublin Core or other metadata standards that you’ve used. The elements highlighted in red are required elements [discuss required elements and why Identifier, Title, and Description are considered necessary in </a:t>
            </a:r>
            <a:r>
              <a:rPr lang="en-US" dirty="0" err="1"/>
              <a:t>PBCore</a:t>
            </a:r>
            <a:r>
              <a:rPr lang="en-US" dirty="0"/>
              <a:t>]. I’m not going to walk through the definitions of all these elements, but I’d like to stop here and give everyone the opportunity to ask any questions you may have about any of these specific elements before we move on. </a:t>
            </a:r>
          </a:p>
        </p:txBody>
      </p:sp>
      <p:sp>
        <p:nvSpPr>
          <p:cNvPr id="4" name="Slide Number Placeholder 3"/>
          <p:cNvSpPr>
            <a:spLocks noGrp="1"/>
          </p:cNvSpPr>
          <p:nvPr>
            <p:ph type="sldNum" sz="quarter" idx="5"/>
          </p:nvPr>
        </p:nvSpPr>
        <p:spPr/>
        <p:txBody>
          <a:bodyPr/>
          <a:lstStyle/>
          <a:p>
            <a:fld id="{A00CEF4C-B956-6848-AF5B-C0CCD53F8D75}" type="slidenum">
              <a:rPr lang="en-US" smtClean="0"/>
              <a:t>13</a:t>
            </a:fld>
            <a:endParaRPr lang="en-US"/>
          </a:p>
        </p:txBody>
      </p:sp>
    </p:spTree>
    <p:extLst>
      <p:ext uri="{BB962C8B-B14F-4D97-AF65-F5344CB8AC3E}">
        <p14:creationId xmlns:p14="http://schemas.microsoft.com/office/powerpoint/2010/main" val="2596660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most basic </a:t>
            </a:r>
            <a:r>
              <a:rPr lang="en-US" dirty="0" err="1"/>
              <a:t>PBCore</a:t>
            </a:r>
            <a:r>
              <a:rPr lang="en-US" dirty="0"/>
              <a:t> description document you can have and have it still validate in XML – but if your use case doesn’t require valid </a:t>
            </a:r>
            <a:r>
              <a:rPr lang="en-US" dirty="0" err="1"/>
              <a:t>PBCore</a:t>
            </a:r>
            <a:r>
              <a:rPr lang="en-US" dirty="0"/>
              <a:t> XML, you wouldn’t necessarily need to hold to this</a:t>
            </a:r>
          </a:p>
        </p:txBody>
      </p:sp>
      <p:sp>
        <p:nvSpPr>
          <p:cNvPr id="4" name="Slide Number Placeholder 3"/>
          <p:cNvSpPr>
            <a:spLocks noGrp="1"/>
          </p:cNvSpPr>
          <p:nvPr>
            <p:ph type="sldNum" sz="quarter" idx="5"/>
          </p:nvPr>
        </p:nvSpPr>
        <p:spPr/>
        <p:txBody>
          <a:bodyPr/>
          <a:lstStyle/>
          <a:p>
            <a:fld id="{A00CEF4C-B956-6848-AF5B-C0CCD53F8D75}" type="slidenum">
              <a:rPr lang="en-US" smtClean="0"/>
              <a:t>14</a:t>
            </a:fld>
            <a:endParaRPr lang="en-US"/>
          </a:p>
        </p:txBody>
      </p:sp>
    </p:spTree>
    <p:extLst>
      <p:ext uri="{BB962C8B-B14F-4D97-AF65-F5344CB8AC3E}">
        <p14:creationId xmlns:p14="http://schemas.microsoft.com/office/powerpoint/2010/main" val="132982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 elements don’t hold any data – they’re a way to group other, related elements together. For example, the element </a:t>
            </a:r>
            <a:r>
              <a:rPr lang="en-US" dirty="0" err="1"/>
              <a:t>pbcoreContributor</a:t>
            </a:r>
            <a:r>
              <a:rPr lang="en-US" dirty="0"/>
              <a:t> is a container for the elements ‘contributor’ and ‘</a:t>
            </a:r>
            <a:r>
              <a:rPr lang="en-US" dirty="0" err="1"/>
              <a:t>contributorRole</a:t>
            </a:r>
            <a:r>
              <a:rPr lang="en-US" dirty="0"/>
              <a:t>’, as in this example, where the creator is Lisa Quijano </a:t>
            </a:r>
            <a:r>
              <a:rPr lang="en-US" dirty="0" err="1"/>
              <a:t>Wolfinger</a:t>
            </a:r>
            <a:r>
              <a:rPr lang="en-US" dirty="0"/>
              <a:t> and the role she plays in the production is as the Narrator. The purpose of grouping the elements is to avoid confusion when there are multiple contributor and </a:t>
            </a:r>
            <a:r>
              <a:rPr lang="en-US" dirty="0" err="1"/>
              <a:t>contributorRole</a:t>
            </a:r>
            <a:r>
              <a:rPr lang="en-US" dirty="0"/>
              <a:t> associated with a production – because the name ‘Lisa Quijano </a:t>
            </a:r>
            <a:r>
              <a:rPr lang="en-US" dirty="0" err="1"/>
              <a:t>Wolfinger</a:t>
            </a:r>
            <a:r>
              <a:rPr lang="en-US" dirty="0"/>
              <a:t>’ and the role ‘Narrator’ are grouped, there’s no way to get them mixed up with another contributor and contributor, as there might be if the data were flat. </a:t>
            </a:r>
          </a:p>
        </p:txBody>
      </p:sp>
      <p:sp>
        <p:nvSpPr>
          <p:cNvPr id="4" name="Slide Number Placeholder 3"/>
          <p:cNvSpPr>
            <a:spLocks noGrp="1"/>
          </p:cNvSpPr>
          <p:nvPr>
            <p:ph type="sldNum" sz="quarter" idx="5"/>
          </p:nvPr>
        </p:nvSpPr>
        <p:spPr/>
        <p:txBody>
          <a:bodyPr/>
          <a:lstStyle/>
          <a:p>
            <a:fld id="{A00CEF4C-B956-6848-AF5B-C0CCD53F8D75}" type="slidenum">
              <a:rPr lang="en-US" smtClean="0"/>
              <a:t>15</a:t>
            </a:fld>
            <a:endParaRPr lang="en-US"/>
          </a:p>
        </p:txBody>
      </p:sp>
    </p:spTree>
    <p:extLst>
      <p:ext uri="{BB962C8B-B14F-4D97-AF65-F5344CB8AC3E}">
        <p14:creationId xmlns:p14="http://schemas.microsoft.com/office/powerpoint/2010/main" val="3725218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lot of the technical video properties we talked about last time appear here, as Instantiation Elements. [talk about required elements, Identifier and Location; then, talk about Essence Track elements as a way to provide even more specificity.] Again, I’m going to hold here for a minute to give people the opportunity to ask any questions they may have about any specific instantiation elements. </a:t>
            </a:r>
          </a:p>
        </p:txBody>
      </p:sp>
      <p:sp>
        <p:nvSpPr>
          <p:cNvPr id="4" name="Slide Number Placeholder 3"/>
          <p:cNvSpPr>
            <a:spLocks noGrp="1"/>
          </p:cNvSpPr>
          <p:nvPr>
            <p:ph type="sldNum" sz="quarter" idx="5"/>
          </p:nvPr>
        </p:nvSpPr>
        <p:spPr/>
        <p:txBody>
          <a:bodyPr/>
          <a:lstStyle/>
          <a:p>
            <a:fld id="{A00CEF4C-B956-6848-AF5B-C0CCD53F8D75}" type="slidenum">
              <a:rPr lang="en-US" smtClean="0"/>
              <a:t>16</a:t>
            </a:fld>
            <a:endParaRPr lang="en-US"/>
          </a:p>
        </p:txBody>
      </p:sp>
    </p:spTree>
    <p:extLst>
      <p:ext uri="{BB962C8B-B14F-4D97-AF65-F5344CB8AC3E}">
        <p14:creationId xmlns:p14="http://schemas.microsoft.com/office/powerpoint/2010/main" val="111628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might wonder why we need two ‘identifier’ elements, one on the asset and one on the instantiation. Wouldn’t that just be the same information? Sometimes, yes, but sometimes an asset has a content identifier that’s distinct from the identifier you’d use for the instantiation. [Some examples are on this slide]. </a:t>
            </a:r>
          </a:p>
        </p:txBody>
      </p:sp>
      <p:sp>
        <p:nvSpPr>
          <p:cNvPr id="4" name="Slide Number Placeholder 3"/>
          <p:cNvSpPr>
            <a:spLocks noGrp="1"/>
          </p:cNvSpPr>
          <p:nvPr>
            <p:ph type="sldNum" sz="quarter" idx="5"/>
          </p:nvPr>
        </p:nvSpPr>
        <p:spPr/>
        <p:txBody>
          <a:bodyPr/>
          <a:lstStyle/>
          <a:p>
            <a:fld id="{A00CEF4C-B956-6848-AF5B-C0CCD53F8D75}" type="slidenum">
              <a:rPr lang="en-US" smtClean="0"/>
              <a:t>17</a:t>
            </a:fld>
            <a:endParaRPr lang="en-US"/>
          </a:p>
        </p:txBody>
      </p:sp>
    </p:spTree>
    <p:extLst>
      <p:ext uri="{BB962C8B-B14F-4D97-AF65-F5344CB8AC3E}">
        <p14:creationId xmlns:p14="http://schemas.microsoft.com/office/powerpoint/2010/main" val="3555252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34293-D8BE-B448-A805-26E7FC4649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F0D4105-F8BC-2F42-BFC9-F65661C4A5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4FA717-875E-CB40-A74E-6D1784019434}"/>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6C7B4F2B-E606-4F4E-8317-855A91490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A7D53-5A5C-444A-B791-8F2318F1D556}"/>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01089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9E758-C30A-3A4E-88FF-62532BBE87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BAAF5-54BB-0E4E-9191-7C4028A524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6A8CFB-7DF0-7249-9E66-6DCF0C0D6BA7}"/>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5859412F-347C-674C-BF11-5208738ED1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5D1C49-4E82-9F46-B9BA-5C6E5694E3F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40886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6096CE-5F5F-EC48-BAFB-52DB87D7D6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5C77B1-3E1B-3A41-B462-35C8D5C84F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085B3E-AC73-6F49-BC55-F6F0213960C7}"/>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56479239-4075-3C49-9DAE-6AC5C2AE1C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B75C8-8793-C34F-B043-FAF588A5C7C7}"/>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359283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6DF8-B032-534E-A11B-2D67F7F2B1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BCDC16-2465-CF48-9763-BB50ADEEBB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1A0E44-A4DA-6F41-9333-9A931104F9EB}"/>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294DEB63-8663-2441-9C07-944823F22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950DF-BEA4-CD4C-8BE1-35D72271F5A9}"/>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907176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95ED9-F99F-7440-B6F1-DE6D03651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10F18C-2489-764C-8E5A-C8182E96F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5C5E07-27DC-7149-A3AA-5B0EE7C4CAE0}"/>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DE209332-445D-6A4F-A9DE-92532A76AB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B55FB-F45D-E14A-B161-3B7EC285D47A}"/>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816619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707B-DA6D-5343-AC14-957D60510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CE5F18-2FA9-3842-B817-36EA37F0B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1F1D34-0D3A-7447-9847-431008AA6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F593FB-0DBB-2B40-9D4D-33DC97920079}"/>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6" name="Footer Placeholder 5">
            <a:extLst>
              <a:ext uri="{FF2B5EF4-FFF2-40B4-BE49-F238E27FC236}">
                <a16:creationId xmlns:a16="http://schemas.microsoft.com/office/drawing/2014/main" id="{401F27A9-415E-4542-B1D8-9BD351CFD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442E3-43CC-AD42-BCF2-D5767C79DA6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75908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8B14A-0AAE-854F-9602-60799EB84E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98A37C-4436-7F4B-AB87-3DD4B2C749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1E1290-FF1E-F245-89A8-CCBBFCCE8F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6140A4-3536-A542-A8FB-AAA216B5B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545987-E67C-7F4A-B2B8-1EDB2046D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0F0EAF-8BAA-D641-BB72-6EF02E2D2F66}"/>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8" name="Footer Placeholder 7">
            <a:extLst>
              <a:ext uri="{FF2B5EF4-FFF2-40B4-BE49-F238E27FC236}">
                <a16:creationId xmlns:a16="http://schemas.microsoft.com/office/drawing/2014/main" id="{A978A9BB-145F-144D-8027-F3979652BE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14B4F-800A-7149-8FFB-09149C035F47}"/>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86674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94724-2D60-3B48-AE32-D6B623F8C1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024C7A-365B-EF43-93A8-A242A9F45618}"/>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4" name="Footer Placeholder 3">
            <a:extLst>
              <a:ext uri="{FF2B5EF4-FFF2-40B4-BE49-F238E27FC236}">
                <a16:creationId xmlns:a16="http://schemas.microsoft.com/office/drawing/2014/main" id="{09D31FCF-C2E7-7E42-86A6-94A62AD69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645839-6C36-0C4A-B079-B58561F70B25}"/>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550485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1C3984-542A-1C44-9646-8068AEEBDA55}"/>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3" name="Footer Placeholder 2">
            <a:extLst>
              <a:ext uri="{FF2B5EF4-FFF2-40B4-BE49-F238E27FC236}">
                <a16:creationId xmlns:a16="http://schemas.microsoft.com/office/drawing/2014/main" id="{FCB1A58C-8EE0-0D47-AD28-5B204B3E60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DA4B2-8931-0944-BA1E-FC1CCDA2531E}"/>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46225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401A-A6AF-DB4D-8584-555E14D3A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D13078-9D6C-7444-9A42-A3D0076464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88087F-9D6C-0A40-A075-DEFE9957AB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C3A5B1-563F-E044-B1BD-403E2AA2535B}"/>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6" name="Footer Placeholder 5">
            <a:extLst>
              <a:ext uri="{FF2B5EF4-FFF2-40B4-BE49-F238E27FC236}">
                <a16:creationId xmlns:a16="http://schemas.microsoft.com/office/drawing/2014/main" id="{C5FEAC5B-3FEC-0E48-A12A-0918ED03D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FE47A4-3469-254B-8E35-ECB9AFEF6068}"/>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3546305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0BB7B-082F-9A4B-BBD4-C19ED2A9C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BF17FF-4B02-9048-B678-B46825CB97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9C5702-2FEE-0B45-94F0-531869D46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C44596-7109-434B-A670-3B195E376774}"/>
              </a:ext>
            </a:extLst>
          </p:cNvPr>
          <p:cNvSpPr>
            <a:spLocks noGrp="1"/>
          </p:cNvSpPr>
          <p:nvPr>
            <p:ph type="dt" sz="half" idx="10"/>
          </p:nvPr>
        </p:nvSpPr>
        <p:spPr/>
        <p:txBody>
          <a:bodyPr/>
          <a:lstStyle/>
          <a:p>
            <a:fld id="{0880B730-3A12-D44F-84D0-1BB688154B76}" type="datetimeFigureOut">
              <a:rPr lang="en-US" smtClean="0"/>
              <a:t>7/13/21</a:t>
            </a:fld>
            <a:endParaRPr lang="en-US"/>
          </a:p>
        </p:txBody>
      </p:sp>
      <p:sp>
        <p:nvSpPr>
          <p:cNvPr id="6" name="Footer Placeholder 5">
            <a:extLst>
              <a:ext uri="{FF2B5EF4-FFF2-40B4-BE49-F238E27FC236}">
                <a16:creationId xmlns:a16="http://schemas.microsoft.com/office/drawing/2014/main" id="{59032510-56D0-4446-BABE-D846AC73B5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DA4B60-8253-AA44-A8D2-EEBAA2138C94}"/>
              </a:ext>
            </a:extLst>
          </p:cNvPr>
          <p:cNvSpPr>
            <a:spLocks noGrp="1"/>
          </p:cNvSpPr>
          <p:nvPr>
            <p:ph type="sldNum" sz="quarter" idx="12"/>
          </p:nvPr>
        </p:nvSpPr>
        <p:spPr/>
        <p:txBody>
          <a:bodyPr/>
          <a:lstStyle/>
          <a:p>
            <a:fld id="{49A4D1A6-CE04-1D4C-AA66-1EE53FA0A504}" type="slidenum">
              <a:rPr lang="en-US" smtClean="0"/>
              <a:t>‹#›</a:t>
            </a:fld>
            <a:endParaRPr lang="en-US"/>
          </a:p>
        </p:txBody>
      </p:sp>
    </p:spTree>
    <p:extLst>
      <p:ext uri="{BB962C8B-B14F-4D97-AF65-F5344CB8AC3E}">
        <p14:creationId xmlns:p14="http://schemas.microsoft.com/office/powerpoint/2010/main" val="2929498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80C571-8117-B641-80A5-98E5F9C900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7F049D-C9B2-AC4A-AA41-A8D7163DDD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244E4-9378-7B4D-9EF1-E1FB1CC58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0B730-3A12-D44F-84D0-1BB688154B76}" type="datetimeFigureOut">
              <a:rPr lang="en-US" smtClean="0"/>
              <a:t>7/13/21</a:t>
            </a:fld>
            <a:endParaRPr lang="en-US"/>
          </a:p>
        </p:txBody>
      </p:sp>
      <p:sp>
        <p:nvSpPr>
          <p:cNvPr id="5" name="Footer Placeholder 4">
            <a:extLst>
              <a:ext uri="{FF2B5EF4-FFF2-40B4-BE49-F238E27FC236}">
                <a16:creationId xmlns:a16="http://schemas.microsoft.com/office/drawing/2014/main" id="{E1D64069-5D6D-A648-A1B8-7EED2390B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D394EE-C0AA-3046-AC83-B7E11C5E7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4D1A6-CE04-1D4C-AA66-1EE53FA0A504}" type="slidenum">
              <a:rPr lang="en-US" smtClean="0"/>
              <a:t>‹#›</a:t>
            </a:fld>
            <a:endParaRPr lang="en-US"/>
          </a:p>
        </p:txBody>
      </p:sp>
    </p:spTree>
    <p:extLst>
      <p:ext uri="{BB962C8B-B14F-4D97-AF65-F5344CB8AC3E}">
        <p14:creationId xmlns:p14="http://schemas.microsoft.com/office/powerpoint/2010/main" val="2175007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3" Type="http://schemas.openxmlformats.org/officeDocument/2006/relationships/hyperlink" Target="https://sroosa.github.io/elements/pbcorecoverage" TargetMode="External"/><Relationship Id="rId18" Type="http://schemas.openxmlformats.org/officeDocument/2006/relationships/hyperlink" Target="https://sroosa.github.io/elements/pbcorecreator" TargetMode="External"/><Relationship Id="rId26" Type="http://schemas.openxmlformats.org/officeDocument/2006/relationships/hyperlink" Target="https://sroosa.github.io/elements/publisherrole" TargetMode="External"/><Relationship Id="rId21" Type="http://schemas.openxmlformats.org/officeDocument/2006/relationships/hyperlink" Target="https://sroosa.github.io/elements/pbcorecontributor" TargetMode="External"/><Relationship Id="rId34" Type="http://schemas.openxmlformats.org/officeDocument/2006/relationships/hyperlink" Target="https://sroosa.github.io/elements/extensionwrap" TargetMode="External"/><Relationship Id="rId7" Type="http://schemas.openxmlformats.org/officeDocument/2006/relationships/hyperlink" Target="https://sroosa.github.io/elements/pbcoresubject" TargetMode="External"/><Relationship Id="rId12" Type="http://schemas.openxmlformats.org/officeDocument/2006/relationships/hyperlink" Target="https://sroosa.github.io/elements/pbcorerelationidentifier" TargetMode="External"/><Relationship Id="rId17" Type="http://schemas.openxmlformats.org/officeDocument/2006/relationships/hyperlink" Target="https://sroosa.github.io/elements/pbcoreaudiencerating" TargetMode="External"/><Relationship Id="rId25" Type="http://schemas.openxmlformats.org/officeDocument/2006/relationships/hyperlink" Target="https://sroosa.github.io/elements/publisher" TargetMode="External"/><Relationship Id="rId33" Type="http://schemas.openxmlformats.org/officeDocument/2006/relationships/hyperlink" Target="https://sroosa.github.io/elements/pbcoreextension" TargetMode="External"/><Relationship Id="rId38" Type="http://schemas.openxmlformats.org/officeDocument/2006/relationships/hyperlink" Target="https://sroosa.github.io/elements/extensionEmbedded" TargetMode="External"/><Relationship Id="rId2" Type="http://schemas.openxmlformats.org/officeDocument/2006/relationships/notesSlide" Target="../notesSlides/notesSlide5.xml"/><Relationship Id="rId16" Type="http://schemas.openxmlformats.org/officeDocument/2006/relationships/hyperlink" Target="https://sroosa.github.io/elements/pbcoreaudiencelevel" TargetMode="External"/><Relationship Id="rId20" Type="http://schemas.openxmlformats.org/officeDocument/2006/relationships/hyperlink" Target="https://sroosa.github.io/elements/creatorrole" TargetMode="External"/><Relationship Id="rId29" Type="http://schemas.openxmlformats.org/officeDocument/2006/relationships/hyperlink" Target="https://sroosa.github.io/elements/rightslink" TargetMode="External"/><Relationship Id="rId1" Type="http://schemas.openxmlformats.org/officeDocument/2006/relationships/slideLayout" Target="../slideLayouts/slideLayout1.xml"/><Relationship Id="rId6" Type="http://schemas.openxmlformats.org/officeDocument/2006/relationships/hyperlink" Target="https://sroosa.github.io/elements/pbcoretitle" TargetMode="External"/><Relationship Id="rId11" Type="http://schemas.openxmlformats.org/officeDocument/2006/relationships/hyperlink" Target="https://sroosa.github.io/elements/pbcorerelationtype" TargetMode="External"/><Relationship Id="rId24" Type="http://schemas.openxmlformats.org/officeDocument/2006/relationships/hyperlink" Target="https://sroosa.github.io/elements/pbcorepublisher" TargetMode="External"/><Relationship Id="rId32" Type="http://schemas.openxmlformats.org/officeDocument/2006/relationships/hyperlink" Target="https://sroosa.github.io/elements/pbcoreannotation" TargetMode="External"/><Relationship Id="rId37" Type="http://schemas.openxmlformats.org/officeDocument/2006/relationships/hyperlink" Target="https://sroosa.github.io/elements/extensionauthorityused" TargetMode="External"/><Relationship Id="rId5" Type="http://schemas.openxmlformats.org/officeDocument/2006/relationships/hyperlink" Target="https://sroosa.github.io/elements/pbcoreidentifier" TargetMode="External"/><Relationship Id="rId15" Type="http://schemas.openxmlformats.org/officeDocument/2006/relationships/hyperlink" Target="https://sroosa.github.io/elements/coveragetype" TargetMode="External"/><Relationship Id="rId23" Type="http://schemas.openxmlformats.org/officeDocument/2006/relationships/hyperlink" Target="https://sroosa.github.io/elements/contributorrole" TargetMode="External"/><Relationship Id="rId28" Type="http://schemas.openxmlformats.org/officeDocument/2006/relationships/hyperlink" Target="https://sroosa.github.io/elements/rightssummary" TargetMode="External"/><Relationship Id="rId36" Type="http://schemas.openxmlformats.org/officeDocument/2006/relationships/hyperlink" Target="https://sroosa.github.io/elements/extensionvalue" TargetMode="External"/><Relationship Id="rId10" Type="http://schemas.openxmlformats.org/officeDocument/2006/relationships/hyperlink" Target="https://sroosa.github.io/elements/pbcorerelation" TargetMode="External"/><Relationship Id="rId19" Type="http://schemas.openxmlformats.org/officeDocument/2006/relationships/hyperlink" Target="https://sroosa.github.io/elements/creator" TargetMode="External"/><Relationship Id="rId31" Type="http://schemas.openxmlformats.org/officeDocument/2006/relationships/hyperlink" Target="https://sroosa.github.io/elements/pbcorepart" TargetMode="External"/><Relationship Id="rId4" Type="http://schemas.openxmlformats.org/officeDocument/2006/relationships/hyperlink" Target="https://sroosa.github.io/elements/pbcoreassetdate" TargetMode="External"/><Relationship Id="rId9" Type="http://schemas.openxmlformats.org/officeDocument/2006/relationships/hyperlink" Target="https://sroosa.github.io/elements/pbcoregenre" TargetMode="External"/><Relationship Id="rId14" Type="http://schemas.openxmlformats.org/officeDocument/2006/relationships/hyperlink" Target="https://sroosa.github.io/elements/coverage" TargetMode="External"/><Relationship Id="rId22" Type="http://schemas.openxmlformats.org/officeDocument/2006/relationships/hyperlink" Target="https://sroosa.github.io/elements/contributor" TargetMode="External"/><Relationship Id="rId27" Type="http://schemas.openxmlformats.org/officeDocument/2006/relationships/hyperlink" Target="https://sroosa.github.io/elements/pbcorerightssummary" TargetMode="External"/><Relationship Id="rId30" Type="http://schemas.openxmlformats.org/officeDocument/2006/relationships/hyperlink" Target="https://sroosa.github.io/elements/rightsembedded" TargetMode="External"/><Relationship Id="rId35" Type="http://schemas.openxmlformats.org/officeDocument/2006/relationships/hyperlink" Target="https://sroosa.github.io/elements/extensionelement" TargetMode="External"/><Relationship Id="rId8" Type="http://schemas.openxmlformats.org/officeDocument/2006/relationships/hyperlink" Target="https://sroosa.github.io/elements/pbcoredescription" TargetMode="External"/><Relationship Id="rId3" Type="http://schemas.openxmlformats.org/officeDocument/2006/relationships/hyperlink" Target="https://sroosa.github.io/elements/pbcoreassettyp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3" Type="http://schemas.openxmlformats.org/officeDocument/2006/relationships/hyperlink" Target="https://sroosa.github.io/elements/instantiationtimestart" TargetMode="External"/><Relationship Id="rId18" Type="http://schemas.openxmlformats.org/officeDocument/2006/relationships/hyperlink" Target="https://sroosa.github.io/elements/instantiationtracks" TargetMode="External"/><Relationship Id="rId26" Type="http://schemas.openxmlformats.org/officeDocument/2006/relationships/hyperlink" Target="https://sroosa.github.io/elements/instantiationrights" TargetMode="External"/><Relationship Id="rId39" Type="http://schemas.openxmlformats.org/officeDocument/2006/relationships/hyperlink" Target="https://sroosa.github.io/elements/essencetrackidentifier" TargetMode="External"/><Relationship Id="rId21" Type="http://schemas.openxmlformats.org/officeDocument/2006/relationships/hyperlink" Target="https://sroosa.github.io/elements/instantiationalternativemodes" TargetMode="External"/><Relationship Id="rId34" Type="http://schemas.openxmlformats.org/officeDocument/2006/relationships/hyperlink" Target="https://sroosa.github.io/elements/extensionelement" TargetMode="External"/><Relationship Id="rId42" Type="http://schemas.openxmlformats.org/officeDocument/2006/relationships/hyperlink" Target="https://sroosa.github.io/elements/essencetrackdatarate" TargetMode="External"/><Relationship Id="rId47" Type="http://schemas.openxmlformats.org/officeDocument/2006/relationships/hyperlink" Target="https://sroosa.github.io/elements/essencetrackframesize" TargetMode="External"/><Relationship Id="rId50" Type="http://schemas.openxmlformats.org/officeDocument/2006/relationships/hyperlink" Target="https://sroosa.github.io/elements/essencetrackduration" TargetMode="External"/><Relationship Id="rId7" Type="http://schemas.openxmlformats.org/officeDocument/2006/relationships/hyperlink" Target="https://sroosa.github.io/elements/instantiationphysical" TargetMode="External"/><Relationship Id="rId2" Type="http://schemas.openxmlformats.org/officeDocument/2006/relationships/notesSlide" Target="../notesSlides/notesSlide8.xml"/><Relationship Id="rId16" Type="http://schemas.openxmlformats.org/officeDocument/2006/relationships/hyperlink" Target="https://sroosa.github.io/elements/instantiationdatarate" TargetMode="External"/><Relationship Id="rId29" Type="http://schemas.openxmlformats.org/officeDocument/2006/relationships/hyperlink" Target="https://sroosa.github.io/elements/rightsembedded" TargetMode="External"/><Relationship Id="rId11" Type="http://schemas.openxmlformats.org/officeDocument/2006/relationships/hyperlink" Target="https://sroosa.github.io/elements/instantiationmediatype" TargetMode="External"/><Relationship Id="rId24" Type="http://schemas.openxmlformats.org/officeDocument/2006/relationships/hyperlink" Target="https://sroosa.github.io/elements/instantiationrelationtype" TargetMode="External"/><Relationship Id="rId32" Type="http://schemas.openxmlformats.org/officeDocument/2006/relationships/hyperlink" Target="https://sroosa.github.io/elements/pbcoreextension" TargetMode="External"/><Relationship Id="rId37" Type="http://schemas.openxmlformats.org/officeDocument/2006/relationships/hyperlink" Target="https://sroosa.github.io/elements/extensionEmbedded" TargetMode="External"/><Relationship Id="rId40" Type="http://schemas.openxmlformats.org/officeDocument/2006/relationships/hyperlink" Target="https://sroosa.github.io/elements/essencetrackstandard" TargetMode="External"/><Relationship Id="rId45" Type="http://schemas.openxmlformats.org/officeDocument/2006/relationships/hyperlink" Target="https://sroosa.github.io/elements/essencetracksamplingrate" TargetMode="External"/><Relationship Id="rId53" Type="http://schemas.openxmlformats.org/officeDocument/2006/relationships/hyperlink" Target="https://sroosa.github.io/elements/essencetrackextension" TargetMode="External"/><Relationship Id="rId5" Type="http://schemas.openxmlformats.org/officeDocument/2006/relationships/hyperlink" Target="https://sroosa.github.io/elements/instantiationdate" TargetMode="External"/><Relationship Id="rId10" Type="http://schemas.openxmlformats.org/officeDocument/2006/relationships/hyperlink" Target="https://sroosa.github.io/elements/instantiationlocation" TargetMode="External"/><Relationship Id="rId19" Type="http://schemas.openxmlformats.org/officeDocument/2006/relationships/hyperlink" Target="https://sroosa.github.io/elements/instantiationchannelconfiguration" TargetMode="External"/><Relationship Id="rId31" Type="http://schemas.openxmlformats.org/officeDocument/2006/relationships/hyperlink" Target="https://sroosa.github.io/elements/instantiationpart" TargetMode="External"/><Relationship Id="rId44" Type="http://schemas.openxmlformats.org/officeDocument/2006/relationships/hyperlink" Target="https://sroosa.github.io/elements/essencetrackplaybackspeed" TargetMode="External"/><Relationship Id="rId52" Type="http://schemas.openxmlformats.org/officeDocument/2006/relationships/hyperlink" Target="https://sroosa.github.io/elements/essencetrackannotation" TargetMode="External"/><Relationship Id="rId4" Type="http://schemas.openxmlformats.org/officeDocument/2006/relationships/hyperlink" Target="https://sroosa.github.io/elements/instantiationidentifier" TargetMode="External"/><Relationship Id="rId9" Type="http://schemas.openxmlformats.org/officeDocument/2006/relationships/hyperlink" Target="https://sroosa.github.io/elements/instantiationstandard" TargetMode="External"/><Relationship Id="rId14" Type="http://schemas.openxmlformats.org/officeDocument/2006/relationships/hyperlink" Target="https://sroosa.github.io/elements/instantiationfilesize" TargetMode="External"/><Relationship Id="rId22" Type="http://schemas.openxmlformats.org/officeDocument/2006/relationships/hyperlink" Target="https://sroosa.github.io/elements/instantiationessencetrack" TargetMode="External"/><Relationship Id="rId27" Type="http://schemas.openxmlformats.org/officeDocument/2006/relationships/hyperlink" Target="https://sroosa.github.io/elements/rightssummary" TargetMode="External"/><Relationship Id="rId30" Type="http://schemas.openxmlformats.org/officeDocument/2006/relationships/hyperlink" Target="https://sroosa.github.io/elements/instantiationannotation" TargetMode="External"/><Relationship Id="rId35" Type="http://schemas.openxmlformats.org/officeDocument/2006/relationships/hyperlink" Target="https://sroosa.github.io/elements/extensionvalue" TargetMode="External"/><Relationship Id="rId43" Type="http://schemas.openxmlformats.org/officeDocument/2006/relationships/hyperlink" Target="https://sroosa.github.io/elements/essencetrackframerate" TargetMode="External"/><Relationship Id="rId48" Type="http://schemas.openxmlformats.org/officeDocument/2006/relationships/hyperlink" Target="https://sroosa.github.io/elements/essencetrackaspectratio" TargetMode="External"/><Relationship Id="rId8" Type="http://schemas.openxmlformats.org/officeDocument/2006/relationships/hyperlink" Target="https://sroosa.github.io/elements/instantiationdigital" TargetMode="External"/><Relationship Id="rId51" Type="http://schemas.openxmlformats.org/officeDocument/2006/relationships/hyperlink" Target="https://sroosa.github.io/elements/essencetracklanguage" TargetMode="External"/><Relationship Id="rId3" Type="http://schemas.openxmlformats.org/officeDocument/2006/relationships/hyperlink" Target="https://sroosa.github.io/elements/pbcoreInstantiation" TargetMode="External"/><Relationship Id="rId12" Type="http://schemas.openxmlformats.org/officeDocument/2006/relationships/hyperlink" Target="https://sroosa.github.io/elements/instantiationgenerations" TargetMode="External"/><Relationship Id="rId17" Type="http://schemas.openxmlformats.org/officeDocument/2006/relationships/hyperlink" Target="https://sroosa.github.io/elements/instantiationcolors" TargetMode="External"/><Relationship Id="rId25" Type="http://schemas.openxmlformats.org/officeDocument/2006/relationships/hyperlink" Target="https://sroosa.github.io/elements/instantiationrelationidentifier" TargetMode="External"/><Relationship Id="rId33" Type="http://schemas.openxmlformats.org/officeDocument/2006/relationships/hyperlink" Target="https://sroosa.github.io/elements/extensionwrap" TargetMode="External"/><Relationship Id="rId38" Type="http://schemas.openxmlformats.org/officeDocument/2006/relationships/hyperlink" Target="https://sroosa.github.io/elements/essencetracktype" TargetMode="External"/><Relationship Id="rId46" Type="http://schemas.openxmlformats.org/officeDocument/2006/relationships/hyperlink" Target="https://sroosa.github.io/elements/essencetrackbitdepth" TargetMode="External"/><Relationship Id="rId20" Type="http://schemas.openxmlformats.org/officeDocument/2006/relationships/hyperlink" Target="https://sroosa.github.io/elements/instantiationlanguage" TargetMode="External"/><Relationship Id="rId41" Type="http://schemas.openxmlformats.org/officeDocument/2006/relationships/hyperlink" Target="https://sroosa.github.io/elements/essencetrackencoding" TargetMode="External"/><Relationship Id="rId54" Type="http://schemas.openxmlformats.org/officeDocument/2006/relationships/hyperlink" Target="https://sroosa.github.io/elements/extensionembedded" TargetMode="External"/><Relationship Id="rId1" Type="http://schemas.openxmlformats.org/officeDocument/2006/relationships/slideLayout" Target="../slideLayouts/slideLayout1.xml"/><Relationship Id="rId6" Type="http://schemas.openxmlformats.org/officeDocument/2006/relationships/hyperlink" Target="https://sroosa.github.io/elements/instantiationdimensions" TargetMode="External"/><Relationship Id="rId15" Type="http://schemas.openxmlformats.org/officeDocument/2006/relationships/hyperlink" Target="https://sroosa.github.io/elements/instantiationduration" TargetMode="External"/><Relationship Id="rId23" Type="http://schemas.openxmlformats.org/officeDocument/2006/relationships/hyperlink" Target="https://sroosa.github.io/elements/instantiationrelation" TargetMode="External"/><Relationship Id="rId28" Type="http://schemas.openxmlformats.org/officeDocument/2006/relationships/hyperlink" Target="https://sroosa.github.io/elements/rightslink" TargetMode="External"/><Relationship Id="rId36" Type="http://schemas.openxmlformats.org/officeDocument/2006/relationships/hyperlink" Target="https://sroosa.github.io/elements/extensionauthorityused" TargetMode="External"/><Relationship Id="rId49" Type="http://schemas.openxmlformats.org/officeDocument/2006/relationships/hyperlink" Target="https://sroosa.github.io/elements/essencetracktimestar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roosa.github.io/elements/instantiationidentifier"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sroosa.github.io/elements/pbcoreidentifier"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mailto:rebecca_fraimow@wgbh.or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3AB41-3A6D-4948-8C9F-DF3F36C0ED1D}"/>
              </a:ext>
            </a:extLst>
          </p:cNvPr>
          <p:cNvSpPr>
            <a:spLocks noGrp="1"/>
          </p:cNvSpPr>
          <p:nvPr>
            <p:ph type="ctrTitle"/>
          </p:nvPr>
        </p:nvSpPr>
        <p:spPr>
          <a:xfrm>
            <a:off x="6167848" y="2284481"/>
            <a:ext cx="5329082" cy="2889114"/>
          </a:xfrm>
        </p:spPr>
        <p:txBody>
          <a:bodyPr anchor="b">
            <a:normAutofit/>
          </a:bodyPr>
          <a:lstStyle/>
          <a:p>
            <a:r>
              <a:rPr lang="en-US" b="1" dirty="0" err="1">
                <a:solidFill>
                  <a:schemeClr val="bg1"/>
                </a:solidFill>
              </a:rPr>
              <a:t>PBCore</a:t>
            </a:r>
            <a:r>
              <a:rPr lang="en-US" b="1" dirty="0">
                <a:solidFill>
                  <a:schemeClr val="bg1"/>
                </a:solidFill>
              </a:rPr>
              <a:t> Structure</a:t>
            </a:r>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https://sroosa.github.io/assets/images/pbcore-logo.png">
            <a:extLst>
              <a:ext uri="{FF2B5EF4-FFF2-40B4-BE49-F238E27FC236}">
                <a16:creationId xmlns:a16="http://schemas.microsoft.com/office/drawing/2014/main" id="{BC0D5A1D-D1CB-EA45-835B-CD187D24227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382" y="1505261"/>
            <a:ext cx="4047843" cy="2479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881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7147777-95B9-754F-966E-546219334220}"/>
              </a:ext>
            </a:extLst>
          </p:cNvPr>
          <p:cNvSpPr/>
          <p:nvPr/>
        </p:nvSpPr>
        <p:spPr>
          <a:xfrm>
            <a:off x="919159" y="294103"/>
            <a:ext cx="2715065" cy="6189784"/>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Instantiation Document</a:t>
            </a:r>
          </a:p>
          <a:p>
            <a:pPr algn="ctr"/>
            <a:endParaRPr lang="en-US" dirty="0">
              <a:solidFill>
                <a:schemeClr val="tx1"/>
              </a:solidFill>
            </a:endParaRPr>
          </a:p>
          <a:p>
            <a:pPr algn="ctr"/>
            <a:r>
              <a:rPr lang="en-US" b="1" dirty="0">
                <a:solidFill>
                  <a:schemeClr val="tx1"/>
                </a:solidFill>
              </a:rPr>
              <a:t>Instantiation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80CFA3C4-3773-A345-BD76-1872C0D0DC77}"/>
              </a:ext>
            </a:extLst>
          </p:cNvPr>
          <p:cNvSpPr/>
          <p:nvPr/>
        </p:nvSpPr>
        <p:spPr>
          <a:xfrm>
            <a:off x="1603788" y="1899017"/>
            <a:ext cx="2384474" cy="1676399"/>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8" name="Rectangle 17">
            <a:extLst>
              <a:ext uri="{FF2B5EF4-FFF2-40B4-BE49-F238E27FC236}">
                <a16:creationId xmlns:a16="http://schemas.microsoft.com/office/drawing/2014/main" id="{733501DF-5336-A64C-9843-EE245B18F1E2}"/>
              </a:ext>
            </a:extLst>
          </p:cNvPr>
          <p:cNvSpPr/>
          <p:nvPr/>
        </p:nvSpPr>
        <p:spPr>
          <a:xfrm>
            <a:off x="1603788" y="3965672"/>
            <a:ext cx="2384474" cy="1676399"/>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10" name="Picture 9">
            <a:extLst>
              <a:ext uri="{FF2B5EF4-FFF2-40B4-BE49-F238E27FC236}">
                <a16:creationId xmlns:a16="http://schemas.microsoft.com/office/drawing/2014/main" id="{5DCE2FF0-D467-BE45-BBBC-6E56A41FAED2}"/>
              </a:ext>
            </a:extLst>
          </p:cNvPr>
          <p:cNvPicPr>
            <a:picLocks noChangeAspect="1"/>
          </p:cNvPicPr>
          <p:nvPr/>
        </p:nvPicPr>
        <p:blipFill>
          <a:blip r:embed="rId2"/>
          <a:stretch>
            <a:fillRect/>
          </a:stretch>
        </p:blipFill>
        <p:spPr>
          <a:xfrm>
            <a:off x="4136017" y="2954038"/>
            <a:ext cx="8055983" cy="3699666"/>
          </a:xfrm>
          <a:prstGeom prst="rect">
            <a:avLst/>
          </a:prstGeom>
        </p:spPr>
      </p:pic>
      <p:pic>
        <p:nvPicPr>
          <p:cNvPr id="7" name="Picture 6">
            <a:extLst>
              <a:ext uri="{FF2B5EF4-FFF2-40B4-BE49-F238E27FC236}">
                <a16:creationId xmlns:a16="http://schemas.microsoft.com/office/drawing/2014/main" id="{43D117C1-B82D-274B-A8F7-9B73B1D17513}"/>
              </a:ext>
            </a:extLst>
          </p:cNvPr>
          <p:cNvPicPr>
            <a:picLocks noChangeAspect="1"/>
          </p:cNvPicPr>
          <p:nvPr/>
        </p:nvPicPr>
        <p:blipFill>
          <a:blip r:embed="rId3"/>
          <a:stretch>
            <a:fillRect/>
          </a:stretch>
        </p:blipFill>
        <p:spPr>
          <a:xfrm>
            <a:off x="4672891" y="294103"/>
            <a:ext cx="6104793" cy="2564139"/>
          </a:xfrm>
          <a:prstGeom prst="rect">
            <a:avLst/>
          </a:prstGeom>
        </p:spPr>
      </p:pic>
    </p:spTree>
    <p:extLst>
      <p:ext uri="{BB962C8B-B14F-4D97-AF65-F5344CB8AC3E}">
        <p14:creationId xmlns:p14="http://schemas.microsoft.com/office/powerpoint/2010/main" val="629474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14B767-C1FD-104A-B016-3F11861D59CF}"/>
              </a:ext>
            </a:extLst>
          </p:cNvPr>
          <p:cNvSpPr/>
          <p:nvPr/>
        </p:nvSpPr>
        <p:spPr>
          <a:xfrm>
            <a:off x="614282" y="379828"/>
            <a:ext cx="2715065" cy="6189784"/>
          </a:xfrm>
          <a:prstGeom prst="rect">
            <a:avLst/>
          </a:prstGeom>
          <a:solidFill>
            <a:srgbClr val="36C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Collection Document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878ABAC4-294F-4544-947D-E46399D2CBD8}"/>
              </a:ext>
            </a:extLst>
          </p:cNvPr>
          <p:cNvSpPr/>
          <p:nvPr/>
        </p:nvSpPr>
        <p:spPr>
          <a:xfrm>
            <a:off x="984736" y="1446628"/>
            <a:ext cx="2719757" cy="1801838"/>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9" name="Rectangle 8">
            <a:extLst>
              <a:ext uri="{FF2B5EF4-FFF2-40B4-BE49-F238E27FC236}">
                <a16:creationId xmlns:a16="http://schemas.microsoft.com/office/drawing/2014/main" id="{9663A124-11E0-CB4B-8C72-CF924C778DB9}"/>
              </a:ext>
            </a:extLst>
          </p:cNvPr>
          <p:cNvSpPr/>
          <p:nvPr/>
        </p:nvSpPr>
        <p:spPr>
          <a:xfrm>
            <a:off x="1742038" y="1908518"/>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id="{A9666273-6FBD-3D4C-85B5-23DC8F89884A}"/>
              </a:ext>
            </a:extLst>
          </p:cNvPr>
          <p:cNvSpPr/>
          <p:nvPr/>
        </p:nvSpPr>
        <p:spPr>
          <a:xfrm>
            <a:off x="1737345" y="2578492"/>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6A2CBA18-B242-304A-B406-BFBEDF72CC7D}"/>
              </a:ext>
            </a:extLst>
          </p:cNvPr>
          <p:cNvSpPr/>
          <p:nvPr/>
        </p:nvSpPr>
        <p:spPr>
          <a:xfrm>
            <a:off x="984736" y="3953924"/>
            <a:ext cx="2719757" cy="1801838"/>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3" name="Rectangle 12">
            <a:extLst>
              <a:ext uri="{FF2B5EF4-FFF2-40B4-BE49-F238E27FC236}">
                <a16:creationId xmlns:a16="http://schemas.microsoft.com/office/drawing/2014/main" id="{5BF6B1F9-24BA-294F-AFC5-CE22D642B447}"/>
              </a:ext>
            </a:extLst>
          </p:cNvPr>
          <p:cNvSpPr/>
          <p:nvPr/>
        </p:nvSpPr>
        <p:spPr>
          <a:xfrm>
            <a:off x="1742038" y="4415814"/>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4" name="Rectangle 13">
            <a:extLst>
              <a:ext uri="{FF2B5EF4-FFF2-40B4-BE49-F238E27FC236}">
                <a16:creationId xmlns:a16="http://schemas.microsoft.com/office/drawing/2014/main" id="{F69EF15F-A418-B34A-AE6E-95B4CCAB1ACC}"/>
              </a:ext>
            </a:extLst>
          </p:cNvPr>
          <p:cNvSpPr/>
          <p:nvPr/>
        </p:nvSpPr>
        <p:spPr>
          <a:xfrm>
            <a:off x="1737345" y="5085788"/>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pic>
        <p:nvPicPr>
          <p:cNvPr id="8196" name="Picture 4" descr="Image result for star wars vhs collection">
            <a:extLst>
              <a:ext uri="{FF2B5EF4-FFF2-40B4-BE49-F238E27FC236}">
                <a16:creationId xmlns:a16="http://schemas.microsoft.com/office/drawing/2014/main" id="{AB38D9AF-8019-0F41-AC12-D8482FC87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48" y="962466"/>
            <a:ext cx="6779688" cy="508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2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74326FD5-44D0-274B-A6EC-B52F8C2CA11D}"/>
              </a:ext>
            </a:extLst>
          </p:cNvPr>
          <p:cNvSpPr>
            <a:spLocks noGrp="1"/>
          </p:cNvSpPr>
          <p:nvPr>
            <p:ph type="ctrTitle"/>
          </p:nvPr>
        </p:nvSpPr>
        <p:spPr>
          <a:xfrm>
            <a:off x="6024154" y="1132818"/>
            <a:ext cx="6831845" cy="3376477"/>
          </a:xfrm>
        </p:spPr>
        <p:txBody>
          <a:bodyPr anchor="b">
            <a:normAutofit/>
          </a:bodyPr>
          <a:lstStyle/>
          <a:p>
            <a:pPr algn="l"/>
            <a:r>
              <a:rPr lang="en-US" sz="3800" b="1" dirty="0">
                <a:solidFill>
                  <a:schemeClr val="bg1"/>
                </a:solidFill>
              </a:rPr>
              <a:t>2. </a:t>
            </a:r>
            <a:r>
              <a:rPr lang="en-US" sz="3800" b="1" dirty="0" err="1">
                <a:solidFill>
                  <a:schemeClr val="bg1"/>
                </a:solidFill>
              </a:rPr>
              <a:t>PBCore</a:t>
            </a:r>
            <a:r>
              <a:rPr lang="en-US" sz="3800" b="1" dirty="0">
                <a:solidFill>
                  <a:schemeClr val="bg1"/>
                </a:solidFill>
              </a:rPr>
              <a:t> Elements</a:t>
            </a:r>
            <a:br>
              <a:rPr lang="en-US" sz="3800" b="1" dirty="0">
                <a:solidFill>
                  <a:schemeClr val="bg1"/>
                </a:solidFill>
              </a:rPr>
            </a:br>
            <a:r>
              <a:rPr lang="en-US" sz="3800" b="1" dirty="0">
                <a:solidFill>
                  <a:schemeClr val="bg1"/>
                </a:solidFill>
              </a:rPr>
              <a:t>	a. Asset Elements</a:t>
            </a:r>
            <a:br>
              <a:rPr lang="en-US" sz="3800" b="1" dirty="0">
                <a:solidFill>
                  <a:schemeClr val="bg1"/>
                </a:solidFill>
              </a:rPr>
            </a:br>
            <a:r>
              <a:rPr lang="en-US" sz="3800" b="1" dirty="0">
                <a:solidFill>
                  <a:schemeClr val="bg1"/>
                </a:solidFill>
              </a:rPr>
              <a:t>	b. Instantiation Elements</a:t>
            </a:r>
            <a:br>
              <a:rPr lang="en-US" sz="3800" b="1" dirty="0">
                <a:solidFill>
                  <a:schemeClr val="bg1"/>
                </a:solidFill>
              </a:rPr>
            </a:br>
            <a:r>
              <a:rPr lang="en-US" sz="3800" b="1" dirty="0">
                <a:solidFill>
                  <a:schemeClr val="bg1"/>
                </a:solidFill>
              </a:rPr>
              <a:t>	c. Attributes</a:t>
            </a:r>
          </a:p>
        </p:txBody>
      </p:sp>
      <p:sp>
        <p:nvSpPr>
          <p:cNvPr id="11" name="Content Placeholder 2">
            <a:extLst>
              <a:ext uri="{FF2B5EF4-FFF2-40B4-BE49-F238E27FC236}">
                <a16:creationId xmlns:a16="http://schemas.microsoft.com/office/drawing/2014/main" id="{06A91E66-43C1-8249-BA47-8C9C3327413C}"/>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build a </a:t>
            </a:r>
            <a:r>
              <a:rPr lang="en-US" sz="4400" b="1" dirty="0" err="1">
                <a:latin typeface="+mj-lt"/>
              </a:rPr>
              <a:t>PBCore</a:t>
            </a:r>
            <a:r>
              <a:rPr lang="en-US" sz="4400" b="1" dirty="0">
                <a:latin typeface="+mj-lt"/>
              </a:rPr>
              <a:t> record? </a:t>
            </a:r>
          </a:p>
        </p:txBody>
      </p:sp>
    </p:spTree>
    <p:extLst>
      <p:ext uri="{BB962C8B-B14F-4D97-AF65-F5344CB8AC3E}">
        <p14:creationId xmlns:p14="http://schemas.microsoft.com/office/powerpoint/2010/main" val="265952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7AC0A87-5F25-2E46-98E8-6245F7202128}"/>
              </a:ext>
            </a:extLst>
          </p:cNvPr>
          <p:cNvSpPr txBox="1"/>
          <p:nvPr/>
        </p:nvSpPr>
        <p:spPr>
          <a:xfrm>
            <a:off x="1533379" y="1589649"/>
            <a:ext cx="2778966" cy="4524315"/>
          </a:xfrm>
          <a:prstGeom prst="rect">
            <a:avLst/>
          </a:prstGeom>
          <a:noFill/>
        </p:spPr>
        <p:txBody>
          <a:bodyPr wrap="none" rtlCol="0">
            <a:spAutoFit/>
          </a:bodyPr>
          <a:lstStyle/>
          <a:p>
            <a:r>
              <a:rPr lang="en-US" b="1" dirty="0">
                <a:hlinkClick r:id="rId3"/>
              </a:rPr>
              <a:t>pbcoreAssetType </a:t>
            </a:r>
            <a:endParaRPr lang="en-US" b="1" dirty="0"/>
          </a:p>
          <a:p>
            <a:r>
              <a:rPr lang="en-US" b="1" dirty="0">
                <a:hlinkClick r:id="rId4"/>
              </a:rPr>
              <a:t>pbcoreAssetDate </a:t>
            </a:r>
            <a:endParaRPr lang="en-US" b="1" dirty="0"/>
          </a:p>
          <a:p>
            <a:r>
              <a:rPr lang="en-US" b="1" dirty="0">
                <a:solidFill>
                  <a:srgbClr val="FF0000"/>
                </a:solidFill>
                <a:hlinkClick r:id="rId5">
                  <a:extLst>
                    <a:ext uri="{A12FA001-AC4F-418D-AE19-62706E023703}">
                      <ahyp:hlinkClr xmlns:ahyp="http://schemas.microsoft.com/office/drawing/2018/hyperlinkcolor" val="tx"/>
                    </a:ext>
                  </a:extLst>
                </a:hlinkClick>
              </a:rPr>
              <a:t>pbcoreIdentifier</a:t>
            </a:r>
            <a:r>
              <a:rPr lang="en-US" b="1" dirty="0">
                <a:hlinkClick r:id="rId5">
                  <a:extLst>
                    <a:ext uri="{A12FA001-AC4F-418D-AE19-62706E023703}">
                      <ahyp:hlinkClr xmlns:ahyp="http://schemas.microsoft.com/office/drawing/2018/hyperlinkcolor" val="tx"/>
                    </a:ext>
                  </a:extLst>
                </a:hlinkClick>
              </a:rPr>
              <a:t> </a:t>
            </a:r>
            <a:endParaRPr lang="en-US" b="1" dirty="0"/>
          </a:p>
          <a:p>
            <a:r>
              <a:rPr lang="en-US" b="1" dirty="0">
                <a:solidFill>
                  <a:srgbClr val="FF0000"/>
                </a:solidFill>
                <a:hlinkClick r:id="rId6">
                  <a:extLst>
                    <a:ext uri="{A12FA001-AC4F-418D-AE19-62706E023703}">
                      <ahyp:hlinkClr xmlns:ahyp="http://schemas.microsoft.com/office/drawing/2018/hyperlinkcolor" val="tx"/>
                    </a:ext>
                  </a:extLst>
                </a:hlinkClick>
              </a:rPr>
              <a:t>pbcoreTitle </a:t>
            </a:r>
            <a:endParaRPr lang="en-US" b="1" dirty="0">
              <a:solidFill>
                <a:srgbClr val="FF0000"/>
              </a:solidFill>
            </a:endParaRPr>
          </a:p>
          <a:p>
            <a:r>
              <a:rPr lang="en-US" b="1" dirty="0">
                <a:hlinkClick r:id="rId7"/>
              </a:rPr>
              <a:t>pbcoreSubject </a:t>
            </a:r>
            <a:endParaRPr lang="en-US" b="1" dirty="0"/>
          </a:p>
          <a:p>
            <a:r>
              <a:rPr lang="en-US" b="1" dirty="0">
                <a:solidFill>
                  <a:srgbClr val="FF0000"/>
                </a:solidFill>
                <a:hlinkClick r:id="rId8">
                  <a:extLst>
                    <a:ext uri="{A12FA001-AC4F-418D-AE19-62706E023703}">
                      <ahyp:hlinkClr xmlns:ahyp="http://schemas.microsoft.com/office/drawing/2018/hyperlinkcolor" val="tx"/>
                    </a:ext>
                  </a:extLst>
                </a:hlinkClick>
              </a:rPr>
              <a:t>pbcoreDescription </a:t>
            </a:r>
            <a:endParaRPr lang="en-US" b="1" dirty="0">
              <a:solidFill>
                <a:srgbClr val="FF0000"/>
              </a:solidFill>
            </a:endParaRPr>
          </a:p>
          <a:p>
            <a:r>
              <a:rPr lang="en-US" b="1" dirty="0">
                <a:hlinkClick r:id="rId9"/>
              </a:rPr>
              <a:t>pbcoreGenre </a:t>
            </a:r>
            <a:endParaRPr lang="en-US" b="1" dirty="0"/>
          </a:p>
          <a:p>
            <a:r>
              <a:rPr lang="en-US" b="1" dirty="0">
                <a:hlinkClick r:id="rId10"/>
              </a:rPr>
              <a:t>pbcoreRelation </a:t>
            </a:r>
            <a:endParaRPr lang="en-US" b="1" dirty="0"/>
          </a:p>
          <a:p>
            <a:r>
              <a:rPr lang="en-US" b="1" dirty="0">
                <a:hlinkClick r:id="rId11"/>
              </a:rPr>
              <a:t>      pbcoreRelationType</a:t>
            </a:r>
            <a:endParaRPr lang="en-US" b="1" dirty="0"/>
          </a:p>
          <a:p>
            <a:r>
              <a:rPr lang="en-US" b="1" dirty="0">
                <a:hlinkClick r:id="rId12"/>
              </a:rPr>
              <a:t>      pbcoreRelationIdentifer</a:t>
            </a:r>
            <a:endParaRPr lang="en-US" b="1" dirty="0"/>
          </a:p>
          <a:p>
            <a:r>
              <a:rPr lang="en-US" b="1" dirty="0">
                <a:hlinkClick r:id="rId13"/>
              </a:rPr>
              <a:t>pbcoreCoverage </a:t>
            </a:r>
            <a:endParaRPr lang="en-US" b="1" dirty="0"/>
          </a:p>
          <a:p>
            <a:r>
              <a:rPr lang="en-US" b="1" u="sng" dirty="0">
                <a:hlinkClick r:id="rId14"/>
              </a:rPr>
              <a:t>      </a:t>
            </a:r>
            <a:r>
              <a:rPr lang="en-US" b="1" dirty="0">
                <a:hlinkClick r:id="rId14"/>
              </a:rPr>
              <a:t>coverage</a:t>
            </a:r>
            <a:endParaRPr lang="en-US" b="1" dirty="0"/>
          </a:p>
          <a:p>
            <a:r>
              <a:rPr lang="en-US" b="1" dirty="0">
                <a:hlinkClick r:id="rId15"/>
              </a:rPr>
              <a:t>      coverageType</a:t>
            </a:r>
            <a:endParaRPr lang="en-US" b="1" dirty="0"/>
          </a:p>
          <a:p>
            <a:r>
              <a:rPr lang="en-US" b="1" dirty="0">
                <a:hlinkClick r:id="rId16"/>
              </a:rPr>
              <a:t>pbcoreAudienceLevel </a:t>
            </a:r>
            <a:endParaRPr lang="en-US" b="1" dirty="0"/>
          </a:p>
          <a:p>
            <a:r>
              <a:rPr lang="en-US" b="1" dirty="0">
                <a:hlinkClick r:id="rId17"/>
              </a:rPr>
              <a:t>pbcoreAudienceRating </a:t>
            </a:r>
            <a:endParaRPr lang="en-US" b="1" dirty="0"/>
          </a:p>
          <a:p>
            <a:endParaRPr lang="en-US" dirty="0"/>
          </a:p>
        </p:txBody>
      </p:sp>
      <p:sp>
        <p:nvSpPr>
          <p:cNvPr id="9" name="TextBox 8">
            <a:extLst>
              <a:ext uri="{FF2B5EF4-FFF2-40B4-BE49-F238E27FC236}">
                <a16:creationId xmlns:a16="http://schemas.microsoft.com/office/drawing/2014/main" id="{E38EF9C4-C3FC-8542-A81E-E280EFD3C5BD}"/>
              </a:ext>
            </a:extLst>
          </p:cNvPr>
          <p:cNvSpPr txBox="1"/>
          <p:nvPr/>
        </p:nvSpPr>
        <p:spPr>
          <a:xfrm>
            <a:off x="4572096" y="1589649"/>
            <a:ext cx="2415137" cy="4801314"/>
          </a:xfrm>
          <a:prstGeom prst="rect">
            <a:avLst/>
          </a:prstGeom>
          <a:noFill/>
        </p:spPr>
        <p:txBody>
          <a:bodyPr wrap="square" rtlCol="0">
            <a:spAutoFit/>
          </a:bodyPr>
          <a:lstStyle/>
          <a:p>
            <a:r>
              <a:rPr lang="en-US" b="1" dirty="0">
                <a:hlinkClick r:id="rId18"/>
              </a:rPr>
              <a:t>pbcoreCreator </a:t>
            </a:r>
            <a:endParaRPr lang="en-US" b="1" dirty="0"/>
          </a:p>
          <a:p>
            <a:r>
              <a:rPr lang="en-US" b="1" dirty="0">
                <a:hlinkClick r:id="rId19"/>
              </a:rPr>
              <a:t>      creator</a:t>
            </a:r>
            <a:endParaRPr lang="en-US" b="1" dirty="0"/>
          </a:p>
          <a:p>
            <a:r>
              <a:rPr lang="en-US" b="1" dirty="0">
                <a:hlinkClick r:id="rId20"/>
              </a:rPr>
              <a:t>      creatorRole</a:t>
            </a:r>
            <a:endParaRPr lang="en-US" b="1" dirty="0"/>
          </a:p>
          <a:p>
            <a:r>
              <a:rPr lang="en-US" b="1" dirty="0">
                <a:hlinkClick r:id="rId21"/>
              </a:rPr>
              <a:t>pbcoreContributor </a:t>
            </a:r>
            <a:endParaRPr lang="en-US" b="1" dirty="0"/>
          </a:p>
          <a:p>
            <a:r>
              <a:rPr lang="en-US" b="1" dirty="0">
                <a:hlinkClick r:id="rId22"/>
              </a:rPr>
              <a:t>      contributor</a:t>
            </a:r>
            <a:endParaRPr lang="en-US" b="1" dirty="0"/>
          </a:p>
          <a:p>
            <a:r>
              <a:rPr lang="en-US" b="1" dirty="0">
                <a:hlinkClick r:id="rId23"/>
              </a:rPr>
              <a:t>      contributorRole</a:t>
            </a:r>
            <a:endParaRPr lang="en-US" b="1" dirty="0"/>
          </a:p>
          <a:p>
            <a:r>
              <a:rPr lang="en-US" b="1" dirty="0">
                <a:hlinkClick r:id="rId24"/>
              </a:rPr>
              <a:t>pbcorePublisher </a:t>
            </a:r>
            <a:endParaRPr lang="en-US" b="1" dirty="0"/>
          </a:p>
          <a:p>
            <a:r>
              <a:rPr lang="en-US" b="1" dirty="0">
                <a:hlinkClick r:id="rId25"/>
              </a:rPr>
              <a:t>      publisher</a:t>
            </a:r>
            <a:endParaRPr lang="en-US" b="1" dirty="0"/>
          </a:p>
          <a:p>
            <a:r>
              <a:rPr lang="en-US" b="1" dirty="0">
                <a:hlinkClick r:id="rId26"/>
              </a:rPr>
              <a:t>      publisherRole</a:t>
            </a:r>
            <a:endParaRPr lang="en-US" b="1" dirty="0"/>
          </a:p>
          <a:p>
            <a:r>
              <a:rPr lang="en-US" b="1" dirty="0">
                <a:hlinkClick r:id="rId27"/>
              </a:rPr>
              <a:t>pbcoreInstantiation*</a:t>
            </a:r>
            <a:endParaRPr lang="en-US" b="1" dirty="0"/>
          </a:p>
          <a:p>
            <a:r>
              <a:rPr lang="en-US" b="1" dirty="0">
                <a:hlinkClick r:id="rId27"/>
              </a:rPr>
              <a:t>pbcoreRightsSummary </a:t>
            </a:r>
            <a:endParaRPr lang="en-US" b="1" dirty="0"/>
          </a:p>
          <a:p>
            <a:r>
              <a:rPr lang="en-US" b="1" dirty="0">
                <a:hlinkClick r:id="rId28"/>
              </a:rPr>
              <a:t>      rightsSummary</a:t>
            </a:r>
            <a:endParaRPr lang="en-US" b="1" dirty="0"/>
          </a:p>
          <a:p>
            <a:r>
              <a:rPr lang="en-US" b="1" dirty="0">
                <a:hlinkClick r:id="rId29"/>
              </a:rPr>
              <a:t>      rightsLink</a:t>
            </a:r>
            <a:endParaRPr lang="en-US" b="1" dirty="0"/>
          </a:p>
          <a:p>
            <a:r>
              <a:rPr lang="en-US" b="1" dirty="0">
                <a:hlinkClick r:id="rId30"/>
              </a:rPr>
              <a:t>      rightsEmbedded</a:t>
            </a:r>
            <a:endParaRPr lang="en-US" b="1" dirty="0"/>
          </a:p>
          <a:p>
            <a:r>
              <a:rPr lang="en-US" b="1" dirty="0">
                <a:hlinkClick r:id="rId31"/>
              </a:rPr>
              <a:t>pbcorePart </a:t>
            </a:r>
            <a:endParaRPr lang="en-US" b="1" dirty="0"/>
          </a:p>
          <a:p>
            <a:r>
              <a:rPr lang="en-US" b="1" dirty="0">
                <a:hlinkClick r:id="rId32"/>
              </a:rPr>
              <a:t>pbcoreAnnotation </a:t>
            </a:r>
            <a:endParaRPr lang="en-US" b="1" dirty="0"/>
          </a:p>
          <a:p>
            <a:endParaRPr lang="en-US" dirty="0"/>
          </a:p>
        </p:txBody>
      </p:sp>
      <p:sp>
        <p:nvSpPr>
          <p:cNvPr id="10" name="TextBox 9">
            <a:extLst>
              <a:ext uri="{FF2B5EF4-FFF2-40B4-BE49-F238E27FC236}">
                <a16:creationId xmlns:a16="http://schemas.microsoft.com/office/drawing/2014/main" id="{93078D83-9A4D-014B-9290-BE6E59D468CD}"/>
              </a:ext>
            </a:extLst>
          </p:cNvPr>
          <p:cNvSpPr txBox="1"/>
          <p:nvPr/>
        </p:nvSpPr>
        <p:spPr>
          <a:xfrm>
            <a:off x="7246985" y="1622311"/>
            <a:ext cx="3198311" cy="2031325"/>
          </a:xfrm>
          <a:prstGeom prst="rect">
            <a:avLst/>
          </a:prstGeom>
          <a:noFill/>
        </p:spPr>
        <p:txBody>
          <a:bodyPr wrap="none" rtlCol="0">
            <a:spAutoFit/>
          </a:bodyPr>
          <a:lstStyle/>
          <a:p>
            <a:r>
              <a:rPr lang="en-US" b="1" dirty="0">
                <a:hlinkClick r:id="rId33"/>
              </a:rPr>
              <a:t>pbcoreExtension </a:t>
            </a:r>
            <a:endParaRPr lang="en-US" b="1" dirty="0"/>
          </a:p>
          <a:p>
            <a:r>
              <a:rPr lang="en-US" b="1" dirty="0">
                <a:hlinkClick r:id="rId34"/>
              </a:rPr>
              <a:t>      extensionWrap </a:t>
            </a:r>
            <a:endParaRPr lang="en-US" b="1" dirty="0"/>
          </a:p>
          <a:p>
            <a:r>
              <a:rPr lang="en-US" b="1" dirty="0">
                <a:hlinkClick r:id="rId35"/>
              </a:rPr>
              <a:t>            extensionElement </a:t>
            </a:r>
            <a:endParaRPr lang="en-US" b="1" dirty="0"/>
          </a:p>
          <a:p>
            <a:r>
              <a:rPr lang="en-US" b="1" dirty="0">
                <a:hlinkClick r:id="rId36"/>
              </a:rPr>
              <a:t>            extensionValue </a:t>
            </a:r>
            <a:endParaRPr lang="en-US" b="1" dirty="0"/>
          </a:p>
          <a:p>
            <a:r>
              <a:rPr lang="en-US" b="1" dirty="0">
                <a:hlinkClick r:id="rId37"/>
              </a:rPr>
              <a:t>            extensionAuthorityUsed </a:t>
            </a:r>
            <a:endParaRPr lang="en-US" b="1" dirty="0"/>
          </a:p>
          <a:p>
            <a:r>
              <a:rPr lang="en-US" b="1" dirty="0">
                <a:hlinkClick r:id="rId38"/>
              </a:rPr>
              <a:t>      extensionEmbedded</a:t>
            </a:r>
            <a:endParaRPr lang="en-US" b="1" dirty="0"/>
          </a:p>
          <a:p>
            <a:endParaRPr lang="en-US" dirty="0"/>
          </a:p>
        </p:txBody>
      </p:sp>
      <p:sp>
        <p:nvSpPr>
          <p:cNvPr id="8" name="Content Placeholder 2">
            <a:extLst>
              <a:ext uri="{FF2B5EF4-FFF2-40B4-BE49-F238E27FC236}">
                <a16:creationId xmlns:a16="http://schemas.microsoft.com/office/drawing/2014/main" id="{A3CF4D30-876F-414E-B509-618C292EFF5F}"/>
              </a:ext>
            </a:extLst>
          </p:cNvPr>
          <p:cNvSpPr txBox="1">
            <a:spLocks/>
          </p:cNvSpPr>
          <p:nvPr/>
        </p:nvSpPr>
        <p:spPr>
          <a:xfrm>
            <a:off x="2670196" y="449593"/>
            <a:ext cx="665857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mj-lt"/>
              </a:rPr>
              <a:t>PBCore</a:t>
            </a:r>
            <a:r>
              <a:rPr lang="en-US" sz="4400" b="1" dirty="0">
                <a:latin typeface="+mj-lt"/>
              </a:rPr>
              <a:t> Asset Elements</a:t>
            </a:r>
          </a:p>
        </p:txBody>
      </p:sp>
    </p:spTree>
    <p:extLst>
      <p:ext uri="{BB962C8B-B14F-4D97-AF65-F5344CB8AC3E}">
        <p14:creationId xmlns:p14="http://schemas.microsoft.com/office/powerpoint/2010/main" val="31889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BA82D-5F8D-2A42-986E-4E4E190FE6B5}"/>
              </a:ext>
            </a:extLst>
          </p:cNvPr>
          <p:cNvPicPr>
            <a:picLocks noChangeAspect="1"/>
          </p:cNvPicPr>
          <p:nvPr/>
        </p:nvPicPr>
        <p:blipFill rotWithShape="1">
          <a:blip r:embed="rId3"/>
          <a:srcRect l="242" r="1"/>
          <a:stretch/>
        </p:blipFill>
        <p:spPr>
          <a:xfrm>
            <a:off x="185773" y="4281677"/>
            <a:ext cx="12006227" cy="1868255"/>
          </a:xfrm>
          <a:prstGeom prst="rect">
            <a:avLst/>
          </a:prstGeom>
        </p:spPr>
      </p:pic>
      <p:pic>
        <p:nvPicPr>
          <p:cNvPr id="11" name="Picture 10">
            <a:extLst>
              <a:ext uri="{FF2B5EF4-FFF2-40B4-BE49-F238E27FC236}">
                <a16:creationId xmlns:a16="http://schemas.microsoft.com/office/drawing/2014/main" id="{A8BFB9FB-9419-DC40-8257-4BB8D9DACC77}"/>
              </a:ext>
            </a:extLst>
          </p:cNvPr>
          <p:cNvPicPr>
            <a:picLocks noChangeAspect="1"/>
          </p:cNvPicPr>
          <p:nvPr/>
        </p:nvPicPr>
        <p:blipFill rotWithShape="1">
          <a:blip r:embed="rId4"/>
          <a:srcRect l="1691" t="3616"/>
          <a:stretch/>
        </p:blipFill>
        <p:spPr>
          <a:xfrm>
            <a:off x="337311" y="484970"/>
            <a:ext cx="8080615" cy="2986363"/>
          </a:xfrm>
          <a:prstGeom prst="rect">
            <a:avLst/>
          </a:prstGeom>
        </p:spPr>
      </p:pic>
    </p:spTree>
    <p:extLst>
      <p:ext uri="{BB962C8B-B14F-4D97-AF65-F5344CB8AC3E}">
        <p14:creationId xmlns:p14="http://schemas.microsoft.com/office/powerpoint/2010/main" val="26740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13705EBD-2421-3E4D-AAE3-8D78E4DEAE9B}"/>
              </a:ext>
            </a:extLst>
          </p:cNvPr>
          <p:cNvSpPr txBox="1">
            <a:spLocks/>
          </p:cNvSpPr>
          <p:nvPr/>
        </p:nvSpPr>
        <p:spPr>
          <a:xfrm>
            <a:off x="2670196" y="449593"/>
            <a:ext cx="665857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Container Elements</a:t>
            </a:r>
          </a:p>
        </p:txBody>
      </p:sp>
      <p:pic>
        <p:nvPicPr>
          <p:cNvPr id="3" name="Picture 2" descr="Graphical user interface, text, application&#10;&#10;Description automatically generated">
            <a:extLst>
              <a:ext uri="{FF2B5EF4-FFF2-40B4-BE49-F238E27FC236}">
                <a16:creationId xmlns:a16="http://schemas.microsoft.com/office/drawing/2014/main" id="{E7BC6616-1C0F-174F-82EA-576F0157F34F}"/>
              </a:ext>
            </a:extLst>
          </p:cNvPr>
          <p:cNvPicPr>
            <a:picLocks noChangeAspect="1"/>
          </p:cNvPicPr>
          <p:nvPr/>
        </p:nvPicPr>
        <p:blipFill rotWithShape="1">
          <a:blip r:embed="rId3"/>
          <a:srcRect t="1450" r="468"/>
          <a:stretch/>
        </p:blipFill>
        <p:spPr>
          <a:xfrm>
            <a:off x="57150" y="1303020"/>
            <a:ext cx="12134850" cy="5452110"/>
          </a:xfrm>
          <a:prstGeom prst="rect">
            <a:avLst/>
          </a:prstGeom>
        </p:spPr>
      </p:pic>
    </p:spTree>
    <p:extLst>
      <p:ext uri="{BB962C8B-B14F-4D97-AF65-F5344CB8AC3E}">
        <p14:creationId xmlns:p14="http://schemas.microsoft.com/office/powerpoint/2010/main" val="1461405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6B837D8-4C06-254F-9B6B-5CDE78297620}"/>
              </a:ext>
            </a:extLst>
          </p:cNvPr>
          <p:cNvSpPr txBox="1"/>
          <p:nvPr/>
        </p:nvSpPr>
        <p:spPr>
          <a:xfrm>
            <a:off x="942535" y="1476607"/>
            <a:ext cx="2561727" cy="4524315"/>
          </a:xfrm>
          <a:prstGeom prst="rect">
            <a:avLst/>
          </a:prstGeom>
          <a:noFill/>
        </p:spPr>
        <p:txBody>
          <a:bodyPr wrap="none" rtlCol="0">
            <a:spAutoFit/>
          </a:bodyPr>
          <a:lstStyle/>
          <a:p>
            <a:r>
              <a:rPr lang="en-US" b="1" dirty="0">
                <a:hlinkClick r:id="rId3"/>
              </a:rPr>
              <a:t>pbcoreInstantiation </a:t>
            </a:r>
            <a:endParaRPr lang="en-US" b="1" dirty="0"/>
          </a:p>
          <a:p>
            <a:r>
              <a:rPr lang="en-US" b="1" dirty="0">
                <a:solidFill>
                  <a:srgbClr val="FF0000"/>
                </a:solidFill>
                <a:hlinkClick r:id="rId4">
                  <a:extLst>
                    <a:ext uri="{A12FA001-AC4F-418D-AE19-62706E023703}">
                      <ahyp:hlinkClr xmlns:ahyp="http://schemas.microsoft.com/office/drawing/2018/hyperlinkcolor" val="tx"/>
                    </a:ext>
                  </a:extLst>
                </a:hlinkClick>
              </a:rPr>
              <a:t>instantiationIdentifier</a:t>
            </a:r>
            <a:endParaRPr lang="en-US" b="1" dirty="0">
              <a:solidFill>
                <a:srgbClr val="FF0000"/>
              </a:solidFill>
            </a:endParaRPr>
          </a:p>
          <a:p>
            <a:r>
              <a:rPr lang="en-US" b="1" dirty="0">
                <a:hlinkClick r:id="rId5"/>
              </a:rPr>
              <a:t>instantiationDate</a:t>
            </a:r>
            <a:endParaRPr lang="en-US" b="1" dirty="0"/>
          </a:p>
          <a:p>
            <a:r>
              <a:rPr lang="en-US" b="1" dirty="0">
                <a:hlinkClick r:id="rId6"/>
              </a:rPr>
              <a:t>instantiationDimensions</a:t>
            </a:r>
            <a:endParaRPr lang="en-US" b="1" dirty="0"/>
          </a:p>
          <a:p>
            <a:r>
              <a:rPr lang="en-US" b="1" dirty="0">
                <a:hlinkClick r:id="rId7"/>
              </a:rPr>
              <a:t>instantiationPhysical</a:t>
            </a:r>
            <a:endParaRPr lang="en-US" b="1" dirty="0"/>
          </a:p>
          <a:p>
            <a:r>
              <a:rPr lang="en-US" b="1" dirty="0">
                <a:hlinkClick r:id="rId8"/>
              </a:rPr>
              <a:t>instantiationDigital</a:t>
            </a:r>
            <a:endParaRPr lang="en-US" b="1" dirty="0"/>
          </a:p>
          <a:p>
            <a:r>
              <a:rPr lang="en-US" b="1" dirty="0">
                <a:hlinkClick r:id="rId9"/>
              </a:rPr>
              <a:t>instantiationStandard</a:t>
            </a:r>
            <a:endParaRPr lang="en-US" b="1" dirty="0"/>
          </a:p>
          <a:p>
            <a:r>
              <a:rPr lang="en-US" b="1" dirty="0">
                <a:solidFill>
                  <a:srgbClr val="FF0000"/>
                </a:solidFill>
                <a:hlinkClick r:id="rId10">
                  <a:extLst>
                    <a:ext uri="{A12FA001-AC4F-418D-AE19-62706E023703}">
                      <ahyp:hlinkClr xmlns:ahyp="http://schemas.microsoft.com/office/drawing/2018/hyperlinkcolor" val="tx"/>
                    </a:ext>
                  </a:extLst>
                </a:hlinkClick>
              </a:rPr>
              <a:t>instantiationLocation</a:t>
            </a:r>
            <a:endParaRPr lang="en-US" b="1" dirty="0">
              <a:solidFill>
                <a:srgbClr val="FF0000"/>
              </a:solidFill>
            </a:endParaRPr>
          </a:p>
          <a:p>
            <a:r>
              <a:rPr lang="en-US" b="1" dirty="0">
                <a:hlinkClick r:id="rId11"/>
              </a:rPr>
              <a:t>instantiationMediaType</a:t>
            </a:r>
            <a:endParaRPr lang="en-US" b="1" dirty="0"/>
          </a:p>
          <a:p>
            <a:r>
              <a:rPr lang="en-US" b="1" dirty="0">
                <a:hlinkClick r:id="rId12"/>
              </a:rPr>
              <a:t>instantiationGenerations</a:t>
            </a:r>
            <a:endParaRPr lang="en-US" b="1" dirty="0"/>
          </a:p>
          <a:p>
            <a:r>
              <a:rPr lang="en-US" b="1" dirty="0">
                <a:hlinkClick r:id="rId13"/>
              </a:rPr>
              <a:t>instantiationTimeStart</a:t>
            </a:r>
            <a:endParaRPr lang="en-US" b="1" dirty="0"/>
          </a:p>
          <a:p>
            <a:r>
              <a:rPr lang="en-US" b="1" dirty="0">
                <a:hlinkClick r:id="rId14"/>
              </a:rPr>
              <a:t>instantiationFileSize</a:t>
            </a:r>
            <a:endParaRPr lang="en-US" b="1" dirty="0"/>
          </a:p>
          <a:p>
            <a:r>
              <a:rPr lang="en-US" b="1" dirty="0">
                <a:hlinkClick r:id="rId15"/>
              </a:rPr>
              <a:t>instantiationDuration</a:t>
            </a:r>
            <a:endParaRPr lang="en-US" b="1" dirty="0"/>
          </a:p>
          <a:p>
            <a:r>
              <a:rPr lang="en-US" b="1" dirty="0">
                <a:hlinkClick r:id="rId16"/>
              </a:rPr>
              <a:t>instantiationDataRate</a:t>
            </a:r>
            <a:endParaRPr lang="en-US" b="1" dirty="0"/>
          </a:p>
          <a:p>
            <a:r>
              <a:rPr lang="en-US" b="1" dirty="0">
                <a:hlinkClick r:id="rId17"/>
              </a:rPr>
              <a:t>instantiationColors</a:t>
            </a:r>
            <a:endParaRPr lang="en-US" b="1" dirty="0"/>
          </a:p>
          <a:p>
            <a:r>
              <a:rPr lang="en-US" b="1" dirty="0">
                <a:hlinkClick r:id="rId18"/>
              </a:rPr>
              <a:t>instantiationTracks</a:t>
            </a:r>
            <a:endParaRPr lang="en-US" dirty="0"/>
          </a:p>
        </p:txBody>
      </p:sp>
      <p:sp>
        <p:nvSpPr>
          <p:cNvPr id="10" name="TextBox 9">
            <a:extLst>
              <a:ext uri="{FF2B5EF4-FFF2-40B4-BE49-F238E27FC236}">
                <a16:creationId xmlns:a16="http://schemas.microsoft.com/office/drawing/2014/main" id="{812AFC45-507C-CB4B-A933-371E116DA875}"/>
              </a:ext>
            </a:extLst>
          </p:cNvPr>
          <p:cNvSpPr txBox="1"/>
          <p:nvPr/>
        </p:nvSpPr>
        <p:spPr>
          <a:xfrm>
            <a:off x="4331428" y="1134460"/>
            <a:ext cx="3754223" cy="5909310"/>
          </a:xfrm>
          <a:prstGeom prst="rect">
            <a:avLst/>
          </a:prstGeom>
          <a:noFill/>
        </p:spPr>
        <p:txBody>
          <a:bodyPr wrap="square" rtlCol="0">
            <a:spAutoFit/>
          </a:bodyPr>
          <a:lstStyle/>
          <a:p>
            <a:endParaRPr lang="en-US" b="1" dirty="0"/>
          </a:p>
          <a:p>
            <a:r>
              <a:rPr lang="en-US" b="1" dirty="0">
                <a:hlinkClick r:id="rId19"/>
              </a:rPr>
              <a:t>instantiationChannelConfiguration</a:t>
            </a:r>
            <a:endParaRPr lang="en-US" b="1" dirty="0"/>
          </a:p>
          <a:p>
            <a:r>
              <a:rPr lang="en-US" b="1" dirty="0">
                <a:hlinkClick r:id="rId20"/>
              </a:rPr>
              <a:t>instantiationLanguage</a:t>
            </a:r>
            <a:endParaRPr lang="en-US" b="1" dirty="0"/>
          </a:p>
          <a:p>
            <a:r>
              <a:rPr lang="en-US" b="1" dirty="0">
                <a:hlinkClick r:id="rId21"/>
              </a:rPr>
              <a:t>instantiationAlternativeModes</a:t>
            </a:r>
            <a:endParaRPr lang="en-US" b="1" dirty="0"/>
          </a:p>
          <a:p>
            <a:r>
              <a:rPr lang="en-US" b="1" dirty="0">
                <a:hlinkClick r:id="rId22"/>
              </a:rPr>
              <a:t>instantiationEssenceTrack</a:t>
            </a:r>
            <a:r>
              <a:rPr lang="en-US" b="1" dirty="0"/>
              <a:t>*</a:t>
            </a:r>
          </a:p>
          <a:p>
            <a:r>
              <a:rPr lang="en-US" b="1" dirty="0">
                <a:hlinkClick r:id="rId23"/>
              </a:rPr>
              <a:t>instantiationRelation </a:t>
            </a:r>
            <a:endParaRPr lang="en-US" b="1" dirty="0"/>
          </a:p>
          <a:p>
            <a:r>
              <a:rPr lang="en-US" b="1" dirty="0">
                <a:hlinkClick r:id="rId24"/>
              </a:rPr>
              <a:t>     instantiationRelationType</a:t>
            </a:r>
            <a:endParaRPr lang="en-US" b="1" dirty="0"/>
          </a:p>
          <a:p>
            <a:r>
              <a:rPr lang="en-US" b="1" dirty="0">
                <a:hlinkClick r:id="rId25"/>
              </a:rPr>
              <a:t>     instantiationRelationIdentifier </a:t>
            </a:r>
            <a:endParaRPr lang="en-US" b="1" dirty="0"/>
          </a:p>
          <a:p>
            <a:r>
              <a:rPr lang="en-US" b="1" dirty="0">
                <a:hlinkClick r:id="rId26"/>
              </a:rPr>
              <a:t>instantiationRights </a:t>
            </a:r>
            <a:endParaRPr lang="en-US" b="1" dirty="0"/>
          </a:p>
          <a:p>
            <a:r>
              <a:rPr lang="en-US" b="1" dirty="0">
                <a:hlinkClick r:id="rId27"/>
              </a:rPr>
              <a:t>     rightsSummary </a:t>
            </a:r>
            <a:endParaRPr lang="en-US" b="1" dirty="0"/>
          </a:p>
          <a:p>
            <a:r>
              <a:rPr lang="en-US" b="1" dirty="0">
                <a:hlinkClick r:id="rId28"/>
              </a:rPr>
              <a:t>     rightsLink </a:t>
            </a:r>
            <a:endParaRPr lang="en-US" b="1" dirty="0"/>
          </a:p>
          <a:p>
            <a:r>
              <a:rPr lang="en-US" b="1" dirty="0">
                <a:hlinkClick r:id="rId29"/>
              </a:rPr>
              <a:t>     rightsEmbedded </a:t>
            </a:r>
            <a:endParaRPr lang="en-US" b="1" dirty="0"/>
          </a:p>
          <a:p>
            <a:r>
              <a:rPr lang="en-US" b="1" dirty="0">
                <a:hlinkClick r:id="rId30"/>
              </a:rPr>
              <a:t>instantiationAnnotation</a:t>
            </a:r>
            <a:endParaRPr lang="en-US" b="1" dirty="0"/>
          </a:p>
          <a:p>
            <a:r>
              <a:rPr lang="en-US" b="1" dirty="0">
                <a:hlinkClick r:id="rId31"/>
              </a:rPr>
              <a:t>instantiationPart</a:t>
            </a:r>
            <a:endParaRPr lang="en-US" b="1" dirty="0"/>
          </a:p>
          <a:p>
            <a:r>
              <a:rPr lang="en-US" b="1" dirty="0">
                <a:hlinkClick r:id="rId32"/>
              </a:rPr>
              <a:t>pbcoreExtension </a:t>
            </a:r>
            <a:endParaRPr lang="en-US" b="1" dirty="0"/>
          </a:p>
          <a:p>
            <a:r>
              <a:rPr lang="en-US" b="1" dirty="0">
                <a:hlinkClick r:id="rId33"/>
              </a:rPr>
              <a:t>      extensionWrap </a:t>
            </a:r>
            <a:endParaRPr lang="en-US" b="1" dirty="0"/>
          </a:p>
          <a:p>
            <a:r>
              <a:rPr lang="en-US" b="1" dirty="0">
                <a:hlinkClick r:id="rId34"/>
              </a:rPr>
              <a:t>            extensionElement </a:t>
            </a:r>
            <a:endParaRPr lang="en-US" b="1" dirty="0"/>
          </a:p>
          <a:p>
            <a:r>
              <a:rPr lang="en-US" b="1" dirty="0">
                <a:hlinkClick r:id="rId35"/>
              </a:rPr>
              <a:t>            extensionValue </a:t>
            </a:r>
            <a:endParaRPr lang="en-US" b="1" dirty="0"/>
          </a:p>
          <a:p>
            <a:r>
              <a:rPr lang="en-US" b="1" dirty="0">
                <a:hlinkClick r:id="rId36"/>
              </a:rPr>
              <a:t>            extensionAuthorityUsed </a:t>
            </a:r>
            <a:endParaRPr lang="en-US" b="1" dirty="0"/>
          </a:p>
          <a:p>
            <a:r>
              <a:rPr lang="en-US" b="1" dirty="0">
                <a:hlinkClick r:id="rId37"/>
              </a:rPr>
              <a:t>      extensionEmbedded</a:t>
            </a:r>
            <a:endParaRPr lang="en-US" b="1" dirty="0"/>
          </a:p>
          <a:p>
            <a:endParaRPr lang="en-US" b="1" dirty="0"/>
          </a:p>
        </p:txBody>
      </p:sp>
      <p:sp>
        <p:nvSpPr>
          <p:cNvPr id="11" name="TextBox 10">
            <a:extLst>
              <a:ext uri="{FF2B5EF4-FFF2-40B4-BE49-F238E27FC236}">
                <a16:creationId xmlns:a16="http://schemas.microsoft.com/office/drawing/2014/main" id="{66126FD6-ECA7-F741-B3AC-C6C5100E5BDE}"/>
              </a:ext>
            </a:extLst>
          </p:cNvPr>
          <p:cNvSpPr txBox="1"/>
          <p:nvPr/>
        </p:nvSpPr>
        <p:spPr>
          <a:xfrm>
            <a:off x="8195379" y="1490174"/>
            <a:ext cx="2618537" cy="4801314"/>
          </a:xfrm>
          <a:prstGeom prst="rect">
            <a:avLst/>
          </a:prstGeom>
          <a:noFill/>
        </p:spPr>
        <p:txBody>
          <a:bodyPr wrap="none" rtlCol="0">
            <a:spAutoFit/>
          </a:bodyPr>
          <a:lstStyle/>
          <a:p>
            <a:r>
              <a:rPr lang="en-US" sz="1600" dirty="0"/>
              <a:t>*</a:t>
            </a:r>
            <a:r>
              <a:rPr lang="en-US" sz="1600" b="1" dirty="0">
                <a:hlinkClick r:id="rId38"/>
              </a:rPr>
              <a:t>essenceTrackType </a:t>
            </a:r>
            <a:endParaRPr lang="en-US" sz="1600" b="1" dirty="0"/>
          </a:p>
          <a:p>
            <a:r>
              <a:rPr lang="en-US" sz="1600" b="1" dirty="0">
                <a:hlinkClick r:id="rId39"/>
              </a:rPr>
              <a:t>essenceTrackIdentifier </a:t>
            </a:r>
            <a:endParaRPr lang="en-US" sz="1600" b="1" dirty="0"/>
          </a:p>
          <a:p>
            <a:r>
              <a:rPr lang="en-US" sz="1600" b="1" dirty="0">
                <a:hlinkClick r:id="rId40"/>
              </a:rPr>
              <a:t>essenceTrackStandard </a:t>
            </a:r>
            <a:endParaRPr lang="en-US" sz="1600" b="1" dirty="0"/>
          </a:p>
          <a:p>
            <a:r>
              <a:rPr lang="en-US" sz="1600" b="1" dirty="0">
                <a:hlinkClick r:id="rId41"/>
              </a:rPr>
              <a:t>essenceTrackEncoding </a:t>
            </a:r>
            <a:endParaRPr lang="en-US" sz="1600" b="1" dirty="0"/>
          </a:p>
          <a:p>
            <a:r>
              <a:rPr lang="en-US" sz="1600" b="1" dirty="0">
                <a:hlinkClick r:id="rId42"/>
              </a:rPr>
              <a:t>essenceTrackDataRate </a:t>
            </a:r>
            <a:endParaRPr lang="en-US" sz="1600" b="1" dirty="0"/>
          </a:p>
          <a:p>
            <a:r>
              <a:rPr lang="en-US" sz="1600" b="1" dirty="0">
                <a:hlinkClick r:id="rId43"/>
              </a:rPr>
              <a:t>essenceTrackFrameRate </a:t>
            </a:r>
            <a:endParaRPr lang="en-US" sz="1600" b="1" dirty="0"/>
          </a:p>
          <a:p>
            <a:r>
              <a:rPr lang="en-US" sz="1600" b="1" dirty="0">
                <a:hlinkClick r:id="rId44"/>
              </a:rPr>
              <a:t>essenceTrackPlaybackSpeed </a:t>
            </a:r>
            <a:endParaRPr lang="en-US" sz="1600" b="1" dirty="0"/>
          </a:p>
          <a:p>
            <a:r>
              <a:rPr lang="en-US" sz="1600" b="1" dirty="0">
                <a:hlinkClick r:id="rId45"/>
              </a:rPr>
              <a:t>essenceTrackSamplingRate </a:t>
            </a:r>
            <a:endParaRPr lang="en-US" sz="1600" b="1" dirty="0"/>
          </a:p>
          <a:p>
            <a:r>
              <a:rPr lang="en-US" sz="1600" b="1" dirty="0">
                <a:hlinkClick r:id="rId46"/>
              </a:rPr>
              <a:t>essenceTrackBitDepth </a:t>
            </a:r>
            <a:endParaRPr lang="en-US" sz="1600" b="1" dirty="0"/>
          </a:p>
          <a:p>
            <a:r>
              <a:rPr lang="en-US" sz="1600" b="1" dirty="0">
                <a:hlinkClick r:id="rId47"/>
              </a:rPr>
              <a:t>essenceTrackFrameSize </a:t>
            </a:r>
            <a:endParaRPr lang="en-US" sz="1600" b="1" dirty="0"/>
          </a:p>
          <a:p>
            <a:r>
              <a:rPr lang="en-US" sz="1600" b="1" dirty="0">
                <a:hlinkClick r:id="rId48"/>
              </a:rPr>
              <a:t>essenceTrackAspectRatio </a:t>
            </a:r>
            <a:endParaRPr lang="en-US" sz="1600" b="1" dirty="0"/>
          </a:p>
          <a:p>
            <a:r>
              <a:rPr lang="en-US" sz="1600" b="1" dirty="0">
                <a:hlinkClick r:id="rId49"/>
              </a:rPr>
              <a:t>essenceTrackTimeStart </a:t>
            </a:r>
            <a:endParaRPr lang="en-US" sz="1600" b="1" dirty="0"/>
          </a:p>
          <a:p>
            <a:r>
              <a:rPr lang="en-US" sz="1600" b="1" dirty="0">
                <a:hlinkClick r:id="rId50"/>
              </a:rPr>
              <a:t>essenceTrackDuration </a:t>
            </a:r>
            <a:endParaRPr lang="en-US" sz="1600" b="1" dirty="0"/>
          </a:p>
          <a:p>
            <a:r>
              <a:rPr lang="en-US" sz="1600" b="1" dirty="0">
                <a:hlinkClick r:id="rId51"/>
              </a:rPr>
              <a:t>essenceTrackLanguage </a:t>
            </a:r>
            <a:endParaRPr lang="en-US" sz="1600" b="1" dirty="0"/>
          </a:p>
          <a:p>
            <a:r>
              <a:rPr lang="en-US" sz="1600" b="1" dirty="0">
                <a:hlinkClick r:id="rId52"/>
              </a:rPr>
              <a:t>essenceTrackAnnotation </a:t>
            </a:r>
            <a:endParaRPr lang="en-US" sz="1600" b="1" dirty="0"/>
          </a:p>
          <a:p>
            <a:r>
              <a:rPr lang="en-US" sz="1600" b="1" dirty="0">
                <a:hlinkClick r:id="rId53"/>
              </a:rPr>
              <a:t>essenceTrackExtension </a:t>
            </a:r>
            <a:endParaRPr lang="en-US" sz="1600" b="1" dirty="0"/>
          </a:p>
          <a:p>
            <a:r>
              <a:rPr lang="en-US" sz="1600" b="1" dirty="0">
                <a:hlinkClick r:id="rId33"/>
              </a:rPr>
              <a:t>extensionWrap </a:t>
            </a:r>
            <a:endParaRPr lang="en-US" sz="1600" b="1" dirty="0"/>
          </a:p>
          <a:p>
            <a:r>
              <a:rPr lang="en-US" sz="1600" b="1" dirty="0">
                <a:hlinkClick r:id="rId54"/>
              </a:rPr>
              <a:t>extensionEmbedded </a:t>
            </a:r>
            <a:endParaRPr lang="en-US" sz="1600" b="1" dirty="0"/>
          </a:p>
          <a:p>
            <a:endParaRPr lang="en-US" dirty="0"/>
          </a:p>
        </p:txBody>
      </p:sp>
      <p:sp>
        <p:nvSpPr>
          <p:cNvPr id="7" name="Content Placeholder 2">
            <a:extLst>
              <a:ext uri="{FF2B5EF4-FFF2-40B4-BE49-F238E27FC236}">
                <a16:creationId xmlns:a16="http://schemas.microsoft.com/office/drawing/2014/main" id="{C0B42816-FCB5-6149-8AD3-F5175D11AB33}"/>
              </a:ext>
            </a:extLst>
          </p:cNvPr>
          <p:cNvSpPr txBox="1">
            <a:spLocks/>
          </p:cNvSpPr>
          <p:nvPr/>
        </p:nvSpPr>
        <p:spPr>
          <a:xfrm>
            <a:off x="2489037" y="331060"/>
            <a:ext cx="7439004"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err="1">
                <a:latin typeface="+mj-lt"/>
              </a:rPr>
              <a:t>PBCore</a:t>
            </a:r>
            <a:r>
              <a:rPr lang="en-US" sz="4400" b="1" dirty="0">
                <a:latin typeface="+mj-lt"/>
              </a:rPr>
              <a:t> Instantiation Elements</a:t>
            </a:r>
          </a:p>
        </p:txBody>
      </p:sp>
    </p:spTree>
    <p:extLst>
      <p:ext uri="{BB962C8B-B14F-4D97-AF65-F5344CB8AC3E}">
        <p14:creationId xmlns:p14="http://schemas.microsoft.com/office/powerpoint/2010/main" val="309122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1FC7A32-7134-9140-AB4F-48757C268E6A}"/>
              </a:ext>
            </a:extLst>
          </p:cNvPr>
          <p:cNvSpPr txBox="1"/>
          <p:nvPr/>
        </p:nvSpPr>
        <p:spPr>
          <a:xfrm>
            <a:off x="1265617" y="2336802"/>
            <a:ext cx="3509295" cy="4370427"/>
          </a:xfrm>
          <a:prstGeom prst="rect">
            <a:avLst/>
          </a:prstGeom>
          <a:noFill/>
        </p:spPr>
        <p:txBody>
          <a:bodyPr wrap="none" rtlCol="0">
            <a:spAutoFit/>
          </a:bodyPr>
          <a:lstStyle/>
          <a:p>
            <a:pPr algn="ctr"/>
            <a:r>
              <a:rPr lang="en-US" sz="4000" b="1" dirty="0"/>
              <a:t>AAPB Asset ID</a:t>
            </a:r>
          </a:p>
          <a:p>
            <a:pPr algn="ctr"/>
            <a:endParaRPr lang="en-US" sz="4000" b="1" dirty="0"/>
          </a:p>
          <a:p>
            <a:pPr algn="ctr"/>
            <a:r>
              <a:rPr lang="en-US" sz="4000" b="1" dirty="0"/>
              <a:t>PBS NOLA Code</a:t>
            </a:r>
          </a:p>
          <a:p>
            <a:pPr algn="ctr"/>
            <a:endParaRPr lang="en-US" sz="4000" b="1" dirty="0"/>
          </a:p>
          <a:p>
            <a:pPr algn="ctr"/>
            <a:r>
              <a:rPr lang="en-US" sz="4000" b="1" dirty="0"/>
              <a:t>EIDR</a:t>
            </a:r>
          </a:p>
          <a:p>
            <a:endParaRPr lang="en-US" sz="3000" b="1" dirty="0"/>
          </a:p>
          <a:p>
            <a:endParaRPr lang="en-US" sz="3000" b="1" dirty="0"/>
          </a:p>
          <a:p>
            <a:endParaRPr lang="en-US" dirty="0"/>
          </a:p>
        </p:txBody>
      </p:sp>
      <p:sp>
        <p:nvSpPr>
          <p:cNvPr id="12" name="TextBox 11">
            <a:extLst>
              <a:ext uri="{FF2B5EF4-FFF2-40B4-BE49-F238E27FC236}">
                <a16:creationId xmlns:a16="http://schemas.microsoft.com/office/drawing/2014/main" id="{B5D79DF9-0461-574F-8CF8-85C4A8415F2B}"/>
              </a:ext>
            </a:extLst>
          </p:cNvPr>
          <p:cNvSpPr txBox="1"/>
          <p:nvPr/>
        </p:nvSpPr>
        <p:spPr>
          <a:xfrm>
            <a:off x="7278834" y="2336802"/>
            <a:ext cx="2250937" cy="3447098"/>
          </a:xfrm>
          <a:prstGeom prst="rect">
            <a:avLst/>
          </a:prstGeom>
          <a:noFill/>
        </p:spPr>
        <p:txBody>
          <a:bodyPr wrap="none" rtlCol="0">
            <a:spAutoFit/>
          </a:bodyPr>
          <a:lstStyle/>
          <a:p>
            <a:pPr algn="ctr"/>
            <a:r>
              <a:rPr lang="en-US" sz="4000" b="1" dirty="0"/>
              <a:t>Barcode</a:t>
            </a:r>
          </a:p>
          <a:p>
            <a:pPr algn="ctr"/>
            <a:endParaRPr lang="en-US" sz="4000" b="1" dirty="0"/>
          </a:p>
          <a:p>
            <a:pPr algn="ctr"/>
            <a:r>
              <a:rPr lang="en-US" sz="4000" b="1" dirty="0"/>
              <a:t>File name</a:t>
            </a:r>
          </a:p>
          <a:p>
            <a:pPr algn="ctr"/>
            <a:endParaRPr lang="en-US" sz="4000" b="1" dirty="0"/>
          </a:p>
          <a:p>
            <a:pPr algn="ctr"/>
            <a:r>
              <a:rPr lang="en-US" sz="4000" b="1" dirty="0"/>
              <a:t>MD5</a:t>
            </a:r>
          </a:p>
          <a:p>
            <a:endParaRPr lang="en-US" dirty="0"/>
          </a:p>
        </p:txBody>
      </p:sp>
      <p:sp>
        <p:nvSpPr>
          <p:cNvPr id="2" name="TextBox 1">
            <a:extLst>
              <a:ext uri="{FF2B5EF4-FFF2-40B4-BE49-F238E27FC236}">
                <a16:creationId xmlns:a16="http://schemas.microsoft.com/office/drawing/2014/main" id="{F7049383-C67F-E247-9B17-A98C45F4F171}"/>
              </a:ext>
            </a:extLst>
          </p:cNvPr>
          <p:cNvSpPr txBox="1"/>
          <p:nvPr/>
        </p:nvSpPr>
        <p:spPr>
          <a:xfrm>
            <a:off x="6333066" y="756803"/>
            <a:ext cx="5046134" cy="984885"/>
          </a:xfrm>
          <a:prstGeom prst="rect">
            <a:avLst/>
          </a:prstGeom>
          <a:noFill/>
        </p:spPr>
        <p:txBody>
          <a:bodyPr wrap="square" rtlCol="0">
            <a:spAutoFit/>
          </a:bodyPr>
          <a:lstStyle/>
          <a:p>
            <a:r>
              <a:rPr lang="en-US" sz="4000" b="1" dirty="0">
                <a:solidFill>
                  <a:srgbClr val="FF0000"/>
                </a:solidFill>
                <a:hlinkClick r:id="rId3">
                  <a:extLst>
                    <a:ext uri="{A12FA001-AC4F-418D-AE19-62706E023703}">
                      <ahyp:hlinkClr xmlns:ahyp="http://schemas.microsoft.com/office/drawing/2018/hyperlinkcolor" val="tx"/>
                    </a:ext>
                  </a:extLst>
                </a:hlinkClick>
              </a:rPr>
              <a:t>instantiationIdentifier</a:t>
            </a:r>
            <a:endParaRPr lang="en-US" sz="4000" b="1" dirty="0">
              <a:solidFill>
                <a:srgbClr val="FF0000"/>
              </a:solidFill>
            </a:endParaRPr>
          </a:p>
          <a:p>
            <a:endParaRPr lang="en-US" dirty="0"/>
          </a:p>
        </p:txBody>
      </p:sp>
      <p:sp>
        <p:nvSpPr>
          <p:cNvPr id="4" name="TextBox 3">
            <a:extLst>
              <a:ext uri="{FF2B5EF4-FFF2-40B4-BE49-F238E27FC236}">
                <a16:creationId xmlns:a16="http://schemas.microsoft.com/office/drawing/2014/main" id="{20A9803D-4E49-6D46-B37C-B89EAAD68046}"/>
              </a:ext>
            </a:extLst>
          </p:cNvPr>
          <p:cNvSpPr txBox="1"/>
          <p:nvPr/>
        </p:nvSpPr>
        <p:spPr>
          <a:xfrm>
            <a:off x="1388533" y="756803"/>
            <a:ext cx="3634136" cy="707886"/>
          </a:xfrm>
          <a:prstGeom prst="rect">
            <a:avLst/>
          </a:prstGeom>
          <a:noFill/>
        </p:spPr>
        <p:txBody>
          <a:bodyPr wrap="none" rtlCol="0">
            <a:spAutoFit/>
          </a:bodyPr>
          <a:lstStyle/>
          <a:p>
            <a:r>
              <a:rPr lang="en-US" sz="4000" b="1" dirty="0">
                <a:solidFill>
                  <a:srgbClr val="FF0000"/>
                </a:solidFill>
                <a:hlinkClick r:id="rId4">
                  <a:extLst>
                    <a:ext uri="{A12FA001-AC4F-418D-AE19-62706E023703}">
                      <ahyp:hlinkClr xmlns:ahyp="http://schemas.microsoft.com/office/drawing/2018/hyperlinkcolor" val="tx"/>
                    </a:ext>
                  </a:extLst>
                </a:hlinkClick>
              </a:rPr>
              <a:t>pbcoreIdentifier</a:t>
            </a:r>
            <a:endParaRPr lang="en-US" sz="4000" dirty="0"/>
          </a:p>
        </p:txBody>
      </p:sp>
    </p:spTree>
    <p:extLst>
      <p:ext uri="{BB962C8B-B14F-4D97-AF65-F5344CB8AC3E}">
        <p14:creationId xmlns:p14="http://schemas.microsoft.com/office/powerpoint/2010/main" val="508894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D3DCFF-6187-AB47-A19F-22EF8B98584E}"/>
              </a:ext>
            </a:extLst>
          </p:cNvPr>
          <p:cNvPicPr>
            <a:picLocks noChangeAspect="1"/>
          </p:cNvPicPr>
          <p:nvPr/>
        </p:nvPicPr>
        <p:blipFill>
          <a:blip r:embed="rId3"/>
          <a:stretch>
            <a:fillRect/>
          </a:stretch>
        </p:blipFill>
        <p:spPr>
          <a:xfrm>
            <a:off x="506757" y="520699"/>
            <a:ext cx="5861050" cy="2383603"/>
          </a:xfrm>
          <a:prstGeom prst="rect">
            <a:avLst/>
          </a:prstGeom>
        </p:spPr>
      </p:pic>
      <p:pic>
        <p:nvPicPr>
          <p:cNvPr id="6" name="Picture 5">
            <a:extLst>
              <a:ext uri="{FF2B5EF4-FFF2-40B4-BE49-F238E27FC236}">
                <a16:creationId xmlns:a16="http://schemas.microsoft.com/office/drawing/2014/main" id="{B9979D97-5C02-224E-855D-7D4D0B6D0BB2}"/>
              </a:ext>
            </a:extLst>
          </p:cNvPr>
          <p:cNvPicPr>
            <a:picLocks noChangeAspect="1"/>
          </p:cNvPicPr>
          <p:nvPr/>
        </p:nvPicPr>
        <p:blipFill>
          <a:blip r:embed="rId4"/>
          <a:stretch>
            <a:fillRect/>
          </a:stretch>
        </p:blipFill>
        <p:spPr>
          <a:xfrm>
            <a:off x="506758" y="3073400"/>
            <a:ext cx="10977306" cy="2125133"/>
          </a:xfrm>
          <a:prstGeom prst="rect">
            <a:avLst/>
          </a:prstGeom>
        </p:spPr>
      </p:pic>
    </p:spTree>
    <p:extLst>
      <p:ext uri="{BB962C8B-B14F-4D97-AF65-F5344CB8AC3E}">
        <p14:creationId xmlns:p14="http://schemas.microsoft.com/office/powerpoint/2010/main" val="712434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with medium confidence">
            <a:extLst>
              <a:ext uri="{FF2B5EF4-FFF2-40B4-BE49-F238E27FC236}">
                <a16:creationId xmlns:a16="http://schemas.microsoft.com/office/drawing/2014/main" id="{A2313251-A5A7-4246-AF4E-AB5938864705}"/>
              </a:ext>
            </a:extLst>
          </p:cNvPr>
          <p:cNvPicPr>
            <a:picLocks noChangeAspect="1"/>
          </p:cNvPicPr>
          <p:nvPr/>
        </p:nvPicPr>
        <p:blipFill>
          <a:blip r:embed="rId3"/>
          <a:stretch>
            <a:fillRect/>
          </a:stretch>
        </p:blipFill>
        <p:spPr>
          <a:xfrm>
            <a:off x="0" y="0"/>
            <a:ext cx="12192000" cy="6695859"/>
          </a:xfrm>
          <a:prstGeom prst="rect">
            <a:avLst/>
          </a:prstGeom>
        </p:spPr>
      </p:pic>
    </p:spTree>
    <p:extLst>
      <p:ext uri="{BB962C8B-B14F-4D97-AF65-F5344CB8AC3E}">
        <p14:creationId xmlns:p14="http://schemas.microsoft.com/office/powerpoint/2010/main" val="325753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BFDC535F-AC0A-417D-96AB-6706BECAC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000"/>
          </a:xfrm>
          <a:prstGeom prst="rect">
            <a:avLst/>
          </a:prstGeom>
          <a:solidFill>
            <a:srgbClr val="354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97AAAF8E-31DB-4148-8FCA-4D8233D691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953" y="484068"/>
            <a:ext cx="6898027" cy="58893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AA274328-4774-4DF9-BA53-45256512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84069"/>
            <a:ext cx="4145975" cy="349989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01C7B46D-2FEF-4FAA-915B-8B21A66BB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1393" y="4144834"/>
            <a:ext cx="4145975" cy="221151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5581C40-B027-2442-BEC5-2A3151F081C4}"/>
              </a:ext>
            </a:extLst>
          </p:cNvPr>
          <p:cNvPicPr>
            <a:picLocks noChangeAspect="1"/>
          </p:cNvPicPr>
          <p:nvPr/>
        </p:nvPicPr>
        <p:blipFill>
          <a:blip r:embed="rId2"/>
          <a:stretch>
            <a:fillRect/>
          </a:stretch>
        </p:blipFill>
        <p:spPr>
          <a:xfrm>
            <a:off x="8283575" y="4651162"/>
            <a:ext cx="2432050" cy="1270942"/>
          </a:xfrm>
          <a:prstGeom prst="rect">
            <a:avLst/>
          </a:prstGeom>
        </p:spPr>
      </p:pic>
      <p:pic>
        <p:nvPicPr>
          <p:cNvPr id="1032" name="Picture 8" descr="Image result for cpb">
            <a:extLst>
              <a:ext uri="{FF2B5EF4-FFF2-40B4-BE49-F238E27FC236}">
                <a16:creationId xmlns:a16="http://schemas.microsoft.com/office/drawing/2014/main" id="{DC7B204C-1099-154D-A002-F56EA3B38A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9613"/>
          <a:stretch/>
        </p:blipFill>
        <p:spPr bwMode="auto">
          <a:xfrm>
            <a:off x="8437010" y="851103"/>
            <a:ext cx="3205598" cy="304056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10;&#10;Description automatically generated">
            <a:extLst>
              <a:ext uri="{FF2B5EF4-FFF2-40B4-BE49-F238E27FC236}">
                <a16:creationId xmlns:a16="http://schemas.microsoft.com/office/drawing/2014/main" id="{C3CC075E-6294-3549-BAFF-82DB6F7A13F9}"/>
              </a:ext>
            </a:extLst>
          </p:cNvPr>
          <p:cNvPicPr>
            <a:picLocks noChangeAspect="1"/>
          </p:cNvPicPr>
          <p:nvPr/>
        </p:nvPicPr>
        <p:blipFill>
          <a:blip r:embed="rId4"/>
          <a:stretch>
            <a:fillRect/>
          </a:stretch>
        </p:blipFill>
        <p:spPr>
          <a:xfrm>
            <a:off x="754844" y="976627"/>
            <a:ext cx="6325190" cy="1321866"/>
          </a:xfrm>
          <a:prstGeom prst="rect">
            <a:avLst/>
          </a:prstGeom>
        </p:spPr>
      </p:pic>
      <p:pic>
        <p:nvPicPr>
          <p:cNvPr id="13" name="Picture 12" descr="Calendar&#10;&#10;Description automatically generated with low confidence">
            <a:extLst>
              <a:ext uri="{FF2B5EF4-FFF2-40B4-BE49-F238E27FC236}">
                <a16:creationId xmlns:a16="http://schemas.microsoft.com/office/drawing/2014/main" id="{BBF14157-CB87-CD47-B7C2-B7BF5A6C4688}"/>
              </a:ext>
            </a:extLst>
          </p:cNvPr>
          <p:cNvPicPr>
            <a:picLocks noChangeAspect="1"/>
          </p:cNvPicPr>
          <p:nvPr/>
        </p:nvPicPr>
        <p:blipFill>
          <a:blip r:embed="rId5"/>
          <a:stretch>
            <a:fillRect/>
          </a:stretch>
        </p:blipFill>
        <p:spPr>
          <a:xfrm>
            <a:off x="850424" y="3428718"/>
            <a:ext cx="5719226" cy="2581595"/>
          </a:xfrm>
          <a:prstGeom prst="rect">
            <a:avLst/>
          </a:prstGeom>
        </p:spPr>
      </p:pic>
      <p:sp>
        <p:nvSpPr>
          <p:cNvPr id="14" name="Rectangle 13">
            <a:extLst>
              <a:ext uri="{FF2B5EF4-FFF2-40B4-BE49-F238E27FC236}">
                <a16:creationId xmlns:a16="http://schemas.microsoft.com/office/drawing/2014/main" id="{15093988-CE33-4742-A0D1-BFB0EC603D64}"/>
              </a:ext>
            </a:extLst>
          </p:cNvPr>
          <p:cNvSpPr/>
          <p:nvPr/>
        </p:nvSpPr>
        <p:spPr>
          <a:xfrm>
            <a:off x="383821" y="2465961"/>
            <a:ext cx="7089180" cy="156661"/>
          </a:xfrm>
          <a:prstGeom prst="rect">
            <a:avLst/>
          </a:prstGeom>
          <a:solidFill>
            <a:srgbClr val="3547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5400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92C651-8877-6A47-A09F-AD56B7CDEB04}"/>
              </a:ext>
            </a:extLst>
          </p:cNvPr>
          <p:cNvSpPr/>
          <p:nvPr/>
        </p:nvSpPr>
        <p:spPr>
          <a:xfrm>
            <a:off x="97254" y="173752"/>
            <a:ext cx="2315564" cy="5928340"/>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b="1"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3E40DCF1-3173-9346-81FD-48B91A195DF0}"/>
              </a:ext>
            </a:extLst>
          </p:cNvPr>
          <p:cNvSpPr/>
          <p:nvPr/>
        </p:nvSpPr>
        <p:spPr>
          <a:xfrm>
            <a:off x="523663" y="1778665"/>
            <a:ext cx="2033617" cy="3268823"/>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1BCBAE1E-A615-AE47-B3B6-2691DDAA95C8}"/>
              </a:ext>
            </a:extLst>
          </p:cNvPr>
          <p:cNvSpPr/>
          <p:nvPr/>
        </p:nvSpPr>
        <p:spPr>
          <a:xfrm>
            <a:off x="3008811" y="173752"/>
            <a:ext cx="2315564" cy="5928340"/>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b="1"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2050" name="Picture 2" descr="Image result for star wars original trilogy vhs">
            <a:extLst>
              <a:ext uri="{FF2B5EF4-FFF2-40B4-BE49-F238E27FC236}">
                <a16:creationId xmlns:a16="http://schemas.microsoft.com/office/drawing/2014/main" id="{7D80714E-5212-C545-A4E2-842EA04A7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5105" y="811175"/>
            <a:ext cx="3001393" cy="4950896"/>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6291CFFC-5EC4-A942-99BA-D685626D8AFB}"/>
              </a:ext>
            </a:extLst>
          </p:cNvPr>
          <p:cNvSpPr/>
          <p:nvPr/>
        </p:nvSpPr>
        <p:spPr>
          <a:xfrm>
            <a:off x="5920368" y="173752"/>
            <a:ext cx="2315564" cy="5928340"/>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b="1"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8" name="Rectangle 27">
            <a:extLst>
              <a:ext uri="{FF2B5EF4-FFF2-40B4-BE49-F238E27FC236}">
                <a16:creationId xmlns:a16="http://schemas.microsoft.com/office/drawing/2014/main" id="{552EC007-3C94-D844-9A4F-E57724C3AC72}"/>
              </a:ext>
            </a:extLst>
          </p:cNvPr>
          <p:cNvSpPr/>
          <p:nvPr/>
        </p:nvSpPr>
        <p:spPr>
          <a:xfrm>
            <a:off x="3435220" y="1778665"/>
            <a:ext cx="2033617" cy="3268823"/>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1" name="Rectangle 30">
            <a:extLst>
              <a:ext uri="{FF2B5EF4-FFF2-40B4-BE49-F238E27FC236}">
                <a16:creationId xmlns:a16="http://schemas.microsoft.com/office/drawing/2014/main" id="{3FBBE4F7-94D0-A44F-A7A8-9526C6E6C13C}"/>
              </a:ext>
            </a:extLst>
          </p:cNvPr>
          <p:cNvSpPr/>
          <p:nvPr/>
        </p:nvSpPr>
        <p:spPr>
          <a:xfrm>
            <a:off x="6565791" y="1778665"/>
            <a:ext cx="2033617" cy="3268823"/>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1328882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92C651-8877-6A47-A09F-AD56B7CDEB04}"/>
              </a:ext>
            </a:extLst>
          </p:cNvPr>
          <p:cNvSpPr/>
          <p:nvPr/>
        </p:nvSpPr>
        <p:spPr>
          <a:xfrm>
            <a:off x="2167694" y="207922"/>
            <a:ext cx="3306514" cy="6498971"/>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Rectangle 3">
            <a:extLst>
              <a:ext uri="{FF2B5EF4-FFF2-40B4-BE49-F238E27FC236}">
                <a16:creationId xmlns:a16="http://schemas.microsoft.com/office/drawing/2014/main" id="{53A74614-CC7B-3347-BF55-D2A0BB22C014}"/>
              </a:ext>
            </a:extLst>
          </p:cNvPr>
          <p:cNvSpPr/>
          <p:nvPr/>
        </p:nvSpPr>
        <p:spPr>
          <a:xfrm>
            <a:off x="3619351" y="1060640"/>
            <a:ext cx="2306957" cy="17766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r>
              <a:rPr lang="en-US" b="1" dirty="0" err="1">
                <a:solidFill>
                  <a:sysClr val="windowText" lastClr="000000"/>
                </a:solidFill>
              </a:rPr>
              <a:t>PBCore</a:t>
            </a:r>
            <a:r>
              <a:rPr lang="en-US" b="1" dirty="0">
                <a:solidFill>
                  <a:sysClr val="windowText" lastClr="000000"/>
                </a:solidFill>
              </a:rPr>
              <a:t> Part</a:t>
            </a:r>
          </a:p>
          <a:p>
            <a:pPr algn="ctr"/>
            <a:r>
              <a:rPr lang="en-US" b="1" dirty="0">
                <a:solidFill>
                  <a:sysClr val="windowText" lastClr="000000"/>
                </a:solidFill>
              </a:rPr>
              <a:t>Sub-Asset Information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6" name="Rectangle 5">
            <a:extLst>
              <a:ext uri="{FF2B5EF4-FFF2-40B4-BE49-F238E27FC236}">
                <a16:creationId xmlns:a16="http://schemas.microsoft.com/office/drawing/2014/main" id="{3E40DCF1-3173-9346-81FD-48B91A195DF0}"/>
              </a:ext>
            </a:extLst>
          </p:cNvPr>
          <p:cNvSpPr/>
          <p:nvPr/>
        </p:nvSpPr>
        <p:spPr>
          <a:xfrm>
            <a:off x="4234067" y="1689890"/>
            <a:ext cx="2033617" cy="1147415"/>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2050" name="Picture 2" descr="Image result for star wars original trilogy vhs">
            <a:extLst>
              <a:ext uri="{FF2B5EF4-FFF2-40B4-BE49-F238E27FC236}">
                <a16:creationId xmlns:a16="http://schemas.microsoft.com/office/drawing/2014/main" id="{7D80714E-5212-C545-A4E2-842EA04A7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769" y="1060640"/>
            <a:ext cx="3001393" cy="495089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1F985C60-82AD-7E40-82D6-3B78891B991F}"/>
              </a:ext>
            </a:extLst>
          </p:cNvPr>
          <p:cNvSpPr/>
          <p:nvPr/>
        </p:nvSpPr>
        <p:spPr>
          <a:xfrm>
            <a:off x="3619351" y="2995433"/>
            <a:ext cx="2306957" cy="17766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r>
              <a:rPr lang="en-US" b="1" dirty="0" err="1">
                <a:solidFill>
                  <a:sysClr val="windowText" lastClr="000000"/>
                </a:solidFill>
              </a:rPr>
              <a:t>PBCore</a:t>
            </a:r>
            <a:r>
              <a:rPr lang="en-US" b="1" dirty="0">
                <a:solidFill>
                  <a:sysClr val="windowText" lastClr="000000"/>
                </a:solidFill>
              </a:rPr>
              <a:t> Part</a:t>
            </a:r>
          </a:p>
          <a:p>
            <a:pPr algn="ctr"/>
            <a:r>
              <a:rPr lang="en-US" b="1" dirty="0">
                <a:solidFill>
                  <a:sysClr val="windowText" lastClr="000000"/>
                </a:solidFill>
              </a:rPr>
              <a:t>Sub-Asset Information</a:t>
            </a:r>
          </a:p>
          <a:p>
            <a:pPr algn="ctr"/>
            <a:endParaRPr lang="en-US" b="1" dirty="0"/>
          </a:p>
          <a:p>
            <a:pPr algn="ctr"/>
            <a:endParaRPr lang="en-US" dirty="0"/>
          </a:p>
          <a:p>
            <a:pPr algn="ctr"/>
            <a:endParaRPr lang="en-US" dirty="0"/>
          </a:p>
          <a:p>
            <a:pPr algn="ctr"/>
            <a:endParaRPr lang="en-US" dirty="0"/>
          </a:p>
          <a:p>
            <a:pPr algn="ctr"/>
            <a:endParaRPr lang="en-US" dirty="0"/>
          </a:p>
        </p:txBody>
      </p:sp>
      <p:sp>
        <p:nvSpPr>
          <p:cNvPr id="23" name="Rectangle 22">
            <a:extLst>
              <a:ext uri="{FF2B5EF4-FFF2-40B4-BE49-F238E27FC236}">
                <a16:creationId xmlns:a16="http://schemas.microsoft.com/office/drawing/2014/main" id="{42791C72-69F9-8249-B79D-26E57087A39C}"/>
              </a:ext>
            </a:extLst>
          </p:cNvPr>
          <p:cNvSpPr/>
          <p:nvPr/>
        </p:nvSpPr>
        <p:spPr>
          <a:xfrm>
            <a:off x="4234067" y="3624683"/>
            <a:ext cx="2033617" cy="1147415"/>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26" name="Rectangle 25">
            <a:extLst>
              <a:ext uri="{FF2B5EF4-FFF2-40B4-BE49-F238E27FC236}">
                <a16:creationId xmlns:a16="http://schemas.microsoft.com/office/drawing/2014/main" id="{B3AEC232-EEC3-9349-81A5-1AB5050AAF97}"/>
              </a:ext>
            </a:extLst>
          </p:cNvPr>
          <p:cNvSpPr/>
          <p:nvPr/>
        </p:nvSpPr>
        <p:spPr>
          <a:xfrm>
            <a:off x="3619351" y="4881457"/>
            <a:ext cx="2306957" cy="177666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a:p>
            <a:pPr algn="ctr"/>
            <a:r>
              <a:rPr lang="en-US" b="1" dirty="0" err="1">
                <a:solidFill>
                  <a:sysClr val="windowText" lastClr="000000"/>
                </a:solidFill>
              </a:rPr>
              <a:t>PBCore</a:t>
            </a:r>
            <a:r>
              <a:rPr lang="en-US" b="1" dirty="0">
                <a:solidFill>
                  <a:sysClr val="windowText" lastClr="000000"/>
                </a:solidFill>
              </a:rPr>
              <a:t> Part</a:t>
            </a:r>
          </a:p>
          <a:p>
            <a:pPr algn="ctr"/>
            <a:r>
              <a:rPr lang="en-US" b="1" dirty="0">
                <a:solidFill>
                  <a:sysClr val="windowText" lastClr="000000"/>
                </a:solidFill>
              </a:rPr>
              <a:t>Sub-Asset Information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27" name="Rectangle 26">
            <a:extLst>
              <a:ext uri="{FF2B5EF4-FFF2-40B4-BE49-F238E27FC236}">
                <a16:creationId xmlns:a16="http://schemas.microsoft.com/office/drawing/2014/main" id="{80DE9134-FE82-6A42-BE84-2FE37821E8B2}"/>
              </a:ext>
            </a:extLst>
          </p:cNvPr>
          <p:cNvSpPr/>
          <p:nvPr/>
        </p:nvSpPr>
        <p:spPr>
          <a:xfrm>
            <a:off x="4234067" y="5559476"/>
            <a:ext cx="2033617" cy="1147415"/>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931836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92C651-8877-6A47-A09F-AD56B7CDEB04}"/>
              </a:ext>
            </a:extLst>
          </p:cNvPr>
          <p:cNvSpPr/>
          <p:nvPr/>
        </p:nvSpPr>
        <p:spPr>
          <a:xfrm>
            <a:off x="2167694" y="207922"/>
            <a:ext cx="3306514" cy="6498971"/>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b="1" dirty="0">
              <a:solidFill>
                <a:schemeClr val="tx1"/>
              </a:solidFill>
            </a:endParaRPr>
          </a:p>
          <a:p>
            <a:pPr algn="ctr"/>
            <a:r>
              <a:rPr lang="en-US" b="1" dirty="0">
                <a:solidFill>
                  <a:schemeClr val="tx1"/>
                </a:solidFill>
              </a:rPr>
              <a:t>Asset Information</a:t>
            </a:r>
          </a:p>
          <a:p>
            <a:pPr algn="ct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3E40DCF1-3173-9346-81FD-48B91A195DF0}"/>
              </a:ext>
            </a:extLst>
          </p:cNvPr>
          <p:cNvSpPr/>
          <p:nvPr/>
        </p:nvSpPr>
        <p:spPr>
          <a:xfrm>
            <a:off x="3949615" y="1327561"/>
            <a:ext cx="2033617" cy="519515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pic>
        <p:nvPicPr>
          <p:cNvPr id="2050" name="Picture 2" descr="Image result for star wars original trilogy vhs">
            <a:extLst>
              <a:ext uri="{FF2B5EF4-FFF2-40B4-BE49-F238E27FC236}">
                <a16:creationId xmlns:a16="http://schemas.microsoft.com/office/drawing/2014/main" id="{7D80714E-5212-C545-A4E2-842EA04A71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769" y="1060640"/>
            <a:ext cx="3001393" cy="495089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7FCBFDD-455C-C34C-92D4-2A3A1FB56AFA}"/>
              </a:ext>
            </a:extLst>
          </p:cNvPr>
          <p:cNvSpPr/>
          <p:nvPr/>
        </p:nvSpPr>
        <p:spPr>
          <a:xfrm>
            <a:off x="4413504" y="1950720"/>
            <a:ext cx="1792224" cy="1365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InstantiationPart</a:t>
            </a: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2" name="Rectangle 31">
            <a:extLst>
              <a:ext uri="{FF2B5EF4-FFF2-40B4-BE49-F238E27FC236}">
                <a16:creationId xmlns:a16="http://schemas.microsoft.com/office/drawing/2014/main" id="{589FC50E-B4E4-F443-8E4D-79912DBE4FD2}"/>
              </a:ext>
            </a:extLst>
          </p:cNvPr>
          <p:cNvSpPr/>
          <p:nvPr/>
        </p:nvSpPr>
        <p:spPr>
          <a:xfrm>
            <a:off x="4413504" y="3468624"/>
            <a:ext cx="1792224" cy="1365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InstantiationPart</a:t>
            </a: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5" name="Rectangle 34">
            <a:extLst>
              <a:ext uri="{FF2B5EF4-FFF2-40B4-BE49-F238E27FC236}">
                <a16:creationId xmlns:a16="http://schemas.microsoft.com/office/drawing/2014/main" id="{2A78C102-4407-E148-AC10-D5646DEAE8F5}"/>
              </a:ext>
            </a:extLst>
          </p:cNvPr>
          <p:cNvSpPr/>
          <p:nvPr/>
        </p:nvSpPr>
        <p:spPr>
          <a:xfrm>
            <a:off x="4413504" y="4986528"/>
            <a:ext cx="1792224" cy="1365504"/>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InstantiationPart</a:t>
            </a:r>
            <a:endParaRPr lang="en-US" b="1"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Tree>
    <p:extLst>
      <p:ext uri="{BB962C8B-B14F-4D97-AF65-F5344CB8AC3E}">
        <p14:creationId xmlns:p14="http://schemas.microsoft.com/office/powerpoint/2010/main" val="2090342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DF8F4A-EEC7-CD43-8B19-EB9E76DBB8FD}"/>
              </a:ext>
            </a:extLst>
          </p:cNvPr>
          <p:cNvSpPr>
            <a:spLocks noGrp="1"/>
          </p:cNvSpPr>
          <p:nvPr>
            <p:ph idx="1"/>
          </p:nvPr>
        </p:nvSpPr>
        <p:spPr>
          <a:xfrm>
            <a:off x="568944" y="1378183"/>
            <a:ext cx="10515600" cy="4351338"/>
          </a:xfrm>
        </p:spPr>
        <p:txBody>
          <a:bodyPr>
            <a:normAutofit/>
          </a:bodyPr>
          <a:lstStyle/>
          <a:p>
            <a:pPr marL="0" indent="0" algn="ctr">
              <a:buNone/>
            </a:pPr>
            <a:r>
              <a:rPr lang="en-US" sz="4400" b="1" dirty="0">
                <a:latin typeface="+mj-lt"/>
              </a:rPr>
              <a:t>Exercise</a:t>
            </a:r>
          </a:p>
        </p:txBody>
      </p:sp>
      <p:sp>
        <p:nvSpPr>
          <p:cNvPr id="2" name="TextBox 1">
            <a:extLst>
              <a:ext uri="{FF2B5EF4-FFF2-40B4-BE49-F238E27FC236}">
                <a16:creationId xmlns:a16="http://schemas.microsoft.com/office/drawing/2014/main" id="{8279602C-5A19-E24F-856B-D6DB2581A899}"/>
              </a:ext>
            </a:extLst>
          </p:cNvPr>
          <p:cNvSpPr txBox="1"/>
          <p:nvPr/>
        </p:nvSpPr>
        <p:spPr>
          <a:xfrm>
            <a:off x="568944" y="2437509"/>
            <a:ext cx="10937015" cy="2677656"/>
          </a:xfrm>
          <a:prstGeom prst="rect">
            <a:avLst/>
          </a:prstGeom>
          <a:noFill/>
        </p:spPr>
        <p:txBody>
          <a:bodyPr wrap="square" rtlCol="0">
            <a:spAutoFit/>
          </a:bodyPr>
          <a:lstStyle/>
          <a:p>
            <a:pPr marL="457200" indent="-457200">
              <a:buAutoNum type="arabicPeriod"/>
            </a:pPr>
            <a:r>
              <a:rPr lang="en-US" sz="2400" dirty="0"/>
              <a:t>Follow along with the class as we use the simple </a:t>
            </a:r>
            <a:r>
              <a:rPr lang="en-US" sz="2400" dirty="0" err="1"/>
              <a:t>PBCore</a:t>
            </a:r>
            <a:r>
              <a:rPr lang="en-US" sz="2400" dirty="0"/>
              <a:t> form to catalog an example item. </a:t>
            </a:r>
          </a:p>
          <a:p>
            <a:pPr marL="457200" indent="-457200">
              <a:buAutoNum type="arabicPeriod"/>
            </a:pPr>
            <a:endParaRPr lang="en-US" sz="2400" dirty="0"/>
          </a:p>
          <a:p>
            <a:pPr marL="457200" indent="-457200">
              <a:buAutoNum type="arabicPeriod"/>
            </a:pPr>
            <a:r>
              <a:rPr lang="en-US" sz="2400" dirty="0"/>
              <a:t>Pick one of the other example items available in the class folder, then take ten minutes to catalog it in the </a:t>
            </a:r>
            <a:r>
              <a:rPr lang="en-US" sz="2400" dirty="0" err="1"/>
              <a:t>PBCore</a:t>
            </a:r>
            <a:r>
              <a:rPr lang="en-US" sz="2400" dirty="0"/>
              <a:t> form. If you feel comfortable, when you’re done, email me your work at </a:t>
            </a:r>
            <a:r>
              <a:rPr lang="en-US" sz="2400" dirty="0">
                <a:hlinkClick r:id="rId3"/>
              </a:rPr>
              <a:t>rebecca_fraimow@wgbh.org</a:t>
            </a:r>
            <a:endParaRPr lang="en-US" sz="2400" dirty="0"/>
          </a:p>
          <a:p>
            <a:endParaRPr lang="en-US" sz="2400" dirty="0"/>
          </a:p>
        </p:txBody>
      </p:sp>
    </p:spTree>
    <p:extLst>
      <p:ext uri="{BB962C8B-B14F-4D97-AF65-F5344CB8AC3E}">
        <p14:creationId xmlns:p14="http://schemas.microsoft.com/office/powerpoint/2010/main" val="279044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74326FD5-44D0-274B-A6EC-B52F8C2CA11D}"/>
              </a:ext>
            </a:extLst>
          </p:cNvPr>
          <p:cNvSpPr>
            <a:spLocks noGrp="1"/>
          </p:cNvSpPr>
          <p:nvPr>
            <p:ph type="ctrTitle"/>
          </p:nvPr>
        </p:nvSpPr>
        <p:spPr>
          <a:xfrm>
            <a:off x="5638801" y="3429000"/>
            <a:ext cx="6404570" cy="2889114"/>
          </a:xfrm>
        </p:spPr>
        <p:txBody>
          <a:bodyPr anchor="b">
            <a:normAutofit/>
          </a:bodyPr>
          <a:lstStyle/>
          <a:p>
            <a:pPr algn="l"/>
            <a:r>
              <a:rPr lang="en-US" sz="4000" b="1" dirty="0" err="1">
                <a:solidFill>
                  <a:schemeClr val="bg1"/>
                </a:solidFill>
              </a:rPr>
              <a:t>rebecca_fraimow@wgbh.org</a:t>
            </a:r>
            <a:endParaRPr lang="en-US" sz="4000" b="1" dirty="0">
              <a:solidFill>
                <a:schemeClr val="bg1"/>
              </a:solidFill>
            </a:endParaRPr>
          </a:p>
        </p:txBody>
      </p:sp>
      <p:sp>
        <p:nvSpPr>
          <p:cNvPr id="7" name="Content Placeholder 2">
            <a:extLst>
              <a:ext uri="{FF2B5EF4-FFF2-40B4-BE49-F238E27FC236}">
                <a16:creationId xmlns:a16="http://schemas.microsoft.com/office/drawing/2014/main" id="{F07FDC6D-805A-4641-9701-866734A55038}"/>
              </a:ext>
            </a:extLst>
          </p:cNvPr>
          <p:cNvSpPr txBox="1">
            <a:spLocks/>
          </p:cNvSpPr>
          <p:nvPr/>
        </p:nvSpPr>
        <p:spPr>
          <a:xfrm>
            <a:off x="148630" y="686660"/>
            <a:ext cx="5181600" cy="441397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Join us for our next webinar!</a:t>
            </a:r>
          </a:p>
          <a:p>
            <a:r>
              <a:rPr lang="en-US" sz="5400" b="1" dirty="0" err="1">
                <a:latin typeface="+mj-lt"/>
              </a:rPr>
              <a:t>PBCore</a:t>
            </a:r>
            <a:r>
              <a:rPr lang="en-US" sz="5400" b="1" dirty="0">
                <a:latin typeface="+mj-lt"/>
              </a:rPr>
              <a:t> Controlled</a:t>
            </a:r>
          </a:p>
          <a:p>
            <a:r>
              <a:rPr lang="en-US" sz="5400" b="1" dirty="0">
                <a:latin typeface="+mj-lt"/>
              </a:rPr>
              <a:t>Vocabularies</a:t>
            </a:r>
          </a:p>
          <a:p>
            <a:r>
              <a:rPr lang="en-US" sz="5400" b="1" dirty="0">
                <a:latin typeface="+mj-lt"/>
              </a:rPr>
              <a:t> </a:t>
            </a:r>
            <a:r>
              <a:rPr lang="en-US" sz="4400" b="1" dirty="0">
                <a:latin typeface="+mj-lt"/>
              </a:rPr>
              <a:t>Wednesday </a:t>
            </a:r>
          </a:p>
          <a:p>
            <a:r>
              <a:rPr lang="en-US" sz="4400" b="1" dirty="0">
                <a:latin typeface="+mj-lt"/>
              </a:rPr>
              <a:t>October 6</a:t>
            </a:r>
          </a:p>
          <a:p>
            <a:r>
              <a:rPr lang="en-US" sz="4400" b="1" dirty="0">
                <a:latin typeface="+mj-lt"/>
              </a:rPr>
              <a:t>12:30 PM ET</a:t>
            </a:r>
          </a:p>
        </p:txBody>
      </p:sp>
      <p:sp>
        <p:nvSpPr>
          <p:cNvPr id="8" name="Content Placeholder 2">
            <a:extLst>
              <a:ext uri="{FF2B5EF4-FFF2-40B4-BE49-F238E27FC236}">
                <a16:creationId xmlns:a16="http://schemas.microsoft.com/office/drawing/2014/main" id="{47DFDAEB-A144-AE4E-B5BD-AD2517C6C9BD}"/>
              </a:ext>
            </a:extLst>
          </p:cNvPr>
          <p:cNvSpPr txBox="1">
            <a:spLocks/>
          </p:cNvSpPr>
          <p:nvPr/>
        </p:nvSpPr>
        <p:spPr>
          <a:xfrm>
            <a:off x="6321412" y="945694"/>
            <a:ext cx="5181600" cy="454156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solidFill>
                  <a:schemeClr val="bg1"/>
                </a:solidFill>
                <a:latin typeface="+mj-lt"/>
              </a:rPr>
              <a:t>OPTIONAL HOMEWORK</a:t>
            </a:r>
          </a:p>
          <a:p>
            <a:pPr marL="742950" indent="-742950">
              <a:buAutoNum type="arabicPeriod"/>
            </a:pPr>
            <a:r>
              <a:rPr lang="en-US" sz="4400" b="1" dirty="0">
                <a:solidFill>
                  <a:schemeClr val="bg1"/>
                </a:solidFill>
                <a:latin typeface="+mj-lt"/>
              </a:rPr>
              <a:t>Complete a </a:t>
            </a:r>
            <a:r>
              <a:rPr lang="en-US" sz="4400" b="1" dirty="0" err="1">
                <a:solidFill>
                  <a:schemeClr val="bg1"/>
                </a:solidFill>
                <a:latin typeface="+mj-lt"/>
              </a:rPr>
              <a:t>PBCore</a:t>
            </a:r>
            <a:r>
              <a:rPr lang="en-US" sz="4400" b="1" dirty="0">
                <a:solidFill>
                  <a:schemeClr val="bg1"/>
                </a:solidFill>
                <a:latin typeface="+mj-lt"/>
              </a:rPr>
              <a:t> cataloging form and email it to me for review</a:t>
            </a:r>
          </a:p>
          <a:p>
            <a:pPr marL="742950" indent="-742950">
              <a:buAutoNum type="arabicPeriod"/>
            </a:pPr>
            <a:r>
              <a:rPr lang="en-US" sz="4400" b="1" dirty="0">
                <a:solidFill>
                  <a:schemeClr val="bg1"/>
                </a:solidFill>
                <a:latin typeface="+mj-lt"/>
              </a:rPr>
              <a:t>Send me a case study from your organization for the final class on metadata modeling! </a:t>
            </a:r>
          </a:p>
        </p:txBody>
      </p:sp>
    </p:spTree>
    <p:extLst>
      <p:ext uri="{BB962C8B-B14F-4D97-AF65-F5344CB8AC3E}">
        <p14:creationId xmlns:p14="http://schemas.microsoft.com/office/powerpoint/2010/main" val="7591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A3C330-F3E3-8240-868A-252054F227ED}"/>
              </a:ext>
            </a:extLst>
          </p:cNvPr>
          <p:cNvPicPr>
            <a:picLocks noChangeAspect="1"/>
          </p:cNvPicPr>
          <p:nvPr/>
        </p:nvPicPr>
        <p:blipFill rotWithShape="1">
          <a:blip r:embed="rId2"/>
          <a:srcRect t="8050" b="29448"/>
          <a:stretch/>
        </p:blipFill>
        <p:spPr>
          <a:xfrm>
            <a:off x="208478" y="2282776"/>
            <a:ext cx="6067804" cy="2989971"/>
          </a:xfrm>
          <a:prstGeom prst="rect">
            <a:avLst/>
          </a:prstGeom>
        </p:spPr>
      </p:pic>
      <p:pic>
        <p:nvPicPr>
          <p:cNvPr id="8" name="Picture 7">
            <a:extLst>
              <a:ext uri="{FF2B5EF4-FFF2-40B4-BE49-F238E27FC236}">
                <a16:creationId xmlns:a16="http://schemas.microsoft.com/office/drawing/2014/main" id="{06AB64A7-6883-9344-8359-21FFBB341559}"/>
              </a:ext>
            </a:extLst>
          </p:cNvPr>
          <p:cNvPicPr>
            <a:picLocks noChangeAspect="1"/>
          </p:cNvPicPr>
          <p:nvPr/>
        </p:nvPicPr>
        <p:blipFill>
          <a:blip r:embed="rId3"/>
          <a:stretch>
            <a:fillRect/>
          </a:stretch>
        </p:blipFill>
        <p:spPr>
          <a:xfrm>
            <a:off x="5999481" y="2040401"/>
            <a:ext cx="5935980" cy="3474720"/>
          </a:xfrm>
          <a:prstGeom prst="rect">
            <a:avLst/>
          </a:prstGeom>
        </p:spPr>
      </p:pic>
      <p:sp>
        <p:nvSpPr>
          <p:cNvPr id="5" name="Content Placeholder 2">
            <a:extLst>
              <a:ext uri="{FF2B5EF4-FFF2-40B4-BE49-F238E27FC236}">
                <a16:creationId xmlns:a16="http://schemas.microsoft.com/office/drawing/2014/main" id="{20D6401F-4270-B046-8B72-014B184F5548}"/>
              </a:ext>
            </a:extLst>
          </p:cNvPr>
          <p:cNvSpPr txBox="1">
            <a:spLocks/>
          </p:cNvSpPr>
          <p:nvPr/>
        </p:nvSpPr>
        <p:spPr>
          <a:xfrm>
            <a:off x="2670196" y="449593"/>
            <a:ext cx="665857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Key Functions of </a:t>
            </a:r>
            <a:r>
              <a:rPr lang="en-US" sz="4400" b="1" dirty="0" err="1">
                <a:latin typeface="+mj-lt"/>
              </a:rPr>
              <a:t>PBCore</a:t>
            </a:r>
            <a:endParaRPr lang="en-US" sz="4400" b="1" dirty="0">
              <a:latin typeface="+mj-lt"/>
            </a:endParaRPr>
          </a:p>
        </p:txBody>
      </p:sp>
    </p:spTree>
    <p:extLst>
      <p:ext uri="{BB962C8B-B14F-4D97-AF65-F5344CB8AC3E}">
        <p14:creationId xmlns:p14="http://schemas.microsoft.com/office/powerpoint/2010/main" val="3446195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74326FD5-44D0-274B-A6EC-B52F8C2CA11D}"/>
              </a:ext>
            </a:extLst>
          </p:cNvPr>
          <p:cNvSpPr>
            <a:spLocks noGrp="1"/>
          </p:cNvSpPr>
          <p:nvPr>
            <p:ph type="ctrTitle"/>
          </p:nvPr>
        </p:nvSpPr>
        <p:spPr>
          <a:xfrm>
            <a:off x="6024154" y="2753388"/>
            <a:ext cx="6831845" cy="3376477"/>
          </a:xfrm>
        </p:spPr>
        <p:txBody>
          <a:bodyPr anchor="b">
            <a:normAutofit fontScale="90000"/>
          </a:bodyPr>
          <a:lstStyle/>
          <a:p>
            <a:pPr algn="l"/>
            <a:r>
              <a:rPr lang="en-US" sz="3800" b="1" dirty="0">
                <a:solidFill>
                  <a:schemeClr val="bg1"/>
                </a:solidFill>
              </a:rPr>
              <a:t> 1. Types of </a:t>
            </a:r>
            <a:r>
              <a:rPr lang="en-US" sz="3800" b="1" dirty="0" err="1">
                <a:solidFill>
                  <a:schemeClr val="bg1"/>
                </a:solidFill>
              </a:rPr>
              <a:t>PBCore</a:t>
            </a:r>
            <a:r>
              <a:rPr lang="en-US" sz="3800" b="1" dirty="0">
                <a:solidFill>
                  <a:schemeClr val="bg1"/>
                </a:solidFill>
              </a:rPr>
              <a:t> records</a:t>
            </a:r>
            <a:br>
              <a:rPr lang="en-US" sz="3800" b="1" dirty="0">
                <a:solidFill>
                  <a:schemeClr val="bg1"/>
                </a:solidFill>
              </a:rPr>
            </a:br>
            <a:r>
              <a:rPr lang="en-US" sz="3800" b="1" dirty="0">
                <a:solidFill>
                  <a:schemeClr val="bg1"/>
                </a:solidFill>
              </a:rPr>
              <a:t>	a. Description Documents</a:t>
            </a:r>
            <a:br>
              <a:rPr lang="en-US" sz="3800" b="1" dirty="0">
                <a:solidFill>
                  <a:schemeClr val="bg1"/>
                </a:solidFill>
              </a:rPr>
            </a:br>
            <a:r>
              <a:rPr lang="en-US" sz="3800" b="1" dirty="0">
                <a:solidFill>
                  <a:schemeClr val="bg1"/>
                </a:solidFill>
              </a:rPr>
              <a:t>	b. Instantiation Documents</a:t>
            </a:r>
            <a:br>
              <a:rPr lang="en-US" sz="3800" b="1" dirty="0">
                <a:solidFill>
                  <a:schemeClr val="bg1"/>
                </a:solidFill>
              </a:rPr>
            </a:br>
            <a:r>
              <a:rPr lang="en-US" sz="3800" b="1" dirty="0">
                <a:solidFill>
                  <a:schemeClr val="bg1"/>
                </a:solidFill>
              </a:rPr>
              <a:t>	c. Collection Documents</a:t>
            </a:r>
            <a:br>
              <a:rPr lang="en-US" sz="3800" b="1" dirty="0">
                <a:solidFill>
                  <a:schemeClr val="bg1"/>
                </a:solidFill>
              </a:rPr>
            </a:br>
            <a:br>
              <a:rPr lang="en-US" sz="3800" b="1" dirty="0">
                <a:solidFill>
                  <a:schemeClr val="bg1"/>
                </a:solidFill>
              </a:rPr>
            </a:br>
            <a:r>
              <a:rPr lang="en-US" sz="3800" b="1" dirty="0">
                <a:solidFill>
                  <a:schemeClr val="bg1"/>
                </a:solidFill>
              </a:rPr>
              <a:t>2. </a:t>
            </a:r>
            <a:r>
              <a:rPr lang="en-US" sz="3800" b="1" dirty="0" err="1">
                <a:solidFill>
                  <a:schemeClr val="bg1"/>
                </a:solidFill>
              </a:rPr>
              <a:t>PBCore</a:t>
            </a:r>
            <a:r>
              <a:rPr lang="en-US" sz="3800" b="1" dirty="0">
                <a:solidFill>
                  <a:schemeClr val="bg1"/>
                </a:solidFill>
              </a:rPr>
              <a:t> Elements</a:t>
            </a:r>
            <a:br>
              <a:rPr lang="en-US" sz="3800" b="1" dirty="0">
                <a:solidFill>
                  <a:schemeClr val="bg1"/>
                </a:solidFill>
              </a:rPr>
            </a:br>
            <a:r>
              <a:rPr lang="en-US" sz="3800" b="1" dirty="0">
                <a:solidFill>
                  <a:schemeClr val="bg1"/>
                </a:solidFill>
              </a:rPr>
              <a:t>	a. Asset Elements</a:t>
            </a:r>
            <a:br>
              <a:rPr lang="en-US" sz="3800" b="1" dirty="0">
                <a:solidFill>
                  <a:schemeClr val="bg1"/>
                </a:solidFill>
              </a:rPr>
            </a:br>
            <a:r>
              <a:rPr lang="en-US" sz="3800" b="1" dirty="0">
                <a:solidFill>
                  <a:schemeClr val="bg1"/>
                </a:solidFill>
              </a:rPr>
              <a:t>	b. Instantiation Elements</a:t>
            </a:r>
            <a:br>
              <a:rPr lang="en-US" sz="3800" b="1" dirty="0">
                <a:solidFill>
                  <a:schemeClr val="bg1"/>
                </a:solidFill>
              </a:rPr>
            </a:br>
            <a:r>
              <a:rPr lang="en-US" sz="3800" b="1" dirty="0">
                <a:solidFill>
                  <a:schemeClr val="bg1"/>
                </a:solidFill>
              </a:rPr>
              <a:t>	c. Attributes</a:t>
            </a:r>
          </a:p>
        </p:txBody>
      </p:sp>
      <p:sp>
        <p:nvSpPr>
          <p:cNvPr id="11" name="Content Placeholder 2">
            <a:extLst>
              <a:ext uri="{FF2B5EF4-FFF2-40B4-BE49-F238E27FC236}">
                <a16:creationId xmlns:a16="http://schemas.microsoft.com/office/drawing/2014/main" id="{06A91E66-43C1-8249-BA47-8C9C3327413C}"/>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build a </a:t>
            </a:r>
            <a:r>
              <a:rPr lang="en-US" sz="4400" b="1" dirty="0" err="1">
                <a:latin typeface="+mj-lt"/>
              </a:rPr>
              <a:t>PBCore</a:t>
            </a:r>
            <a:r>
              <a:rPr lang="en-US" sz="4400" b="1" dirty="0">
                <a:latin typeface="+mj-lt"/>
              </a:rPr>
              <a:t> record? </a:t>
            </a:r>
          </a:p>
        </p:txBody>
      </p:sp>
    </p:spTree>
    <p:extLst>
      <p:ext uri="{BB962C8B-B14F-4D97-AF65-F5344CB8AC3E}">
        <p14:creationId xmlns:p14="http://schemas.microsoft.com/office/powerpoint/2010/main" val="20112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C0B27210-D0CA-4654-B3E3-9ABB4F178E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172782" cy="685800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70B66945-4967-4040-926D-DCA44313C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24154" cy="6858000"/>
          </a:xfrm>
          <a:custGeom>
            <a:avLst/>
            <a:gdLst>
              <a:gd name="connsiteX0" fmla="*/ 0 w 6024154"/>
              <a:gd name="connsiteY0" fmla="*/ 0 h 6858000"/>
              <a:gd name="connsiteX1" fmla="*/ 5953780 w 6024154"/>
              <a:gd name="connsiteY1" fmla="*/ 0 h 6858000"/>
              <a:gd name="connsiteX2" fmla="*/ 5989880 w 6024154"/>
              <a:gd name="connsiteY2" fmla="*/ 284091 h 6858000"/>
              <a:gd name="connsiteX3" fmla="*/ 6024154 w 6024154"/>
              <a:gd name="connsiteY3" fmla="*/ 962844 h 6858000"/>
              <a:gd name="connsiteX4" fmla="*/ 2549934 w 6024154"/>
              <a:gd name="connsiteY4" fmla="*/ 6800152 h 6858000"/>
              <a:gd name="connsiteX5" fmla="*/ 2436987 w 6024154"/>
              <a:gd name="connsiteY5" fmla="*/ 6858000 h 6858000"/>
              <a:gd name="connsiteX6" fmla="*/ 0 w 602415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74326FD5-44D0-274B-A6EC-B52F8C2CA11D}"/>
              </a:ext>
            </a:extLst>
          </p:cNvPr>
          <p:cNvSpPr>
            <a:spLocks noGrp="1"/>
          </p:cNvSpPr>
          <p:nvPr>
            <p:ph type="ctrTitle"/>
          </p:nvPr>
        </p:nvSpPr>
        <p:spPr>
          <a:xfrm>
            <a:off x="6096000" y="2753389"/>
            <a:ext cx="6759999" cy="3139412"/>
          </a:xfrm>
        </p:spPr>
        <p:txBody>
          <a:bodyPr anchor="b">
            <a:normAutofit fontScale="90000"/>
          </a:bodyPr>
          <a:lstStyle/>
          <a:p>
            <a:pPr algn="l"/>
            <a:r>
              <a:rPr lang="en-US" sz="3800" b="1" dirty="0">
                <a:solidFill>
                  <a:schemeClr val="bg1"/>
                </a:solidFill>
              </a:rPr>
              <a:t> 1. Types of </a:t>
            </a:r>
            <a:r>
              <a:rPr lang="en-US" sz="3800" b="1" dirty="0" err="1">
                <a:solidFill>
                  <a:schemeClr val="bg1"/>
                </a:solidFill>
              </a:rPr>
              <a:t>PBCore</a:t>
            </a:r>
            <a:r>
              <a:rPr lang="en-US" sz="3800" b="1" dirty="0">
                <a:solidFill>
                  <a:schemeClr val="bg1"/>
                </a:solidFill>
              </a:rPr>
              <a:t> records</a:t>
            </a:r>
            <a:br>
              <a:rPr lang="en-US" sz="3800" b="1" dirty="0">
                <a:solidFill>
                  <a:schemeClr val="bg1"/>
                </a:solidFill>
              </a:rPr>
            </a:br>
            <a:r>
              <a:rPr lang="en-US" sz="3800" b="1" dirty="0">
                <a:solidFill>
                  <a:schemeClr val="bg1"/>
                </a:solidFill>
              </a:rPr>
              <a:t>	a. Description Documents</a:t>
            </a:r>
            <a:br>
              <a:rPr lang="en-US" sz="3800" b="1" dirty="0">
                <a:solidFill>
                  <a:schemeClr val="bg1"/>
                </a:solidFill>
              </a:rPr>
            </a:br>
            <a:r>
              <a:rPr lang="en-US" sz="3800" b="1" dirty="0">
                <a:solidFill>
                  <a:schemeClr val="bg1"/>
                </a:solidFill>
              </a:rPr>
              <a:t>	b. Instantiation Documents</a:t>
            </a:r>
            <a:br>
              <a:rPr lang="en-US" sz="3800" b="1" dirty="0">
                <a:solidFill>
                  <a:schemeClr val="bg1"/>
                </a:solidFill>
              </a:rPr>
            </a:br>
            <a:r>
              <a:rPr lang="en-US" sz="3800" b="1" dirty="0">
                <a:solidFill>
                  <a:schemeClr val="bg1"/>
                </a:solidFill>
              </a:rPr>
              <a:t>	c. Collection Documents</a:t>
            </a:r>
            <a:br>
              <a:rPr lang="en-US" sz="3800" b="1" dirty="0">
                <a:solidFill>
                  <a:schemeClr val="bg1"/>
                </a:solidFill>
              </a:rPr>
            </a:br>
            <a:br>
              <a:rPr lang="en-US" sz="3800" b="1" dirty="0">
                <a:solidFill>
                  <a:schemeClr val="bg1"/>
                </a:solidFill>
              </a:rPr>
            </a:br>
            <a:br>
              <a:rPr lang="en-US" sz="3800" b="1" dirty="0">
                <a:solidFill>
                  <a:schemeClr val="bg1"/>
                </a:solidFill>
              </a:rPr>
            </a:br>
            <a:r>
              <a:rPr lang="en-US" sz="3800" b="1" dirty="0">
                <a:solidFill>
                  <a:schemeClr val="bg1"/>
                </a:solidFill>
              </a:rPr>
              <a:t>	</a:t>
            </a:r>
          </a:p>
        </p:txBody>
      </p:sp>
      <p:sp>
        <p:nvSpPr>
          <p:cNvPr id="11" name="Content Placeholder 2">
            <a:extLst>
              <a:ext uri="{FF2B5EF4-FFF2-40B4-BE49-F238E27FC236}">
                <a16:creationId xmlns:a16="http://schemas.microsoft.com/office/drawing/2014/main" id="{06A91E66-43C1-8249-BA47-8C9C3327413C}"/>
              </a:ext>
            </a:extLst>
          </p:cNvPr>
          <p:cNvSpPr txBox="1">
            <a:spLocks/>
          </p:cNvSpPr>
          <p:nvPr/>
        </p:nvSpPr>
        <p:spPr>
          <a:xfrm>
            <a:off x="148630" y="686660"/>
            <a:ext cx="5181600" cy="441397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b="1" dirty="0">
                <a:latin typeface="+mj-lt"/>
              </a:rPr>
              <a:t>How do you build a </a:t>
            </a:r>
            <a:r>
              <a:rPr lang="en-US" sz="4400" b="1" dirty="0" err="1">
                <a:latin typeface="+mj-lt"/>
              </a:rPr>
              <a:t>PBCore</a:t>
            </a:r>
            <a:r>
              <a:rPr lang="en-US" sz="4400" b="1" dirty="0">
                <a:latin typeface="+mj-lt"/>
              </a:rPr>
              <a:t> record? </a:t>
            </a:r>
          </a:p>
        </p:txBody>
      </p:sp>
    </p:spTree>
    <p:extLst>
      <p:ext uri="{BB962C8B-B14F-4D97-AF65-F5344CB8AC3E}">
        <p14:creationId xmlns:p14="http://schemas.microsoft.com/office/powerpoint/2010/main" val="208861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14B767-C1FD-104A-B016-3F11861D59CF}"/>
              </a:ext>
            </a:extLst>
          </p:cNvPr>
          <p:cNvSpPr/>
          <p:nvPr/>
        </p:nvSpPr>
        <p:spPr>
          <a:xfrm>
            <a:off x="614282" y="379828"/>
            <a:ext cx="2715065" cy="6189784"/>
          </a:xfrm>
          <a:prstGeom prst="rect">
            <a:avLst/>
          </a:prstGeom>
          <a:solidFill>
            <a:srgbClr val="36C9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Collection Document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4" name="Rectangle 3">
            <a:extLst>
              <a:ext uri="{FF2B5EF4-FFF2-40B4-BE49-F238E27FC236}">
                <a16:creationId xmlns:a16="http://schemas.microsoft.com/office/drawing/2014/main" id="{4745FEC5-429D-0C49-9200-363900F85AA0}"/>
              </a:ext>
            </a:extLst>
          </p:cNvPr>
          <p:cNvSpPr/>
          <p:nvPr/>
        </p:nvSpPr>
        <p:spPr>
          <a:xfrm>
            <a:off x="4590755" y="379828"/>
            <a:ext cx="2715065" cy="6189784"/>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 name="Rectangle 4">
            <a:extLst>
              <a:ext uri="{FF2B5EF4-FFF2-40B4-BE49-F238E27FC236}">
                <a16:creationId xmlns:a16="http://schemas.microsoft.com/office/drawing/2014/main" id="{47147777-95B9-754F-966E-546219334220}"/>
              </a:ext>
            </a:extLst>
          </p:cNvPr>
          <p:cNvSpPr/>
          <p:nvPr/>
        </p:nvSpPr>
        <p:spPr>
          <a:xfrm>
            <a:off x="8534397" y="379828"/>
            <a:ext cx="2715065" cy="6189784"/>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Instantiation Document</a:t>
            </a:r>
          </a:p>
          <a:p>
            <a:pPr algn="ctr"/>
            <a:endParaRPr lang="en-US" dirty="0">
              <a:solidFill>
                <a:schemeClr val="tx1"/>
              </a:solidFill>
            </a:endParaRPr>
          </a:p>
          <a:p>
            <a:pPr algn="ctr"/>
            <a:r>
              <a:rPr lang="en-US" b="1" dirty="0">
                <a:solidFill>
                  <a:schemeClr val="tx1"/>
                </a:solidFill>
              </a:rPr>
              <a:t>Instantiation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C173C2D9-7623-4E42-81DA-84FBF9FBEA3C}"/>
              </a:ext>
            </a:extLst>
          </p:cNvPr>
          <p:cNvSpPr/>
          <p:nvPr/>
        </p:nvSpPr>
        <p:spPr>
          <a:xfrm>
            <a:off x="5282417" y="1984742"/>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7" name="Rectangle 6">
            <a:extLst>
              <a:ext uri="{FF2B5EF4-FFF2-40B4-BE49-F238E27FC236}">
                <a16:creationId xmlns:a16="http://schemas.microsoft.com/office/drawing/2014/main" id="{E405FEF9-987C-B046-8695-37BBC9C8A414}"/>
              </a:ext>
            </a:extLst>
          </p:cNvPr>
          <p:cNvSpPr/>
          <p:nvPr/>
        </p:nvSpPr>
        <p:spPr>
          <a:xfrm>
            <a:off x="5282417" y="4016643"/>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878ABAC4-294F-4544-947D-E46399D2CBD8}"/>
              </a:ext>
            </a:extLst>
          </p:cNvPr>
          <p:cNvSpPr/>
          <p:nvPr/>
        </p:nvSpPr>
        <p:spPr>
          <a:xfrm>
            <a:off x="984736" y="1446628"/>
            <a:ext cx="2719757" cy="1801838"/>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9" name="Rectangle 8">
            <a:extLst>
              <a:ext uri="{FF2B5EF4-FFF2-40B4-BE49-F238E27FC236}">
                <a16:creationId xmlns:a16="http://schemas.microsoft.com/office/drawing/2014/main" id="{9663A124-11E0-CB4B-8C72-CF924C778DB9}"/>
              </a:ext>
            </a:extLst>
          </p:cNvPr>
          <p:cNvSpPr/>
          <p:nvPr/>
        </p:nvSpPr>
        <p:spPr>
          <a:xfrm>
            <a:off x="1742038" y="1908518"/>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id="{A9666273-6FBD-3D4C-85B5-23DC8F89884A}"/>
              </a:ext>
            </a:extLst>
          </p:cNvPr>
          <p:cNvSpPr/>
          <p:nvPr/>
        </p:nvSpPr>
        <p:spPr>
          <a:xfrm>
            <a:off x="1737345" y="2578492"/>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2" name="Rectangle 11">
            <a:extLst>
              <a:ext uri="{FF2B5EF4-FFF2-40B4-BE49-F238E27FC236}">
                <a16:creationId xmlns:a16="http://schemas.microsoft.com/office/drawing/2014/main" id="{6A2CBA18-B242-304A-B406-BFBEDF72CC7D}"/>
              </a:ext>
            </a:extLst>
          </p:cNvPr>
          <p:cNvSpPr/>
          <p:nvPr/>
        </p:nvSpPr>
        <p:spPr>
          <a:xfrm>
            <a:off x="984736" y="3953924"/>
            <a:ext cx="2719757" cy="1801838"/>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Asset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3" name="Rectangle 12">
            <a:extLst>
              <a:ext uri="{FF2B5EF4-FFF2-40B4-BE49-F238E27FC236}">
                <a16:creationId xmlns:a16="http://schemas.microsoft.com/office/drawing/2014/main" id="{5BF6B1F9-24BA-294F-AFC5-CE22D642B447}"/>
              </a:ext>
            </a:extLst>
          </p:cNvPr>
          <p:cNvSpPr/>
          <p:nvPr/>
        </p:nvSpPr>
        <p:spPr>
          <a:xfrm>
            <a:off x="1742038" y="4415814"/>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4" name="Rectangle 13">
            <a:extLst>
              <a:ext uri="{FF2B5EF4-FFF2-40B4-BE49-F238E27FC236}">
                <a16:creationId xmlns:a16="http://schemas.microsoft.com/office/drawing/2014/main" id="{F69EF15F-A418-B34A-AE6E-95B4CCAB1ACC}"/>
              </a:ext>
            </a:extLst>
          </p:cNvPr>
          <p:cNvSpPr/>
          <p:nvPr/>
        </p:nvSpPr>
        <p:spPr>
          <a:xfrm>
            <a:off x="1737345" y="5085788"/>
            <a:ext cx="2201598" cy="495837"/>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p:txBody>
      </p:sp>
      <p:sp>
        <p:nvSpPr>
          <p:cNvPr id="15" name="Rectangle 14">
            <a:extLst>
              <a:ext uri="{FF2B5EF4-FFF2-40B4-BE49-F238E27FC236}">
                <a16:creationId xmlns:a16="http://schemas.microsoft.com/office/drawing/2014/main" id="{80CFA3C4-3773-A345-BD76-1872C0D0DC77}"/>
              </a:ext>
            </a:extLst>
          </p:cNvPr>
          <p:cNvSpPr/>
          <p:nvPr/>
        </p:nvSpPr>
        <p:spPr>
          <a:xfrm>
            <a:off x="9219026" y="1984742"/>
            <a:ext cx="2384474" cy="1676399"/>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7" name="Rectangle 16">
            <a:extLst>
              <a:ext uri="{FF2B5EF4-FFF2-40B4-BE49-F238E27FC236}">
                <a16:creationId xmlns:a16="http://schemas.microsoft.com/office/drawing/2014/main" id="{7C623ED9-0F4C-9143-A83B-387853E3DE6F}"/>
              </a:ext>
            </a:extLst>
          </p:cNvPr>
          <p:cNvSpPr/>
          <p:nvPr/>
        </p:nvSpPr>
        <p:spPr>
          <a:xfrm>
            <a:off x="6011590" y="2627785"/>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18" name="Rectangle 17">
            <a:extLst>
              <a:ext uri="{FF2B5EF4-FFF2-40B4-BE49-F238E27FC236}">
                <a16:creationId xmlns:a16="http://schemas.microsoft.com/office/drawing/2014/main" id="{733501DF-5336-A64C-9843-EE245B18F1E2}"/>
              </a:ext>
            </a:extLst>
          </p:cNvPr>
          <p:cNvSpPr/>
          <p:nvPr/>
        </p:nvSpPr>
        <p:spPr>
          <a:xfrm>
            <a:off x="9219026" y="4051397"/>
            <a:ext cx="2384474" cy="1676399"/>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19" name="Rectangle 18">
            <a:extLst>
              <a:ext uri="{FF2B5EF4-FFF2-40B4-BE49-F238E27FC236}">
                <a16:creationId xmlns:a16="http://schemas.microsoft.com/office/drawing/2014/main" id="{B9AD2D99-0B35-E14A-B5A3-F3DAA55C47B2}"/>
              </a:ext>
            </a:extLst>
          </p:cNvPr>
          <p:cNvSpPr/>
          <p:nvPr/>
        </p:nvSpPr>
        <p:spPr>
          <a:xfrm>
            <a:off x="6011589" y="3154210"/>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20" name="Rectangle 19">
            <a:extLst>
              <a:ext uri="{FF2B5EF4-FFF2-40B4-BE49-F238E27FC236}">
                <a16:creationId xmlns:a16="http://schemas.microsoft.com/office/drawing/2014/main" id="{954C6813-6BA7-EB46-AC6F-08CA2F5DF152}"/>
              </a:ext>
            </a:extLst>
          </p:cNvPr>
          <p:cNvSpPr/>
          <p:nvPr/>
        </p:nvSpPr>
        <p:spPr>
          <a:xfrm>
            <a:off x="6011590" y="4705509"/>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21" name="Rectangle 20">
            <a:extLst>
              <a:ext uri="{FF2B5EF4-FFF2-40B4-BE49-F238E27FC236}">
                <a16:creationId xmlns:a16="http://schemas.microsoft.com/office/drawing/2014/main" id="{4C3AF81A-C6AA-7A49-A352-A9951B555B0E}"/>
              </a:ext>
            </a:extLst>
          </p:cNvPr>
          <p:cNvSpPr/>
          <p:nvPr/>
        </p:nvSpPr>
        <p:spPr>
          <a:xfrm>
            <a:off x="6006646" y="5231934"/>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cxnSp>
        <p:nvCxnSpPr>
          <p:cNvPr id="10" name="Straight Connector 9">
            <a:extLst>
              <a:ext uri="{FF2B5EF4-FFF2-40B4-BE49-F238E27FC236}">
                <a16:creationId xmlns:a16="http://schemas.microsoft.com/office/drawing/2014/main" id="{44A9B215-BA52-294D-B239-4538955CA0FD}"/>
              </a:ext>
            </a:extLst>
          </p:cNvPr>
          <p:cNvCxnSpPr>
            <a:cxnSpLocks/>
          </p:cNvCxnSpPr>
          <p:nvPr/>
        </p:nvCxnSpPr>
        <p:spPr>
          <a:xfrm flipV="1">
            <a:off x="3679130" y="361349"/>
            <a:ext cx="911625" cy="1122759"/>
          </a:xfrm>
          <a:prstGeom prst="line">
            <a:avLst/>
          </a:prstGeom>
          <a:ln w="25400">
            <a:solidFill>
              <a:schemeClr val="accent1">
                <a:alpha val="84822"/>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9F8B6A5-3076-7D48-986E-8C126FC57752}"/>
              </a:ext>
            </a:extLst>
          </p:cNvPr>
          <p:cNvCxnSpPr>
            <a:cxnSpLocks/>
          </p:cNvCxnSpPr>
          <p:nvPr/>
        </p:nvCxnSpPr>
        <p:spPr>
          <a:xfrm>
            <a:off x="3679130" y="3248466"/>
            <a:ext cx="892869" cy="3229706"/>
          </a:xfrm>
          <a:prstGeom prst="line">
            <a:avLst/>
          </a:prstGeom>
          <a:ln w="25400">
            <a:solidFill>
              <a:schemeClr val="accent1">
                <a:alpha val="84822"/>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7968169-F21B-B444-8CC1-21ABE1594171}"/>
              </a:ext>
            </a:extLst>
          </p:cNvPr>
          <p:cNvCxnSpPr>
            <a:cxnSpLocks/>
          </p:cNvCxnSpPr>
          <p:nvPr/>
        </p:nvCxnSpPr>
        <p:spPr>
          <a:xfrm flipV="1">
            <a:off x="7644832" y="379828"/>
            <a:ext cx="889565" cy="1610771"/>
          </a:xfrm>
          <a:prstGeom prst="line">
            <a:avLst/>
          </a:prstGeom>
          <a:ln w="25400">
            <a:solidFill>
              <a:schemeClr val="accent1">
                <a:alpha val="84822"/>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CA6116-BAFF-0547-8870-141CBCA72224}"/>
              </a:ext>
            </a:extLst>
          </p:cNvPr>
          <p:cNvCxnSpPr>
            <a:cxnSpLocks/>
          </p:cNvCxnSpPr>
          <p:nvPr/>
        </p:nvCxnSpPr>
        <p:spPr>
          <a:xfrm>
            <a:off x="7661027" y="3633148"/>
            <a:ext cx="863040" cy="2936464"/>
          </a:xfrm>
          <a:prstGeom prst="line">
            <a:avLst/>
          </a:prstGeom>
          <a:ln w="25400">
            <a:solidFill>
              <a:schemeClr val="accent1">
                <a:alpha val="84822"/>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1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92C651-8877-6A47-A09F-AD56B7CDEB04}"/>
              </a:ext>
            </a:extLst>
          </p:cNvPr>
          <p:cNvSpPr/>
          <p:nvPr/>
        </p:nvSpPr>
        <p:spPr>
          <a:xfrm>
            <a:off x="918867" y="379828"/>
            <a:ext cx="2715065" cy="6189784"/>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3E40DCF1-3173-9346-81FD-48B91A195DF0}"/>
              </a:ext>
            </a:extLst>
          </p:cNvPr>
          <p:cNvSpPr/>
          <p:nvPr/>
        </p:nvSpPr>
        <p:spPr>
          <a:xfrm>
            <a:off x="1610529" y="1984742"/>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7" name="Rectangle 6">
            <a:extLst>
              <a:ext uri="{FF2B5EF4-FFF2-40B4-BE49-F238E27FC236}">
                <a16:creationId xmlns:a16="http://schemas.microsoft.com/office/drawing/2014/main" id="{E812A16A-6424-464B-AD0D-4B46FE3CBB52}"/>
              </a:ext>
            </a:extLst>
          </p:cNvPr>
          <p:cNvSpPr/>
          <p:nvPr/>
        </p:nvSpPr>
        <p:spPr>
          <a:xfrm>
            <a:off x="1610529" y="4016643"/>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70880AED-0299-1248-820F-868FDFBE08FE}"/>
              </a:ext>
            </a:extLst>
          </p:cNvPr>
          <p:cNvSpPr/>
          <p:nvPr/>
        </p:nvSpPr>
        <p:spPr>
          <a:xfrm>
            <a:off x="2339702" y="2627785"/>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9" name="Rectangle 8">
            <a:extLst>
              <a:ext uri="{FF2B5EF4-FFF2-40B4-BE49-F238E27FC236}">
                <a16:creationId xmlns:a16="http://schemas.microsoft.com/office/drawing/2014/main" id="{8D7CE883-07F4-0044-AB4D-DACB17EE920E}"/>
              </a:ext>
            </a:extLst>
          </p:cNvPr>
          <p:cNvSpPr/>
          <p:nvPr/>
        </p:nvSpPr>
        <p:spPr>
          <a:xfrm>
            <a:off x="2339701" y="3162410"/>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10" name="Rectangle 9">
            <a:extLst>
              <a:ext uri="{FF2B5EF4-FFF2-40B4-BE49-F238E27FC236}">
                <a16:creationId xmlns:a16="http://schemas.microsoft.com/office/drawing/2014/main" id="{FCA0E250-4869-2942-8551-4DB3B70AA324}"/>
              </a:ext>
            </a:extLst>
          </p:cNvPr>
          <p:cNvSpPr/>
          <p:nvPr/>
        </p:nvSpPr>
        <p:spPr>
          <a:xfrm>
            <a:off x="2339702" y="4705509"/>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id="{851C858B-D15F-604E-9B3E-6EE83B2238D6}"/>
              </a:ext>
            </a:extLst>
          </p:cNvPr>
          <p:cNvSpPr/>
          <p:nvPr/>
        </p:nvSpPr>
        <p:spPr>
          <a:xfrm>
            <a:off x="2331147" y="5199275"/>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pic>
        <p:nvPicPr>
          <p:cNvPr id="1030" name="Picture 6" descr="Image result for star wars a new hope 1995 vhs">
            <a:extLst>
              <a:ext uri="{FF2B5EF4-FFF2-40B4-BE49-F238E27FC236}">
                <a16:creationId xmlns:a16="http://schemas.microsoft.com/office/drawing/2014/main" id="{3E8610CE-C29D-EB42-9A2A-A686F228C7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5424" y="408095"/>
            <a:ext cx="3061823" cy="273197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C130F99-5FE5-0C4A-A58A-2835F6224D04}"/>
              </a:ext>
            </a:extLst>
          </p:cNvPr>
          <p:cNvPicPr>
            <a:picLocks noChangeAspect="1"/>
          </p:cNvPicPr>
          <p:nvPr/>
        </p:nvPicPr>
        <p:blipFill>
          <a:blip r:embed="rId3"/>
          <a:stretch>
            <a:fillRect/>
          </a:stretch>
        </p:blipFill>
        <p:spPr>
          <a:xfrm>
            <a:off x="4864608" y="3508250"/>
            <a:ext cx="6961632" cy="2924029"/>
          </a:xfrm>
          <a:prstGeom prst="rect">
            <a:avLst/>
          </a:prstGeom>
        </p:spPr>
      </p:pic>
      <p:pic>
        <p:nvPicPr>
          <p:cNvPr id="1032" name="Picture 8" descr="Image result for star wars film reels">
            <a:extLst>
              <a:ext uri="{FF2B5EF4-FFF2-40B4-BE49-F238E27FC236}">
                <a16:creationId xmlns:a16="http://schemas.microsoft.com/office/drawing/2014/main" id="{AC1668F0-4D70-B342-80F2-61D02B0496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300" y="453297"/>
            <a:ext cx="3259827" cy="2542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02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92C651-8877-6A47-A09F-AD56B7CDEB04}"/>
              </a:ext>
            </a:extLst>
          </p:cNvPr>
          <p:cNvSpPr/>
          <p:nvPr/>
        </p:nvSpPr>
        <p:spPr>
          <a:xfrm>
            <a:off x="918867" y="379828"/>
            <a:ext cx="2715065" cy="6189784"/>
          </a:xfrm>
          <a:prstGeom prst="rect">
            <a:avLst/>
          </a:prstGeom>
          <a:solidFill>
            <a:srgbClr val="3690F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Description Document</a:t>
            </a:r>
          </a:p>
          <a:p>
            <a:pPr algn="ctr"/>
            <a:endParaRPr lang="en-US" dirty="0">
              <a:solidFill>
                <a:schemeClr val="tx1"/>
              </a:solidFill>
            </a:endParaRPr>
          </a:p>
          <a:p>
            <a:pPr algn="ctr"/>
            <a:r>
              <a:rPr lang="en-US" b="1" dirty="0">
                <a:solidFill>
                  <a:schemeClr val="tx1"/>
                </a:solidFill>
              </a:rPr>
              <a:t>Asset Information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6" name="Rectangle 5">
            <a:extLst>
              <a:ext uri="{FF2B5EF4-FFF2-40B4-BE49-F238E27FC236}">
                <a16:creationId xmlns:a16="http://schemas.microsoft.com/office/drawing/2014/main" id="{3E40DCF1-3173-9346-81FD-48B91A195DF0}"/>
              </a:ext>
            </a:extLst>
          </p:cNvPr>
          <p:cNvSpPr/>
          <p:nvPr/>
        </p:nvSpPr>
        <p:spPr>
          <a:xfrm>
            <a:off x="1610529" y="1984742"/>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7" name="Rectangle 6">
            <a:extLst>
              <a:ext uri="{FF2B5EF4-FFF2-40B4-BE49-F238E27FC236}">
                <a16:creationId xmlns:a16="http://schemas.microsoft.com/office/drawing/2014/main" id="{E812A16A-6424-464B-AD0D-4B46FE3CBB52}"/>
              </a:ext>
            </a:extLst>
          </p:cNvPr>
          <p:cNvSpPr/>
          <p:nvPr/>
        </p:nvSpPr>
        <p:spPr>
          <a:xfrm>
            <a:off x="1610529" y="4016643"/>
            <a:ext cx="2384474" cy="1676399"/>
          </a:xfrm>
          <a:prstGeom prst="rect">
            <a:avLst/>
          </a:prstGeom>
          <a:solidFill>
            <a:srgbClr val="FF473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Instantiation</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70880AED-0299-1248-820F-868FDFBE08FE}"/>
              </a:ext>
            </a:extLst>
          </p:cNvPr>
          <p:cNvSpPr/>
          <p:nvPr/>
        </p:nvSpPr>
        <p:spPr>
          <a:xfrm>
            <a:off x="2339701" y="2644014"/>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9" name="Rectangle 8">
            <a:extLst>
              <a:ext uri="{FF2B5EF4-FFF2-40B4-BE49-F238E27FC236}">
                <a16:creationId xmlns:a16="http://schemas.microsoft.com/office/drawing/2014/main" id="{8D7CE883-07F4-0044-AB4D-DACB17EE920E}"/>
              </a:ext>
            </a:extLst>
          </p:cNvPr>
          <p:cNvSpPr/>
          <p:nvPr/>
        </p:nvSpPr>
        <p:spPr>
          <a:xfrm>
            <a:off x="2339702" y="3140073"/>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10" name="Rectangle 9">
            <a:extLst>
              <a:ext uri="{FF2B5EF4-FFF2-40B4-BE49-F238E27FC236}">
                <a16:creationId xmlns:a16="http://schemas.microsoft.com/office/drawing/2014/main" id="{FCA0E250-4869-2942-8551-4DB3B70AA324}"/>
              </a:ext>
            </a:extLst>
          </p:cNvPr>
          <p:cNvSpPr/>
          <p:nvPr/>
        </p:nvSpPr>
        <p:spPr>
          <a:xfrm>
            <a:off x="2339702" y="4705509"/>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sp>
        <p:nvSpPr>
          <p:cNvPr id="11" name="Rectangle 10">
            <a:extLst>
              <a:ext uri="{FF2B5EF4-FFF2-40B4-BE49-F238E27FC236}">
                <a16:creationId xmlns:a16="http://schemas.microsoft.com/office/drawing/2014/main" id="{851C858B-D15F-604E-9B3E-6EE83B2238D6}"/>
              </a:ext>
            </a:extLst>
          </p:cNvPr>
          <p:cNvSpPr/>
          <p:nvPr/>
        </p:nvSpPr>
        <p:spPr>
          <a:xfrm>
            <a:off x="2339700" y="5195017"/>
            <a:ext cx="1908517" cy="368177"/>
          </a:xfrm>
          <a:prstGeom prst="rect">
            <a:avLst/>
          </a:prstGeom>
          <a:solidFill>
            <a:srgbClr val="FFA2A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Essence Track</a:t>
            </a:r>
          </a:p>
          <a:p>
            <a:pPr algn="ctr"/>
            <a:endParaRPr lang="en-US" dirty="0">
              <a:solidFill>
                <a:schemeClr val="tx1"/>
              </a:solidFill>
            </a:endParaRPr>
          </a:p>
          <a:p>
            <a:pPr algn="ctr"/>
            <a:endParaRPr lang="en-US" dirty="0">
              <a:solidFill>
                <a:schemeClr val="tx1"/>
              </a:solidFill>
            </a:endParaRPr>
          </a:p>
        </p:txBody>
      </p:sp>
      <p:pic>
        <p:nvPicPr>
          <p:cNvPr id="12" name="Picture 11">
            <a:extLst>
              <a:ext uri="{FF2B5EF4-FFF2-40B4-BE49-F238E27FC236}">
                <a16:creationId xmlns:a16="http://schemas.microsoft.com/office/drawing/2014/main" id="{9CD86519-4293-2046-8C96-0F3C365757D9}"/>
              </a:ext>
            </a:extLst>
          </p:cNvPr>
          <p:cNvPicPr>
            <a:picLocks noChangeAspect="1"/>
          </p:cNvPicPr>
          <p:nvPr/>
        </p:nvPicPr>
        <p:blipFill rotWithShape="1">
          <a:blip r:embed="rId3"/>
          <a:srcRect l="1255" r="51413" b="42167"/>
          <a:stretch/>
        </p:blipFill>
        <p:spPr>
          <a:xfrm>
            <a:off x="4373928" y="-1"/>
            <a:ext cx="6018609" cy="6893349"/>
          </a:xfrm>
          <a:prstGeom prst="rect">
            <a:avLst/>
          </a:prstGeom>
        </p:spPr>
      </p:pic>
      <p:pic>
        <p:nvPicPr>
          <p:cNvPr id="13" name="Picture 12">
            <a:extLst>
              <a:ext uri="{FF2B5EF4-FFF2-40B4-BE49-F238E27FC236}">
                <a16:creationId xmlns:a16="http://schemas.microsoft.com/office/drawing/2014/main" id="{73468C2C-FB4A-FD41-BF2E-3DD5B3FAB9DD}"/>
              </a:ext>
            </a:extLst>
          </p:cNvPr>
          <p:cNvPicPr>
            <a:picLocks noChangeAspect="1"/>
          </p:cNvPicPr>
          <p:nvPr/>
        </p:nvPicPr>
        <p:blipFill rotWithShape="1">
          <a:blip r:embed="rId3"/>
          <a:srcRect t="71942" r="65350" b="15063"/>
          <a:stretch/>
        </p:blipFill>
        <p:spPr>
          <a:xfrm>
            <a:off x="7897538" y="5409028"/>
            <a:ext cx="4125130" cy="1448972"/>
          </a:xfrm>
          <a:prstGeom prst="rect">
            <a:avLst/>
          </a:prstGeom>
        </p:spPr>
      </p:pic>
    </p:spTree>
    <p:extLst>
      <p:ext uri="{BB962C8B-B14F-4D97-AF65-F5344CB8AC3E}">
        <p14:creationId xmlns:p14="http://schemas.microsoft.com/office/powerpoint/2010/main" val="202905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676891-00AC-CF4B-8E25-299DC2E7FA54}"/>
              </a:ext>
            </a:extLst>
          </p:cNvPr>
          <p:cNvPicPr>
            <a:picLocks noChangeAspect="1"/>
          </p:cNvPicPr>
          <p:nvPr/>
        </p:nvPicPr>
        <p:blipFill>
          <a:blip r:embed="rId3"/>
          <a:stretch>
            <a:fillRect/>
          </a:stretch>
        </p:blipFill>
        <p:spPr>
          <a:xfrm>
            <a:off x="142223" y="192467"/>
            <a:ext cx="12590467" cy="6473065"/>
          </a:xfrm>
          <a:prstGeom prst="rect">
            <a:avLst/>
          </a:prstGeom>
        </p:spPr>
      </p:pic>
    </p:spTree>
    <p:extLst>
      <p:ext uri="{BB962C8B-B14F-4D97-AF65-F5344CB8AC3E}">
        <p14:creationId xmlns:p14="http://schemas.microsoft.com/office/powerpoint/2010/main" val="29858089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{9071FBB8-02AC-174D-A74D-4D881D996BBC}tf16401378</Template>
  <TotalTime>23356</TotalTime>
  <Words>1295</Words>
  <Application>Microsoft Macintosh PowerPoint</Application>
  <PresentationFormat>Widescreen</PresentationFormat>
  <Paragraphs>597</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PBCore Structure</vt:lpstr>
      <vt:lpstr>PowerPoint Presentation</vt:lpstr>
      <vt:lpstr>PowerPoint Presentation</vt:lpstr>
      <vt:lpstr> 1. Types of PBCore records  a. Description Documents  b. Instantiation Documents  c. Collection Documents  2. PBCore Elements  a. Asset Elements  b. Instantiation Elements  c. Attributes</vt:lpstr>
      <vt:lpstr> 1. Types of PBCore records  a. Description Documents  b. Instantiation Documents  c. Collection Documents    </vt:lpstr>
      <vt:lpstr>PowerPoint Presentation</vt:lpstr>
      <vt:lpstr>PowerPoint Presentation</vt:lpstr>
      <vt:lpstr>PowerPoint Presentation</vt:lpstr>
      <vt:lpstr>PowerPoint Presentation</vt:lpstr>
      <vt:lpstr>PowerPoint Presentation</vt:lpstr>
      <vt:lpstr>PowerPoint Presentation</vt:lpstr>
      <vt:lpstr>2. PBCore Elements  a. Asset Elements  b. Instantiation Elements  c.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rebecca_fraimow@wgbh.org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Concepts in Audiovisual Metadata</dc:title>
  <dc:creator>Rebecca Fraimow</dc:creator>
  <cp:lastModifiedBy>Rebecca Fraimow</cp:lastModifiedBy>
  <cp:revision>42</cp:revision>
  <dcterms:created xsi:type="dcterms:W3CDTF">2021-04-27T21:20:14Z</dcterms:created>
  <dcterms:modified xsi:type="dcterms:W3CDTF">2021-07-14T20:07:39Z</dcterms:modified>
</cp:coreProperties>
</file>