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73" r:id="rId2"/>
    <p:sldId id="467" r:id="rId3"/>
    <p:sldId id="495" r:id="rId4"/>
    <p:sldId id="256" r:id="rId5"/>
    <p:sldId id="262" r:id="rId6"/>
    <p:sldId id="468" r:id="rId7"/>
    <p:sldId id="494" r:id="rId8"/>
    <p:sldId id="496" r:id="rId9"/>
    <p:sldId id="475" r:id="rId10"/>
    <p:sldId id="501" r:id="rId11"/>
    <p:sldId id="476" r:id="rId12"/>
    <p:sldId id="497" r:id="rId13"/>
    <p:sldId id="498" r:id="rId14"/>
    <p:sldId id="499" r:id="rId15"/>
    <p:sldId id="485" r:id="rId16"/>
    <p:sldId id="477" r:id="rId17"/>
    <p:sldId id="281" r:id="rId18"/>
    <p:sldId id="478" r:id="rId19"/>
    <p:sldId id="500" r:id="rId20"/>
    <p:sldId id="491" r:id="rId21"/>
    <p:sldId id="492" r:id="rId22"/>
    <p:sldId id="493" r:id="rId23"/>
    <p:sldId id="489" r:id="rId24"/>
    <p:sldId id="4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868"/>
    <p:restoredTop sz="94646"/>
  </p:normalViewPr>
  <p:slideViewPr>
    <p:cSldViewPr snapToGrid="0" snapToObjects="1">
      <p:cViewPr varScale="1">
        <p:scale>
          <a:sx n="98" d="100"/>
          <a:sy n="98" d="100"/>
        </p:scale>
        <p:origin x="232" y="408"/>
      </p:cViewPr>
      <p:guideLst/>
    </p:cSldViewPr>
  </p:slideViewPr>
  <p:notesTextViewPr>
    <p:cViewPr>
      <p:scale>
        <a:sx n="1" d="1"/>
        <a:sy n="1" d="1"/>
      </p:scale>
      <p:origin x="0" y="0"/>
    </p:cViewPr>
  </p:notesTextViewPr>
  <p:notesViewPr>
    <p:cSldViewPr snapToGrid="0" snapToObjects="1">
      <p:cViewPr varScale="1">
        <p:scale>
          <a:sx n="87" d="100"/>
          <a:sy n="87" d="100"/>
        </p:scale>
        <p:origin x="269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E1BCFE-084D-4979-BDC2-68B5E42FB7C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3ED39F9-8102-4FE3-9471-90EC3EC55F5B}">
      <dgm:prSet/>
      <dgm:spPr/>
      <dgm:t>
        <a:bodyPr/>
        <a:lstStyle/>
        <a:p>
          <a:r>
            <a:rPr lang="en-US" dirty="0" err="1"/>
            <a:t>pbcoreAssetType</a:t>
          </a:r>
          <a:endParaRPr lang="en-US" dirty="0"/>
        </a:p>
      </dgm:t>
    </dgm:pt>
    <dgm:pt modelId="{03BB3EA4-E9A5-4C79-9528-BB1CFC470BD5}" type="parTrans" cxnId="{A62EDFE5-CDCA-472D-A17A-55E0DA85A130}">
      <dgm:prSet/>
      <dgm:spPr/>
      <dgm:t>
        <a:bodyPr/>
        <a:lstStyle/>
        <a:p>
          <a:endParaRPr lang="en-US"/>
        </a:p>
      </dgm:t>
    </dgm:pt>
    <dgm:pt modelId="{4135AC00-D9EC-488D-A4B0-37DD0FEBB228}" type="sibTrans" cxnId="{A62EDFE5-CDCA-472D-A17A-55E0DA85A130}">
      <dgm:prSet/>
      <dgm:spPr/>
      <dgm:t>
        <a:bodyPr/>
        <a:lstStyle/>
        <a:p>
          <a:endParaRPr lang="en-US"/>
        </a:p>
      </dgm:t>
    </dgm:pt>
    <dgm:pt modelId="{E506E23A-B108-45FF-8130-3F4BAC620466}">
      <dgm:prSet/>
      <dgm:spPr/>
      <dgm:t>
        <a:bodyPr/>
        <a:lstStyle/>
        <a:p>
          <a:r>
            <a:rPr lang="en-US" dirty="0"/>
            <a:t>@</a:t>
          </a:r>
          <a:r>
            <a:rPr lang="en-US" dirty="0" err="1"/>
            <a:t>dateType</a:t>
          </a:r>
          <a:endParaRPr lang="en-US" dirty="0"/>
        </a:p>
      </dgm:t>
    </dgm:pt>
    <dgm:pt modelId="{E5AAA470-4010-41F8-ABA2-F50E528C9CAA}" type="parTrans" cxnId="{05069441-C2FA-41D8-A1F7-5B968392BBA8}">
      <dgm:prSet/>
      <dgm:spPr/>
      <dgm:t>
        <a:bodyPr/>
        <a:lstStyle/>
        <a:p>
          <a:endParaRPr lang="en-US"/>
        </a:p>
      </dgm:t>
    </dgm:pt>
    <dgm:pt modelId="{641BEA05-988F-43F3-8E6A-EC8018908300}" type="sibTrans" cxnId="{05069441-C2FA-41D8-A1F7-5B968392BBA8}">
      <dgm:prSet/>
      <dgm:spPr/>
      <dgm:t>
        <a:bodyPr/>
        <a:lstStyle/>
        <a:p>
          <a:endParaRPr lang="en-US"/>
        </a:p>
      </dgm:t>
    </dgm:pt>
    <dgm:pt modelId="{61D5C39D-1435-4658-B918-8D2AB057DABF}">
      <dgm:prSet/>
      <dgm:spPr/>
      <dgm:t>
        <a:bodyPr/>
        <a:lstStyle/>
        <a:p>
          <a:r>
            <a:rPr lang="en-US" dirty="0"/>
            <a:t>@</a:t>
          </a:r>
          <a:r>
            <a:rPr lang="en-US" dirty="0" err="1"/>
            <a:t>titleType</a:t>
          </a:r>
          <a:endParaRPr lang="en-US" dirty="0"/>
        </a:p>
      </dgm:t>
    </dgm:pt>
    <dgm:pt modelId="{D1AC3666-C52F-4E19-9D3E-8447987ACC7F}" type="parTrans" cxnId="{B1A2B4E6-E4D2-4399-8AEF-739028C17FA7}">
      <dgm:prSet/>
      <dgm:spPr/>
      <dgm:t>
        <a:bodyPr/>
        <a:lstStyle/>
        <a:p>
          <a:endParaRPr lang="en-US"/>
        </a:p>
      </dgm:t>
    </dgm:pt>
    <dgm:pt modelId="{D915625B-ECCE-4710-B120-3A4139AF0DB4}" type="sibTrans" cxnId="{B1A2B4E6-E4D2-4399-8AEF-739028C17FA7}">
      <dgm:prSet/>
      <dgm:spPr/>
      <dgm:t>
        <a:bodyPr/>
        <a:lstStyle/>
        <a:p>
          <a:endParaRPr lang="en-US"/>
        </a:p>
      </dgm:t>
    </dgm:pt>
    <dgm:pt modelId="{5DA9F734-06FD-43EE-9C10-C18F5AC0C2CE}">
      <dgm:prSet/>
      <dgm:spPr/>
      <dgm:t>
        <a:bodyPr/>
        <a:lstStyle/>
        <a:p>
          <a:r>
            <a:rPr lang="en-US" dirty="0"/>
            <a:t>@</a:t>
          </a:r>
          <a:r>
            <a:rPr lang="en-US" dirty="0" err="1"/>
            <a:t>descriptionType</a:t>
          </a:r>
          <a:endParaRPr lang="en-US" dirty="0"/>
        </a:p>
      </dgm:t>
    </dgm:pt>
    <dgm:pt modelId="{36872C0E-B3AF-446B-B7C6-BFA357F9E34A}" type="parTrans" cxnId="{41463C7E-BAF2-4154-BA27-F297D0C54849}">
      <dgm:prSet/>
      <dgm:spPr/>
      <dgm:t>
        <a:bodyPr/>
        <a:lstStyle/>
        <a:p>
          <a:endParaRPr lang="en-US"/>
        </a:p>
      </dgm:t>
    </dgm:pt>
    <dgm:pt modelId="{73764738-8AC7-4863-B5B1-909C024720F5}" type="sibTrans" cxnId="{41463C7E-BAF2-4154-BA27-F297D0C54849}">
      <dgm:prSet/>
      <dgm:spPr/>
      <dgm:t>
        <a:bodyPr/>
        <a:lstStyle/>
        <a:p>
          <a:endParaRPr lang="en-US"/>
        </a:p>
      </dgm:t>
    </dgm:pt>
    <dgm:pt modelId="{9DA5735F-9F83-468B-A673-79D54A3B760E}">
      <dgm:prSet/>
      <dgm:spPr/>
      <dgm:t>
        <a:bodyPr/>
        <a:lstStyle/>
        <a:p>
          <a:r>
            <a:rPr lang="en-US" dirty="0" err="1"/>
            <a:t>pbcoreRelationType</a:t>
          </a:r>
          <a:endParaRPr lang="en-US" dirty="0"/>
        </a:p>
      </dgm:t>
    </dgm:pt>
    <dgm:pt modelId="{BCFB8B3D-3F39-4FF4-BB80-6D27437790B3}" type="parTrans" cxnId="{961122DA-5413-4C87-946F-5BF7280F35CF}">
      <dgm:prSet/>
      <dgm:spPr/>
      <dgm:t>
        <a:bodyPr/>
        <a:lstStyle/>
        <a:p>
          <a:endParaRPr lang="en-US"/>
        </a:p>
      </dgm:t>
    </dgm:pt>
    <dgm:pt modelId="{A41D845E-FCC0-4816-8C8A-75839E28E752}" type="sibTrans" cxnId="{961122DA-5413-4C87-946F-5BF7280F35CF}">
      <dgm:prSet/>
      <dgm:spPr/>
      <dgm:t>
        <a:bodyPr/>
        <a:lstStyle/>
        <a:p>
          <a:endParaRPr lang="en-US"/>
        </a:p>
      </dgm:t>
    </dgm:pt>
    <dgm:pt modelId="{20DC8D78-7ED3-4C31-BF63-651521487EFC}">
      <dgm:prSet/>
      <dgm:spPr/>
      <dgm:t>
        <a:bodyPr/>
        <a:lstStyle/>
        <a:p>
          <a:r>
            <a:rPr lang="en-US" dirty="0" err="1"/>
            <a:t>instantiationRelationType</a:t>
          </a:r>
          <a:endParaRPr lang="en-US" dirty="0"/>
        </a:p>
      </dgm:t>
    </dgm:pt>
    <dgm:pt modelId="{3581976E-6CB8-4117-9AB3-1BDF3AFFAB45}" type="parTrans" cxnId="{AB1ECDDC-8ACF-4EEE-8146-B63049D08C90}">
      <dgm:prSet/>
      <dgm:spPr/>
      <dgm:t>
        <a:bodyPr/>
        <a:lstStyle/>
        <a:p>
          <a:endParaRPr lang="en-US"/>
        </a:p>
      </dgm:t>
    </dgm:pt>
    <dgm:pt modelId="{31A0FE43-11D6-4267-AB15-EEEE05AACCD1}" type="sibTrans" cxnId="{AB1ECDDC-8ACF-4EEE-8146-B63049D08C90}">
      <dgm:prSet/>
      <dgm:spPr/>
      <dgm:t>
        <a:bodyPr/>
        <a:lstStyle/>
        <a:p>
          <a:endParaRPr lang="en-US"/>
        </a:p>
      </dgm:t>
    </dgm:pt>
    <dgm:pt modelId="{627831CC-10B3-1F41-86EA-8BCC657EF1BE}" type="pres">
      <dgm:prSet presAssocID="{CFE1BCFE-084D-4979-BDC2-68B5E42FB7C7}" presName="linear" presStyleCnt="0">
        <dgm:presLayoutVars>
          <dgm:animLvl val="lvl"/>
          <dgm:resizeHandles val="exact"/>
        </dgm:presLayoutVars>
      </dgm:prSet>
      <dgm:spPr/>
    </dgm:pt>
    <dgm:pt modelId="{A0C85359-923C-AE4B-8369-3DA2ACF1F5C3}" type="pres">
      <dgm:prSet presAssocID="{63ED39F9-8102-4FE3-9471-90EC3EC55F5B}" presName="parentText" presStyleLbl="node1" presStyleIdx="0" presStyleCnt="6">
        <dgm:presLayoutVars>
          <dgm:chMax val="0"/>
          <dgm:bulletEnabled val="1"/>
        </dgm:presLayoutVars>
      </dgm:prSet>
      <dgm:spPr/>
    </dgm:pt>
    <dgm:pt modelId="{F9B937F8-BE4A-2345-A989-D6A20242BF84}" type="pres">
      <dgm:prSet presAssocID="{4135AC00-D9EC-488D-A4B0-37DD0FEBB228}" presName="spacer" presStyleCnt="0"/>
      <dgm:spPr/>
    </dgm:pt>
    <dgm:pt modelId="{11B1DBAC-88BE-4F42-A868-68B4A72EBF99}" type="pres">
      <dgm:prSet presAssocID="{E506E23A-B108-45FF-8130-3F4BAC620466}" presName="parentText" presStyleLbl="node1" presStyleIdx="1" presStyleCnt="6">
        <dgm:presLayoutVars>
          <dgm:chMax val="0"/>
          <dgm:bulletEnabled val="1"/>
        </dgm:presLayoutVars>
      </dgm:prSet>
      <dgm:spPr/>
    </dgm:pt>
    <dgm:pt modelId="{6FAC18A7-D691-BF48-BF45-5D7EB3E4D460}" type="pres">
      <dgm:prSet presAssocID="{641BEA05-988F-43F3-8E6A-EC8018908300}" presName="spacer" presStyleCnt="0"/>
      <dgm:spPr/>
    </dgm:pt>
    <dgm:pt modelId="{9BD1514C-4FE3-AF40-9043-AC2587AEB304}" type="pres">
      <dgm:prSet presAssocID="{61D5C39D-1435-4658-B918-8D2AB057DABF}" presName="parentText" presStyleLbl="node1" presStyleIdx="2" presStyleCnt="6">
        <dgm:presLayoutVars>
          <dgm:chMax val="0"/>
          <dgm:bulletEnabled val="1"/>
        </dgm:presLayoutVars>
      </dgm:prSet>
      <dgm:spPr/>
    </dgm:pt>
    <dgm:pt modelId="{18237669-D2F4-EE47-9A24-677A52452BC7}" type="pres">
      <dgm:prSet presAssocID="{D915625B-ECCE-4710-B120-3A4139AF0DB4}" presName="spacer" presStyleCnt="0"/>
      <dgm:spPr/>
    </dgm:pt>
    <dgm:pt modelId="{29FC80A7-ECC7-1C40-A580-6A0209B51131}" type="pres">
      <dgm:prSet presAssocID="{5DA9F734-06FD-43EE-9C10-C18F5AC0C2CE}" presName="parentText" presStyleLbl="node1" presStyleIdx="3" presStyleCnt="6">
        <dgm:presLayoutVars>
          <dgm:chMax val="0"/>
          <dgm:bulletEnabled val="1"/>
        </dgm:presLayoutVars>
      </dgm:prSet>
      <dgm:spPr/>
    </dgm:pt>
    <dgm:pt modelId="{25F6AF58-6357-5E4D-BB2E-6A33970795FC}" type="pres">
      <dgm:prSet presAssocID="{73764738-8AC7-4863-B5B1-909C024720F5}" presName="spacer" presStyleCnt="0"/>
      <dgm:spPr/>
    </dgm:pt>
    <dgm:pt modelId="{032EE91B-61BA-114F-809E-6C39846BB65D}" type="pres">
      <dgm:prSet presAssocID="{9DA5735F-9F83-468B-A673-79D54A3B760E}" presName="parentText" presStyleLbl="node1" presStyleIdx="4" presStyleCnt="6">
        <dgm:presLayoutVars>
          <dgm:chMax val="0"/>
          <dgm:bulletEnabled val="1"/>
        </dgm:presLayoutVars>
      </dgm:prSet>
      <dgm:spPr/>
    </dgm:pt>
    <dgm:pt modelId="{E778DB93-CB57-554B-8137-6F7D3BFC495E}" type="pres">
      <dgm:prSet presAssocID="{A41D845E-FCC0-4816-8C8A-75839E28E752}" presName="spacer" presStyleCnt="0"/>
      <dgm:spPr/>
    </dgm:pt>
    <dgm:pt modelId="{0FED2BFC-6C4B-D945-99F6-0B479861B6F8}" type="pres">
      <dgm:prSet presAssocID="{20DC8D78-7ED3-4C31-BF63-651521487EFC}" presName="parentText" presStyleLbl="node1" presStyleIdx="5" presStyleCnt="6">
        <dgm:presLayoutVars>
          <dgm:chMax val="0"/>
          <dgm:bulletEnabled val="1"/>
        </dgm:presLayoutVars>
      </dgm:prSet>
      <dgm:spPr/>
    </dgm:pt>
  </dgm:ptLst>
  <dgm:cxnLst>
    <dgm:cxn modelId="{B1192C00-02F2-DC46-917E-B186ED0F567E}" type="presOf" srcId="{E506E23A-B108-45FF-8130-3F4BAC620466}" destId="{11B1DBAC-88BE-4F42-A868-68B4A72EBF99}" srcOrd="0" destOrd="0" presId="urn:microsoft.com/office/officeart/2005/8/layout/vList2"/>
    <dgm:cxn modelId="{B0463102-D73B-074D-872F-D1F4F162CF12}" type="presOf" srcId="{63ED39F9-8102-4FE3-9471-90EC3EC55F5B}" destId="{A0C85359-923C-AE4B-8369-3DA2ACF1F5C3}" srcOrd="0" destOrd="0" presId="urn:microsoft.com/office/officeart/2005/8/layout/vList2"/>
    <dgm:cxn modelId="{05069441-C2FA-41D8-A1F7-5B968392BBA8}" srcId="{CFE1BCFE-084D-4979-BDC2-68B5E42FB7C7}" destId="{E506E23A-B108-45FF-8130-3F4BAC620466}" srcOrd="1" destOrd="0" parTransId="{E5AAA470-4010-41F8-ABA2-F50E528C9CAA}" sibTransId="{641BEA05-988F-43F3-8E6A-EC8018908300}"/>
    <dgm:cxn modelId="{43DDDE49-FB54-8841-B79F-56F505A8F221}" type="presOf" srcId="{9DA5735F-9F83-468B-A673-79D54A3B760E}" destId="{032EE91B-61BA-114F-809E-6C39846BB65D}" srcOrd="0" destOrd="0" presId="urn:microsoft.com/office/officeart/2005/8/layout/vList2"/>
    <dgm:cxn modelId="{8CD1C958-1A19-3144-8D23-CFDF752861AA}" type="presOf" srcId="{20DC8D78-7ED3-4C31-BF63-651521487EFC}" destId="{0FED2BFC-6C4B-D945-99F6-0B479861B6F8}" srcOrd="0" destOrd="0" presId="urn:microsoft.com/office/officeart/2005/8/layout/vList2"/>
    <dgm:cxn modelId="{89C0FE79-1E8A-A346-AAC6-29E55D850E5A}" type="presOf" srcId="{61D5C39D-1435-4658-B918-8D2AB057DABF}" destId="{9BD1514C-4FE3-AF40-9043-AC2587AEB304}" srcOrd="0" destOrd="0" presId="urn:microsoft.com/office/officeart/2005/8/layout/vList2"/>
    <dgm:cxn modelId="{41463C7E-BAF2-4154-BA27-F297D0C54849}" srcId="{CFE1BCFE-084D-4979-BDC2-68B5E42FB7C7}" destId="{5DA9F734-06FD-43EE-9C10-C18F5AC0C2CE}" srcOrd="3" destOrd="0" parTransId="{36872C0E-B3AF-446B-B7C6-BFA357F9E34A}" sibTransId="{73764738-8AC7-4863-B5B1-909C024720F5}"/>
    <dgm:cxn modelId="{3FCDC0AE-C74C-8B49-BE6E-FBE2DBBDB8DC}" type="presOf" srcId="{CFE1BCFE-084D-4979-BDC2-68B5E42FB7C7}" destId="{627831CC-10B3-1F41-86EA-8BCC657EF1BE}" srcOrd="0" destOrd="0" presId="urn:microsoft.com/office/officeart/2005/8/layout/vList2"/>
    <dgm:cxn modelId="{1D49E0CE-479D-FC47-9E48-B66D3A57AAAD}" type="presOf" srcId="{5DA9F734-06FD-43EE-9C10-C18F5AC0C2CE}" destId="{29FC80A7-ECC7-1C40-A580-6A0209B51131}" srcOrd="0" destOrd="0" presId="urn:microsoft.com/office/officeart/2005/8/layout/vList2"/>
    <dgm:cxn modelId="{961122DA-5413-4C87-946F-5BF7280F35CF}" srcId="{CFE1BCFE-084D-4979-BDC2-68B5E42FB7C7}" destId="{9DA5735F-9F83-468B-A673-79D54A3B760E}" srcOrd="4" destOrd="0" parTransId="{BCFB8B3D-3F39-4FF4-BB80-6D27437790B3}" sibTransId="{A41D845E-FCC0-4816-8C8A-75839E28E752}"/>
    <dgm:cxn modelId="{AB1ECDDC-8ACF-4EEE-8146-B63049D08C90}" srcId="{CFE1BCFE-084D-4979-BDC2-68B5E42FB7C7}" destId="{20DC8D78-7ED3-4C31-BF63-651521487EFC}" srcOrd="5" destOrd="0" parTransId="{3581976E-6CB8-4117-9AB3-1BDF3AFFAB45}" sibTransId="{31A0FE43-11D6-4267-AB15-EEEE05AACCD1}"/>
    <dgm:cxn modelId="{A62EDFE5-CDCA-472D-A17A-55E0DA85A130}" srcId="{CFE1BCFE-084D-4979-BDC2-68B5E42FB7C7}" destId="{63ED39F9-8102-4FE3-9471-90EC3EC55F5B}" srcOrd="0" destOrd="0" parTransId="{03BB3EA4-E9A5-4C79-9528-BB1CFC470BD5}" sibTransId="{4135AC00-D9EC-488D-A4B0-37DD0FEBB228}"/>
    <dgm:cxn modelId="{B1A2B4E6-E4D2-4399-8AEF-739028C17FA7}" srcId="{CFE1BCFE-084D-4979-BDC2-68B5E42FB7C7}" destId="{61D5C39D-1435-4658-B918-8D2AB057DABF}" srcOrd="2" destOrd="0" parTransId="{D1AC3666-C52F-4E19-9D3E-8447987ACC7F}" sibTransId="{D915625B-ECCE-4710-B120-3A4139AF0DB4}"/>
    <dgm:cxn modelId="{05B0578B-8D25-1A4C-857B-BD9F370E8FA5}" type="presParOf" srcId="{627831CC-10B3-1F41-86EA-8BCC657EF1BE}" destId="{A0C85359-923C-AE4B-8369-3DA2ACF1F5C3}" srcOrd="0" destOrd="0" presId="urn:microsoft.com/office/officeart/2005/8/layout/vList2"/>
    <dgm:cxn modelId="{A699DAB6-13B2-B244-BC18-7DDCB4DE6A52}" type="presParOf" srcId="{627831CC-10B3-1F41-86EA-8BCC657EF1BE}" destId="{F9B937F8-BE4A-2345-A989-D6A20242BF84}" srcOrd="1" destOrd="0" presId="urn:microsoft.com/office/officeart/2005/8/layout/vList2"/>
    <dgm:cxn modelId="{DB58180A-E212-2940-9A2E-263B16B87951}" type="presParOf" srcId="{627831CC-10B3-1F41-86EA-8BCC657EF1BE}" destId="{11B1DBAC-88BE-4F42-A868-68B4A72EBF99}" srcOrd="2" destOrd="0" presId="urn:microsoft.com/office/officeart/2005/8/layout/vList2"/>
    <dgm:cxn modelId="{A18519F3-70D9-8948-A303-8F08F8C27C7B}" type="presParOf" srcId="{627831CC-10B3-1F41-86EA-8BCC657EF1BE}" destId="{6FAC18A7-D691-BF48-BF45-5D7EB3E4D460}" srcOrd="3" destOrd="0" presId="urn:microsoft.com/office/officeart/2005/8/layout/vList2"/>
    <dgm:cxn modelId="{93880695-86DC-7549-AAD3-AA06DA8F9A0B}" type="presParOf" srcId="{627831CC-10B3-1F41-86EA-8BCC657EF1BE}" destId="{9BD1514C-4FE3-AF40-9043-AC2587AEB304}" srcOrd="4" destOrd="0" presId="urn:microsoft.com/office/officeart/2005/8/layout/vList2"/>
    <dgm:cxn modelId="{5A5E39D4-DA2F-754B-9B8C-5BBCB0B13912}" type="presParOf" srcId="{627831CC-10B3-1F41-86EA-8BCC657EF1BE}" destId="{18237669-D2F4-EE47-9A24-677A52452BC7}" srcOrd="5" destOrd="0" presId="urn:microsoft.com/office/officeart/2005/8/layout/vList2"/>
    <dgm:cxn modelId="{D72315A3-56CF-E345-9825-1BB7BFBB56BB}" type="presParOf" srcId="{627831CC-10B3-1F41-86EA-8BCC657EF1BE}" destId="{29FC80A7-ECC7-1C40-A580-6A0209B51131}" srcOrd="6" destOrd="0" presId="urn:microsoft.com/office/officeart/2005/8/layout/vList2"/>
    <dgm:cxn modelId="{3422F7A5-9675-154D-97E9-1C82032184C8}" type="presParOf" srcId="{627831CC-10B3-1F41-86EA-8BCC657EF1BE}" destId="{25F6AF58-6357-5E4D-BB2E-6A33970795FC}" srcOrd="7" destOrd="0" presId="urn:microsoft.com/office/officeart/2005/8/layout/vList2"/>
    <dgm:cxn modelId="{8E791A23-F7C5-704B-AEAD-B9543BA24B6C}" type="presParOf" srcId="{627831CC-10B3-1F41-86EA-8BCC657EF1BE}" destId="{032EE91B-61BA-114F-809E-6C39846BB65D}" srcOrd="8" destOrd="0" presId="urn:microsoft.com/office/officeart/2005/8/layout/vList2"/>
    <dgm:cxn modelId="{7795D965-6CCA-D54C-963E-E1C373AE8CC7}" type="presParOf" srcId="{627831CC-10B3-1F41-86EA-8BCC657EF1BE}" destId="{E778DB93-CB57-554B-8137-6F7D3BFC495E}" srcOrd="9" destOrd="0" presId="urn:microsoft.com/office/officeart/2005/8/layout/vList2"/>
    <dgm:cxn modelId="{F10C6105-86CE-0F45-BB30-25FA5B47EF65}" type="presParOf" srcId="{627831CC-10B3-1F41-86EA-8BCC657EF1BE}" destId="{0FED2BFC-6C4B-D945-99F6-0B479861B6F8}"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85359-923C-AE4B-8369-3DA2ACF1F5C3}">
      <dsp:nvSpPr>
        <dsp:cNvPr id="0" name=""/>
        <dsp:cNvSpPr/>
      </dsp:nvSpPr>
      <dsp:spPr>
        <a:xfrm>
          <a:off x="0" y="45817"/>
          <a:ext cx="4082173"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err="1"/>
            <a:t>pbcoreAssetType</a:t>
          </a:r>
          <a:endParaRPr lang="en-US" sz="2800" kern="1200" dirty="0"/>
        </a:p>
      </dsp:txBody>
      <dsp:txXfrm>
        <a:off x="32784" y="78601"/>
        <a:ext cx="4016605" cy="606012"/>
      </dsp:txXfrm>
    </dsp:sp>
    <dsp:sp modelId="{11B1DBAC-88BE-4F42-A868-68B4A72EBF99}">
      <dsp:nvSpPr>
        <dsp:cNvPr id="0" name=""/>
        <dsp:cNvSpPr/>
      </dsp:nvSpPr>
      <dsp:spPr>
        <a:xfrm>
          <a:off x="0" y="798037"/>
          <a:ext cx="4082173"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a:t>
          </a:r>
          <a:r>
            <a:rPr lang="en-US" sz="2800" kern="1200" dirty="0" err="1"/>
            <a:t>dateType</a:t>
          </a:r>
          <a:endParaRPr lang="en-US" sz="2800" kern="1200" dirty="0"/>
        </a:p>
      </dsp:txBody>
      <dsp:txXfrm>
        <a:off x="32784" y="830821"/>
        <a:ext cx="4016605" cy="606012"/>
      </dsp:txXfrm>
    </dsp:sp>
    <dsp:sp modelId="{9BD1514C-4FE3-AF40-9043-AC2587AEB304}">
      <dsp:nvSpPr>
        <dsp:cNvPr id="0" name=""/>
        <dsp:cNvSpPr/>
      </dsp:nvSpPr>
      <dsp:spPr>
        <a:xfrm>
          <a:off x="0" y="1550257"/>
          <a:ext cx="4082173"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a:t>
          </a:r>
          <a:r>
            <a:rPr lang="en-US" sz="2800" kern="1200" dirty="0" err="1"/>
            <a:t>titleType</a:t>
          </a:r>
          <a:endParaRPr lang="en-US" sz="2800" kern="1200" dirty="0"/>
        </a:p>
      </dsp:txBody>
      <dsp:txXfrm>
        <a:off x="32784" y="1583041"/>
        <a:ext cx="4016605" cy="606012"/>
      </dsp:txXfrm>
    </dsp:sp>
    <dsp:sp modelId="{29FC80A7-ECC7-1C40-A580-6A0209B51131}">
      <dsp:nvSpPr>
        <dsp:cNvPr id="0" name=""/>
        <dsp:cNvSpPr/>
      </dsp:nvSpPr>
      <dsp:spPr>
        <a:xfrm>
          <a:off x="0" y="2302477"/>
          <a:ext cx="4082173"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a:t>
          </a:r>
          <a:r>
            <a:rPr lang="en-US" sz="2800" kern="1200" dirty="0" err="1"/>
            <a:t>descriptionType</a:t>
          </a:r>
          <a:endParaRPr lang="en-US" sz="2800" kern="1200" dirty="0"/>
        </a:p>
      </dsp:txBody>
      <dsp:txXfrm>
        <a:off x="32784" y="2335261"/>
        <a:ext cx="4016605" cy="606012"/>
      </dsp:txXfrm>
    </dsp:sp>
    <dsp:sp modelId="{032EE91B-61BA-114F-809E-6C39846BB65D}">
      <dsp:nvSpPr>
        <dsp:cNvPr id="0" name=""/>
        <dsp:cNvSpPr/>
      </dsp:nvSpPr>
      <dsp:spPr>
        <a:xfrm>
          <a:off x="0" y="3054697"/>
          <a:ext cx="4082173"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err="1"/>
            <a:t>pbcoreRelationType</a:t>
          </a:r>
          <a:endParaRPr lang="en-US" sz="2800" kern="1200" dirty="0"/>
        </a:p>
      </dsp:txBody>
      <dsp:txXfrm>
        <a:off x="32784" y="3087481"/>
        <a:ext cx="4016605" cy="606012"/>
      </dsp:txXfrm>
    </dsp:sp>
    <dsp:sp modelId="{0FED2BFC-6C4B-D945-99F6-0B479861B6F8}">
      <dsp:nvSpPr>
        <dsp:cNvPr id="0" name=""/>
        <dsp:cNvSpPr/>
      </dsp:nvSpPr>
      <dsp:spPr>
        <a:xfrm>
          <a:off x="0" y="3806917"/>
          <a:ext cx="4082173"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err="1"/>
            <a:t>instantiationRelationType</a:t>
          </a:r>
          <a:endParaRPr lang="en-US" sz="2800" kern="1200" dirty="0"/>
        </a:p>
      </dsp:txBody>
      <dsp:txXfrm>
        <a:off x="32784" y="3839701"/>
        <a:ext cx="4016605" cy="6060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C27D9C-9145-5145-AC56-5297F3C45931}" type="datetimeFigureOut">
              <a:rPr lang="en-US" smtClean="0"/>
              <a:t>10/4/21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9B300-9EEA-F042-9072-3B7FA5799FE5}" type="slidenum">
              <a:rPr lang="en-US" smtClean="0"/>
              <a:t>‹#›</a:t>
            </a:fld>
            <a:endParaRPr lang="en-US"/>
          </a:p>
        </p:txBody>
      </p:sp>
    </p:spTree>
    <p:extLst>
      <p:ext uri="{BB962C8B-B14F-4D97-AF65-F5344CB8AC3E}">
        <p14:creationId xmlns:p14="http://schemas.microsoft.com/office/powerpoint/2010/main" val="2799157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9B300-9EEA-F042-9072-3B7FA5799FE5}" type="slidenum">
              <a:rPr lang="en-US" smtClean="0"/>
              <a:t>1</a:t>
            </a:fld>
            <a:endParaRPr lang="en-US"/>
          </a:p>
        </p:txBody>
      </p:sp>
    </p:spTree>
    <p:extLst>
      <p:ext uri="{BB962C8B-B14F-4D97-AF65-F5344CB8AC3E}">
        <p14:creationId xmlns:p14="http://schemas.microsoft.com/office/powerpoint/2010/main" val="2242690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ISO 8601 = </a:t>
            </a:r>
            <a:r>
              <a:rPr lang="en-US" dirty="0" err="1"/>
              <a:t>yyyy</a:t>
            </a:r>
            <a:r>
              <a:rPr lang="en-US" dirty="0"/>
              <a:t>/mm/</a:t>
            </a:r>
            <a:r>
              <a:rPr lang="en-US" dirty="0" err="1"/>
              <a:t>dd</a:t>
            </a:r>
            <a:endParaRPr lang="en-US" dirty="0"/>
          </a:p>
        </p:txBody>
      </p:sp>
      <p:sp>
        <p:nvSpPr>
          <p:cNvPr id="4" name="Slide Number Placeholder 3"/>
          <p:cNvSpPr>
            <a:spLocks noGrp="1"/>
          </p:cNvSpPr>
          <p:nvPr>
            <p:ph type="sldNum" sz="quarter" idx="5"/>
          </p:nvPr>
        </p:nvSpPr>
        <p:spPr/>
        <p:txBody>
          <a:bodyPr/>
          <a:lstStyle/>
          <a:p>
            <a:fld id="{A00CEF4C-B956-6848-AF5B-C0CCD53F8D75}" type="slidenum">
              <a:rPr lang="en-US" smtClean="0"/>
              <a:t>13</a:t>
            </a:fld>
            <a:endParaRPr lang="en-US"/>
          </a:p>
        </p:txBody>
      </p:sp>
    </p:spTree>
    <p:extLst>
      <p:ext uri="{BB962C8B-B14F-4D97-AF65-F5344CB8AC3E}">
        <p14:creationId xmlns:p14="http://schemas.microsoft.com/office/powerpoint/2010/main" val="1328945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of the vocabularies on the website, highlight unique features, ask for questions about any of the terminology. </a:t>
            </a:r>
          </a:p>
        </p:txBody>
      </p:sp>
      <p:sp>
        <p:nvSpPr>
          <p:cNvPr id="4" name="Slide Number Placeholder 3"/>
          <p:cNvSpPr>
            <a:spLocks noGrp="1"/>
          </p:cNvSpPr>
          <p:nvPr>
            <p:ph type="sldNum" sz="quarter" idx="5"/>
          </p:nvPr>
        </p:nvSpPr>
        <p:spPr/>
        <p:txBody>
          <a:bodyPr/>
          <a:lstStyle/>
          <a:p>
            <a:fld id="{E079B300-9EEA-F042-9072-3B7FA5799FE5}" type="slidenum">
              <a:rPr lang="en-US" smtClean="0"/>
              <a:t>15</a:t>
            </a:fld>
            <a:endParaRPr lang="en-US"/>
          </a:p>
        </p:txBody>
      </p:sp>
    </p:spTree>
    <p:extLst>
      <p:ext uri="{BB962C8B-B14F-4D97-AF65-F5344CB8AC3E}">
        <p14:creationId xmlns:p14="http://schemas.microsoft.com/office/powerpoint/2010/main" val="3538476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how to use the </a:t>
            </a:r>
            <a:r>
              <a:rPr lang="en-US" dirty="0" err="1"/>
              <a:t>titleType</a:t>
            </a:r>
            <a:r>
              <a:rPr lang="en-US" dirty="0"/>
              <a:t> attribute with controlled vocabularies to provide a more complete description of an item.</a:t>
            </a:r>
          </a:p>
        </p:txBody>
      </p:sp>
      <p:sp>
        <p:nvSpPr>
          <p:cNvPr id="4" name="Slide Number Placeholder 3"/>
          <p:cNvSpPr>
            <a:spLocks noGrp="1"/>
          </p:cNvSpPr>
          <p:nvPr>
            <p:ph type="sldNum" sz="quarter" idx="5"/>
          </p:nvPr>
        </p:nvSpPr>
        <p:spPr/>
        <p:txBody>
          <a:bodyPr/>
          <a:lstStyle/>
          <a:p>
            <a:fld id="{E079B300-9EEA-F042-9072-3B7FA5799FE5}" type="slidenum">
              <a:rPr lang="en-US" smtClean="0"/>
              <a:t>16</a:t>
            </a:fld>
            <a:endParaRPr lang="en-US"/>
          </a:p>
        </p:txBody>
      </p:sp>
    </p:spTree>
    <p:extLst>
      <p:ext uri="{BB962C8B-B14F-4D97-AF65-F5344CB8AC3E}">
        <p14:creationId xmlns:p14="http://schemas.microsoft.com/office/powerpoint/2010/main" val="2095564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 – what tiles and title types for this film? </a:t>
            </a:r>
          </a:p>
        </p:txBody>
      </p:sp>
      <p:sp>
        <p:nvSpPr>
          <p:cNvPr id="4" name="Slide Number Placeholder 3"/>
          <p:cNvSpPr>
            <a:spLocks noGrp="1"/>
          </p:cNvSpPr>
          <p:nvPr>
            <p:ph type="sldNum" sz="quarter" idx="5"/>
          </p:nvPr>
        </p:nvSpPr>
        <p:spPr/>
        <p:txBody>
          <a:bodyPr/>
          <a:lstStyle/>
          <a:p>
            <a:fld id="{A00CEF4C-B956-6848-AF5B-C0CCD53F8D75}" type="slidenum">
              <a:rPr lang="en-US" smtClean="0"/>
              <a:t>17</a:t>
            </a:fld>
            <a:endParaRPr lang="en-US"/>
          </a:p>
        </p:txBody>
      </p:sp>
    </p:spTree>
    <p:extLst>
      <p:ext uri="{BB962C8B-B14F-4D97-AF65-F5344CB8AC3E}">
        <p14:creationId xmlns:p14="http://schemas.microsoft.com/office/powerpoint/2010/main" val="695439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Exercise – what tiles and title types for this film? </a:t>
            </a:r>
          </a:p>
        </p:txBody>
      </p:sp>
      <p:sp>
        <p:nvSpPr>
          <p:cNvPr id="4" name="Slide Number Placeholder 3"/>
          <p:cNvSpPr>
            <a:spLocks noGrp="1"/>
          </p:cNvSpPr>
          <p:nvPr>
            <p:ph type="sldNum" sz="quarter" idx="5"/>
          </p:nvPr>
        </p:nvSpPr>
        <p:spPr/>
        <p:txBody>
          <a:bodyPr/>
          <a:lstStyle/>
          <a:p>
            <a:fld id="{A00CEF4C-B956-6848-AF5B-C0CCD53F8D75}" type="slidenum">
              <a:rPr lang="en-US" smtClean="0"/>
              <a:t>18</a:t>
            </a:fld>
            <a:endParaRPr lang="en-US"/>
          </a:p>
        </p:txBody>
      </p:sp>
    </p:spTree>
    <p:extLst>
      <p:ext uri="{BB962C8B-B14F-4D97-AF65-F5344CB8AC3E}">
        <p14:creationId xmlns:p14="http://schemas.microsoft.com/office/powerpoint/2010/main" val="2649364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number of vocabularies that </a:t>
            </a:r>
            <a:r>
              <a:rPr lang="en-US" dirty="0" err="1"/>
              <a:t>PBCore</a:t>
            </a:r>
            <a:r>
              <a:rPr lang="en-US" dirty="0"/>
              <a:t> doesn’t support, because other authorities are already doing it better. On the </a:t>
            </a:r>
            <a:r>
              <a:rPr lang="en-US" dirty="0" err="1"/>
              <a:t>PBCore</a:t>
            </a:r>
            <a:r>
              <a:rPr lang="en-US" dirty="0"/>
              <a:t> website, we’ll often recommend existing vocabularies for users that want to adopt a controlled vocabulary for that element, or organizations can come up with their own. </a:t>
            </a:r>
          </a:p>
        </p:txBody>
      </p:sp>
      <p:sp>
        <p:nvSpPr>
          <p:cNvPr id="4" name="Slide Number Placeholder 3"/>
          <p:cNvSpPr>
            <a:spLocks noGrp="1"/>
          </p:cNvSpPr>
          <p:nvPr>
            <p:ph type="sldNum" sz="quarter" idx="5"/>
          </p:nvPr>
        </p:nvSpPr>
        <p:spPr/>
        <p:txBody>
          <a:bodyPr/>
          <a:lstStyle/>
          <a:p>
            <a:fld id="{A00CEF4C-B956-6848-AF5B-C0CCD53F8D75}" type="slidenum">
              <a:rPr lang="en-US" smtClean="0"/>
              <a:t>20</a:t>
            </a:fld>
            <a:endParaRPr lang="en-US"/>
          </a:p>
        </p:txBody>
      </p:sp>
    </p:spTree>
    <p:extLst>
      <p:ext uri="{BB962C8B-B14F-4D97-AF65-F5344CB8AC3E}">
        <p14:creationId xmlns:p14="http://schemas.microsoft.com/office/powerpoint/2010/main" val="1575082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0CEF4C-B956-6848-AF5B-C0CCD53F8D75}" type="slidenum">
              <a:rPr lang="en-US" smtClean="0"/>
              <a:t>21</a:t>
            </a:fld>
            <a:endParaRPr lang="en-US"/>
          </a:p>
        </p:txBody>
      </p:sp>
    </p:spTree>
    <p:extLst>
      <p:ext uri="{BB962C8B-B14F-4D97-AF65-F5344CB8AC3E}">
        <p14:creationId xmlns:p14="http://schemas.microsoft.com/office/powerpoint/2010/main" val="1712826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even if you don’t want to use a controlled vocabulary list because there are too many potential values, you want to ensure that values are utilized consistently in every record. Our cataloging database at GBH tracks creators and contributors that have been entered into previous records so that catalogers can see whether a name has already been used with an established spelling. </a:t>
            </a:r>
          </a:p>
        </p:txBody>
      </p:sp>
      <p:sp>
        <p:nvSpPr>
          <p:cNvPr id="4" name="Slide Number Placeholder 3"/>
          <p:cNvSpPr>
            <a:spLocks noGrp="1"/>
          </p:cNvSpPr>
          <p:nvPr>
            <p:ph type="sldNum" sz="quarter" idx="5"/>
          </p:nvPr>
        </p:nvSpPr>
        <p:spPr/>
        <p:txBody>
          <a:bodyPr/>
          <a:lstStyle/>
          <a:p>
            <a:fld id="{A00CEF4C-B956-6848-AF5B-C0CCD53F8D75}" type="slidenum">
              <a:rPr lang="en-US" smtClean="0"/>
              <a:t>22</a:t>
            </a:fld>
            <a:endParaRPr lang="en-US"/>
          </a:p>
        </p:txBody>
      </p:sp>
    </p:spTree>
    <p:extLst>
      <p:ext uri="{BB962C8B-B14F-4D97-AF65-F5344CB8AC3E}">
        <p14:creationId xmlns:p14="http://schemas.microsoft.com/office/powerpoint/2010/main" val="3921592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begin with a review of </a:t>
            </a:r>
            <a:r>
              <a:rPr lang="en-US" dirty="0" err="1"/>
              <a:t>PBCore</a:t>
            </a:r>
            <a:r>
              <a:rPr lang="en-US" dirty="0"/>
              <a:t> asset elements. After trying to fill out the </a:t>
            </a:r>
            <a:r>
              <a:rPr lang="en-US" dirty="0" err="1"/>
              <a:t>PBCore</a:t>
            </a:r>
            <a:r>
              <a:rPr lang="en-US" dirty="0"/>
              <a:t> forms last week, does anyone have new questions about any of the Asset elements?</a:t>
            </a:r>
          </a:p>
        </p:txBody>
      </p:sp>
      <p:sp>
        <p:nvSpPr>
          <p:cNvPr id="4" name="Slide Number Placeholder 3"/>
          <p:cNvSpPr>
            <a:spLocks noGrp="1"/>
          </p:cNvSpPr>
          <p:nvPr>
            <p:ph type="sldNum" sz="quarter" idx="5"/>
          </p:nvPr>
        </p:nvSpPr>
        <p:spPr/>
        <p:txBody>
          <a:bodyPr/>
          <a:lstStyle/>
          <a:p>
            <a:fld id="{A00CEF4C-B956-6848-AF5B-C0CCD53F8D75}" type="slidenum">
              <a:rPr lang="en-US" smtClean="0"/>
              <a:t>4</a:t>
            </a:fld>
            <a:endParaRPr lang="en-US"/>
          </a:p>
        </p:txBody>
      </p:sp>
    </p:spTree>
    <p:extLst>
      <p:ext uri="{BB962C8B-B14F-4D97-AF65-F5344CB8AC3E}">
        <p14:creationId xmlns:p14="http://schemas.microsoft.com/office/powerpoint/2010/main" val="1642243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about the Instantiation elements? Any new questions there? </a:t>
            </a:r>
          </a:p>
          <a:p>
            <a:endParaRPr lang="en-US" dirty="0"/>
          </a:p>
        </p:txBody>
      </p:sp>
      <p:sp>
        <p:nvSpPr>
          <p:cNvPr id="4" name="Slide Number Placeholder 3"/>
          <p:cNvSpPr>
            <a:spLocks noGrp="1"/>
          </p:cNvSpPr>
          <p:nvPr>
            <p:ph type="sldNum" sz="quarter" idx="5"/>
          </p:nvPr>
        </p:nvSpPr>
        <p:spPr/>
        <p:txBody>
          <a:bodyPr/>
          <a:lstStyle/>
          <a:p>
            <a:fld id="{A00CEF4C-B956-6848-AF5B-C0CCD53F8D75}" type="slidenum">
              <a:rPr lang="en-US" smtClean="0"/>
              <a:t>5</a:t>
            </a:fld>
            <a:endParaRPr lang="en-US"/>
          </a:p>
        </p:txBody>
      </p:sp>
    </p:spTree>
    <p:extLst>
      <p:ext uri="{BB962C8B-B14F-4D97-AF65-F5344CB8AC3E}">
        <p14:creationId xmlns:p14="http://schemas.microsoft.com/office/powerpoint/2010/main" val="2484588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unrestricted data from the initial survey conducted by the American Archive of Public Broadcasting to find out what kind of tapes were being held at public media stations around the country. We let people enter the data however they wanted, instead of providing a drop-down or restricted list. That created a challenge. Here’s some examples of entries that were all recognizably the same kind of format – ¼” open reel audio tape – being described in different ways … </a:t>
            </a:r>
          </a:p>
        </p:txBody>
      </p:sp>
      <p:sp>
        <p:nvSpPr>
          <p:cNvPr id="4" name="Slide Number Placeholder 3"/>
          <p:cNvSpPr>
            <a:spLocks noGrp="1"/>
          </p:cNvSpPr>
          <p:nvPr>
            <p:ph type="sldNum" sz="quarter" idx="5"/>
          </p:nvPr>
        </p:nvSpPr>
        <p:spPr/>
        <p:txBody>
          <a:bodyPr/>
          <a:lstStyle/>
          <a:p>
            <a:fld id="{E079B300-9EEA-F042-9072-3B7FA5799FE5}" type="slidenum">
              <a:rPr lang="en-US" smtClean="0"/>
              <a:t>6</a:t>
            </a:fld>
            <a:endParaRPr lang="en-US"/>
          </a:p>
        </p:txBody>
      </p:sp>
    </p:spTree>
    <p:extLst>
      <p:ext uri="{BB962C8B-B14F-4D97-AF65-F5344CB8AC3E}">
        <p14:creationId xmlns:p14="http://schemas.microsoft.com/office/powerpoint/2010/main" val="379965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and here are some format values that people put in that didn’t seem to correspond to a recognizable media format at all. </a:t>
            </a:r>
          </a:p>
          <a:p>
            <a:endParaRPr lang="en-US" dirty="0"/>
          </a:p>
        </p:txBody>
      </p:sp>
      <p:sp>
        <p:nvSpPr>
          <p:cNvPr id="4" name="Slide Number Placeholder 3"/>
          <p:cNvSpPr>
            <a:spLocks noGrp="1"/>
          </p:cNvSpPr>
          <p:nvPr>
            <p:ph type="sldNum" sz="quarter" idx="5"/>
          </p:nvPr>
        </p:nvSpPr>
        <p:spPr/>
        <p:txBody>
          <a:bodyPr/>
          <a:lstStyle/>
          <a:p>
            <a:fld id="{E079B300-9EEA-F042-9072-3B7FA5799FE5}" type="slidenum">
              <a:rPr lang="en-US" smtClean="0"/>
              <a:t>7</a:t>
            </a:fld>
            <a:endParaRPr lang="en-US"/>
          </a:p>
        </p:txBody>
      </p:sp>
    </p:spTree>
    <p:extLst>
      <p:ext uri="{BB962C8B-B14F-4D97-AF65-F5344CB8AC3E}">
        <p14:creationId xmlns:p14="http://schemas.microsoft.com/office/powerpoint/2010/main" val="2870858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0CEF4C-B956-6848-AF5B-C0CCD53F8D75}" type="slidenum">
              <a:rPr lang="en-US" smtClean="0"/>
              <a:t>9</a:t>
            </a:fld>
            <a:endParaRPr lang="en-US"/>
          </a:p>
        </p:txBody>
      </p:sp>
    </p:spTree>
    <p:extLst>
      <p:ext uri="{BB962C8B-B14F-4D97-AF65-F5344CB8AC3E}">
        <p14:creationId xmlns:p14="http://schemas.microsoft.com/office/powerpoint/2010/main" val="702498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0CEF4C-B956-6848-AF5B-C0CCD53F8D75}" type="slidenum">
              <a:rPr lang="en-US" smtClean="0"/>
              <a:t>10</a:t>
            </a:fld>
            <a:endParaRPr lang="en-US"/>
          </a:p>
        </p:txBody>
      </p:sp>
    </p:spTree>
    <p:extLst>
      <p:ext uri="{BB962C8B-B14F-4D97-AF65-F5344CB8AC3E}">
        <p14:creationId xmlns:p14="http://schemas.microsoft.com/office/powerpoint/2010/main" val="1575982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ISO 8601 = </a:t>
            </a:r>
            <a:r>
              <a:rPr lang="en-US" dirty="0" err="1"/>
              <a:t>yyyy</a:t>
            </a:r>
            <a:r>
              <a:rPr lang="en-US" dirty="0"/>
              <a:t>/mm/</a:t>
            </a:r>
            <a:r>
              <a:rPr lang="en-US" dirty="0" err="1"/>
              <a:t>dd</a:t>
            </a:r>
            <a:endParaRPr lang="en-US" dirty="0"/>
          </a:p>
        </p:txBody>
      </p:sp>
      <p:sp>
        <p:nvSpPr>
          <p:cNvPr id="4" name="Slide Number Placeholder 3"/>
          <p:cNvSpPr>
            <a:spLocks noGrp="1"/>
          </p:cNvSpPr>
          <p:nvPr>
            <p:ph type="sldNum" sz="quarter" idx="5"/>
          </p:nvPr>
        </p:nvSpPr>
        <p:spPr/>
        <p:txBody>
          <a:bodyPr/>
          <a:lstStyle/>
          <a:p>
            <a:fld id="{A00CEF4C-B956-6848-AF5B-C0CCD53F8D75}" type="slidenum">
              <a:rPr lang="en-US" smtClean="0"/>
              <a:t>11</a:t>
            </a:fld>
            <a:endParaRPr lang="en-US"/>
          </a:p>
        </p:txBody>
      </p:sp>
    </p:spTree>
    <p:extLst>
      <p:ext uri="{BB962C8B-B14F-4D97-AF65-F5344CB8AC3E}">
        <p14:creationId xmlns:p14="http://schemas.microsoft.com/office/powerpoint/2010/main" val="938896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0CEF4C-B956-6848-AF5B-C0CCD53F8D75}" type="slidenum">
              <a:rPr lang="en-US" smtClean="0"/>
              <a:t>12</a:t>
            </a:fld>
            <a:endParaRPr lang="en-US"/>
          </a:p>
        </p:txBody>
      </p:sp>
    </p:spTree>
    <p:extLst>
      <p:ext uri="{BB962C8B-B14F-4D97-AF65-F5344CB8AC3E}">
        <p14:creationId xmlns:p14="http://schemas.microsoft.com/office/powerpoint/2010/main" val="119000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34293-D8BE-B448-A805-26E7FC4649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0D4105-F8BC-2F42-BFC9-F65661C4A5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4FA717-875E-CB40-A74E-6D1784019434}"/>
              </a:ext>
            </a:extLst>
          </p:cNvPr>
          <p:cNvSpPr>
            <a:spLocks noGrp="1"/>
          </p:cNvSpPr>
          <p:nvPr>
            <p:ph type="dt" sz="half" idx="10"/>
          </p:nvPr>
        </p:nvSpPr>
        <p:spPr/>
        <p:txBody>
          <a:bodyPr/>
          <a:lstStyle/>
          <a:p>
            <a:fld id="{0880B730-3A12-D44F-84D0-1BB688154B76}" type="datetimeFigureOut">
              <a:rPr lang="en-US" smtClean="0"/>
              <a:t>10/4/21</a:t>
            </a:fld>
            <a:endParaRPr lang="en-US"/>
          </a:p>
        </p:txBody>
      </p:sp>
      <p:sp>
        <p:nvSpPr>
          <p:cNvPr id="5" name="Footer Placeholder 4">
            <a:extLst>
              <a:ext uri="{FF2B5EF4-FFF2-40B4-BE49-F238E27FC236}">
                <a16:creationId xmlns:a16="http://schemas.microsoft.com/office/drawing/2014/main" id="{6C7B4F2B-E606-4F4E-8317-855A91490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A7D53-5A5C-444A-B791-8F2318F1D556}"/>
              </a:ext>
            </a:extLst>
          </p:cNvPr>
          <p:cNvSpPr>
            <a:spLocks noGrp="1"/>
          </p:cNvSpPr>
          <p:nvPr>
            <p:ph type="sldNum" sz="quarter" idx="12"/>
          </p:nvPr>
        </p:nvSpPr>
        <p:spPr/>
        <p:txBody>
          <a:bodyPr/>
          <a:lstStyle/>
          <a:p>
            <a:fld id="{49A4D1A6-CE04-1D4C-AA66-1EE53FA0A504}" type="slidenum">
              <a:rPr lang="en-US" smtClean="0"/>
              <a:t>‹#›</a:t>
            </a:fld>
            <a:endParaRPr lang="en-US"/>
          </a:p>
        </p:txBody>
      </p:sp>
    </p:spTree>
    <p:extLst>
      <p:ext uri="{BB962C8B-B14F-4D97-AF65-F5344CB8AC3E}">
        <p14:creationId xmlns:p14="http://schemas.microsoft.com/office/powerpoint/2010/main" val="3010899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9E758-C30A-3A4E-88FF-62532BBE87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9BAAF5-54BB-0E4E-9191-7C4028A524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A8CFB-7DF0-7249-9E66-6DCF0C0D6BA7}"/>
              </a:ext>
            </a:extLst>
          </p:cNvPr>
          <p:cNvSpPr>
            <a:spLocks noGrp="1"/>
          </p:cNvSpPr>
          <p:nvPr>
            <p:ph type="dt" sz="half" idx="10"/>
          </p:nvPr>
        </p:nvSpPr>
        <p:spPr/>
        <p:txBody>
          <a:bodyPr/>
          <a:lstStyle/>
          <a:p>
            <a:fld id="{0880B730-3A12-D44F-84D0-1BB688154B76}" type="datetimeFigureOut">
              <a:rPr lang="en-US" smtClean="0"/>
              <a:t>10/4/21</a:t>
            </a:fld>
            <a:endParaRPr lang="en-US"/>
          </a:p>
        </p:txBody>
      </p:sp>
      <p:sp>
        <p:nvSpPr>
          <p:cNvPr id="5" name="Footer Placeholder 4">
            <a:extLst>
              <a:ext uri="{FF2B5EF4-FFF2-40B4-BE49-F238E27FC236}">
                <a16:creationId xmlns:a16="http://schemas.microsoft.com/office/drawing/2014/main" id="{5859412F-347C-674C-BF11-5208738ED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D1C49-4E82-9F46-B9BA-5C6E5694E3F5}"/>
              </a:ext>
            </a:extLst>
          </p:cNvPr>
          <p:cNvSpPr>
            <a:spLocks noGrp="1"/>
          </p:cNvSpPr>
          <p:nvPr>
            <p:ph type="sldNum" sz="quarter" idx="12"/>
          </p:nvPr>
        </p:nvSpPr>
        <p:spPr/>
        <p:txBody>
          <a:bodyPr/>
          <a:lstStyle/>
          <a:p>
            <a:fld id="{49A4D1A6-CE04-1D4C-AA66-1EE53FA0A504}" type="slidenum">
              <a:rPr lang="en-US" smtClean="0"/>
              <a:t>‹#›</a:t>
            </a:fld>
            <a:endParaRPr lang="en-US"/>
          </a:p>
        </p:txBody>
      </p:sp>
    </p:spTree>
    <p:extLst>
      <p:ext uri="{BB962C8B-B14F-4D97-AF65-F5344CB8AC3E}">
        <p14:creationId xmlns:p14="http://schemas.microsoft.com/office/powerpoint/2010/main" val="2408860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6096CE-5F5F-EC48-BAFB-52DB87D7D6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5C77B1-3E1B-3A41-B462-35C8D5C84F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85B3E-AC73-6F49-BC55-F6F0213960C7}"/>
              </a:ext>
            </a:extLst>
          </p:cNvPr>
          <p:cNvSpPr>
            <a:spLocks noGrp="1"/>
          </p:cNvSpPr>
          <p:nvPr>
            <p:ph type="dt" sz="half" idx="10"/>
          </p:nvPr>
        </p:nvSpPr>
        <p:spPr/>
        <p:txBody>
          <a:bodyPr/>
          <a:lstStyle/>
          <a:p>
            <a:fld id="{0880B730-3A12-D44F-84D0-1BB688154B76}" type="datetimeFigureOut">
              <a:rPr lang="en-US" smtClean="0"/>
              <a:t>10/4/21</a:t>
            </a:fld>
            <a:endParaRPr lang="en-US"/>
          </a:p>
        </p:txBody>
      </p:sp>
      <p:sp>
        <p:nvSpPr>
          <p:cNvPr id="5" name="Footer Placeholder 4">
            <a:extLst>
              <a:ext uri="{FF2B5EF4-FFF2-40B4-BE49-F238E27FC236}">
                <a16:creationId xmlns:a16="http://schemas.microsoft.com/office/drawing/2014/main" id="{56479239-4075-3C49-9DAE-6AC5C2AE1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B75C8-8793-C34F-B043-FAF588A5C7C7}"/>
              </a:ext>
            </a:extLst>
          </p:cNvPr>
          <p:cNvSpPr>
            <a:spLocks noGrp="1"/>
          </p:cNvSpPr>
          <p:nvPr>
            <p:ph type="sldNum" sz="quarter" idx="12"/>
          </p:nvPr>
        </p:nvSpPr>
        <p:spPr/>
        <p:txBody>
          <a:bodyPr/>
          <a:lstStyle/>
          <a:p>
            <a:fld id="{49A4D1A6-CE04-1D4C-AA66-1EE53FA0A504}" type="slidenum">
              <a:rPr lang="en-US" smtClean="0"/>
              <a:t>‹#›</a:t>
            </a:fld>
            <a:endParaRPr lang="en-US"/>
          </a:p>
        </p:txBody>
      </p:sp>
    </p:spTree>
    <p:extLst>
      <p:ext uri="{BB962C8B-B14F-4D97-AF65-F5344CB8AC3E}">
        <p14:creationId xmlns:p14="http://schemas.microsoft.com/office/powerpoint/2010/main" val="2359283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6DF8-B032-534E-A11B-2D67F7F2B1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BCDC16-2465-CF48-9763-BB50ADEEBB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1A0E44-A4DA-6F41-9333-9A931104F9EB}"/>
              </a:ext>
            </a:extLst>
          </p:cNvPr>
          <p:cNvSpPr>
            <a:spLocks noGrp="1"/>
          </p:cNvSpPr>
          <p:nvPr>
            <p:ph type="dt" sz="half" idx="10"/>
          </p:nvPr>
        </p:nvSpPr>
        <p:spPr/>
        <p:txBody>
          <a:bodyPr/>
          <a:lstStyle/>
          <a:p>
            <a:fld id="{0880B730-3A12-D44F-84D0-1BB688154B76}" type="datetimeFigureOut">
              <a:rPr lang="en-US" smtClean="0"/>
              <a:t>10/4/21</a:t>
            </a:fld>
            <a:endParaRPr lang="en-US"/>
          </a:p>
        </p:txBody>
      </p:sp>
      <p:sp>
        <p:nvSpPr>
          <p:cNvPr id="5" name="Footer Placeholder 4">
            <a:extLst>
              <a:ext uri="{FF2B5EF4-FFF2-40B4-BE49-F238E27FC236}">
                <a16:creationId xmlns:a16="http://schemas.microsoft.com/office/drawing/2014/main" id="{294DEB63-8663-2441-9C07-944823F22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950DF-BEA4-CD4C-8BE1-35D72271F5A9}"/>
              </a:ext>
            </a:extLst>
          </p:cNvPr>
          <p:cNvSpPr>
            <a:spLocks noGrp="1"/>
          </p:cNvSpPr>
          <p:nvPr>
            <p:ph type="sldNum" sz="quarter" idx="12"/>
          </p:nvPr>
        </p:nvSpPr>
        <p:spPr/>
        <p:txBody>
          <a:bodyPr/>
          <a:lstStyle/>
          <a:p>
            <a:fld id="{49A4D1A6-CE04-1D4C-AA66-1EE53FA0A504}" type="slidenum">
              <a:rPr lang="en-US" smtClean="0"/>
              <a:t>‹#›</a:t>
            </a:fld>
            <a:endParaRPr lang="en-US"/>
          </a:p>
        </p:txBody>
      </p:sp>
    </p:spTree>
    <p:extLst>
      <p:ext uri="{BB962C8B-B14F-4D97-AF65-F5344CB8AC3E}">
        <p14:creationId xmlns:p14="http://schemas.microsoft.com/office/powerpoint/2010/main" val="90717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95ED9-F99F-7440-B6F1-DE6D036519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10F18C-2489-764C-8E5A-C8182E96F9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5C5E07-27DC-7149-A3AA-5B0EE7C4CAE0}"/>
              </a:ext>
            </a:extLst>
          </p:cNvPr>
          <p:cNvSpPr>
            <a:spLocks noGrp="1"/>
          </p:cNvSpPr>
          <p:nvPr>
            <p:ph type="dt" sz="half" idx="10"/>
          </p:nvPr>
        </p:nvSpPr>
        <p:spPr/>
        <p:txBody>
          <a:bodyPr/>
          <a:lstStyle/>
          <a:p>
            <a:fld id="{0880B730-3A12-D44F-84D0-1BB688154B76}" type="datetimeFigureOut">
              <a:rPr lang="en-US" smtClean="0"/>
              <a:t>10/4/21</a:t>
            </a:fld>
            <a:endParaRPr lang="en-US"/>
          </a:p>
        </p:txBody>
      </p:sp>
      <p:sp>
        <p:nvSpPr>
          <p:cNvPr id="5" name="Footer Placeholder 4">
            <a:extLst>
              <a:ext uri="{FF2B5EF4-FFF2-40B4-BE49-F238E27FC236}">
                <a16:creationId xmlns:a16="http://schemas.microsoft.com/office/drawing/2014/main" id="{DE209332-445D-6A4F-A9DE-92532A76A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B55FB-F45D-E14A-B161-3B7EC285D47A}"/>
              </a:ext>
            </a:extLst>
          </p:cNvPr>
          <p:cNvSpPr>
            <a:spLocks noGrp="1"/>
          </p:cNvSpPr>
          <p:nvPr>
            <p:ph type="sldNum" sz="quarter" idx="12"/>
          </p:nvPr>
        </p:nvSpPr>
        <p:spPr/>
        <p:txBody>
          <a:bodyPr/>
          <a:lstStyle/>
          <a:p>
            <a:fld id="{49A4D1A6-CE04-1D4C-AA66-1EE53FA0A504}" type="slidenum">
              <a:rPr lang="en-US" smtClean="0"/>
              <a:t>‹#›</a:t>
            </a:fld>
            <a:endParaRPr lang="en-US"/>
          </a:p>
        </p:txBody>
      </p:sp>
    </p:spTree>
    <p:extLst>
      <p:ext uri="{BB962C8B-B14F-4D97-AF65-F5344CB8AC3E}">
        <p14:creationId xmlns:p14="http://schemas.microsoft.com/office/powerpoint/2010/main" val="816619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707B-DA6D-5343-AC14-957D605106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CE5F18-2FA9-3842-B817-36EA37F0BD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1F1D34-0D3A-7447-9847-431008AA65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F593FB-0DBB-2B40-9D4D-33DC97920079}"/>
              </a:ext>
            </a:extLst>
          </p:cNvPr>
          <p:cNvSpPr>
            <a:spLocks noGrp="1"/>
          </p:cNvSpPr>
          <p:nvPr>
            <p:ph type="dt" sz="half" idx="10"/>
          </p:nvPr>
        </p:nvSpPr>
        <p:spPr/>
        <p:txBody>
          <a:bodyPr/>
          <a:lstStyle/>
          <a:p>
            <a:fld id="{0880B730-3A12-D44F-84D0-1BB688154B76}" type="datetimeFigureOut">
              <a:rPr lang="en-US" smtClean="0"/>
              <a:t>10/4/21</a:t>
            </a:fld>
            <a:endParaRPr lang="en-US"/>
          </a:p>
        </p:txBody>
      </p:sp>
      <p:sp>
        <p:nvSpPr>
          <p:cNvPr id="6" name="Footer Placeholder 5">
            <a:extLst>
              <a:ext uri="{FF2B5EF4-FFF2-40B4-BE49-F238E27FC236}">
                <a16:creationId xmlns:a16="http://schemas.microsoft.com/office/drawing/2014/main" id="{401F27A9-415E-4542-B1D8-9BD351CFD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D442E3-43CC-AD42-BCF2-D5767C79DA65}"/>
              </a:ext>
            </a:extLst>
          </p:cNvPr>
          <p:cNvSpPr>
            <a:spLocks noGrp="1"/>
          </p:cNvSpPr>
          <p:nvPr>
            <p:ph type="sldNum" sz="quarter" idx="12"/>
          </p:nvPr>
        </p:nvSpPr>
        <p:spPr/>
        <p:txBody>
          <a:bodyPr/>
          <a:lstStyle/>
          <a:p>
            <a:fld id="{49A4D1A6-CE04-1D4C-AA66-1EE53FA0A504}" type="slidenum">
              <a:rPr lang="en-US" smtClean="0"/>
              <a:t>‹#›</a:t>
            </a:fld>
            <a:endParaRPr lang="en-US"/>
          </a:p>
        </p:txBody>
      </p:sp>
    </p:spTree>
    <p:extLst>
      <p:ext uri="{BB962C8B-B14F-4D97-AF65-F5344CB8AC3E}">
        <p14:creationId xmlns:p14="http://schemas.microsoft.com/office/powerpoint/2010/main" val="375908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8B14A-0AAE-854F-9602-60799EB84E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98A37C-4436-7F4B-AB87-3DD4B2C749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1E1290-FF1E-F245-89A8-CCBBFCCE8F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6140A4-3536-A542-A8FB-AAA216B5B9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545987-E67C-7F4A-B2B8-1EDB2046DC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0F0EAF-8BAA-D641-BB72-6EF02E2D2F66}"/>
              </a:ext>
            </a:extLst>
          </p:cNvPr>
          <p:cNvSpPr>
            <a:spLocks noGrp="1"/>
          </p:cNvSpPr>
          <p:nvPr>
            <p:ph type="dt" sz="half" idx="10"/>
          </p:nvPr>
        </p:nvSpPr>
        <p:spPr/>
        <p:txBody>
          <a:bodyPr/>
          <a:lstStyle/>
          <a:p>
            <a:fld id="{0880B730-3A12-D44F-84D0-1BB688154B76}" type="datetimeFigureOut">
              <a:rPr lang="en-US" smtClean="0"/>
              <a:t>10/4/21</a:t>
            </a:fld>
            <a:endParaRPr lang="en-US"/>
          </a:p>
        </p:txBody>
      </p:sp>
      <p:sp>
        <p:nvSpPr>
          <p:cNvPr id="8" name="Footer Placeholder 7">
            <a:extLst>
              <a:ext uri="{FF2B5EF4-FFF2-40B4-BE49-F238E27FC236}">
                <a16:creationId xmlns:a16="http://schemas.microsoft.com/office/drawing/2014/main" id="{A978A9BB-145F-144D-8027-F3979652BE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414B4F-800A-7149-8FFB-09149C035F47}"/>
              </a:ext>
            </a:extLst>
          </p:cNvPr>
          <p:cNvSpPr>
            <a:spLocks noGrp="1"/>
          </p:cNvSpPr>
          <p:nvPr>
            <p:ph type="sldNum" sz="quarter" idx="12"/>
          </p:nvPr>
        </p:nvSpPr>
        <p:spPr/>
        <p:txBody>
          <a:bodyPr/>
          <a:lstStyle/>
          <a:p>
            <a:fld id="{49A4D1A6-CE04-1D4C-AA66-1EE53FA0A504}" type="slidenum">
              <a:rPr lang="en-US" smtClean="0"/>
              <a:t>‹#›</a:t>
            </a:fld>
            <a:endParaRPr lang="en-US"/>
          </a:p>
        </p:txBody>
      </p:sp>
    </p:spTree>
    <p:extLst>
      <p:ext uri="{BB962C8B-B14F-4D97-AF65-F5344CB8AC3E}">
        <p14:creationId xmlns:p14="http://schemas.microsoft.com/office/powerpoint/2010/main" val="866749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4724-2D60-3B48-AE32-D6B623F8C1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024C7A-365B-EF43-93A8-A242A9F45618}"/>
              </a:ext>
            </a:extLst>
          </p:cNvPr>
          <p:cNvSpPr>
            <a:spLocks noGrp="1"/>
          </p:cNvSpPr>
          <p:nvPr>
            <p:ph type="dt" sz="half" idx="10"/>
          </p:nvPr>
        </p:nvSpPr>
        <p:spPr/>
        <p:txBody>
          <a:bodyPr/>
          <a:lstStyle/>
          <a:p>
            <a:fld id="{0880B730-3A12-D44F-84D0-1BB688154B76}" type="datetimeFigureOut">
              <a:rPr lang="en-US" smtClean="0"/>
              <a:t>10/4/21</a:t>
            </a:fld>
            <a:endParaRPr lang="en-US"/>
          </a:p>
        </p:txBody>
      </p:sp>
      <p:sp>
        <p:nvSpPr>
          <p:cNvPr id="4" name="Footer Placeholder 3">
            <a:extLst>
              <a:ext uri="{FF2B5EF4-FFF2-40B4-BE49-F238E27FC236}">
                <a16:creationId xmlns:a16="http://schemas.microsoft.com/office/drawing/2014/main" id="{09D31FCF-C2E7-7E42-86A6-94A62AD69B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645839-6C36-0C4A-B079-B58561F70B25}"/>
              </a:ext>
            </a:extLst>
          </p:cNvPr>
          <p:cNvSpPr>
            <a:spLocks noGrp="1"/>
          </p:cNvSpPr>
          <p:nvPr>
            <p:ph type="sldNum" sz="quarter" idx="12"/>
          </p:nvPr>
        </p:nvSpPr>
        <p:spPr/>
        <p:txBody>
          <a:bodyPr/>
          <a:lstStyle/>
          <a:p>
            <a:fld id="{49A4D1A6-CE04-1D4C-AA66-1EE53FA0A504}" type="slidenum">
              <a:rPr lang="en-US" smtClean="0"/>
              <a:t>‹#›</a:t>
            </a:fld>
            <a:endParaRPr lang="en-US"/>
          </a:p>
        </p:txBody>
      </p:sp>
    </p:spTree>
    <p:extLst>
      <p:ext uri="{BB962C8B-B14F-4D97-AF65-F5344CB8AC3E}">
        <p14:creationId xmlns:p14="http://schemas.microsoft.com/office/powerpoint/2010/main" val="2550485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1C3984-542A-1C44-9646-8068AEEBDA55}"/>
              </a:ext>
            </a:extLst>
          </p:cNvPr>
          <p:cNvSpPr>
            <a:spLocks noGrp="1"/>
          </p:cNvSpPr>
          <p:nvPr>
            <p:ph type="dt" sz="half" idx="10"/>
          </p:nvPr>
        </p:nvSpPr>
        <p:spPr/>
        <p:txBody>
          <a:bodyPr/>
          <a:lstStyle/>
          <a:p>
            <a:fld id="{0880B730-3A12-D44F-84D0-1BB688154B76}" type="datetimeFigureOut">
              <a:rPr lang="en-US" smtClean="0"/>
              <a:t>10/4/21</a:t>
            </a:fld>
            <a:endParaRPr lang="en-US"/>
          </a:p>
        </p:txBody>
      </p:sp>
      <p:sp>
        <p:nvSpPr>
          <p:cNvPr id="3" name="Footer Placeholder 2">
            <a:extLst>
              <a:ext uri="{FF2B5EF4-FFF2-40B4-BE49-F238E27FC236}">
                <a16:creationId xmlns:a16="http://schemas.microsoft.com/office/drawing/2014/main" id="{FCB1A58C-8EE0-0D47-AD28-5B204B3E60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9DA4B2-8931-0944-BA1E-FC1CCDA2531E}"/>
              </a:ext>
            </a:extLst>
          </p:cNvPr>
          <p:cNvSpPr>
            <a:spLocks noGrp="1"/>
          </p:cNvSpPr>
          <p:nvPr>
            <p:ph type="sldNum" sz="quarter" idx="12"/>
          </p:nvPr>
        </p:nvSpPr>
        <p:spPr/>
        <p:txBody>
          <a:bodyPr/>
          <a:lstStyle/>
          <a:p>
            <a:fld id="{49A4D1A6-CE04-1D4C-AA66-1EE53FA0A504}" type="slidenum">
              <a:rPr lang="en-US" smtClean="0"/>
              <a:t>‹#›</a:t>
            </a:fld>
            <a:endParaRPr lang="en-US"/>
          </a:p>
        </p:txBody>
      </p:sp>
    </p:spTree>
    <p:extLst>
      <p:ext uri="{BB962C8B-B14F-4D97-AF65-F5344CB8AC3E}">
        <p14:creationId xmlns:p14="http://schemas.microsoft.com/office/powerpoint/2010/main" val="3462254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401A-A6AF-DB4D-8584-555E14D3AA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D13078-9D6C-7444-9A42-A3D0076464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88087F-9D6C-0A40-A075-DEFE9957A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C3A5B1-563F-E044-B1BD-403E2AA2535B}"/>
              </a:ext>
            </a:extLst>
          </p:cNvPr>
          <p:cNvSpPr>
            <a:spLocks noGrp="1"/>
          </p:cNvSpPr>
          <p:nvPr>
            <p:ph type="dt" sz="half" idx="10"/>
          </p:nvPr>
        </p:nvSpPr>
        <p:spPr/>
        <p:txBody>
          <a:bodyPr/>
          <a:lstStyle/>
          <a:p>
            <a:fld id="{0880B730-3A12-D44F-84D0-1BB688154B76}" type="datetimeFigureOut">
              <a:rPr lang="en-US" smtClean="0"/>
              <a:t>10/4/21</a:t>
            </a:fld>
            <a:endParaRPr lang="en-US"/>
          </a:p>
        </p:txBody>
      </p:sp>
      <p:sp>
        <p:nvSpPr>
          <p:cNvPr id="6" name="Footer Placeholder 5">
            <a:extLst>
              <a:ext uri="{FF2B5EF4-FFF2-40B4-BE49-F238E27FC236}">
                <a16:creationId xmlns:a16="http://schemas.microsoft.com/office/drawing/2014/main" id="{C5FEAC5B-3FEC-0E48-A12A-0918ED03DB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FE47A4-3469-254B-8E35-ECB9AFEF6068}"/>
              </a:ext>
            </a:extLst>
          </p:cNvPr>
          <p:cNvSpPr>
            <a:spLocks noGrp="1"/>
          </p:cNvSpPr>
          <p:nvPr>
            <p:ph type="sldNum" sz="quarter" idx="12"/>
          </p:nvPr>
        </p:nvSpPr>
        <p:spPr/>
        <p:txBody>
          <a:bodyPr/>
          <a:lstStyle/>
          <a:p>
            <a:fld id="{49A4D1A6-CE04-1D4C-AA66-1EE53FA0A504}" type="slidenum">
              <a:rPr lang="en-US" smtClean="0"/>
              <a:t>‹#›</a:t>
            </a:fld>
            <a:endParaRPr lang="en-US"/>
          </a:p>
        </p:txBody>
      </p:sp>
    </p:spTree>
    <p:extLst>
      <p:ext uri="{BB962C8B-B14F-4D97-AF65-F5344CB8AC3E}">
        <p14:creationId xmlns:p14="http://schemas.microsoft.com/office/powerpoint/2010/main" val="3546305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BB7B-082F-9A4B-BBD4-C19ED2A9CE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BF17FF-4B02-9048-B678-B46825CB97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9C5702-2FEE-0B45-94F0-531869D46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C44596-7109-434B-A670-3B195E376774}"/>
              </a:ext>
            </a:extLst>
          </p:cNvPr>
          <p:cNvSpPr>
            <a:spLocks noGrp="1"/>
          </p:cNvSpPr>
          <p:nvPr>
            <p:ph type="dt" sz="half" idx="10"/>
          </p:nvPr>
        </p:nvSpPr>
        <p:spPr/>
        <p:txBody>
          <a:bodyPr/>
          <a:lstStyle/>
          <a:p>
            <a:fld id="{0880B730-3A12-D44F-84D0-1BB688154B76}" type="datetimeFigureOut">
              <a:rPr lang="en-US" smtClean="0"/>
              <a:t>10/4/21</a:t>
            </a:fld>
            <a:endParaRPr lang="en-US"/>
          </a:p>
        </p:txBody>
      </p:sp>
      <p:sp>
        <p:nvSpPr>
          <p:cNvPr id="6" name="Footer Placeholder 5">
            <a:extLst>
              <a:ext uri="{FF2B5EF4-FFF2-40B4-BE49-F238E27FC236}">
                <a16:creationId xmlns:a16="http://schemas.microsoft.com/office/drawing/2014/main" id="{59032510-56D0-4446-BABE-D846AC73B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DA4B60-8253-AA44-A8D2-EEBAA2138C94}"/>
              </a:ext>
            </a:extLst>
          </p:cNvPr>
          <p:cNvSpPr>
            <a:spLocks noGrp="1"/>
          </p:cNvSpPr>
          <p:nvPr>
            <p:ph type="sldNum" sz="quarter" idx="12"/>
          </p:nvPr>
        </p:nvSpPr>
        <p:spPr/>
        <p:txBody>
          <a:bodyPr/>
          <a:lstStyle/>
          <a:p>
            <a:fld id="{49A4D1A6-CE04-1D4C-AA66-1EE53FA0A504}" type="slidenum">
              <a:rPr lang="en-US" smtClean="0"/>
              <a:t>‹#›</a:t>
            </a:fld>
            <a:endParaRPr lang="en-US"/>
          </a:p>
        </p:txBody>
      </p:sp>
    </p:spTree>
    <p:extLst>
      <p:ext uri="{BB962C8B-B14F-4D97-AF65-F5344CB8AC3E}">
        <p14:creationId xmlns:p14="http://schemas.microsoft.com/office/powerpoint/2010/main" val="2929498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80C571-8117-B641-80A5-98E5F9C900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7F049D-C9B2-AC4A-AA41-A8D7163DDD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244E4-9378-7B4D-9EF1-E1FB1CC581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0B730-3A12-D44F-84D0-1BB688154B76}" type="datetimeFigureOut">
              <a:rPr lang="en-US" smtClean="0"/>
              <a:t>10/4/21</a:t>
            </a:fld>
            <a:endParaRPr lang="en-US"/>
          </a:p>
        </p:txBody>
      </p:sp>
      <p:sp>
        <p:nvSpPr>
          <p:cNvPr id="5" name="Footer Placeholder 4">
            <a:extLst>
              <a:ext uri="{FF2B5EF4-FFF2-40B4-BE49-F238E27FC236}">
                <a16:creationId xmlns:a16="http://schemas.microsoft.com/office/drawing/2014/main" id="{E1D64069-5D6D-A648-A1B8-7EED2390B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D394EE-C0AA-3046-AC83-B7E11C5E7B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4D1A6-CE04-1D4C-AA66-1EE53FA0A504}" type="slidenum">
              <a:rPr lang="en-US" smtClean="0"/>
              <a:t>‹#›</a:t>
            </a:fld>
            <a:endParaRPr lang="en-US"/>
          </a:p>
        </p:txBody>
      </p:sp>
    </p:spTree>
    <p:extLst>
      <p:ext uri="{BB962C8B-B14F-4D97-AF65-F5344CB8AC3E}">
        <p14:creationId xmlns:p14="http://schemas.microsoft.com/office/powerpoint/2010/main" val="2175007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3" Type="http://schemas.openxmlformats.org/officeDocument/2006/relationships/hyperlink" Target="https://sroosa.github.io/elements/pbcorecoverage" TargetMode="External"/><Relationship Id="rId18" Type="http://schemas.openxmlformats.org/officeDocument/2006/relationships/hyperlink" Target="https://sroosa.github.io/elements/pbcorecreator" TargetMode="External"/><Relationship Id="rId26" Type="http://schemas.openxmlformats.org/officeDocument/2006/relationships/hyperlink" Target="https://sroosa.github.io/elements/publisherrole" TargetMode="External"/><Relationship Id="rId21" Type="http://schemas.openxmlformats.org/officeDocument/2006/relationships/hyperlink" Target="https://sroosa.github.io/elements/pbcorecontributor" TargetMode="External"/><Relationship Id="rId34" Type="http://schemas.openxmlformats.org/officeDocument/2006/relationships/hyperlink" Target="https://sroosa.github.io/elements/extensionwrap" TargetMode="External"/><Relationship Id="rId7" Type="http://schemas.openxmlformats.org/officeDocument/2006/relationships/hyperlink" Target="https://sroosa.github.io/elements/pbcoresubject" TargetMode="External"/><Relationship Id="rId12" Type="http://schemas.openxmlformats.org/officeDocument/2006/relationships/hyperlink" Target="https://sroosa.github.io/elements/pbcorerelationidentifier" TargetMode="External"/><Relationship Id="rId17" Type="http://schemas.openxmlformats.org/officeDocument/2006/relationships/hyperlink" Target="https://sroosa.github.io/elements/pbcoreaudiencerating" TargetMode="External"/><Relationship Id="rId25" Type="http://schemas.openxmlformats.org/officeDocument/2006/relationships/hyperlink" Target="https://sroosa.github.io/elements/publisher" TargetMode="External"/><Relationship Id="rId33" Type="http://schemas.openxmlformats.org/officeDocument/2006/relationships/hyperlink" Target="https://sroosa.github.io/elements/pbcoreextension" TargetMode="External"/><Relationship Id="rId38" Type="http://schemas.openxmlformats.org/officeDocument/2006/relationships/hyperlink" Target="https://sroosa.github.io/elements/extensionEmbedded" TargetMode="External"/><Relationship Id="rId2" Type="http://schemas.openxmlformats.org/officeDocument/2006/relationships/notesSlide" Target="../notesSlides/notesSlide2.xml"/><Relationship Id="rId16" Type="http://schemas.openxmlformats.org/officeDocument/2006/relationships/hyperlink" Target="https://sroosa.github.io/elements/pbcoreaudiencelevel" TargetMode="External"/><Relationship Id="rId20" Type="http://schemas.openxmlformats.org/officeDocument/2006/relationships/hyperlink" Target="https://sroosa.github.io/elements/creatorrole" TargetMode="External"/><Relationship Id="rId29" Type="http://schemas.openxmlformats.org/officeDocument/2006/relationships/hyperlink" Target="https://sroosa.github.io/elements/rightslink" TargetMode="External"/><Relationship Id="rId1" Type="http://schemas.openxmlformats.org/officeDocument/2006/relationships/slideLayout" Target="../slideLayouts/slideLayout1.xml"/><Relationship Id="rId6" Type="http://schemas.openxmlformats.org/officeDocument/2006/relationships/hyperlink" Target="https://sroosa.github.io/elements/pbcoretitle" TargetMode="External"/><Relationship Id="rId11" Type="http://schemas.openxmlformats.org/officeDocument/2006/relationships/hyperlink" Target="https://sroosa.github.io/elements/pbcorerelationtype" TargetMode="External"/><Relationship Id="rId24" Type="http://schemas.openxmlformats.org/officeDocument/2006/relationships/hyperlink" Target="https://sroosa.github.io/elements/pbcorepublisher" TargetMode="External"/><Relationship Id="rId32" Type="http://schemas.openxmlformats.org/officeDocument/2006/relationships/hyperlink" Target="https://sroosa.github.io/elements/pbcoreannotation" TargetMode="External"/><Relationship Id="rId37" Type="http://schemas.openxmlformats.org/officeDocument/2006/relationships/hyperlink" Target="https://sroosa.github.io/elements/extensionauthorityused" TargetMode="External"/><Relationship Id="rId5" Type="http://schemas.openxmlformats.org/officeDocument/2006/relationships/hyperlink" Target="https://sroosa.github.io/elements/pbcoreidentifier" TargetMode="External"/><Relationship Id="rId15" Type="http://schemas.openxmlformats.org/officeDocument/2006/relationships/hyperlink" Target="https://sroosa.github.io/elements/coveragetype" TargetMode="External"/><Relationship Id="rId23" Type="http://schemas.openxmlformats.org/officeDocument/2006/relationships/hyperlink" Target="https://sroosa.github.io/elements/contributorrole" TargetMode="External"/><Relationship Id="rId28" Type="http://schemas.openxmlformats.org/officeDocument/2006/relationships/hyperlink" Target="https://sroosa.github.io/elements/rightssummary" TargetMode="External"/><Relationship Id="rId36" Type="http://schemas.openxmlformats.org/officeDocument/2006/relationships/hyperlink" Target="https://sroosa.github.io/elements/extensionvalue" TargetMode="External"/><Relationship Id="rId10" Type="http://schemas.openxmlformats.org/officeDocument/2006/relationships/hyperlink" Target="https://sroosa.github.io/elements/pbcorerelation" TargetMode="External"/><Relationship Id="rId19" Type="http://schemas.openxmlformats.org/officeDocument/2006/relationships/hyperlink" Target="https://sroosa.github.io/elements/creator" TargetMode="External"/><Relationship Id="rId31" Type="http://schemas.openxmlformats.org/officeDocument/2006/relationships/hyperlink" Target="https://sroosa.github.io/elements/pbcorepart" TargetMode="External"/><Relationship Id="rId4" Type="http://schemas.openxmlformats.org/officeDocument/2006/relationships/hyperlink" Target="https://sroosa.github.io/elements/pbcoreassetdate" TargetMode="External"/><Relationship Id="rId9" Type="http://schemas.openxmlformats.org/officeDocument/2006/relationships/hyperlink" Target="https://sroosa.github.io/elements/pbcoregenre" TargetMode="External"/><Relationship Id="rId14" Type="http://schemas.openxmlformats.org/officeDocument/2006/relationships/hyperlink" Target="https://sroosa.github.io/elements/coverage" TargetMode="External"/><Relationship Id="rId22" Type="http://schemas.openxmlformats.org/officeDocument/2006/relationships/hyperlink" Target="https://sroosa.github.io/elements/contributor" TargetMode="External"/><Relationship Id="rId27" Type="http://schemas.openxmlformats.org/officeDocument/2006/relationships/hyperlink" Target="https://sroosa.github.io/elements/pbcorerightssummary" TargetMode="External"/><Relationship Id="rId30" Type="http://schemas.openxmlformats.org/officeDocument/2006/relationships/hyperlink" Target="https://sroosa.github.io/elements/rightsembedded" TargetMode="External"/><Relationship Id="rId35" Type="http://schemas.openxmlformats.org/officeDocument/2006/relationships/hyperlink" Target="https://sroosa.github.io/elements/extensionelement" TargetMode="External"/><Relationship Id="rId8" Type="http://schemas.openxmlformats.org/officeDocument/2006/relationships/hyperlink" Target="https://sroosa.github.io/elements/pbcoredescription" TargetMode="External"/><Relationship Id="rId3" Type="http://schemas.openxmlformats.org/officeDocument/2006/relationships/hyperlink" Target="https://sroosa.github.io/elements/pbcoreassettype" TargetMode="External"/></Relationships>
</file>

<file path=ppt/slides/_rels/slide5.xml.rels><?xml version="1.0" encoding="UTF-8" standalone="yes"?>
<Relationships xmlns="http://schemas.openxmlformats.org/package/2006/relationships"><Relationship Id="rId13" Type="http://schemas.openxmlformats.org/officeDocument/2006/relationships/hyperlink" Target="https://sroosa.github.io/elements/instantiationtimestart" TargetMode="External"/><Relationship Id="rId18" Type="http://schemas.openxmlformats.org/officeDocument/2006/relationships/hyperlink" Target="https://sroosa.github.io/elements/instantiationtracks" TargetMode="External"/><Relationship Id="rId26" Type="http://schemas.openxmlformats.org/officeDocument/2006/relationships/hyperlink" Target="https://sroosa.github.io/elements/instantiationrights" TargetMode="External"/><Relationship Id="rId39" Type="http://schemas.openxmlformats.org/officeDocument/2006/relationships/hyperlink" Target="https://sroosa.github.io/elements/essencetrackidentifier" TargetMode="External"/><Relationship Id="rId21" Type="http://schemas.openxmlformats.org/officeDocument/2006/relationships/hyperlink" Target="https://sroosa.github.io/elements/instantiationalternativemodes" TargetMode="External"/><Relationship Id="rId34" Type="http://schemas.openxmlformats.org/officeDocument/2006/relationships/hyperlink" Target="https://sroosa.github.io/elements/extensionelement" TargetMode="External"/><Relationship Id="rId42" Type="http://schemas.openxmlformats.org/officeDocument/2006/relationships/hyperlink" Target="https://sroosa.github.io/elements/essencetrackdatarate" TargetMode="External"/><Relationship Id="rId47" Type="http://schemas.openxmlformats.org/officeDocument/2006/relationships/hyperlink" Target="https://sroosa.github.io/elements/essencetrackframesize" TargetMode="External"/><Relationship Id="rId50" Type="http://schemas.openxmlformats.org/officeDocument/2006/relationships/hyperlink" Target="https://sroosa.github.io/elements/essencetrackduration" TargetMode="External"/><Relationship Id="rId7" Type="http://schemas.openxmlformats.org/officeDocument/2006/relationships/hyperlink" Target="https://sroosa.github.io/elements/instantiationphysical" TargetMode="External"/><Relationship Id="rId2" Type="http://schemas.openxmlformats.org/officeDocument/2006/relationships/notesSlide" Target="../notesSlides/notesSlide3.xml"/><Relationship Id="rId16" Type="http://schemas.openxmlformats.org/officeDocument/2006/relationships/hyperlink" Target="https://sroosa.github.io/elements/instantiationdatarate" TargetMode="External"/><Relationship Id="rId29" Type="http://schemas.openxmlformats.org/officeDocument/2006/relationships/hyperlink" Target="https://sroosa.github.io/elements/rightsembedded" TargetMode="External"/><Relationship Id="rId11" Type="http://schemas.openxmlformats.org/officeDocument/2006/relationships/hyperlink" Target="https://sroosa.github.io/elements/instantiationmediatype" TargetMode="External"/><Relationship Id="rId24" Type="http://schemas.openxmlformats.org/officeDocument/2006/relationships/hyperlink" Target="https://sroosa.github.io/elements/instantiationrelationtype" TargetMode="External"/><Relationship Id="rId32" Type="http://schemas.openxmlformats.org/officeDocument/2006/relationships/hyperlink" Target="https://sroosa.github.io/elements/pbcoreextension" TargetMode="External"/><Relationship Id="rId37" Type="http://schemas.openxmlformats.org/officeDocument/2006/relationships/hyperlink" Target="https://sroosa.github.io/elements/extensionEmbedded" TargetMode="External"/><Relationship Id="rId40" Type="http://schemas.openxmlformats.org/officeDocument/2006/relationships/hyperlink" Target="https://sroosa.github.io/elements/essencetrackstandard" TargetMode="External"/><Relationship Id="rId45" Type="http://schemas.openxmlformats.org/officeDocument/2006/relationships/hyperlink" Target="https://sroosa.github.io/elements/essencetracksamplingrate" TargetMode="External"/><Relationship Id="rId53" Type="http://schemas.openxmlformats.org/officeDocument/2006/relationships/hyperlink" Target="https://sroosa.github.io/elements/essencetrackextension" TargetMode="External"/><Relationship Id="rId5" Type="http://schemas.openxmlformats.org/officeDocument/2006/relationships/hyperlink" Target="https://sroosa.github.io/elements/instantiationdate" TargetMode="External"/><Relationship Id="rId10" Type="http://schemas.openxmlformats.org/officeDocument/2006/relationships/hyperlink" Target="https://sroosa.github.io/elements/instantiationlocation" TargetMode="External"/><Relationship Id="rId19" Type="http://schemas.openxmlformats.org/officeDocument/2006/relationships/hyperlink" Target="https://sroosa.github.io/elements/instantiationchannelconfiguration" TargetMode="External"/><Relationship Id="rId31" Type="http://schemas.openxmlformats.org/officeDocument/2006/relationships/hyperlink" Target="https://sroosa.github.io/elements/instantiationpart" TargetMode="External"/><Relationship Id="rId44" Type="http://schemas.openxmlformats.org/officeDocument/2006/relationships/hyperlink" Target="https://sroosa.github.io/elements/essencetrackplaybackspeed" TargetMode="External"/><Relationship Id="rId52" Type="http://schemas.openxmlformats.org/officeDocument/2006/relationships/hyperlink" Target="https://sroosa.github.io/elements/essencetrackannotation" TargetMode="External"/><Relationship Id="rId4" Type="http://schemas.openxmlformats.org/officeDocument/2006/relationships/hyperlink" Target="https://sroosa.github.io/elements/instantiationidentifier" TargetMode="External"/><Relationship Id="rId9" Type="http://schemas.openxmlformats.org/officeDocument/2006/relationships/hyperlink" Target="https://sroosa.github.io/elements/instantiationstandard" TargetMode="External"/><Relationship Id="rId14" Type="http://schemas.openxmlformats.org/officeDocument/2006/relationships/hyperlink" Target="https://sroosa.github.io/elements/instantiationfilesize" TargetMode="External"/><Relationship Id="rId22" Type="http://schemas.openxmlformats.org/officeDocument/2006/relationships/hyperlink" Target="https://sroosa.github.io/elements/instantiationessencetrack" TargetMode="External"/><Relationship Id="rId27" Type="http://schemas.openxmlformats.org/officeDocument/2006/relationships/hyperlink" Target="https://sroosa.github.io/elements/rightssummary" TargetMode="External"/><Relationship Id="rId30" Type="http://schemas.openxmlformats.org/officeDocument/2006/relationships/hyperlink" Target="https://sroosa.github.io/elements/instantiationannotation" TargetMode="External"/><Relationship Id="rId35" Type="http://schemas.openxmlformats.org/officeDocument/2006/relationships/hyperlink" Target="https://sroosa.github.io/elements/extensionvalue" TargetMode="External"/><Relationship Id="rId43" Type="http://schemas.openxmlformats.org/officeDocument/2006/relationships/hyperlink" Target="https://sroosa.github.io/elements/essencetrackframerate" TargetMode="External"/><Relationship Id="rId48" Type="http://schemas.openxmlformats.org/officeDocument/2006/relationships/hyperlink" Target="https://sroosa.github.io/elements/essencetrackaspectratio" TargetMode="External"/><Relationship Id="rId8" Type="http://schemas.openxmlformats.org/officeDocument/2006/relationships/hyperlink" Target="https://sroosa.github.io/elements/instantiationdigital" TargetMode="External"/><Relationship Id="rId51" Type="http://schemas.openxmlformats.org/officeDocument/2006/relationships/hyperlink" Target="https://sroosa.github.io/elements/essencetracklanguage" TargetMode="External"/><Relationship Id="rId3" Type="http://schemas.openxmlformats.org/officeDocument/2006/relationships/hyperlink" Target="https://sroosa.github.io/elements/pbcoreInstantiation" TargetMode="External"/><Relationship Id="rId12" Type="http://schemas.openxmlformats.org/officeDocument/2006/relationships/hyperlink" Target="https://sroosa.github.io/elements/instantiationgenerations" TargetMode="External"/><Relationship Id="rId17" Type="http://schemas.openxmlformats.org/officeDocument/2006/relationships/hyperlink" Target="https://sroosa.github.io/elements/instantiationcolors" TargetMode="External"/><Relationship Id="rId25" Type="http://schemas.openxmlformats.org/officeDocument/2006/relationships/hyperlink" Target="https://sroosa.github.io/elements/instantiationrelationidentifier" TargetMode="External"/><Relationship Id="rId33" Type="http://schemas.openxmlformats.org/officeDocument/2006/relationships/hyperlink" Target="https://sroosa.github.io/elements/extensionwrap" TargetMode="External"/><Relationship Id="rId38" Type="http://schemas.openxmlformats.org/officeDocument/2006/relationships/hyperlink" Target="https://sroosa.github.io/elements/essencetracktype" TargetMode="External"/><Relationship Id="rId46" Type="http://schemas.openxmlformats.org/officeDocument/2006/relationships/hyperlink" Target="https://sroosa.github.io/elements/essencetrackbitdepth" TargetMode="External"/><Relationship Id="rId20" Type="http://schemas.openxmlformats.org/officeDocument/2006/relationships/hyperlink" Target="https://sroosa.github.io/elements/instantiationlanguage" TargetMode="External"/><Relationship Id="rId41" Type="http://schemas.openxmlformats.org/officeDocument/2006/relationships/hyperlink" Target="https://sroosa.github.io/elements/essencetrackencoding" TargetMode="External"/><Relationship Id="rId54" Type="http://schemas.openxmlformats.org/officeDocument/2006/relationships/hyperlink" Target="https://sroosa.github.io/elements/extensionembedded" TargetMode="External"/><Relationship Id="rId1" Type="http://schemas.openxmlformats.org/officeDocument/2006/relationships/slideLayout" Target="../slideLayouts/slideLayout1.xml"/><Relationship Id="rId6" Type="http://schemas.openxmlformats.org/officeDocument/2006/relationships/hyperlink" Target="https://sroosa.github.io/elements/instantiationdimensions" TargetMode="External"/><Relationship Id="rId15" Type="http://schemas.openxmlformats.org/officeDocument/2006/relationships/hyperlink" Target="https://sroosa.github.io/elements/instantiationduration" TargetMode="External"/><Relationship Id="rId23" Type="http://schemas.openxmlformats.org/officeDocument/2006/relationships/hyperlink" Target="https://sroosa.github.io/elements/instantiationrelation" TargetMode="External"/><Relationship Id="rId28" Type="http://schemas.openxmlformats.org/officeDocument/2006/relationships/hyperlink" Target="https://sroosa.github.io/elements/rightslink" TargetMode="External"/><Relationship Id="rId36" Type="http://schemas.openxmlformats.org/officeDocument/2006/relationships/hyperlink" Target="https://sroosa.github.io/elements/extensionauthorityused" TargetMode="External"/><Relationship Id="rId49" Type="http://schemas.openxmlformats.org/officeDocument/2006/relationships/hyperlink" Target="https://sroosa.github.io/elements/essencetracktimestar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13AB41-3A6D-4948-8C9F-DF3F36C0ED1D}"/>
              </a:ext>
            </a:extLst>
          </p:cNvPr>
          <p:cNvSpPr>
            <a:spLocks noGrp="1"/>
          </p:cNvSpPr>
          <p:nvPr>
            <p:ph type="ctrTitle"/>
          </p:nvPr>
        </p:nvSpPr>
        <p:spPr>
          <a:xfrm>
            <a:off x="6167848" y="2284481"/>
            <a:ext cx="5329082" cy="2889114"/>
          </a:xfrm>
        </p:spPr>
        <p:txBody>
          <a:bodyPr anchor="b">
            <a:normAutofit/>
          </a:bodyPr>
          <a:lstStyle/>
          <a:p>
            <a:r>
              <a:rPr lang="en-US" b="1" dirty="0" err="1">
                <a:solidFill>
                  <a:schemeClr val="bg1"/>
                </a:solidFill>
              </a:rPr>
              <a:t>PBCore</a:t>
            </a:r>
            <a:r>
              <a:rPr lang="en-US" b="1" dirty="0">
                <a:solidFill>
                  <a:schemeClr val="bg1"/>
                </a:solidFill>
              </a:rPr>
              <a:t> Controlled Vocabularies</a:t>
            </a:r>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https://sroosa.github.io/assets/images/pbcore-logo.png">
            <a:extLst>
              <a:ext uri="{FF2B5EF4-FFF2-40B4-BE49-F238E27FC236}">
                <a16:creationId xmlns:a16="http://schemas.microsoft.com/office/drawing/2014/main" id="{BC0D5A1D-D1CB-EA45-835B-CD187D2422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9382" y="1505261"/>
            <a:ext cx="4047843" cy="2479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881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0A4CD0E-E981-4148-B58D-DBAB490C2485}"/>
              </a:ext>
            </a:extLst>
          </p:cNvPr>
          <p:cNvSpPr/>
          <p:nvPr/>
        </p:nvSpPr>
        <p:spPr>
          <a:xfrm>
            <a:off x="815303" y="2461265"/>
            <a:ext cx="10514493" cy="1323439"/>
          </a:xfrm>
          <a:prstGeom prst="rect">
            <a:avLst/>
          </a:prstGeom>
        </p:spPr>
        <p:txBody>
          <a:bodyPr wrap="square">
            <a:spAutoFit/>
          </a:bodyPr>
          <a:lstStyle/>
          <a:p>
            <a:r>
              <a:rPr lang="en-US" sz="3000" b="1" dirty="0" err="1"/>
              <a:t>instantiationLanguage</a:t>
            </a:r>
            <a:r>
              <a:rPr lang="en-US" sz="3000" b="1" dirty="0"/>
              <a:t>: must be indicated using 3-letter codes from ISO 639 (</a:t>
            </a:r>
            <a:r>
              <a:rPr lang="en-US" sz="3000" b="1" dirty="0" err="1"/>
              <a:t>eng</a:t>
            </a:r>
            <a:r>
              <a:rPr lang="en-US" sz="3000" b="1" dirty="0"/>
              <a:t>, spa, </a:t>
            </a:r>
            <a:r>
              <a:rPr lang="en-US" sz="3000" b="1" dirty="0" err="1"/>
              <a:t>jpn</a:t>
            </a:r>
            <a:r>
              <a:rPr lang="en-US" sz="3000" b="1" dirty="0"/>
              <a:t>, etc.)</a:t>
            </a:r>
            <a:endParaRPr lang="en-US" sz="2000" b="1" dirty="0"/>
          </a:p>
          <a:p>
            <a:endParaRPr lang="en-US" sz="2000" b="1" dirty="0">
              <a:solidFill>
                <a:srgbClr val="0070C0"/>
              </a:solidFill>
            </a:endParaRPr>
          </a:p>
        </p:txBody>
      </p:sp>
      <p:sp>
        <p:nvSpPr>
          <p:cNvPr id="5" name="Content Placeholder 2">
            <a:extLst>
              <a:ext uri="{FF2B5EF4-FFF2-40B4-BE49-F238E27FC236}">
                <a16:creationId xmlns:a16="http://schemas.microsoft.com/office/drawing/2014/main" id="{CDB9A416-C88B-4E46-8EFA-14087203F15C}"/>
              </a:ext>
            </a:extLst>
          </p:cNvPr>
          <p:cNvSpPr txBox="1">
            <a:spLocks/>
          </p:cNvSpPr>
          <p:nvPr/>
        </p:nvSpPr>
        <p:spPr>
          <a:xfrm>
            <a:off x="2489037" y="331060"/>
            <a:ext cx="7439004" cy="44139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b="1" dirty="0" err="1">
                <a:latin typeface="+mj-lt"/>
              </a:rPr>
              <a:t>PBCore</a:t>
            </a:r>
            <a:r>
              <a:rPr lang="en-US" sz="4400" b="1" dirty="0">
                <a:latin typeface="+mj-lt"/>
              </a:rPr>
              <a:t> Elements with Restricted Values</a:t>
            </a:r>
          </a:p>
        </p:txBody>
      </p:sp>
      <p:pic>
        <p:nvPicPr>
          <p:cNvPr id="3" name="Picture 2">
            <a:extLst>
              <a:ext uri="{FF2B5EF4-FFF2-40B4-BE49-F238E27FC236}">
                <a16:creationId xmlns:a16="http://schemas.microsoft.com/office/drawing/2014/main" id="{6039DA2D-18B4-4A4F-9171-659759C13E8E}"/>
              </a:ext>
            </a:extLst>
          </p:cNvPr>
          <p:cNvPicPr>
            <a:picLocks noChangeAspect="1"/>
          </p:cNvPicPr>
          <p:nvPr/>
        </p:nvPicPr>
        <p:blipFill>
          <a:blip r:embed="rId3"/>
          <a:stretch>
            <a:fillRect/>
          </a:stretch>
        </p:blipFill>
        <p:spPr>
          <a:xfrm>
            <a:off x="0" y="4043264"/>
            <a:ext cx="12192000" cy="1403546"/>
          </a:xfrm>
          <a:prstGeom prst="rect">
            <a:avLst/>
          </a:prstGeom>
        </p:spPr>
      </p:pic>
    </p:spTree>
    <p:extLst>
      <p:ext uri="{BB962C8B-B14F-4D97-AF65-F5344CB8AC3E}">
        <p14:creationId xmlns:p14="http://schemas.microsoft.com/office/powerpoint/2010/main" val="155872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F37541-96AA-414C-8540-53ADB149FF22}"/>
              </a:ext>
            </a:extLst>
          </p:cNvPr>
          <p:cNvPicPr>
            <a:picLocks noChangeAspect="1"/>
          </p:cNvPicPr>
          <p:nvPr/>
        </p:nvPicPr>
        <p:blipFill>
          <a:blip r:embed="rId3"/>
          <a:stretch>
            <a:fillRect/>
          </a:stretch>
        </p:blipFill>
        <p:spPr>
          <a:xfrm>
            <a:off x="170688" y="0"/>
            <a:ext cx="12021312" cy="1794294"/>
          </a:xfrm>
          <a:prstGeom prst="rect">
            <a:avLst/>
          </a:prstGeom>
        </p:spPr>
      </p:pic>
    </p:spTree>
    <p:extLst>
      <p:ext uri="{BB962C8B-B14F-4D97-AF65-F5344CB8AC3E}">
        <p14:creationId xmlns:p14="http://schemas.microsoft.com/office/powerpoint/2010/main" val="261935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F37541-96AA-414C-8540-53ADB149FF22}"/>
              </a:ext>
            </a:extLst>
          </p:cNvPr>
          <p:cNvPicPr>
            <a:picLocks noChangeAspect="1"/>
          </p:cNvPicPr>
          <p:nvPr/>
        </p:nvPicPr>
        <p:blipFill>
          <a:blip r:embed="rId3"/>
          <a:stretch>
            <a:fillRect/>
          </a:stretch>
        </p:blipFill>
        <p:spPr>
          <a:xfrm>
            <a:off x="170688" y="0"/>
            <a:ext cx="12021312" cy="1794294"/>
          </a:xfrm>
          <a:prstGeom prst="rect">
            <a:avLst/>
          </a:prstGeom>
        </p:spPr>
      </p:pic>
      <p:pic>
        <p:nvPicPr>
          <p:cNvPr id="7" name="Picture 6">
            <a:extLst>
              <a:ext uri="{FF2B5EF4-FFF2-40B4-BE49-F238E27FC236}">
                <a16:creationId xmlns:a16="http://schemas.microsoft.com/office/drawing/2014/main" id="{712B48B6-4281-3940-83AB-70A20BE2C720}"/>
              </a:ext>
            </a:extLst>
          </p:cNvPr>
          <p:cNvPicPr>
            <a:picLocks noChangeAspect="1"/>
          </p:cNvPicPr>
          <p:nvPr/>
        </p:nvPicPr>
        <p:blipFill>
          <a:blip r:embed="rId4"/>
          <a:stretch>
            <a:fillRect/>
          </a:stretch>
        </p:blipFill>
        <p:spPr>
          <a:xfrm>
            <a:off x="170688" y="1696758"/>
            <a:ext cx="12021312" cy="2750423"/>
          </a:xfrm>
          <a:prstGeom prst="rect">
            <a:avLst/>
          </a:prstGeom>
        </p:spPr>
      </p:pic>
    </p:spTree>
    <p:extLst>
      <p:ext uri="{BB962C8B-B14F-4D97-AF65-F5344CB8AC3E}">
        <p14:creationId xmlns:p14="http://schemas.microsoft.com/office/powerpoint/2010/main" val="1088938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F37541-96AA-414C-8540-53ADB149FF22}"/>
              </a:ext>
            </a:extLst>
          </p:cNvPr>
          <p:cNvPicPr>
            <a:picLocks noChangeAspect="1"/>
          </p:cNvPicPr>
          <p:nvPr/>
        </p:nvPicPr>
        <p:blipFill>
          <a:blip r:embed="rId3"/>
          <a:stretch>
            <a:fillRect/>
          </a:stretch>
        </p:blipFill>
        <p:spPr>
          <a:xfrm>
            <a:off x="170688" y="0"/>
            <a:ext cx="12021312" cy="1794294"/>
          </a:xfrm>
          <a:prstGeom prst="rect">
            <a:avLst/>
          </a:prstGeom>
        </p:spPr>
      </p:pic>
      <p:pic>
        <p:nvPicPr>
          <p:cNvPr id="7" name="Picture 6">
            <a:extLst>
              <a:ext uri="{FF2B5EF4-FFF2-40B4-BE49-F238E27FC236}">
                <a16:creationId xmlns:a16="http://schemas.microsoft.com/office/drawing/2014/main" id="{712B48B6-4281-3940-83AB-70A20BE2C720}"/>
              </a:ext>
            </a:extLst>
          </p:cNvPr>
          <p:cNvPicPr>
            <a:picLocks noChangeAspect="1"/>
          </p:cNvPicPr>
          <p:nvPr/>
        </p:nvPicPr>
        <p:blipFill>
          <a:blip r:embed="rId4"/>
          <a:stretch>
            <a:fillRect/>
          </a:stretch>
        </p:blipFill>
        <p:spPr>
          <a:xfrm>
            <a:off x="170688" y="1696758"/>
            <a:ext cx="12021312" cy="2750423"/>
          </a:xfrm>
          <a:prstGeom prst="rect">
            <a:avLst/>
          </a:prstGeom>
        </p:spPr>
      </p:pic>
      <p:pic>
        <p:nvPicPr>
          <p:cNvPr id="10" name="Picture 9">
            <a:extLst>
              <a:ext uri="{FF2B5EF4-FFF2-40B4-BE49-F238E27FC236}">
                <a16:creationId xmlns:a16="http://schemas.microsoft.com/office/drawing/2014/main" id="{BDA2B35F-A18A-EE45-9EDA-5C0F59ADA22F}"/>
              </a:ext>
            </a:extLst>
          </p:cNvPr>
          <p:cNvPicPr>
            <a:picLocks noChangeAspect="1"/>
          </p:cNvPicPr>
          <p:nvPr/>
        </p:nvPicPr>
        <p:blipFill rotWithShape="1">
          <a:blip r:embed="rId4"/>
          <a:srcRect t="-3130" b="20105"/>
          <a:stretch/>
        </p:blipFill>
        <p:spPr>
          <a:xfrm>
            <a:off x="146304" y="4287953"/>
            <a:ext cx="12021312" cy="2283535"/>
          </a:xfrm>
          <a:prstGeom prst="rect">
            <a:avLst/>
          </a:prstGeom>
        </p:spPr>
      </p:pic>
      <p:pic>
        <p:nvPicPr>
          <p:cNvPr id="9" name="Picture 8">
            <a:extLst>
              <a:ext uri="{FF2B5EF4-FFF2-40B4-BE49-F238E27FC236}">
                <a16:creationId xmlns:a16="http://schemas.microsoft.com/office/drawing/2014/main" id="{FEE6AC1B-3D3F-9946-B65B-4DFA2CE03D2F}"/>
              </a:ext>
            </a:extLst>
          </p:cNvPr>
          <p:cNvPicPr>
            <a:picLocks noChangeAspect="1"/>
          </p:cNvPicPr>
          <p:nvPr/>
        </p:nvPicPr>
        <p:blipFill rotWithShape="1">
          <a:blip r:embed="rId5"/>
          <a:srcRect t="5383" r="1115"/>
          <a:stretch/>
        </p:blipFill>
        <p:spPr>
          <a:xfrm>
            <a:off x="146305" y="4536156"/>
            <a:ext cx="11618976" cy="2206752"/>
          </a:xfrm>
          <a:prstGeom prst="rect">
            <a:avLst/>
          </a:prstGeom>
        </p:spPr>
      </p:pic>
    </p:spTree>
    <p:extLst>
      <p:ext uri="{BB962C8B-B14F-4D97-AF65-F5344CB8AC3E}">
        <p14:creationId xmlns:p14="http://schemas.microsoft.com/office/powerpoint/2010/main" val="3156577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AE35DB6B-8579-B946-ACAE-9825F256F496}"/>
              </a:ext>
            </a:extLst>
          </p:cNvPr>
          <p:cNvSpPr txBox="1">
            <a:spLocks/>
          </p:cNvSpPr>
          <p:nvPr/>
        </p:nvSpPr>
        <p:spPr>
          <a:xfrm>
            <a:off x="148630" y="686660"/>
            <a:ext cx="5181600" cy="44139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b="1" dirty="0">
                <a:latin typeface="+mj-lt"/>
              </a:rPr>
              <a:t>How do you populate data in </a:t>
            </a:r>
            <a:r>
              <a:rPr lang="en-US" sz="4400" b="1" dirty="0" err="1">
                <a:latin typeface="+mj-lt"/>
              </a:rPr>
              <a:t>PBCore</a:t>
            </a:r>
            <a:r>
              <a:rPr lang="en-US" sz="4400" b="1" dirty="0">
                <a:latin typeface="+mj-lt"/>
              </a:rPr>
              <a:t>?</a:t>
            </a:r>
          </a:p>
        </p:txBody>
      </p:sp>
      <p:sp>
        <p:nvSpPr>
          <p:cNvPr id="10" name="Title 1">
            <a:extLst>
              <a:ext uri="{FF2B5EF4-FFF2-40B4-BE49-F238E27FC236}">
                <a16:creationId xmlns:a16="http://schemas.microsoft.com/office/drawing/2014/main" id="{67558642-9EAC-3A48-BA04-232773308107}"/>
              </a:ext>
            </a:extLst>
          </p:cNvPr>
          <p:cNvSpPr>
            <a:spLocks noGrp="1"/>
          </p:cNvSpPr>
          <p:nvPr>
            <p:ph type="ctrTitle"/>
          </p:nvPr>
        </p:nvSpPr>
        <p:spPr>
          <a:xfrm>
            <a:off x="6024154" y="2753388"/>
            <a:ext cx="6831845" cy="3376477"/>
          </a:xfrm>
        </p:spPr>
        <p:txBody>
          <a:bodyPr anchor="b">
            <a:normAutofit fontScale="90000"/>
          </a:bodyPr>
          <a:lstStyle/>
          <a:p>
            <a:pPr algn="l"/>
            <a:r>
              <a:rPr lang="en-US" sz="3800" b="1" dirty="0">
                <a:solidFill>
                  <a:schemeClr val="bg1"/>
                </a:solidFill>
              </a:rPr>
              <a:t>1. Review </a:t>
            </a:r>
            <a:r>
              <a:rPr lang="en-US" sz="3800" b="1" dirty="0" err="1">
                <a:solidFill>
                  <a:schemeClr val="bg1"/>
                </a:solidFill>
              </a:rPr>
              <a:t>PBCore</a:t>
            </a:r>
            <a:r>
              <a:rPr lang="en-US" sz="3800" b="1" dirty="0">
                <a:solidFill>
                  <a:schemeClr val="bg1"/>
                </a:solidFill>
              </a:rPr>
              <a:t> Elements</a:t>
            </a:r>
            <a:br>
              <a:rPr lang="en-US" sz="3800" b="1" dirty="0">
                <a:solidFill>
                  <a:schemeClr val="bg1"/>
                </a:solidFill>
              </a:rPr>
            </a:br>
            <a:r>
              <a:rPr lang="en-US" sz="3800" b="1" dirty="0">
                <a:solidFill>
                  <a:schemeClr val="bg1"/>
                </a:solidFill>
              </a:rPr>
              <a:t>2. Restricted Values in </a:t>
            </a:r>
            <a:r>
              <a:rPr lang="en-US" sz="3800" b="1" dirty="0" err="1">
                <a:solidFill>
                  <a:schemeClr val="bg1"/>
                </a:solidFill>
              </a:rPr>
              <a:t>PBCore</a:t>
            </a:r>
            <a:br>
              <a:rPr lang="en-US" sz="3800" b="1" dirty="0">
                <a:solidFill>
                  <a:schemeClr val="bg1"/>
                </a:solidFill>
              </a:rPr>
            </a:br>
            <a:r>
              <a:rPr lang="en-US" sz="3800" b="1" dirty="0">
                <a:solidFill>
                  <a:srgbClr val="FFFF00"/>
                </a:solidFill>
              </a:rPr>
              <a:t>3. </a:t>
            </a:r>
            <a:r>
              <a:rPr lang="en-US" sz="3800" b="1" dirty="0" err="1">
                <a:solidFill>
                  <a:srgbClr val="FFFF00"/>
                </a:solidFill>
              </a:rPr>
              <a:t>PBCore</a:t>
            </a:r>
            <a:r>
              <a:rPr lang="en-US" sz="3800" b="1" dirty="0">
                <a:solidFill>
                  <a:srgbClr val="FFFF00"/>
                </a:solidFill>
              </a:rPr>
              <a:t> Controlled Vocabularies</a:t>
            </a:r>
            <a:br>
              <a:rPr lang="en-US" sz="3800" b="1" dirty="0">
                <a:solidFill>
                  <a:srgbClr val="FFFF00"/>
                </a:solidFill>
              </a:rPr>
            </a:br>
            <a:r>
              <a:rPr lang="en-US" sz="3800" b="1" dirty="0">
                <a:solidFill>
                  <a:schemeClr val="bg1"/>
                </a:solidFill>
              </a:rPr>
              <a:t>4. Recommended External Vocabularies</a:t>
            </a:r>
            <a:br>
              <a:rPr lang="en-US" sz="3800" b="1" dirty="0">
                <a:solidFill>
                  <a:schemeClr val="bg1"/>
                </a:solidFill>
              </a:rPr>
            </a:br>
            <a:br>
              <a:rPr lang="en-US" sz="3800" b="1" dirty="0">
                <a:solidFill>
                  <a:schemeClr val="bg1"/>
                </a:solidFill>
              </a:rPr>
            </a:br>
            <a:endParaRPr lang="en-US" sz="3800" b="1" dirty="0">
              <a:solidFill>
                <a:schemeClr val="bg1"/>
              </a:solidFill>
            </a:endParaRPr>
          </a:p>
        </p:txBody>
      </p:sp>
    </p:spTree>
    <p:extLst>
      <p:ext uri="{BB962C8B-B14F-4D97-AF65-F5344CB8AC3E}">
        <p14:creationId xmlns:p14="http://schemas.microsoft.com/office/powerpoint/2010/main" val="1168590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DF8F4A-EEC7-CD43-8B19-EB9E76DBB8FD}"/>
              </a:ext>
            </a:extLst>
          </p:cNvPr>
          <p:cNvSpPr>
            <a:spLocks noGrp="1"/>
          </p:cNvSpPr>
          <p:nvPr>
            <p:ph idx="1"/>
          </p:nvPr>
        </p:nvSpPr>
        <p:spPr>
          <a:xfrm>
            <a:off x="910860" y="312127"/>
            <a:ext cx="10747760" cy="4351338"/>
          </a:xfrm>
        </p:spPr>
        <p:txBody>
          <a:bodyPr>
            <a:normAutofit/>
          </a:bodyPr>
          <a:lstStyle/>
          <a:p>
            <a:pPr marL="0" indent="0">
              <a:buNone/>
            </a:pPr>
            <a:r>
              <a:rPr lang="en-US" sz="4400" b="1" dirty="0" err="1">
                <a:latin typeface="+mj-lt"/>
              </a:rPr>
              <a:t>PBCore</a:t>
            </a:r>
            <a:r>
              <a:rPr lang="en-US" sz="4400" b="1" dirty="0">
                <a:latin typeface="+mj-lt"/>
              </a:rPr>
              <a:t> Controlled Vocabularies</a:t>
            </a:r>
          </a:p>
        </p:txBody>
      </p:sp>
      <p:graphicFrame>
        <p:nvGraphicFramePr>
          <p:cNvPr id="8" name="TextBox 4">
            <a:extLst>
              <a:ext uri="{FF2B5EF4-FFF2-40B4-BE49-F238E27FC236}">
                <a16:creationId xmlns:a16="http://schemas.microsoft.com/office/drawing/2014/main" id="{9E3DEF88-0352-48E0-8AD9-33241F1ACFB9}"/>
              </a:ext>
            </a:extLst>
          </p:cNvPr>
          <p:cNvGraphicFramePr/>
          <p:nvPr>
            <p:extLst>
              <p:ext uri="{D42A27DB-BD31-4B8C-83A1-F6EECF244321}">
                <p14:modId xmlns:p14="http://schemas.microsoft.com/office/powerpoint/2010/main" val="3574452990"/>
              </p:ext>
            </p:extLst>
          </p:nvPr>
        </p:nvGraphicFramePr>
        <p:xfrm>
          <a:off x="1471960" y="1773044"/>
          <a:ext cx="4082173" cy="4524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Group 8">
            <a:extLst>
              <a:ext uri="{FF2B5EF4-FFF2-40B4-BE49-F238E27FC236}">
                <a16:creationId xmlns:a16="http://schemas.microsoft.com/office/drawing/2014/main" id="{43BDE895-8EBE-4345-BB1B-3E4CC8E276C5}"/>
              </a:ext>
            </a:extLst>
          </p:cNvPr>
          <p:cNvGrpSpPr/>
          <p:nvPr/>
        </p:nvGrpSpPr>
        <p:grpSpPr>
          <a:xfrm>
            <a:off x="6251961" y="1816216"/>
            <a:ext cx="4468079" cy="671580"/>
            <a:chOff x="0" y="45817"/>
            <a:chExt cx="4468079" cy="671580"/>
          </a:xfrm>
        </p:grpSpPr>
        <p:sp>
          <p:nvSpPr>
            <p:cNvPr id="10" name="Rounded Rectangle 9">
              <a:extLst>
                <a:ext uri="{FF2B5EF4-FFF2-40B4-BE49-F238E27FC236}">
                  <a16:creationId xmlns:a16="http://schemas.microsoft.com/office/drawing/2014/main" id="{88330CA1-BF43-4F46-9869-1E353A65E77A}"/>
                </a:ext>
              </a:extLst>
            </p:cNvPr>
            <p:cNvSpPr/>
            <p:nvPr/>
          </p:nvSpPr>
          <p:spPr>
            <a:xfrm>
              <a:off x="0" y="45817"/>
              <a:ext cx="3914079" cy="67158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ounded Rectangle 4">
              <a:extLst>
                <a:ext uri="{FF2B5EF4-FFF2-40B4-BE49-F238E27FC236}">
                  <a16:creationId xmlns:a16="http://schemas.microsoft.com/office/drawing/2014/main" id="{23E392BC-D452-9341-8BA3-A5EB0298355C}"/>
                </a:ext>
              </a:extLst>
            </p:cNvPr>
            <p:cNvSpPr txBox="1"/>
            <p:nvPr/>
          </p:nvSpPr>
          <p:spPr>
            <a:xfrm>
              <a:off x="32784" y="78601"/>
              <a:ext cx="4435295" cy="6060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dirty="0"/>
                <a:t>creator/</a:t>
              </a:r>
              <a:r>
                <a:rPr lang="en-US" sz="2800" dirty="0" err="1"/>
                <a:t>contributorRole</a:t>
              </a:r>
              <a:endParaRPr lang="en-US" sz="2800" kern="1200" dirty="0"/>
            </a:p>
          </p:txBody>
        </p:sp>
      </p:grpSp>
      <p:grpSp>
        <p:nvGrpSpPr>
          <p:cNvPr id="12" name="Group 11">
            <a:extLst>
              <a:ext uri="{FF2B5EF4-FFF2-40B4-BE49-F238E27FC236}">
                <a16:creationId xmlns:a16="http://schemas.microsoft.com/office/drawing/2014/main" id="{635E511E-33B9-5849-958A-0B824672FA21}"/>
              </a:ext>
            </a:extLst>
          </p:cNvPr>
          <p:cNvGrpSpPr/>
          <p:nvPr/>
        </p:nvGrpSpPr>
        <p:grpSpPr>
          <a:xfrm>
            <a:off x="6251961" y="2556675"/>
            <a:ext cx="3914079" cy="671580"/>
            <a:chOff x="0" y="45817"/>
            <a:chExt cx="3914079" cy="671580"/>
          </a:xfrm>
        </p:grpSpPr>
        <p:sp>
          <p:nvSpPr>
            <p:cNvPr id="13" name="Rounded Rectangle 12">
              <a:extLst>
                <a:ext uri="{FF2B5EF4-FFF2-40B4-BE49-F238E27FC236}">
                  <a16:creationId xmlns:a16="http://schemas.microsoft.com/office/drawing/2014/main" id="{47B68A3B-3707-094E-BE0F-2F10F0FC2579}"/>
                </a:ext>
              </a:extLst>
            </p:cNvPr>
            <p:cNvSpPr/>
            <p:nvPr/>
          </p:nvSpPr>
          <p:spPr>
            <a:xfrm>
              <a:off x="0" y="45817"/>
              <a:ext cx="3914079" cy="67158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ounded Rectangle 4">
              <a:extLst>
                <a:ext uri="{FF2B5EF4-FFF2-40B4-BE49-F238E27FC236}">
                  <a16:creationId xmlns:a16="http://schemas.microsoft.com/office/drawing/2014/main" id="{3EC1A536-2994-534F-908A-05F3E4CDB1FB}"/>
                </a:ext>
              </a:extLst>
            </p:cNvPr>
            <p:cNvSpPr txBox="1"/>
            <p:nvPr/>
          </p:nvSpPr>
          <p:spPr>
            <a:xfrm>
              <a:off x="32780" y="62070"/>
              <a:ext cx="3848511" cy="6060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dirty="0" err="1"/>
                <a:t>publisherRole</a:t>
              </a:r>
              <a:endParaRPr lang="en-US" sz="2800" kern="1200" dirty="0"/>
            </a:p>
          </p:txBody>
        </p:sp>
      </p:grpSp>
      <p:grpSp>
        <p:nvGrpSpPr>
          <p:cNvPr id="15" name="Group 14">
            <a:extLst>
              <a:ext uri="{FF2B5EF4-FFF2-40B4-BE49-F238E27FC236}">
                <a16:creationId xmlns:a16="http://schemas.microsoft.com/office/drawing/2014/main" id="{C9ACD3BE-FEA3-9042-9153-6C4DBBDE5CD8}"/>
              </a:ext>
            </a:extLst>
          </p:cNvPr>
          <p:cNvGrpSpPr/>
          <p:nvPr/>
        </p:nvGrpSpPr>
        <p:grpSpPr>
          <a:xfrm>
            <a:off x="6251956" y="3313041"/>
            <a:ext cx="3914079" cy="671580"/>
            <a:chOff x="0" y="45817"/>
            <a:chExt cx="3914079" cy="671580"/>
          </a:xfrm>
        </p:grpSpPr>
        <p:sp>
          <p:nvSpPr>
            <p:cNvPr id="16" name="Rounded Rectangle 15">
              <a:extLst>
                <a:ext uri="{FF2B5EF4-FFF2-40B4-BE49-F238E27FC236}">
                  <a16:creationId xmlns:a16="http://schemas.microsoft.com/office/drawing/2014/main" id="{492DF318-880A-0C41-B300-D4EEF3EE707B}"/>
                </a:ext>
              </a:extLst>
            </p:cNvPr>
            <p:cNvSpPr/>
            <p:nvPr/>
          </p:nvSpPr>
          <p:spPr>
            <a:xfrm>
              <a:off x="0" y="45817"/>
              <a:ext cx="3914079" cy="67158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Rounded Rectangle 4">
              <a:extLst>
                <a:ext uri="{FF2B5EF4-FFF2-40B4-BE49-F238E27FC236}">
                  <a16:creationId xmlns:a16="http://schemas.microsoft.com/office/drawing/2014/main" id="{CB0C743B-2DF0-8742-9E82-C5CA11A94B12}"/>
                </a:ext>
              </a:extLst>
            </p:cNvPr>
            <p:cNvSpPr txBox="1"/>
            <p:nvPr/>
          </p:nvSpPr>
          <p:spPr>
            <a:xfrm>
              <a:off x="32784" y="78601"/>
              <a:ext cx="3848511" cy="6060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err="1"/>
                <a:t>instantiationPhysical</a:t>
              </a:r>
              <a:endParaRPr lang="en-US" sz="2800" kern="1200" dirty="0"/>
            </a:p>
          </p:txBody>
        </p:sp>
      </p:grpSp>
      <p:grpSp>
        <p:nvGrpSpPr>
          <p:cNvPr id="19" name="Group 18">
            <a:extLst>
              <a:ext uri="{FF2B5EF4-FFF2-40B4-BE49-F238E27FC236}">
                <a16:creationId xmlns:a16="http://schemas.microsoft.com/office/drawing/2014/main" id="{8DB6EA4E-B29F-D249-B409-D13ACEF8A27C}"/>
              </a:ext>
            </a:extLst>
          </p:cNvPr>
          <p:cNvGrpSpPr/>
          <p:nvPr/>
        </p:nvGrpSpPr>
        <p:grpSpPr>
          <a:xfrm>
            <a:off x="6251956" y="4076671"/>
            <a:ext cx="3914079" cy="671580"/>
            <a:chOff x="0" y="45817"/>
            <a:chExt cx="3914079" cy="671580"/>
          </a:xfrm>
        </p:grpSpPr>
        <p:sp>
          <p:nvSpPr>
            <p:cNvPr id="20" name="Rounded Rectangle 19">
              <a:extLst>
                <a:ext uri="{FF2B5EF4-FFF2-40B4-BE49-F238E27FC236}">
                  <a16:creationId xmlns:a16="http://schemas.microsoft.com/office/drawing/2014/main" id="{616F35A7-3EC8-B24F-ACFB-CD69419C8A3F}"/>
                </a:ext>
              </a:extLst>
            </p:cNvPr>
            <p:cNvSpPr/>
            <p:nvPr/>
          </p:nvSpPr>
          <p:spPr>
            <a:xfrm>
              <a:off x="0" y="45817"/>
              <a:ext cx="3914079" cy="67158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ounded Rectangle 4">
              <a:extLst>
                <a:ext uri="{FF2B5EF4-FFF2-40B4-BE49-F238E27FC236}">
                  <a16:creationId xmlns:a16="http://schemas.microsoft.com/office/drawing/2014/main" id="{88DE2039-E5E6-BF49-90C9-4981641FE218}"/>
                </a:ext>
              </a:extLst>
            </p:cNvPr>
            <p:cNvSpPr txBox="1"/>
            <p:nvPr/>
          </p:nvSpPr>
          <p:spPr>
            <a:xfrm>
              <a:off x="32784" y="78601"/>
              <a:ext cx="3848511" cy="6060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err="1"/>
                <a:t>instantiationMediaType</a:t>
              </a:r>
              <a:endParaRPr lang="en-US" sz="2800" kern="1200" dirty="0"/>
            </a:p>
          </p:txBody>
        </p:sp>
      </p:grpSp>
      <p:grpSp>
        <p:nvGrpSpPr>
          <p:cNvPr id="22" name="Group 21">
            <a:extLst>
              <a:ext uri="{FF2B5EF4-FFF2-40B4-BE49-F238E27FC236}">
                <a16:creationId xmlns:a16="http://schemas.microsoft.com/office/drawing/2014/main" id="{DFD28B47-7158-1F47-B319-80273F1C665A}"/>
              </a:ext>
            </a:extLst>
          </p:cNvPr>
          <p:cNvGrpSpPr/>
          <p:nvPr/>
        </p:nvGrpSpPr>
        <p:grpSpPr>
          <a:xfrm>
            <a:off x="6219172" y="4841878"/>
            <a:ext cx="3914079" cy="671580"/>
            <a:chOff x="0" y="45817"/>
            <a:chExt cx="3914079" cy="671580"/>
          </a:xfrm>
        </p:grpSpPr>
        <p:sp>
          <p:nvSpPr>
            <p:cNvPr id="23" name="Rounded Rectangle 22">
              <a:extLst>
                <a:ext uri="{FF2B5EF4-FFF2-40B4-BE49-F238E27FC236}">
                  <a16:creationId xmlns:a16="http://schemas.microsoft.com/office/drawing/2014/main" id="{BD7C7020-5A1A-614A-882D-86687E550D9A}"/>
                </a:ext>
              </a:extLst>
            </p:cNvPr>
            <p:cNvSpPr/>
            <p:nvPr/>
          </p:nvSpPr>
          <p:spPr>
            <a:xfrm>
              <a:off x="0" y="45817"/>
              <a:ext cx="3914079" cy="67158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Rounded Rectangle 4">
              <a:extLst>
                <a:ext uri="{FF2B5EF4-FFF2-40B4-BE49-F238E27FC236}">
                  <a16:creationId xmlns:a16="http://schemas.microsoft.com/office/drawing/2014/main" id="{984A0C13-13CF-9843-82FE-3B534C072E3E}"/>
                </a:ext>
              </a:extLst>
            </p:cNvPr>
            <p:cNvSpPr txBox="1"/>
            <p:nvPr/>
          </p:nvSpPr>
          <p:spPr>
            <a:xfrm>
              <a:off x="32784" y="78601"/>
              <a:ext cx="3848511" cy="6060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err="1"/>
                <a:t>instantiationGenerations</a:t>
              </a:r>
              <a:endParaRPr lang="en-US" sz="2800" kern="1200" dirty="0"/>
            </a:p>
          </p:txBody>
        </p:sp>
      </p:grpSp>
    </p:spTree>
    <p:extLst>
      <p:ext uri="{BB962C8B-B14F-4D97-AF65-F5344CB8AC3E}">
        <p14:creationId xmlns:p14="http://schemas.microsoft.com/office/powerpoint/2010/main" val="1583335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A98DB3-7994-6546-8027-AF12FD46E3B1}"/>
              </a:ext>
            </a:extLst>
          </p:cNvPr>
          <p:cNvSpPr/>
          <p:nvPr/>
        </p:nvSpPr>
        <p:spPr>
          <a:xfrm>
            <a:off x="5950712" y="1598765"/>
            <a:ext cx="4658905" cy="2554545"/>
          </a:xfrm>
          <a:prstGeom prst="rect">
            <a:avLst/>
          </a:prstGeom>
        </p:spPr>
        <p:txBody>
          <a:bodyPr wrap="square">
            <a:spAutoFit/>
          </a:bodyPr>
          <a:lstStyle/>
          <a:p>
            <a:r>
              <a:rPr lang="en-US" sz="2000" b="1" dirty="0">
                <a:solidFill>
                  <a:srgbClr val="0070C0"/>
                </a:solidFill>
              </a:rPr>
              <a:t>Title: Nova</a:t>
            </a:r>
          </a:p>
          <a:p>
            <a:r>
              <a:rPr lang="en-US" sz="2000" b="1" dirty="0">
                <a:solidFill>
                  <a:srgbClr val="0070C0"/>
                </a:solidFill>
              </a:rPr>
              <a:t>@</a:t>
            </a:r>
            <a:r>
              <a:rPr lang="en-US" sz="2000" b="1" dirty="0" err="1">
                <a:solidFill>
                  <a:srgbClr val="0070C0"/>
                </a:solidFill>
              </a:rPr>
              <a:t>titleType</a:t>
            </a:r>
            <a:r>
              <a:rPr lang="en-US" sz="2000" b="1" dirty="0">
                <a:solidFill>
                  <a:srgbClr val="0070C0"/>
                </a:solidFill>
              </a:rPr>
              <a:t>: Series </a:t>
            </a:r>
          </a:p>
          <a:p>
            <a:endParaRPr lang="en-US" sz="2000" b="1" dirty="0">
              <a:solidFill>
                <a:srgbClr val="0070C0"/>
              </a:solidFill>
            </a:endParaRPr>
          </a:p>
          <a:p>
            <a:r>
              <a:rPr lang="en-US" sz="2000" b="1" dirty="0">
                <a:solidFill>
                  <a:srgbClr val="0070C0"/>
                </a:solidFill>
              </a:rPr>
              <a:t>Title: Black Hole Apocalypse</a:t>
            </a:r>
          </a:p>
          <a:p>
            <a:r>
              <a:rPr lang="en-US" sz="2000" b="1" dirty="0">
                <a:solidFill>
                  <a:srgbClr val="0070C0"/>
                </a:solidFill>
              </a:rPr>
              <a:t>@</a:t>
            </a:r>
            <a:r>
              <a:rPr lang="en-US" sz="2000" b="1" dirty="0" err="1">
                <a:solidFill>
                  <a:srgbClr val="0070C0"/>
                </a:solidFill>
              </a:rPr>
              <a:t>titleType</a:t>
            </a:r>
            <a:r>
              <a:rPr lang="en-US" sz="2000" b="1" dirty="0">
                <a:solidFill>
                  <a:srgbClr val="0070C0"/>
                </a:solidFill>
              </a:rPr>
              <a:t>: Episode</a:t>
            </a:r>
          </a:p>
          <a:p>
            <a:endParaRPr lang="en-US" sz="2000" b="1" dirty="0">
              <a:solidFill>
                <a:srgbClr val="0070C0"/>
              </a:solidFill>
            </a:endParaRPr>
          </a:p>
          <a:p>
            <a:r>
              <a:rPr lang="en-US" sz="2000" b="1" dirty="0">
                <a:solidFill>
                  <a:srgbClr val="0070C0"/>
                </a:solidFill>
              </a:rPr>
              <a:t>Title: 4501</a:t>
            </a:r>
          </a:p>
          <a:p>
            <a:r>
              <a:rPr lang="en-US" sz="2000" b="1" dirty="0">
                <a:solidFill>
                  <a:srgbClr val="0070C0"/>
                </a:solidFill>
              </a:rPr>
              <a:t>@</a:t>
            </a:r>
            <a:r>
              <a:rPr lang="en-US" sz="2000" b="1" dirty="0" err="1">
                <a:solidFill>
                  <a:srgbClr val="0070C0"/>
                </a:solidFill>
              </a:rPr>
              <a:t>titleType</a:t>
            </a:r>
            <a:r>
              <a:rPr lang="en-US" sz="2000" b="1" dirty="0">
                <a:solidFill>
                  <a:srgbClr val="0070C0"/>
                </a:solidFill>
              </a:rPr>
              <a:t>: Episode Number</a:t>
            </a:r>
          </a:p>
        </p:txBody>
      </p:sp>
      <p:pic>
        <p:nvPicPr>
          <p:cNvPr id="6146" name="Picture 2" descr="Image result for nova black hole">
            <a:extLst>
              <a:ext uri="{FF2B5EF4-FFF2-40B4-BE49-F238E27FC236}">
                <a16:creationId xmlns:a16="http://schemas.microsoft.com/office/drawing/2014/main" id="{928477A4-79D3-9E41-9434-4E7FB6FAD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512" y="562864"/>
            <a:ext cx="5537200" cy="553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631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star wars a new hope">
            <a:extLst>
              <a:ext uri="{FF2B5EF4-FFF2-40B4-BE49-F238E27FC236}">
                <a16:creationId xmlns:a16="http://schemas.microsoft.com/office/drawing/2014/main" id="{F41D17E7-AAD5-DD4D-9685-A248B3FE30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736" y="489711"/>
            <a:ext cx="3911600" cy="553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357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star wars a new hope">
            <a:extLst>
              <a:ext uri="{FF2B5EF4-FFF2-40B4-BE49-F238E27FC236}">
                <a16:creationId xmlns:a16="http://schemas.microsoft.com/office/drawing/2014/main" id="{F41D17E7-AAD5-DD4D-9685-A248B3FE30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736" y="489711"/>
            <a:ext cx="3911600" cy="5537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5316308-282C-084F-8E0A-1996D9AFAB71}"/>
              </a:ext>
            </a:extLst>
          </p:cNvPr>
          <p:cNvSpPr/>
          <p:nvPr/>
        </p:nvSpPr>
        <p:spPr>
          <a:xfrm>
            <a:off x="6094439" y="611213"/>
            <a:ext cx="4658905" cy="5632311"/>
          </a:xfrm>
          <a:prstGeom prst="rect">
            <a:avLst/>
          </a:prstGeom>
        </p:spPr>
        <p:txBody>
          <a:bodyPr wrap="square">
            <a:spAutoFit/>
          </a:bodyPr>
          <a:lstStyle/>
          <a:p>
            <a:r>
              <a:rPr lang="en-US" sz="2000" b="1" dirty="0">
                <a:solidFill>
                  <a:srgbClr val="0070C0"/>
                </a:solidFill>
              </a:rPr>
              <a:t>Title: Star Wars</a:t>
            </a:r>
          </a:p>
          <a:p>
            <a:r>
              <a:rPr lang="en-US" sz="2000" b="1" dirty="0">
                <a:solidFill>
                  <a:srgbClr val="0070C0"/>
                </a:solidFill>
              </a:rPr>
              <a:t>@</a:t>
            </a:r>
            <a:r>
              <a:rPr lang="en-US" sz="2000" b="1" dirty="0" err="1">
                <a:solidFill>
                  <a:srgbClr val="0070C0"/>
                </a:solidFill>
              </a:rPr>
              <a:t>titleType</a:t>
            </a:r>
            <a:r>
              <a:rPr lang="en-US" sz="2000" b="1" dirty="0">
                <a:solidFill>
                  <a:srgbClr val="0070C0"/>
                </a:solidFill>
              </a:rPr>
              <a:t>: Original </a:t>
            </a:r>
          </a:p>
          <a:p>
            <a:endParaRPr lang="en-US" sz="2000" b="1" dirty="0">
              <a:solidFill>
                <a:srgbClr val="0070C0"/>
              </a:solidFill>
            </a:endParaRPr>
          </a:p>
          <a:p>
            <a:r>
              <a:rPr lang="en-US" sz="2000" b="1" dirty="0">
                <a:solidFill>
                  <a:srgbClr val="0070C0"/>
                </a:solidFill>
              </a:rPr>
              <a:t>Title: Star Wars: A New Hope</a:t>
            </a:r>
          </a:p>
          <a:p>
            <a:r>
              <a:rPr lang="en-US" sz="2000" b="1" dirty="0">
                <a:solidFill>
                  <a:srgbClr val="0070C0"/>
                </a:solidFill>
              </a:rPr>
              <a:t>@</a:t>
            </a:r>
            <a:r>
              <a:rPr lang="en-US" sz="2000" b="1" dirty="0" err="1">
                <a:solidFill>
                  <a:srgbClr val="0070C0"/>
                </a:solidFill>
              </a:rPr>
              <a:t>titleType</a:t>
            </a:r>
            <a:r>
              <a:rPr lang="en-US" sz="2000" b="1" dirty="0">
                <a:solidFill>
                  <a:srgbClr val="0070C0"/>
                </a:solidFill>
              </a:rPr>
              <a:t>: Revised </a:t>
            </a:r>
          </a:p>
          <a:p>
            <a:endParaRPr lang="en-US" sz="2000" b="1" dirty="0">
              <a:solidFill>
                <a:srgbClr val="0070C0"/>
              </a:solidFill>
            </a:endParaRPr>
          </a:p>
          <a:p>
            <a:r>
              <a:rPr lang="en-US" sz="2000" b="1" dirty="0">
                <a:solidFill>
                  <a:srgbClr val="0070C0"/>
                </a:solidFill>
              </a:rPr>
              <a:t>Title: A New Hope</a:t>
            </a:r>
          </a:p>
          <a:p>
            <a:r>
              <a:rPr lang="en-US" sz="2000" b="1" dirty="0">
                <a:solidFill>
                  <a:srgbClr val="0070C0"/>
                </a:solidFill>
              </a:rPr>
              <a:t>@</a:t>
            </a:r>
            <a:r>
              <a:rPr lang="en-US" sz="2000" b="1" dirty="0" err="1">
                <a:solidFill>
                  <a:srgbClr val="0070C0"/>
                </a:solidFill>
              </a:rPr>
              <a:t>titleType</a:t>
            </a:r>
            <a:r>
              <a:rPr lang="en-US" sz="2000" b="1" dirty="0">
                <a:solidFill>
                  <a:srgbClr val="0070C0"/>
                </a:solidFill>
              </a:rPr>
              <a:t>: Alternate </a:t>
            </a:r>
          </a:p>
          <a:p>
            <a:endParaRPr lang="en-US" sz="2000" b="1" dirty="0">
              <a:solidFill>
                <a:srgbClr val="0070C0"/>
              </a:solidFill>
            </a:endParaRPr>
          </a:p>
          <a:p>
            <a:r>
              <a:rPr lang="en-US" sz="2000" b="1" dirty="0">
                <a:solidFill>
                  <a:srgbClr val="0070C0"/>
                </a:solidFill>
              </a:rPr>
              <a:t>Title: Star Wars</a:t>
            </a:r>
          </a:p>
          <a:p>
            <a:r>
              <a:rPr lang="en-US" sz="2000" b="1" dirty="0">
                <a:solidFill>
                  <a:srgbClr val="0070C0"/>
                </a:solidFill>
              </a:rPr>
              <a:t>@</a:t>
            </a:r>
            <a:r>
              <a:rPr lang="en-US" sz="2000" b="1" dirty="0" err="1">
                <a:solidFill>
                  <a:srgbClr val="0070C0"/>
                </a:solidFill>
              </a:rPr>
              <a:t>titleType</a:t>
            </a:r>
            <a:r>
              <a:rPr lang="en-US" sz="2000" b="1" dirty="0">
                <a:solidFill>
                  <a:srgbClr val="0070C0"/>
                </a:solidFill>
              </a:rPr>
              <a:t>: Series</a:t>
            </a:r>
          </a:p>
          <a:p>
            <a:endParaRPr lang="en-US" sz="2000" b="1" dirty="0">
              <a:solidFill>
                <a:srgbClr val="0070C0"/>
              </a:solidFill>
            </a:endParaRPr>
          </a:p>
          <a:p>
            <a:r>
              <a:rPr lang="en-US" sz="2000" b="1" dirty="0">
                <a:solidFill>
                  <a:srgbClr val="0070C0"/>
                </a:solidFill>
              </a:rPr>
              <a:t>Title: A New Hope</a:t>
            </a:r>
          </a:p>
          <a:p>
            <a:r>
              <a:rPr lang="en-US" sz="2000" b="1" dirty="0">
                <a:solidFill>
                  <a:srgbClr val="0070C0"/>
                </a:solidFill>
              </a:rPr>
              <a:t>@</a:t>
            </a:r>
            <a:r>
              <a:rPr lang="en-US" sz="2000" b="1" dirty="0" err="1">
                <a:solidFill>
                  <a:srgbClr val="0070C0"/>
                </a:solidFill>
              </a:rPr>
              <a:t>titleType</a:t>
            </a:r>
            <a:r>
              <a:rPr lang="en-US" sz="2000" b="1" dirty="0">
                <a:solidFill>
                  <a:srgbClr val="0070C0"/>
                </a:solidFill>
              </a:rPr>
              <a:t>: Episode</a:t>
            </a:r>
          </a:p>
          <a:p>
            <a:endParaRPr lang="en-US" sz="2000" b="1" dirty="0">
              <a:solidFill>
                <a:srgbClr val="0070C0"/>
              </a:solidFill>
            </a:endParaRPr>
          </a:p>
          <a:p>
            <a:r>
              <a:rPr lang="en-US" sz="2000" b="1" dirty="0">
                <a:solidFill>
                  <a:srgbClr val="0070C0"/>
                </a:solidFill>
              </a:rPr>
              <a:t>Title: IV</a:t>
            </a:r>
          </a:p>
          <a:p>
            <a:r>
              <a:rPr lang="en-US" sz="2000" b="1" dirty="0">
                <a:solidFill>
                  <a:srgbClr val="0070C0"/>
                </a:solidFill>
              </a:rPr>
              <a:t>@</a:t>
            </a:r>
            <a:r>
              <a:rPr lang="en-US" sz="2000" b="1" dirty="0" err="1">
                <a:solidFill>
                  <a:srgbClr val="0070C0"/>
                </a:solidFill>
              </a:rPr>
              <a:t>titleType</a:t>
            </a:r>
            <a:r>
              <a:rPr lang="en-US" sz="2000" b="1" dirty="0">
                <a:solidFill>
                  <a:srgbClr val="0070C0"/>
                </a:solidFill>
              </a:rPr>
              <a:t>: Episode Number</a:t>
            </a:r>
          </a:p>
          <a:p>
            <a:endParaRPr lang="en-US" sz="2000" b="1" dirty="0">
              <a:solidFill>
                <a:srgbClr val="0070C0"/>
              </a:solidFill>
            </a:endParaRPr>
          </a:p>
        </p:txBody>
      </p:sp>
    </p:spTree>
    <p:extLst>
      <p:ext uri="{BB962C8B-B14F-4D97-AF65-F5344CB8AC3E}">
        <p14:creationId xmlns:p14="http://schemas.microsoft.com/office/powerpoint/2010/main" val="3938155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AE35DB6B-8579-B946-ACAE-9825F256F496}"/>
              </a:ext>
            </a:extLst>
          </p:cNvPr>
          <p:cNvSpPr txBox="1">
            <a:spLocks/>
          </p:cNvSpPr>
          <p:nvPr/>
        </p:nvSpPr>
        <p:spPr>
          <a:xfrm>
            <a:off x="148630" y="686660"/>
            <a:ext cx="5181600" cy="44139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b="1" dirty="0">
                <a:latin typeface="+mj-lt"/>
              </a:rPr>
              <a:t>How do you populate data in </a:t>
            </a:r>
            <a:r>
              <a:rPr lang="en-US" sz="4400" b="1" dirty="0" err="1">
                <a:latin typeface="+mj-lt"/>
              </a:rPr>
              <a:t>PBCore</a:t>
            </a:r>
            <a:r>
              <a:rPr lang="en-US" sz="4400" b="1" dirty="0">
                <a:latin typeface="+mj-lt"/>
              </a:rPr>
              <a:t>?</a:t>
            </a:r>
          </a:p>
        </p:txBody>
      </p:sp>
      <p:sp>
        <p:nvSpPr>
          <p:cNvPr id="10" name="Title 1">
            <a:extLst>
              <a:ext uri="{FF2B5EF4-FFF2-40B4-BE49-F238E27FC236}">
                <a16:creationId xmlns:a16="http://schemas.microsoft.com/office/drawing/2014/main" id="{67558642-9EAC-3A48-BA04-232773308107}"/>
              </a:ext>
            </a:extLst>
          </p:cNvPr>
          <p:cNvSpPr>
            <a:spLocks noGrp="1"/>
          </p:cNvSpPr>
          <p:nvPr>
            <p:ph type="ctrTitle"/>
          </p:nvPr>
        </p:nvSpPr>
        <p:spPr>
          <a:xfrm>
            <a:off x="6024154" y="2753388"/>
            <a:ext cx="6831845" cy="3376477"/>
          </a:xfrm>
        </p:spPr>
        <p:txBody>
          <a:bodyPr anchor="b">
            <a:normAutofit fontScale="90000"/>
          </a:bodyPr>
          <a:lstStyle/>
          <a:p>
            <a:pPr algn="l"/>
            <a:r>
              <a:rPr lang="en-US" sz="3800" b="1" dirty="0">
                <a:solidFill>
                  <a:schemeClr val="bg1"/>
                </a:solidFill>
              </a:rPr>
              <a:t>1. Review </a:t>
            </a:r>
            <a:r>
              <a:rPr lang="en-US" sz="3800" b="1" dirty="0" err="1">
                <a:solidFill>
                  <a:schemeClr val="bg1"/>
                </a:solidFill>
              </a:rPr>
              <a:t>PBCore</a:t>
            </a:r>
            <a:r>
              <a:rPr lang="en-US" sz="3800" b="1" dirty="0">
                <a:solidFill>
                  <a:schemeClr val="bg1"/>
                </a:solidFill>
              </a:rPr>
              <a:t> Elements</a:t>
            </a:r>
            <a:br>
              <a:rPr lang="en-US" sz="3800" b="1" dirty="0">
                <a:solidFill>
                  <a:schemeClr val="bg1"/>
                </a:solidFill>
              </a:rPr>
            </a:br>
            <a:r>
              <a:rPr lang="en-US" sz="3800" b="1" dirty="0">
                <a:solidFill>
                  <a:schemeClr val="bg1"/>
                </a:solidFill>
              </a:rPr>
              <a:t>2. Restricted Values in </a:t>
            </a:r>
            <a:r>
              <a:rPr lang="en-US" sz="3800" b="1" dirty="0" err="1">
                <a:solidFill>
                  <a:schemeClr val="bg1"/>
                </a:solidFill>
              </a:rPr>
              <a:t>PBCore</a:t>
            </a:r>
            <a:br>
              <a:rPr lang="en-US" sz="3800" b="1" dirty="0">
                <a:solidFill>
                  <a:schemeClr val="bg1"/>
                </a:solidFill>
              </a:rPr>
            </a:br>
            <a:r>
              <a:rPr lang="en-US" sz="3800" b="1" dirty="0">
                <a:solidFill>
                  <a:schemeClr val="bg1"/>
                </a:solidFill>
              </a:rPr>
              <a:t>3. </a:t>
            </a:r>
            <a:r>
              <a:rPr lang="en-US" sz="3800" b="1" dirty="0" err="1">
                <a:solidFill>
                  <a:schemeClr val="bg1"/>
                </a:solidFill>
              </a:rPr>
              <a:t>PBCore</a:t>
            </a:r>
            <a:r>
              <a:rPr lang="en-US" sz="3800" b="1" dirty="0">
                <a:solidFill>
                  <a:schemeClr val="bg1"/>
                </a:solidFill>
              </a:rPr>
              <a:t> Controlled Vocabularies</a:t>
            </a:r>
            <a:br>
              <a:rPr lang="en-US" sz="3800" b="1" dirty="0">
                <a:solidFill>
                  <a:schemeClr val="bg1"/>
                </a:solidFill>
              </a:rPr>
            </a:br>
            <a:r>
              <a:rPr lang="en-US" sz="3800" b="1" dirty="0">
                <a:solidFill>
                  <a:srgbClr val="FFFF00"/>
                </a:solidFill>
              </a:rPr>
              <a:t>4. Recommended External Vocabularies</a:t>
            </a:r>
            <a:br>
              <a:rPr lang="en-US" sz="3800" b="1" dirty="0">
                <a:solidFill>
                  <a:schemeClr val="bg1"/>
                </a:solidFill>
              </a:rPr>
            </a:br>
            <a:br>
              <a:rPr lang="en-US" sz="3800" b="1" dirty="0">
                <a:solidFill>
                  <a:schemeClr val="bg1"/>
                </a:solidFill>
              </a:rPr>
            </a:br>
            <a:endParaRPr lang="en-US" sz="3800" b="1" dirty="0">
              <a:solidFill>
                <a:schemeClr val="bg1"/>
              </a:solidFill>
            </a:endParaRPr>
          </a:p>
        </p:txBody>
      </p:sp>
    </p:spTree>
    <p:extLst>
      <p:ext uri="{BB962C8B-B14F-4D97-AF65-F5344CB8AC3E}">
        <p14:creationId xmlns:p14="http://schemas.microsoft.com/office/powerpoint/2010/main" val="362068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FDC535F-AC0A-417D-96AB-6706BECACD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000"/>
          </a:xfrm>
          <a:prstGeom prst="rect">
            <a:avLst/>
          </a:prstGeom>
          <a:solidFill>
            <a:srgbClr val="3547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7AAAF8E-31DB-4148-8FCA-4D8233D69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953" y="484068"/>
            <a:ext cx="6898027" cy="58893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A274328-4774-4DF9-BA53-45256512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84069"/>
            <a:ext cx="4145975" cy="349989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01C7B46D-2FEF-4FAA-915B-8B21A66BB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144834"/>
            <a:ext cx="4145975" cy="22115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5581C40-B027-2442-BEC5-2A3151F081C4}"/>
              </a:ext>
            </a:extLst>
          </p:cNvPr>
          <p:cNvPicPr>
            <a:picLocks noChangeAspect="1"/>
          </p:cNvPicPr>
          <p:nvPr/>
        </p:nvPicPr>
        <p:blipFill>
          <a:blip r:embed="rId2"/>
          <a:stretch>
            <a:fillRect/>
          </a:stretch>
        </p:blipFill>
        <p:spPr>
          <a:xfrm>
            <a:off x="8283575" y="4651162"/>
            <a:ext cx="2432050" cy="1270942"/>
          </a:xfrm>
          <a:prstGeom prst="rect">
            <a:avLst/>
          </a:prstGeom>
        </p:spPr>
      </p:pic>
      <p:pic>
        <p:nvPicPr>
          <p:cNvPr id="1032" name="Picture 8" descr="Image result for cpb">
            <a:extLst>
              <a:ext uri="{FF2B5EF4-FFF2-40B4-BE49-F238E27FC236}">
                <a16:creationId xmlns:a16="http://schemas.microsoft.com/office/drawing/2014/main" id="{DC7B204C-1099-154D-A002-F56EA3B38A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613"/>
          <a:stretch/>
        </p:blipFill>
        <p:spPr bwMode="auto">
          <a:xfrm>
            <a:off x="8437010" y="851103"/>
            <a:ext cx="3205598" cy="304056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10;&#10;Description automatically generated">
            <a:extLst>
              <a:ext uri="{FF2B5EF4-FFF2-40B4-BE49-F238E27FC236}">
                <a16:creationId xmlns:a16="http://schemas.microsoft.com/office/drawing/2014/main" id="{49536D3A-9693-FF48-86E8-AB15B050C080}"/>
              </a:ext>
            </a:extLst>
          </p:cNvPr>
          <p:cNvPicPr>
            <a:picLocks noChangeAspect="1"/>
          </p:cNvPicPr>
          <p:nvPr/>
        </p:nvPicPr>
        <p:blipFill>
          <a:blip r:embed="rId4"/>
          <a:stretch>
            <a:fillRect/>
          </a:stretch>
        </p:blipFill>
        <p:spPr>
          <a:xfrm>
            <a:off x="754844" y="976627"/>
            <a:ext cx="6325190" cy="1321866"/>
          </a:xfrm>
          <a:prstGeom prst="rect">
            <a:avLst/>
          </a:prstGeom>
        </p:spPr>
      </p:pic>
      <p:pic>
        <p:nvPicPr>
          <p:cNvPr id="10" name="Picture 9" descr="Calendar&#10;&#10;Description automatically generated with low confidence">
            <a:extLst>
              <a:ext uri="{FF2B5EF4-FFF2-40B4-BE49-F238E27FC236}">
                <a16:creationId xmlns:a16="http://schemas.microsoft.com/office/drawing/2014/main" id="{18827223-9D44-CB43-BA31-DC90C508C112}"/>
              </a:ext>
            </a:extLst>
          </p:cNvPr>
          <p:cNvPicPr>
            <a:picLocks noChangeAspect="1"/>
          </p:cNvPicPr>
          <p:nvPr/>
        </p:nvPicPr>
        <p:blipFill>
          <a:blip r:embed="rId5"/>
          <a:stretch>
            <a:fillRect/>
          </a:stretch>
        </p:blipFill>
        <p:spPr>
          <a:xfrm>
            <a:off x="850424" y="3428718"/>
            <a:ext cx="5719226" cy="2581595"/>
          </a:xfrm>
          <a:prstGeom prst="rect">
            <a:avLst/>
          </a:prstGeom>
        </p:spPr>
      </p:pic>
      <p:sp>
        <p:nvSpPr>
          <p:cNvPr id="11" name="Rectangle 10">
            <a:extLst>
              <a:ext uri="{FF2B5EF4-FFF2-40B4-BE49-F238E27FC236}">
                <a16:creationId xmlns:a16="http://schemas.microsoft.com/office/drawing/2014/main" id="{25ADC969-D15F-C94C-BD0E-E3A11978C4E5}"/>
              </a:ext>
            </a:extLst>
          </p:cNvPr>
          <p:cNvSpPr/>
          <p:nvPr/>
        </p:nvSpPr>
        <p:spPr>
          <a:xfrm>
            <a:off x="383821" y="2465961"/>
            <a:ext cx="7089180" cy="156661"/>
          </a:xfrm>
          <a:prstGeom prst="rect">
            <a:avLst/>
          </a:prstGeom>
          <a:solidFill>
            <a:srgbClr val="3547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5400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D76B60-EB27-3548-9301-0CFE638438A9}"/>
              </a:ext>
            </a:extLst>
          </p:cNvPr>
          <p:cNvPicPr>
            <a:picLocks noChangeAspect="1"/>
          </p:cNvPicPr>
          <p:nvPr/>
        </p:nvPicPr>
        <p:blipFill rotWithShape="1">
          <a:blip r:embed="rId3"/>
          <a:srcRect l="213" t="-144" r="29194" b="144"/>
          <a:stretch/>
        </p:blipFill>
        <p:spPr>
          <a:xfrm>
            <a:off x="237564" y="777240"/>
            <a:ext cx="5050716" cy="5288280"/>
          </a:xfrm>
          <a:prstGeom prst="rect">
            <a:avLst/>
          </a:prstGeom>
        </p:spPr>
      </p:pic>
      <p:pic>
        <p:nvPicPr>
          <p:cNvPr id="6" name="Picture 5">
            <a:extLst>
              <a:ext uri="{FF2B5EF4-FFF2-40B4-BE49-F238E27FC236}">
                <a16:creationId xmlns:a16="http://schemas.microsoft.com/office/drawing/2014/main" id="{602DF6A8-DEBD-0443-A0F1-7E6A1522AFB9}"/>
              </a:ext>
            </a:extLst>
          </p:cNvPr>
          <p:cNvPicPr>
            <a:picLocks noChangeAspect="1"/>
          </p:cNvPicPr>
          <p:nvPr/>
        </p:nvPicPr>
        <p:blipFill>
          <a:blip r:embed="rId4"/>
          <a:stretch>
            <a:fillRect/>
          </a:stretch>
        </p:blipFill>
        <p:spPr>
          <a:xfrm>
            <a:off x="5408958" y="701040"/>
            <a:ext cx="6545478" cy="5455920"/>
          </a:xfrm>
          <a:prstGeom prst="rect">
            <a:avLst/>
          </a:prstGeom>
        </p:spPr>
      </p:pic>
    </p:spTree>
    <p:extLst>
      <p:ext uri="{BB962C8B-B14F-4D97-AF65-F5344CB8AC3E}">
        <p14:creationId xmlns:p14="http://schemas.microsoft.com/office/powerpoint/2010/main" val="594564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73C258-2BE9-E244-87D0-ED016E5879F3}"/>
              </a:ext>
            </a:extLst>
          </p:cNvPr>
          <p:cNvPicPr>
            <a:picLocks noChangeAspect="1"/>
          </p:cNvPicPr>
          <p:nvPr/>
        </p:nvPicPr>
        <p:blipFill>
          <a:blip r:embed="rId3"/>
          <a:stretch>
            <a:fillRect/>
          </a:stretch>
        </p:blipFill>
        <p:spPr>
          <a:xfrm>
            <a:off x="0" y="364012"/>
            <a:ext cx="12192000" cy="5855656"/>
          </a:xfrm>
          <a:prstGeom prst="rect">
            <a:avLst/>
          </a:prstGeom>
        </p:spPr>
      </p:pic>
    </p:spTree>
    <p:extLst>
      <p:ext uri="{BB962C8B-B14F-4D97-AF65-F5344CB8AC3E}">
        <p14:creationId xmlns:p14="http://schemas.microsoft.com/office/powerpoint/2010/main" val="3723936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8D556A-9917-2449-BEF0-54BB3B1235A9}"/>
              </a:ext>
            </a:extLst>
          </p:cNvPr>
          <p:cNvPicPr>
            <a:picLocks noChangeAspect="1"/>
          </p:cNvPicPr>
          <p:nvPr/>
        </p:nvPicPr>
        <p:blipFill>
          <a:blip r:embed="rId3"/>
          <a:stretch>
            <a:fillRect/>
          </a:stretch>
        </p:blipFill>
        <p:spPr>
          <a:xfrm>
            <a:off x="0" y="451007"/>
            <a:ext cx="12192000" cy="5955986"/>
          </a:xfrm>
          <a:prstGeom prst="rect">
            <a:avLst/>
          </a:prstGeom>
        </p:spPr>
      </p:pic>
    </p:spTree>
    <p:extLst>
      <p:ext uri="{BB962C8B-B14F-4D97-AF65-F5344CB8AC3E}">
        <p14:creationId xmlns:p14="http://schemas.microsoft.com/office/powerpoint/2010/main" val="3409029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DF8F4A-EEC7-CD43-8B19-EB9E76DBB8FD}"/>
              </a:ext>
            </a:extLst>
          </p:cNvPr>
          <p:cNvSpPr>
            <a:spLocks noGrp="1"/>
          </p:cNvSpPr>
          <p:nvPr>
            <p:ph idx="1"/>
          </p:nvPr>
        </p:nvSpPr>
        <p:spPr>
          <a:xfrm>
            <a:off x="568944" y="1378183"/>
            <a:ext cx="10515600" cy="4351338"/>
          </a:xfrm>
        </p:spPr>
        <p:txBody>
          <a:bodyPr>
            <a:normAutofit/>
          </a:bodyPr>
          <a:lstStyle/>
          <a:p>
            <a:pPr marL="0" indent="0" algn="ctr">
              <a:buNone/>
            </a:pPr>
            <a:r>
              <a:rPr lang="en-US" sz="4400" b="1" dirty="0">
                <a:latin typeface="+mj-lt"/>
              </a:rPr>
              <a:t>Exercise</a:t>
            </a:r>
          </a:p>
        </p:txBody>
      </p:sp>
      <p:sp>
        <p:nvSpPr>
          <p:cNvPr id="2" name="TextBox 1">
            <a:extLst>
              <a:ext uri="{FF2B5EF4-FFF2-40B4-BE49-F238E27FC236}">
                <a16:creationId xmlns:a16="http://schemas.microsoft.com/office/drawing/2014/main" id="{8279602C-5A19-E24F-856B-D6DB2581A899}"/>
              </a:ext>
            </a:extLst>
          </p:cNvPr>
          <p:cNvSpPr txBox="1"/>
          <p:nvPr/>
        </p:nvSpPr>
        <p:spPr>
          <a:xfrm>
            <a:off x="358236" y="2711829"/>
            <a:ext cx="10937015" cy="2677656"/>
          </a:xfrm>
          <a:prstGeom prst="rect">
            <a:avLst/>
          </a:prstGeom>
          <a:noFill/>
        </p:spPr>
        <p:txBody>
          <a:bodyPr wrap="square" rtlCol="0">
            <a:spAutoFit/>
          </a:bodyPr>
          <a:lstStyle/>
          <a:p>
            <a:pPr marL="457200" indent="-457200">
              <a:buAutoNum type="arabicPeriod"/>
            </a:pPr>
            <a:r>
              <a:rPr lang="en-US" sz="2400" dirty="0"/>
              <a:t>Review the example item linked in your breakout group. </a:t>
            </a:r>
          </a:p>
          <a:p>
            <a:pPr marL="457200" indent="-457200">
              <a:buAutoNum type="arabicPeriod"/>
            </a:pPr>
            <a:r>
              <a:rPr lang="en-US" sz="2400" dirty="0"/>
              <a:t>Using the attached </a:t>
            </a:r>
            <a:r>
              <a:rPr lang="en-US" sz="2400" dirty="0" err="1"/>
              <a:t>PBCore</a:t>
            </a:r>
            <a:r>
              <a:rPr lang="en-US" sz="2400" dirty="0"/>
              <a:t> form, take five minutes to catalog your item as thoroughly as you can in the available time on your own. Do not refer to the controlled vocabulary lists. </a:t>
            </a:r>
          </a:p>
          <a:p>
            <a:pPr marL="457200" indent="-457200">
              <a:buAutoNum type="arabicPeriod"/>
            </a:pPr>
            <a:r>
              <a:rPr lang="en-US" sz="2400" dirty="0"/>
              <a:t>In your breakout groups, compare your </a:t>
            </a:r>
            <a:r>
              <a:rPr lang="en-US" sz="2400" dirty="0" err="1"/>
              <a:t>PBCore</a:t>
            </a:r>
            <a:r>
              <a:rPr lang="en-US" sz="2400" dirty="0"/>
              <a:t> records. Does your terminology match? Check the </a:t>
            </a:r>
            <a:r>
              <a:rPr lang="en-US" sz="2400" dirty="0" err="1"/>
              <a:t>PBCore</a:t>
            </a:r>
            <a:r>
              <a:rPr lang="en-US" sz="2400" dirty="0"/>
              <a:t> controlled vocabulary lists, and, as a group, update your records with a controlled vocabulary term where available. </a:t>
            </a:r>
          </a:p>
        </p:txBody>
      </p:sp>
    </p:spTree>
    <p:extLst>
      <p:ext uri="{BB962C8B-B14F-4D97-AF65-F5344CB8AC3E}">
        <p14:creationId xmlns:p14="http://schemas.microsoft.com/office/powerpoint/2010/main" val="880612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itle 1">
            <a:extLst>
              <a:ext uri="{FF2B5EF4-FFF2-40B4-BE49-F238E27FC236}">
                <a16:creationId xmlns:a16="http://schemas.microsoft.com/office/drawing/2014/main" id="{74326FD5-44D0-274B-A6EC-B52F8C2CA11D}"/>
              </a:ext>
            </a:extLst>
          </p:cNvPr>
          <p:cNvSpPr>
            <a:spLocks noGrp="1"/>
          </p:cNvSpPr>
          <p:nvPr>
            <p:ph type="ctrTitle"/>
          </p:nvPr>
        </p:nvSpPr>
        <p:spPr>
          <a:xfrm>
            <a:off x="5638801" y="3429000"/>
            <a:ext cx="6404570" cy="2889114"/>
          </a:xfrm>
        </p:spPr>
        <p:txBody>
          <a:bodyPr anchor="b">
            <a:normAutofit/>
          </a:bodyPr>
          <a:lstStyle/>
          <a:p>
            <a:pPr algn="l"/>
            <a:r>
              <a:rPr lang="en-US" sz="4000" b="1" dirty="0" err="1">
                <a:solidFill>
                  <a:schemeClr val="bg1"/>
                </a:solidFill>
              </a:rPr>
              <a:t>rebecca_fraimow@wgbh.org</a:t>
            </a:r>
            <a:endParaRPr lang="en-US" sz="4000" b="1" dirty="0">
              <a:solidFill>
                <a:schemeClr val="bg1"/>
              </a:solidFill>
            </a:endParaRPr>
          </a:p>
        </p:txBody>
      </p:sp>
      <p:sp>
        <p:nvSpPr>
          <p:cNvPr id="7" name="Content Placeholder 2">
            <a:extLst>
              <a:ext uri="{FF2B5EF4-FFF2-40B4-BE49-F238E27FC236}">
                <a16:creationId xmlns:a16="http://schemas.microsoft.com/office/drawing/2014/main" id="{D0C66B75-93BB-0346-A324-567AC7B6D749}"/>
              </a:ext>
            </a:extLst>
          </p:cNvPr>
          <p:cNvSpPr txBox="1">
            <a:spLocks/>
          </p:cNvSpPr>
          <p:nvPr/>
        </p:nvSpPr>
        <p:spPr>
          <a:xfrm>
            <a:off x="148630" y="686660"/>
            <a:ext cx="5181600" cy="4413977"/>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b="1" dirty="0">
                <a:latin typeface="+mj-lt"/>
              </a:rPr>
              <a:t>Join us for our next webinar!</a:t>
            </a:r>
          </a:p>
          <a:p>
            <a:r>
              <a:rPr lang="en-US" sz="5400" b="1" dirty="0">
                <a:latin typeface="+mj-lt"/>
              </a:rPr>
              <a:t>Using the </a:t>
            </a:r>
            <a:r>
              <a:rPr lang="en-US" sz="5400" b="1" dirty="0" err="1">
                <a:latin typeface="+mj-lt"/>
              </a:rPr>
              <a:t>PBCore</a:t>
            </a:r>
            <a:r>
              <a:rPr lang="en-US" sz="5400" b="1" dirty="0">
                <a:latin typeface="+mj-lt"/>
              </a:rPr>
              <a:t> Cataloging Tool</a:t>
            </a:r>
          </a:p>
          <a:p>
            <a:r>
              <a:rPr lang="en-US" sz="5400" b="1" dirty="0">
                <a:latin typeface="+mj-lt"/>
              </a:rPr>
              <a:t> </a:t>
            </a:r>
            <a:r>
              <a:rPr lang="en-US" sz="4400" b="1" dirty="0">
                <a:latin typeface="+mj-lt"/>
              </a:rPr>
              <a:t>Wednesday </a:t>
            </a:r>
          </a:p>
          <a:p>
            <a:r>
              <a:rPr lang="en-US" sz="4400" b="1" dirty="0">
                <a:latin typeface="+mj-lt"/>
              </a:rPr>
              <a:t>October 13</a:t>
            </a:r>
          </a:p>
          <a:p>
            <a:r>
              <a:rPr lang="en-US" sz="4400" b="1" dirty="0">
                <a:latin typeface="+mj-lt"/>
              </a:rPr>
              <a:t>12:30 PM ET</a:t>
            </a:r>
          </a:p>
        </p:txBody>
      </p:sp>
    </p:spTree>
    <p:extLst>
      <p:ext uri="{BB962C8B-B14F-4D97-AF65-F5344CB8AC3E}">
        <p14:creationId xmlns:p14="http://schemas.microsoft.com/office/powerpoint/2010/main" val="75915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AE35DB6B-8579-B946-ACAE-9825F256F496}"/>
              </a:ext>
            </a:extLst>
          </p:cNvPr>
          <p:cNvSpPr txBox="1">
            <a:spLocks/>
          </p:cNvSpPr>
          <p:nvPr/>
        </p:nvSpPr>
        <p:spPr>
          <a:xfrm>
            <a:off x="148630" y="686660"/>
            <a:ext cx="5181600" cy="44139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b="1" dirty="0">
                <a:latin typeface="+mj-lt"/>
              </a:rPr>
              <a:t>How do you populate data in </a:t>
            </a:r>
            <a:r>
              <a:rPr lang="en-US" sz="4400" b="1" dirty="0" err="1">
                <a:latin typeface="+mj-lt"/>
              </a:rPr>
              <a:t>PBCore</a:t>
            </a:r>
            <a:r>
              <a:rPr lang="en-US" sz="4400" b="1" dirty="0">
                <a:latin typeface="+mj-lt"/>
              </a:rPr>
              <a:t>?</a:t>
            </a:r>
          </a:p>
        </p:txBody>
      </p:sp>
      <p:sp>
        <p:nvSpPr>
          <p:cNvPr id="10" name="Title 1">
            <a:extLst>
              <a:ext uri="{FF2B5EF4-FFF2-40B4-BE49-F238E27FC236}">
                <a16:creationId xmlns:a16="http://schemas.microsoft.com/office/drawing/2014/main" id="{67558642-9EAC-3A48-BA04-232773308107}"/>
              </a:ext>
            </a:extLst>
          </p:cNvPr>
          <p:cNvSpPr>
            <a:spLocks noGrp="1"/>
          </p:cNvSpPr>
          <p:nvPr>
            <p:ph type="ctrTitle"/>
          </p:nvPr>
        </p:nvSpPr>
        <p:spPr>
          <a:xfrm>
            <a:off x="6024154" y="2753388"/>
            <a:ext cx="6831845" cy="3376477"/>
          </a:xfrm>
        </p:spPr>
        <p:txBody>
          <a:bodyPr anchor="b">
            <a:normAutofit fontScale="90000"/>
          </a:bodyPr>
          <a:lstStyle/>
          <a:p>
            <a:pPr algn="l"/>
            <a:r>
              <a:rPr lang="en-US" sz="3800" b="1" dirty="0">
                <a:solidFill>
                  <a:srgbClr val="FFFF00"/>
                </a:solidFill>
              </a:rPr>
              <a:t>1. Review </a:t>
            </a:r>
            <a:r>
              <a:rPr lang="en-US" sz="3800" b="1" dirty="0" err="1">
                <a:solidFill>
                  <a:srgbClr val="FFFF00"/>
                </a:solidFill>
              </a:rPr>
              <a:t>PBCore</a:t>
            </a:r>
            <a:r>
              <a:rPr lang="en-US" sz="3800" b="1" dirty="0">
                <a:solidFill>
                  <a:srgbClr val="FFFF00"/>
                </a:solidFill>
              </a:rPr>
              <a:t> Elements</a:t>
            </a:r>
            <a:br>
              <a:rPr lang="en-US" sz="3800" b="1" dirty="0">
                <a:solidFill>
                  <a:schemeClr val="bg1"/>
                </a:solidFill>
              </a:rPr>
            </a:br>
            <a:r>
              <a:rPr lang="en-US" sz="3800" b="1" dirty="0">
                <a:solidFill>
                  <a:schemeClr val="bg1"/>
                </a:solidFill>
              </a:rPr>
              <a:t>2. Restricted Values in </a:t>
            </a:r>
            <a:r>
              <a:rPr lang="en-US" sz="3800" b="1" dirty="0" err="1">
                <a:solidFill>
                  <a:schemeClr val="bg1"/>
                </a:solidFill>
              </a:rPr>
              <a:t>PBCore</a:t>
            </a:r>
            <a:br>
              <a:rPr lang="en-US" sz="3800" b="1" dirty="0">
                <a:solidFill>
                  <a:schemeClr val="bg1"/>
                </a:solidFill>
              </a:rPr>
            </a:br>
            <a:r>
              <a:rPr lang="en-US" sz="3800" b="1" dirty="0">
                <a:solidFill>
                  <a:schemeClr val="bg1"/>
                </a:solidFill>
              </a:rPr>
              <a:t>3. </a:t>
            </a:r>
            <a:r>
              <a:rPr lang="en-US" sz="3800" b="1" dirty="0" err="1">
                <a:solidFill>
                  <a:schemeClr val="bg1"/>
                </a:solidFill>
              </a:rPr>
              <a:t>PBCore</a:t>
            </a:r>
            <a:r>
              <a:rPr lang="en-US" sz="3800" b="1" dirty="0">
                <a:solidFill>
                  <a:schemeClr val="bg1"/>
                </a:solidFill>
              </a:rPr>
              <a:t> Controlled Vocabularies</a:t>
            </a:r>
            <a:br>
              <a:rPr lang="en-US" sz="3800" b="1" dirty="0">
                <a:solidFill>
                  <a:schemeClr val="bg1"/>
                </a:solidFill>
              </a:rPr>
            </a:br>
            <a:r>
              <a:rPr lang="en-US" sz="3800" b="1" dirty="0">
                <a:solidFill>
                  <a:schemeClr val="bg1"/>
                </a:solidFill>
              </a:rPr>
              <a:t>4. Recommended External Vocabularies</a:t>
            </a:r>
            <a:br>
              <a:rPr lang="en-US" sz="3800" b="1" dirty="0">
                <a:solidFill>
                  <a:schemeClr val="bg1"/>
                </a:solidFill>
              </a:rPr>
            </a:br>
            <a:br>
              <a:rPr lang="en-US" sz="3800" b="1" dirty="0">
                <a:solidFill>
                  <a:schemeClr val="bg1"/>
                </a:solidFill>
              </a:rPr>
            </a:br>
            <a:endParaRPr lang="en-US" sz="3800" b="1" dirty="0">
              <a:solidFill>
                <a:schemeClr val="bg1"/>
              </a:solidFill>
            </a:endParaRPr>
          </a:p>
        </p:txBody>
      </p:sp>
    </p:spTree>
    <p:extLst>
      <p:ext uri="{BB962C8B-B14F-4D97-AF65-F5344CB8AC3E}">
        <p14:creationId xmlns:p14="http://schemas.microsoft.com/office/powerpoint/2010/main" val="2167615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7AC0A87-5F25-2E46-98E8-6245F7202128}"/>
              </a:ext>
            </a:extLst>
          </p:cNvPr>
          <p:cNvSpPr txBox="1"/>
          <p:nvPr/>
        </p:nvSpPr>
        <p:spPr>
          <a:xfrm>
            <a:off x="1533379" y="1589649"/>
            <a:ext cx="2778966" cy="4524315"/>
          </a:xfrm>
          <a:prstGeom prst="rect">
            <a:avLst/>
          </a:prstGeom>
          <a:noFill/>
        </p:spPr>
        <p:txBody>
          <a:bodyPr wrap="none" rtlCol="0">
            <a:spAutoFit/>
          </a:bodyPr>
          <a:lstStyle/>
          <a:p>
            <a:r>
              <a:rPr lang="en-US" b="1" dirty="0">
                <a:hlinkClick r:id="rId3"/>
              </a:rPr>
              <a:t>pbcoreAssetType </a:t>
            </a:r>
            <a:endParaRPr lang="en-US" b="1" dirty="0"/>
          </a:p>
          <a:p>
            <a:r>
              <a:rPr lang="en-US" b="1" dirty="0">
                <a:hlinkClick r:id="rId4"/>
              </a:rPr>
              <a:t>pbcoreAssetDate </a:t>
            </a:r>
            <a:endParaRPr lang="en-US" b="1" dirty="0"/>
          </a:p>
          <a:p>
            <a:r>
              <a:rPr lang="en-US" b="1" dirty="0">
                <a:solidFill>
                  <a:srgbClr val="FF0000"/>
                </a:solidFill>
                <a:hlinkClick r:id="rId5">
                  <a:extLst>
                    <a:ext uri="{A12FA001-AC4F-418D-AE19-62706E023703}">
                      <ahyp:hlinkClr xmlns:ahyp="http://schemas.microsoft.com/office/drawing/2018/hyperlinkcolor" val="tx"/>
                    </a:ext>
                  </a:extLst>
                </a:hlinkClick>
              </a:rPr>
              <a:t>pbcoreIdentifier</a:t>
            </a:r>
            <a:r>
              <a:rPr lang="en-US" b="1" dirty="0">
                <a:hlinkClick r:id="rId5">
                  <a:extLst>
                    <a:ext uri="{A12FA001-AC4F-418D-AE19-62706E023703}">
                      <ahyp:hlinkClr xmlns:ahyp="http://schemas.microsoft.com/office/drawing/2018/hyperlinkcolor" val="tx"/>
                    </a:ext>
                  </a:extLst>
                </a:hlinkClick>
              </a:rPr>
              <a:t> </a:t>
            </a:r>
            <a:endParaRPr lang="en-US" b="1" dirty="0"/>
          </a:p>
          <a:p>
            <a:r>
              <a:rPr lang="en-US" b="1" dirty="0">
                <a:solidFill>
                  <a:srgbClr val="FF0000"/>
                </a:solidFill>
                <a:hlinkClick r:id="rId6">
                  <a:extLst>
                    <a:ext uri="{A12FA001-AC4F-418D-AE19-62706E023703}">
                      <ahyp:hlinkClr xmlns:ahyp="http://schemas.microsoft.com/office/drawing/2018/hyperlinkcolor" val="tx"/>
                    </a:ext>
                  </a:extLst>
                </a:hlinkClick>
              </a:rPr>
              <a:t>pbcoreTitle </a:t>
            </a:r>
            <a:endParaRPr lang="en-US" b="1" dirty="0">
              <a:solidFill>
                <a:srgbClr val="FF0000"/>
              </a:solidFill>
            </a:endParaRPr>
          </a:p>
          <a:p>
            <a:r>
              <a:rPr lang="en-US" b="1" dirty="0">
                <a:hlinkClick r:id="rId7"/>
              </a:rPr>
              <a:t>pbcoreSubject </a:t>
            </a:r>
            <a:endParaRPr lang="en-US" b="1" dirty="0"/>
          </a:p>
          <a:p>
            <a:r>
              <a:rPr lang="en-US" b="1" dirty="0">
                <a:solidFill>
                  <a:srgbClr val="FF0000"/>
                </a:solidFill>
                <a:hlinkClick r:id="rId8">
                  <a:extLst>
                    <a:ext uri="{A12FA001-AC4F-418D-AE19-62706E023703}">
                      <ahyp:hlinkClr xmlns:ahyp="http://schemas.microsoft.com/office/drawing/2018/hyperlinkcolor" val="tx"/>
                    </a:ext>
                  </a:extLst>
                </a:hlinkClick>
              </a:rPr>
              <a:t>pbcoreDescription </a:t>
            </a:r>
            <a:endParaRPr lang="en-US" b="1" dirty="0">
              <a:solidFill>
                <a:srgbClr val="FF0000"/>
              </a:solidFill>
            </a:endParaRPr>
          </a:p>
          <a:p>
            <a:r>
              <a:rPr lang="en-US" b="1" dirty="0">
                <a:hlinkClick r:id="rId9"/>
              </a:rPr>
              <a:t>pbcoreGenre </a:t>
            </a:r>
            <a:endParaRPr lang="en-US" b="1" dirty="0"/>
          </a:p>
          <a:p>
            <a:r>
              <a:rPr lang="en-US" b="1" dirty="0">
                <a:hlinkClick r:id="rId10"/>
              </a:rPr>
              <a:t>pbcoreRelation </a:t>
            </a:r>
            <a:endParaRPr lang="en-US" b="1" dirty="0"/>
          </a:p>
          <a:p>
            <a:r>
              <a:rPr lang="en-US" b="1" dirty="0">
                <a:hlinkClick r:id="rId11"/>
              </a:rPr>
              <a:t>      pbcoreRelationType</a:t>
            </a:r>
            <a:endParaRPr lang="en-US" b="1" dirty="0"/>
          </a:p>
          <a:p>
            <a:r>
              <a:rPr lang="en-US" b="1" dirty="0">
                <a:hlinkClick r:id="rId12"/>
              </a:rPr>
              <a:t>      pbcoreRelationIdentifer</a:t>
            </a:r>
            <a:endParaRPr lang="en-US" b="1" dirty="0"/>
          </a:p>
          <a:p>
            <a:r>
              <a:rPr lang="en-US" b="1" dirty="0">
                <a:hlinkClick r:id="rId13"/>
              </a:rPr>
              <a:t>pbcoreCoverage </a:t>
            </a:r>
            <a:endParaRPr lang="en-US" b="1" dirty="0"/>
          </a:p>
          <a:p>
            <a:r>
              <a:rPr lang="en-US" b="1" u="sng" dirty="0">
                <a:hlinkClick r:id="rId14"/>
              </a:rPr>
              <a:t>      </a:t>
            </a:r>
            <a:r>
              <a:rPr lang="en-US" b="1" dirty="0">
                <a:hlinkClick r:id="rId14"/>
              </a:rPr>
              <a:t>coverage</a:t>
            </a:r>
            <a:endParaRPr lang="en-US" b="1" dirty="0"/>
          </a:p>
          <a:p>
            <a:r>
              <a:rPr lang="en-US" b="1" dirty="0">
                <a:hlinkClick r:id="rId15"/>
              </a:rPr>
              <a:t>      coverageType</a:t>
            </a:r>
            <a:endParaRPr lang="en-US" b="1" dirty="0"/>
          </a:p>
          <a:p>
            <a:r>
              <a:rPr lang="en-US" b="1" dirty="0">
                <a:hlinkClick r:id="rId16"/>
              </a:rPr>
              <a:t>pbcoreAudienceLevel </a:t>
            </a:r>
            <a:endParaRPr lang="en-US" b="1" dirty="0"/>
          </a:p>
          <a:p>
            <a:r>
              <a:rPr lang="en-US" b="1" dirty="0">
                <a:hlinkClick r:id="rId17"/>
              </a:rPr>
              <a:t>pbcoreAudienceRating </a:t>
            </a:r>
            <a:endParaRPr lang="en-US" b="1" dirty="0"/>
          </a:p>
          <a:p>
            <a:endParaRPr lang="en-US" dirty="0"/>
          </a:p>
        </p:txBody>
      </p:sp>
      <p:sp>
        <p:nvSpPr>
          <p:cNvPr id="9" name="TextBox 8">
            <a:extLst>
              <a:ext uri="{FF2B5EF4-FFF2-40B4-BE49-F238E27FC236}">
                <a16:creationId xmlns:a16="http://schemas.microsoft.com/office/drawing/2014/main" id="{E38EF9C4-C3FC-8542-A81E-E280EFD3C5BD}"/>
              </a:ext>
            </a:extLst>
          </p:cNvPr>
          <p:cNvSpPr txBox="1"/>
          <p:nvPr/>
        </p:nvSpPr>
        <p:spPr>
          <a:xfrm>
            <a:off x="4572096" y="1589649"/>
            <a:ext cx="2415137" cy="4801314"/>
          </a:xfrm>
          <a:prstGeom prst="rect">
            <a:avLst/>
          </a:prstGeom>
          <a:noFill/>
        </p:spPr>
        <p:txBody>
          <a:bodyPr wrap="square" rtlCol="0">
            <a:spAutoFit/>
          </a:bodyPr>
          <a:lstStyle/>
          <a:p>
            <a:r>
              <a:rPr lang="en-US" b="1" dirty="0">
                <a:hlinkClick r:id="rId18"/>
              </a:rPr>
              <a:t>pbcoreCreator </a:t>
            </a:r>
            <a:endParaRPr lang="en-US" b="1" dirty="0"/>
          </a:p>
          <a:p>
            <a:r>
              <a:rPr lang="en-US" b="1" dirty="0">
                <a:hlinkClick r:id="rId19"/>
              </a:rPr>
              <a:t>      creator</a:t>
            </a:r>
            <a:endParaRPr lang="en-US" b="1" dirty="0"/>
          </a:p>
          <a:p>
            <a:r>
              <a:rPr lang="en-US" b="1" dirty="0">
                <a:hlinkClick r:id="rId20"/>
              </a:rPr>
              <a:t>      creatorRole</a:t>
            </a:r>
            <a:endParaRPr lang="en-US" b="1" dirty="0"/>
          </a:p>
          <a:p>
            <a:r>
              <a:rPr lang="en-US" b="1" dirty="0">
                <a:hlinkClick r:id="rId21"/>
              </a:rPr>
              <a:t>pbcoreContributor </a:t>
            </a:r>
            <a:endParaRPr lang="en-US" b="1" dirty="0"/>
          </a:p>
          <a:p>
            <a:r>
              <a:rPr lang="en-US" b="1" dirty="0">
                <a:hlinkClick r:id="rId22"/>
              </a:rPr>
              <a:t>      contributor</a:t>
            </a:r>
            <a:endParaRPr lang="en-US" b="1" dirty="0"/>
          </a:p>
          <a:p>
            <a:r>
              <a:rPr lang="en-US" b="1" dirty="0">
                <a:hlinkClick r:id="rId23"/>
              </a:rPr>
              <a:t>      contributorRole</a:t>
            </a:r>
            <a:endParaRPr lang="en-US" b="1" dirty="0"/>
          </a:p>
          <a:p>
            <a:r>
              <a:rPr lang="en-US" b="1" dirty="0">
                <a:hlinkClick r:id="rId24"/>
              </a:rPr>
              <a:t>pbcorePublisher </a:t>
            </a:r>
            <a:endParaRPr lang="en-US" b="1" dirty="0"/>
          </a:p>
          <a:p>
            <a:r>
              <a:rPr lang="en-US" b="1" dirty="0">
                <a:hlinkClick r:id="rId25"/>
              </a:rPr>
              <a:t>      publisher</a:t>
            </a:r>
            <a:endParaRPr lang="en-US" b="1" dirty="0"/>
          </a:p>
          <a:p>
            <a:r>
              <a:rPr lang="en-US" b="1" dirty="0">
                <a:hlinkClick r:id="rId26"/>
              </a:rPr>
              <a:t>      publisherRole</a:t>
            </a:r>
            <a:endParaRPr lang="en-US" b="1" dirty="0"/>
          </a:p>
          <a:p>
            <a:r>
              <a:rPr lang="en-US" b="1" dirty="0">
                <a:hlinkClick r:id="rId27"/>
              </a:rPr>
              <a:t>pbcoreInstantiation*</a:t>
            </a:r>
            <a:endParaRPr lang="en-US" b="1" dirty="0"/>
          </a:p>
          <a:p>
            <a:r>
              <a:rPr lang="en-US" b="1" dirty="0">
                <a:hlinkClick r:id="rId27"/>
              </a:rPr>
              <a:t>pbcoreRightsSummary </a:t>
            </a:r>
            <a:endParaRPr lang="en-US" b="1" dirty="0"/>
          </a:p>
          <a:p>
            <a:r>
              <a:rPr lang="en-US" b="1" dirty="0">
                <a:hlinkClick r:id="rId28"/>
              </a:rPr>
              <a:t>      rightsSummary</a:t>
            </a:r>
            <a:endParaRPr lang="en-US" b="1" dirty="0"/>
          </a:p>
          <a:p>
            <a:r>
              <a:rPr lang="en-US" b="1" dirty="0">
                <a:hlinkClick r:id="rId29"/>
              </a:rPr>
              <a:t>      rightsLink</a:t>
            </a:r>
            <a:endParaRPr lang="en-US" b="1" dirty="0"/>
          </a:p>
          <a:p>
            <a:r>
              <a:rPr lang="en-US" b="1" dirty="0">
                <a:hlinkClick r:id="rId30"/>
              </a:rPr>
              <a:t>      rightsEmbedded</a:t>
            </a:r>
            <a:endParaRPr lang="en-US" b="1" dirty="0"/>
          </a:p>
          <a:p>
            <a:r>
              <a:rPr lang="en-US" b="1" dirty="0">
                <a:hlinkClick r:id="rId31"/>
              </a:rPr>
              <a:t>pbcorePart </a:t>
            </a:r>
            <a:endParaRPr lang="en-US" b="1" dirty="0"/>
          </a:p>
          <a:p>
            <a:r>
              <a:rPr lang="en-US" b="1" dirty="0">
                <a:hlinkClick r:id="rId32"/>
              </a:rPr>
              <a:t>pbcoreAnnotation </a:t>
            </a:r>
            <a:endParaRPr lang="en-US" b="1" dirty="0"/>
          </a:p>
          <a:p>
            <a:endParaRPr lang="en-US" dirty="0"/>
          </a:p>
        </p:txBody>
      </p:sp>
      <p:sp>
        <p:nvSpPr>
          <p:cNvPr id="10" name="TextBox 9">
            <a:extLst>
              <a:ext uri="{FF2B5EF4-FFF2-40B4-BE49-F238E27FC236}">
                <a16:creationId xmlns:a16="http://schemas.microsoft.com/office/drawing/2014/main" id="{93078D83-9A4D-014B-9290-BE6E59D468CD}"/>
              </a:ext>
            </a:extLst>
          </p:cNvPr>
          <p:cNvSpPr txBox="1"/>
          <p:nvPr/>
        </p:nvSpPr>
        <p:spPr>
          <a:xfrm>
            <a:off x="7246985" y="1622311"/>
            <a:ext cx="3198311" cy="2031325"/>
          </a:xfrm>
          <a:prstGeom prst="rect">
            <a:avLst/>
          </a:prstGeom>
          <a:noFill/>
        </p:spPr>
        <p:txBody>
          <a:bodyPr wrap="none" rtlCol="0">
            <a:spAutoFit/>
          </a:bodyPr>
          <a:lstStyle/>
          <a:p>
            <a:r>
              <a:rPr lang="en-US" b="1" dirty="0">
                <a:hlinkClick r:id="rId33"/>
              </a:rPr>
              <a:t>pbcoreExtension </a:t>
            </a:r>
            <a:endParaRPr lang="en-US" b="1" dirty="0"/>
          </a:p>
          <a:p>
            <a:r>
              <a:rPr lang="en-US" b="1" dirty="0">
                <a:hlinkClick r:id="rId34"/>
              </a:rPr>
              <a:t>      extensionWrap </a:t>
            </a:r>
            <a:endParaRPr lang="en-US" b="1" dirty="0"/>
          </a:p>
          <a:p>
            <a:r>
              <a:rPr lang="en-US" b="1" dirty="0">
                <a:hlinkClick r:id="rId35"/>
              </a:rPr>
              <a:t>            extensionElement </a:t>
            </a:r>
            <a:endParaRPr lang="en-US" b="1" dirty="0"/>
          </a:p>
          <a:p>
            <a:r>
              <a:rPr lang="en-US" b="1" dirty="0">
                <a:hlinkClick r:id="rId36"/>
              </a:rPr>
              <a:t>            extensionValue </a:t>
            </a:r>
            <a:endParaRPr lang="en-US" b="1" dirty="0"/>
          </a:p>
          <a:p>
            <a:r>
              <a:rPr lang="en-US" b="1" dirty="0">
                <a:hlinkClick r:id="rId37"/>
              </a:rPr>
              <a:t>            extensionAuthorityUsed </a:t>
            </a:r>
            <a:endParaRPr lang="en-US" b="1" dirty="0"/>
          </a:p>
          <a:p>
            <a:r>
              <a:rPr lang="en-US" b="1" dirty="0">
                <a:hlinkClick r:id="rId38"/>
              </a:rPr>
              <a:t>      extensionEmbedded</a:t>
            </a:r>
            <a:endParaRPr lang="en-US" b="1" dirty="0"/>
          </a:p>
          <a:p>
            <a:endParaRPr lang="en-US" dirty="0"/>
          </a:p>
        </p:txBody>
      </p:sp>
      <p:sp>
        <p:nvSpPr>
          <p:cNvPr id="8" name="Content Placeholder 2">
            <a:extLst>
              <a:ext uri="{FF2B5EF4-FFF2-40B4-BE49-F238E27FC236}">
                <a16:creationId xmlns:a16="http://schemas.microsoft.com/office/drawing/2014/main" id="{6F0BB744-70EB-2645-B24F-1C0702E70BCE}"/>
              </a:ext>
            </a:extLst>
          </p:cNvPr>
          <p:cNvSpPr txBox="1">
            <a:spLocks/>
          </p:cNvSpPr>
          <p:nvPr/>
        </p:nvSpPr>
        <p:spPr>
          <a:xfrm>
            <a:off x="2670196" y="449593"/>
            <a:ext cx="6658570" cy="44139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b="1">
                <a:latin typeface="+mj-lt"/>
              </a:rPr>
              <a:t>PBCore Asset Elements</a:t>
            </a:r>
          </a:p>
        </p:txBody>
      </p:sp>
    </p:spTree>
    <p:extLst>
      <p:ext uri="{BB962C8B-B14F-4D97-AF65-F5344CB8AC3E}">
        <p14:creationId xmlns:p14="http://schemas.microsoft.com/office/powerpoint/2010/main" val="2945528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B837D8-4C06-254F-9B6B-5CDE78297620}"/>
              </a:ext>
            </a:extLst>
          </p:cNvPr>
          <p:cNvSpPr txBox="1"/>
          <p:nvPr/>
        </p:nvSpPr>
        <p:spPr>
          <a:xfrm>
            <a:off x="942535" y="1476607"/>
            <a:ext cx="2561727" cy="4524315"/>
          </a:xfrm>
          <a:prstGeom prst="rect">
            <a:avLst/>
          </a:prstGeom>
          <a:noFill/>
        </p:spPr>
        <p:txBody>
          <a:bodyPr wrap="none" rtlCol="0">
            <a:spAutoFit/>
          </a:bodyPr>
          <a:lstStyle/>
          <a:p>
            <a:r>
              <a:rPr lang="en-US" b="1" dirty="0">
                <a:hlinkClick r:id="rId3"/>
              </a:rPr>
              <a:t>pbcoreInstantiation </a:t>
            </a:r>
            <a:endParaRPr lang="en-US" b="1" dirty="0"/>
          </a:p>
          <a:p>
            <a:r>
              <a:rPr lang="en-US" b="1" dirty="0">
                <a:solidFill>
                  <a:srgbClr val="FF0000"/>
                </a:solidFill>
                <a:hlinkClick r:id="rId4">
                  <a:extLst>
                    <a:ext uri="{A12FA001-AC4F-418D-AE19-62706E023703}">
                      <ahyp:hlinkClr xmlns:ahyp="http://schemas.microsoft.com/office/drawing/2018/hyperlinkcolor" val="tx"/>
                    </a:ext>
                  </a:extLst>
                </a:hlinkClick>
              </a:rPr>
              <a:t>instantiationIdentifer</a:t>
            </a:r>
            <a:endParaRPr lang="en-US" b="1" dirty="0">
              <a:solidFill>
                <a:srgbClr val="FF0000"/>
              </a:solidFill>
            </a:endParaRPr>
          </a:p>
          <a:p>
            <a:r>
              <a:rPr lang="en-US" b="1" dirty="0">
                <a:hlinkClick r:id="rId5"/>
              </a:rPr>
              <a:t>instantiationDate</a:t>
            </a:r>
            <a:endParaRPr lang="en-US" b="1" dirty="0"/>
          </a:p>
          <a:p>
            <a:r>
              <a:rPr lang="en-US" b="1" dirty="0">
                <a:hlinkClick r:id="rId6"/>
              </a:rPr>
              <a:t>instantiationDimensions</a:t>
            </a:r>
            <a:endParaRPr lang="en-US" b="1" dirty="0"/>
          </a:p>
          <a:p>
            <a:r>
              <a:rPr lang="en-US" b="1" dirty="0">
                <a:hlinkClick r:id="rId7"/>
              </a:rPr>
              <a:t>instantiationPhysical</a:t>
            </a:r>
            <a:endParaRPr lang="en-US" b="1" dirty="0"/>
          </a:p>
          <a:p>
            <a:r>
              <a:rPr lang="en-US" b="1" dirty="0">
                <a:hlinkClick r:id="rId8"/>
              </a:rPr>
              <a:t>instantiationDigital</a:t>
            </a:r>
            <a:endParaRPr lang="en-US" b="1" dirty="0"/>
          </a:p>
          <a:p>
            <a:r>
              <a:rPr lang="en-US" b="1" dirty="0">
                <a:hlinkClick r:id="rId9"/>
              </a:rPr>
              <a:t>instantiationStandard</a:t>
            </a:r>
            <a:endParaRPr lang="en-US" b="1" dirty="0"/>
          </a:p>
          <a:p>
            <a:r>
              <a:rPr lang="en-US" b="1" dirty="0">
                <a:solidFill>
                  <a:srgbClr val="FF0000"/>
                </a:solidFill>
                <a:hlinkClick r:id="rId10">
                  <a:extLst>
                    <a:ext uri="{A12FA001-AC4F-418D-AE19-62706E023703}">
                      <ahyp:hlinkClr xmlns:ahyp="http://schemas.microsoft.com/office/drawing/2018/hyperlinkcolor" val="tx"/>
                    </a:ext>
                  </a:extLst>
                </a:hlinkClick>
              </a:rPr>
              <a:t>instantiationLocation</a:t>
            </a:r>
            <a:endParaRPr lang="en-US" b="1" dirty="0">
              <a:solidFill>
                <a:srgbClr val="FF0000"/>
              </a:solidFill>
            </a:endParaRPr>
          </a:p>
          <a:p>
            <a:r>
              <a:rPr lang="en-US" b="1" dirty="0">
                <a:hlinkClick r:id="rId11"/>
              </a:rPr>
              <a:t>instantiationMediaType</a:t>
            </a:r>
            <a:endParaRPr lang="en-US" b="1" dirty="0"/>
          </a:p>
          <a:p>
            <a:r>
              <a:rPr lang="en-US" b="1" dirty="0">
                <a:hlinkClick r:id="rId12"/>
              </a:rPr>
              <a:t>instantiationGenerations</a:t>
            </a:r>
            <a:endParaRPr lang="en-US" b="1" dirty="0"/>
          </a:p>
          <a:p>
            <a:r>
              <a:rPr lang="en-US" b="1" dirty="0">
                <a:hlinkClick r:id="rId13"/>
              </a:rPr>
              <a:t>instantiationTimeStart</a:t>
            </a:r>
            <a:endParaRPr lang="en-US" b="1" dirty="0"/>
          </a:p>
          <a:p>
            <a:r>
              <a:rPr lang="en-US" b="1" dirty="0">
                <a:hlinkClick r:id="rId14"/>
              </a:rPr>
              <a:t>instantiationFileSize</a:t>
            </a:r>
            <a:endParaRPr lang="en-US" b="1" dirty="0"/>
          </a:p>
          <a:p>
            <a:r>
              <a:rPr lang="en-US" b="1" dirty="0">
                <a:hlinkClick r:id="rId15"/>
              </a:rPr>
              <a:t>instantiationDuration</a:t>
            </a:r>
            <a:endParaRPr lang="en-US" b="1" dirty="0"/>
          </a:p>
          <a:p>
            <a:r>
              <a:rPr lang="en-US" b="1" dirty="0">
                <a:hlinkClick r:id="rId16"/>
              </a:rPr>
              <a:t>instantiationDataRate</a:t>
            </a:r>
            <a:endParaRPr lang="en-US" b="1" dirty="0"/>
          </a:p>
          <a:p>
            <a:r>
              <a:rPr lang="en-US" b="1" dirty="0">
                <a:hlinkClick r:id="rId17"/>
              </a:rPr>
              <a:t>instantiationColors</a:t>
            </a:r>
            <a:endParaRPr lang="en-US" b="1" dirty="0"/>
          </a:p>
          <a:p>
            <a:r>
              <a:rPr lang="en-US" b="1" dirty="0">
                <a:hlinkClick r:id="rId18"/>
              </a:rPr>
              <a:t>instantiationTracks</a:t>
            </a:r>
            <a:endParaRPr lang="en-US" dirty="0"/>
          </a:p>
        </p:txBody>
      </p:sp>
      <p:sp>
        <p:nvSpPr>
          <p:cNvPr id="10" name="TextBox 9">
            <a:extLst>
              <a:ext uri="{FF2B5EF4-FFF2-40B4-BE49-F238E27FC236}">
                <a16:creationId xmlns:a16="http://schemas.microsoft.com/office/drawing/2014/main" id="{812AFC45-507C-CB4B-A933-371E116DA875}"/>
              </a:ext>
            </a:extLst>
          </p:cNvPr>
          <p:cNvSpPr txBox="1"/>
          <p:nvPr/>
        </p:nvSpPr>
        <p:spPr>
          <a:xfrm>
            <a:off x="4331428" y="1134460"/>
            <a:ext cx="3754223" cy="5909310"/>
          </a:xfrm>
          <a:prstGeom prst="rect">
            <a:avLst/>
          </a:prstGeom>
          <a:noFill/>
        </p:spPr>
        <p:txBody>
          <a:bodyPr wrap="square" rtlCol="0">
            <a:spAutoFit/>
          </a:bodyPr>
          <a:lstStyle/>
          <a:p>
            <a:endParaRPr lang="en-US" b="1" dirty="0"/>
          </a:p>
          <a:p>
            <a:r>
              <a:rPr lang="en-US" b="1" dirty="0">
                <a:hlinkClick r:id="rId19"/>
              </a:rPr>
              <a:t>instantiationChannelConfiguration</a:t>
            </a:r>
            <a:endParaRPr lang="en-US" b="1" dirty="0"/>
          </a:p>
          <a:p>
            <a:r>
              <a:rPr lang="en-US" b="1" dirty="0">
                <a:hlinkClick r:id="rId20"/>
              </a:rPr>
              <a:t>instantiationLanguage</a:t>
            </a:r>
            <a:endParaRPr lang="en-US" b="1" dirty="0"/>
          </a:p>
          <a:p>
            <a:r>
              <a:rPr lang="en-US" b="1" dirty="0">
                <a:hlinkClick r:id="rId21"/>
              </a:rPr>
              <a:t>instantiationAlternativeModes</a:t>
            </a:r>
            <a:endParaRPr lang="en-US" b="1" dirty="0"/>
          </a:p>
          <a:p>
            <a:r>
              <a:rPr lang="en-US" b="1" dirty="0">
                <a:hlinkClick r:id="rId22"/>
              </a:rPr>
              <a:t>instantiationEssenceTrack</a:t>
            </a:r>
            <a:r>
              <a:rPr lang="en-US" b="1" dirty="0"/>
              <a:t>*</a:t>
            </a:r>
          </a:p>
          <a:p>
            <a:r>
              <a:rPr lang="en-US" b="1" dirty="0">
                <a:hlinkClick r:id="rId23"/>
              </a:rPr>
              <a:t>instantiationRelation </a:t>
            </a:r>
            <a:endParaRPr lang="en-US" b="1" dirty="0"/>
          </a:p>
          <a:p>
            <a:r>
              <a:rPr lang="en-US" b="1" dirty="0">
                <a:hlinkClick r:id="rId24"/>
              </a:rPr>
              <a:t>     instantiationRelationType</a:t>
            </a:r>
            <a:endParaRPr lang="en-US" b="1" dirty="0"/>
          </a:p>
          <a:p>
            <a:r>
              <a:rPr lang="en-US" b="1" dirty="0">
                <a:hlinkClick r:id="rId25"/>
              </a:rPr>
              <a:t>     instantiationRelationIdentifier </a:t>
            </a:r>
            <a:endParaRPr lang="en-US" b="1" dirty="0"/>
          </a:p>
          <a:p>
            <a:r>
              <a:rPr lang="en-US" b="1" dirty="0">
                <a:hlinkClick r:id="rId26"/>
              </a:rPr>
              <a:t>instantiationRights </a:t>
            </a:r>
            <a:endParaRPr lang="en-US" b="1" dirty="0"/>
          </a:p>
          <a:p>
            <a:r>
              <a:rPr lang="en-US" b="1" dirty="0">
                <a:hlinkClick r:id="rId27"/>
              </a:rPr>
              <a:t>     rightsSummary </a:t>
            </a:r>
            <a:endParaRPr lang="en-US" b="1" dirty="0"/>
          </a:p>
          <a:p>
            <a:r>
              <a:rPr lang="en-US" b="1" dirty="0">
                <a:hlinkClick r:id="rId28"/>
              </a:rPr>
              <a:t>     rightsLink </a:t>
            </a:r>
            <a:endParaRPr lang="en-US" b="1" dirty="0"/>
          </a:p>
          <a:p>
            <a:r>
              <a:rPr lang="en-US" b="1" dirty="0">
                <a:hlinkClick r:id="rId29"/>
              </a:rPr>
              <a:t>     rightsEmbedded </a:t>
            </a:r>
            <a:endParaRPr lang="en-US" b="1" dirty="0"/>
          </a:p>
          <a:p>
            <a:r>
              <a:rPr lang="en-US" b="1" dirty="0">
                <a:hlinkClick r:id="rId30"/>
              </a:rPr>
              <a:t>instantiationAnnotation</a:t>
            </a:r>
            <a:endParaRPr lang="en-US" b="1" dirty="0"/>
          </a:p>
          <a:p>
            <a:r>
              <a:rPr lang="en-US" b="1" dirty="0">
                <a:hlinkClick r:id="rId31"/>
              </a:rPr>
              <a:t>instantiationPart</a:t>
            </a:r>
            <a:endParaRPr lang="en-US" b="1" dirty="0"/>
          </a:p>
          <a:p>
            <a:r>
              <a:rPr lang="en-US" b="1" dirty="0">
                <a:hlinkClick r:id="rId32"/>
              </a:rPr>
              <a:t>pbcoreExtension </a:t>
            </a:r>
            <a:endParaRPr lang="en-US" b="1" dirty="0"/>
          </a:p>
          <a:p>
            <a:r>
              <a:rPr lang="en-US" b="1" dirty="0">
                <a:hlinkClick r:id="rId33"/>
              </a:rPr>
              <a:t>      extensionWrap </a:t>
            </a:r>
            <a:endParaRPr lang="en-US" b="1" dirty="0"/>
          </a:p>
          <a:p>
            <a:r>
              <a:rPr lang="en-US" b="1" dirty="0">
                <a:hlinkClick r:id="rId34"/>
              </a:rPr>
              <a:t>            extensionElement </a:t>
            </a:r>
            <a:endParaRPr lang="en-US" b="1" dirty="0"/>
          </a:p>
          <a:p>
            <a:r>
              <a:rPr lang="en-US" b="1" dirty="0">
                <a:hlinkClick r:id="rId35"/>
              </a:rPr>
              <a:t>            extensionValue </a:t>
            </a:r>
            <a:endParaRPr lang="en-US" b="1" dirty="0"/>
          </a:p>
          <a:p>
            <a:r>
              <a:rPr lang="en-US" b="1" dirty="0">
                <a:hlinkClick r:id="rId36"/>
              </a:rPr>
              <a:t>            extensionAuthorityUsed </a:t>
            </a:r>
            <a:endParaRPr lang="en-US" b="1" dirty="0"/>
          </a:p>
          <a:p>
            <a:r>
              <a:rPr lang="en-US" b="1" dirty="0">
                <a:hlinkClick r:id="rId37"/>
              </a:rPr>
              <a:t>      extensionEmbedded</a:t>
            </a:r>
            <a:endParaRPr lang="en-US" b="1" dirty="0"/>
          </a:p>
          <a:p>
            <a:endParaRPr lang="en-US" b="1" dirty="0"/>
          </a:p>
        </p:txBody>
      </p:sp>
      <p:sp>
        <p:nvSpPr>
          <p:cNvPr id="11" name="TextBox 10">
            <a:extLst>
              <a:ext uri="{FF2B5EF4-FFF2-40B4-BE49-F238E27FC236}">
                <a16:creationId xmlns:a16="http://schemas.microsoft.com/office/drawing/2014/main" id="{66126FD6-ECA7-F741-B3AC-C6C5100E5BDE}"/>
              </a:ext>
            </a:extLst>
          </p:cNvPr>
          <p:cNvSpPr txBox="1"/>
          <p:nvPr/>
        </p:nvSpPr>
        <p:spPr>
          <a:xfrm>
            <a:off x="8195379" y="1490174"/>
            <a:ext cx="2618537" cy="4801314"/>
          </a:xfrm>
          <a:prstGeom prst="rect">
            <a:avLst/>
          </a:prstGeom>
          <a:noFill/>
        </p:spPr>
        <p:txBody>
          <a:bodyPr wrap="none" rtlCol="0">
            <a:spAutoFit/>
          </a:bodyPr>
          <a:lstStyle/>
          <a:p>
            <a:r>
              <a:rPr lang="en-US" sz="1600" dirty="0"/>
              <a:t>*</a:t>
            </a:r>
            <a:r>
              <a:rPr lang="en-US" sz="1600" b="1" dirty="0">
                <a:hlinkClick r:id="rId38"/>
              </a:rPr>
              <a:t>essenceTrackType </a:t>
            </a:r>
            <a:endParaRPr lang="en-US" sz="1600" b="1" dirty="0"/>
          </a:p>
          <a:p>
            <a:r>
              <a:rPr lang="en-US" sz="1600" b="1" dirty="0">
                <a:hlinkClick r:id="rId39"/>
              </a:rPr>
              <a:t>essenceTrackIdentifier </a:t>
            </a:r>
            <a:endParaRPr lang="en-US" sz="1600" b="1" dirty="0"/>
          </a:p>
          <a:p>
            <a:r>
              <a:rPr lang="en-US" sz="1600" b="1" dirty="0">
                <a:hlinkClick r:id="rId40"/>
              </a:rPr>
              <a:t>essenceTrackStandard </a:t>
            </a:r>
            <a:endParaRPr lang="en-US" sz="1600" b="1" dirty="0"/>
          </a:p>
          <a:p>
            <a:r>
              <a:rPr lang="en-US" sz="1600" b="1" dirty="0">
                <a:hlinkClick r:id="rId41"/>
              </a:rPr>
              <a:t>essenceTrackEncoding </a:t>
            </a:r>
            <a:endParaRPr lang="en-US" sz="1600" b="1" dirty="0"/>
          </a:p>
          <a:p>
            <a:r>
              <a:rPr lang="en-US" sz="1600" b="1" dirty="0">
                <a:hlinkClick r:id="rId42"/>
              </a:rPr>
              <a:t>essenceTrackDataRate </a:t>
            </a:r>
            <a:endParaRPr lang="en-US" sz="1600" b="1" dirty="0"/>
          </a:p>
          <a:p>
            <a:r>
              <a:rPr lang="en-US" sz="1600" b="1" dirty="0">
                <a:hlinkClick r:id="rId43"/>
              </a:rPr>
              <a:t>essenceTrackFrameRate </a:t>
            </a:r>
            <a:endParaRPr lang="en-US" sz="1600" b="1" dirty="0"/>
          </a:p>
          <a:p>
            <a:r>
              <a:rPr lang="en-US" sz="1600" b="1" dirty="0">
                <a:hlinkClick r:id="rId44"/>
              </a:rPr>
              <a:t>essenceTrackPlaybackSpeed </a:t>
            </a:r>
            <a:endParaRPr lang="en-US" sz="1600" b="1" dirty="0"/>
          </a:p>
          <a:p>
            <a:r>
              <a:rPr lang="en-US" sz="1600" b="1" dirty="0">
                <a:hlinkClick r:id="rId45"/>
              </a:rPr>
              <a:t>essenceTrackSamplingRate </a:t>
            </a:r>
            <a:endParaRPr lang="en-US" sz="1600" b="1" dirty="0"/>
          </a:p>
          <a:p>
            <a:r>
              <a:rPr lang="en-US" sz="1600" b="1" dirty="0">
                <a:hlinkClick r:id="rId46"/>
              </a:rPr>
              <a:t>essenceTrackBitDepth </a:t>
            </a:r>
            <a:endParaRPr lang="en-US" sz="1600" b="1" dirty="0"/>
          </a:p>
          <a:p>
            <a:r>
              <a:rPr lang="en-US" sz="1600" b="1" dirty="0">
                <a:hlinkClick r:id="rId47"/>
              </a:rPr>
              <a:t>essenceTrackFrameSize </a:t>
            </a:r>
            <a:endParaRPr lang="en-US" sz="1600" b="1" dirty="0"/>
          </a:p>
          <a:p>
            <a:r>
              <a:rPr lang="en-US" sz="1600" b="1" dirty="0">
                <a:hlinkClick r:id="rId48"/>
              </a:rPr>
              <a:t>essenceTrackAspectRatio </a:t>
            </a:r>
            <a:endParaRPr lang="en-US" sz="1600" b="1" dirty="0"/>
          </a:p>
          <a:p>
            <a:r>
              <a:rPr lang="en-US" sz="1600" b="1" dirty="0">
                <a:hlinkClick r:id="rId49"/>
              </a:rPr>
              <a:t>essenceTrackTimeStart </a:t>
            </a:r>
            <a:endParaRPr lang="en-US" sz="1600" b="1" dirty="0"/>
          </a:p>
          <a:p>
            <a:r>
              <a:rPr lang="en-US" sz="1600" b="1" dirty="0">
                <a:hlinkClick r:id="rId50"/>
              </a:rPr>
              <a:t>essenceTrackDuration </a:t>
            </a:r>
            <a:endParaRPr lang="en-US" sz="1600" b="1" dirty="0"/>
          </a:p>
          <a:p>
            <a:r>
              <a:rPr lang="en-US" sz="1600" b="1" dirty="0">
                <a:hlinkClick r:id="rId51"/>
              </a:rPr>
              <a:t>essenceTrackLanguage </a:t>
            </a:r>
            <a:endParaRPr lang="en-US" sz="1600" b="1" dirty="0"/>
          </a:p>
          <a:p>
            <a:r>
              <a:rPr lang="en-US" sz="1600" b="1" dirty="0">
                <a:hlinkClick r:id="rId52"/>
              </a:rPr>
              <a:t>essenceTrackAnnotation </a:t>
            </a:r>
            <a:endParaRPr lang="en-US" sz="1600" b="1" dirty="0"/>
          </a:p>
          <a:p>
            <a:r>
              <a:rPr lang="en-US" sz="1600" b="1" dirty="0">
                <a:hlinkClick r:id="rId53"/>
              </a:rPr>
              <a:t>essenceTrackExtension </a:t>
            </a:r>
            <a:endParaRPr lang="en-US" sz="1600" b="1" dirty="0"/>
          </a:p>
          <a:p>
            <a:r>
              <a:rPr lang="en-US" sz="1600" b="1" dirty="0">
                <a:hlinkClick r:id="rId33"/>
              </a:rPr>
              <a:t>extensionWrap </a:t>
            </a:r>
            <a:endParaRPr lang="en-US" sz="1600" b="1" dirty="0"/>
          </a:p>
          <a:p>
            <a:r>
              <a:rPr lang="en-US" sz="1600" b="1" dirty="0">
                <a:hlinkClick r:id="rId54"/>
              </a:rPr>
              <a:t>extensionEmbedded </a:t>
            </a:r>
            <a:endParaRPr lang="en-US" sz="1600" b="1" dirty="0"/>
          </a:p>
          <a:p>
            <a:endParaRPr lang="en-US" dirty="0"/>
          </a:p>
        </p:txBody>
      </p:sp>
      <p:sp>
        <p:nvSpPr>
          <p:cNvPr id="7" name="Content Placeholder 2">
            <a:extLst>
              <a:ext uri="{FF2B5EF4-FFF2-40B4-BE49-F238E27FC236}">
                <a16:creationId xmlns:a16="http://schemas.microsoft.com/office/drawing/2014/main" id="{04359DF0-7534-3445-8877-ECC4A81D2C51}"/>
              </a:ext>
            </a:extLst>
          </p:cNvPr>
          <p:cNvSpPr txBox="1">
            <a:spLocks/>
          </p:cNvSpPr>
          <p:nvPr/>
        </p:nvSpPr>
        <p:spPr>
          <a:xfrm>
            <a:off x="2489037" y="331060"/>
            <a:ext cx="7439004" cy="44139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b="1" dirty="0" err="1">
                <a:latin typeface="+mj-lt"/>
              </a:rPr>
              <a:t>PBCore</a:t>
            </a:r>
            <a:r>
              <a:rPr lang="en-US" sz="4400" b="1" dirty="0">
                <a:latin typeface="+mj-lt"/>
              </a:rPr>
              <a:t> Instantiation Elements</a:t>
            </a:r>
          </a:p>
        </p:txBody>
      </p:sp>
    </p:spTree>
    <p:extLst>
      <p:ext uri="{BB962C8B-B14F-4D97-AF65-F5344CB8AC3E}">
        <p14:creationId xmlns:p14="http://schemas.microsoft.com/office/powerpoint/2010/main" val="4100129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58742C-F74C-3D4C-A512-702D02FDCD92}"/>
              </a:ext>
            </a:extLst>
          </p:cNvPr>
          <p:cNvSpPr/>
          <p:nvPr/>
        </p:nvSpPr>
        <p:spPr>
          <a:xfrm>
            <a:off x="0" y="-175260"/>
            <a:ext cx="12542520" cy="7208520"/>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A5589137-6BD0-DB47-AA36-DB796450BDAE}"/>
              </a:ext>
            </a:extLst>
          </p:cNvPr>
          <p:cNvSpPr/>
          <p:nvPr/>
        </p:nvSpPr>
        <p:spPr>
          <a:xfrm>
            <a:off x="1213961" y="555822"/>
            <a:ext cx="10114598" cy="1195386"/>
          </a:xfrm>
          <a:prstGeom prst="rect">
            <a:avLst/>
          </a:prstGeom>
          <a:solidFill>
            <a:srgbClr val="F9F9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DF8F4A-EEC7-CD43-8B19-EB9E76DBB8FD}"/>
              </a:ext>
            </a:extLst>
          </p:cNvPr>
          <p:cNvSpPr>
            <a:spLocks noGrp="1"/>
          </p:cNvSpPr>
          <p:nvPr>
            <p:ph idx="1"/>
          </p:nvPr>
        </p:nvSpPr>
        <p:spPr>
          <a:xfrm>
            <a:off x="1304925" y="854076"/>
            <a:ext cx="10515600" cy="4351338"/>
          </a:xfrm>
        </p:spPr>
        <p:txBody>
          <a:bodyPr>
            <a:normAutofit/>
          </a:bodyPr>
          <a:lstStyle/>
          <a:p>
            <a:pPr marL="0" indent="0">
              <a:buNone/>
            </a:pPr>
            <a:r>
              <a:rPr lang="en-US" sz="4400" b="1" dirty="0">
                <a:latin typeface="+mj-lt"/>
              </a:rPr>
              <a:t>Why are controlled vocabularies important?</a:t>
            </a:r>
          </a:p>
        </p:txBody>
      </p:sp>
      <p:pic>
        <p:nvPicPr>
          <p:cNvPr id="10" name="Picture 9">
            <a:extLst>
              <a:ext uri="{FF2B5EF4-FFF2-40B4-BE49-F238E27FC236}">
                <a16:creationId xmlns:a16="http://schemas.microsoft.com/office/drawing/2014/main" id="{1FCA1161-3377-EC4E-8578-3F3FBCCC13B8}"/>
              </a:ext>
            </a:extLst>
          </p:cNvPr>
          <p:cNvPicPr>
            <a:picLocks noChangeAspect="1"/>
          </p:cNvPicPr>
          <p:nvPr/>
        </p:nvPicPr>
        <p:blipFill>
          <a:blip r:embed="rId3"/>
          <a:stretch>
            <a:fillRect/>
          </a:stretch>
        </p:blipFill>
        <p:spPr>
          <a:xfrm>
            <a:off x="809625" y="2699241"/>
            <a:ext cx="11010900" cy="1663700"/>
          </a:xfrm>
          <a:prstGeom prst="rect">
            <a:avLst/>
          </a:prstGeom>
        </p:spPr>
      </p:pic>
    </p:spTree>
    <p:extLst>
      <p:ext uri="{BB962C8B-B14F-4D97-AF65-F5344CB8AC3E}">
        <p14:creationId xmlns:p14="http://schemas.microsoft.com/office/powerpoint/2010/main" val="2382820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58742C-F74C-3D4C-A512-702D02FDCD92}"/>
              </a:ext>
            </a:extLst>
          </p:cNvPr>
          <p:cNvSpPr/>
          <p:nvPr/>
        </p:nvSpPr>
        <p:spPr>
          <a:xfrm>
            <a:off x="0" y="-175260"/>
            <a:ext cx="12542520" cy="7208520"/>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A5589137-6BD0-DB47-AA36-DB796450BDAE}"/>
              </a:ext>
            </a:extLst>
          </p:cNvPr>
          <p:cNvSpPr/>
          <p:nvPr/>
        </p:nvSpPr>
        <p:spPr>
          <a:xfrm>
            <a:off x="1213961" y="555822"/>
            <a:ext cx="10114598" cy="1195386"/>
          </a:xfrm>
          <a:prstGeom prst="rect">
            <a:avLst/>
          </a:prstGeom>
          <a:solidFill>
            <a:srgbClr val="F9F9F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DF8F4A-EEC7-CD43-8B19-EB9E76DBB8FD}"/>
              </a:ext>
            </a:extLst>
          </p:cNvPr>
          <p:cNvSpPr>
            <a:spLocks noGrp="1"/>
          </p:cNvSpPr>
          <p:nvPr>
            <p:ph idx="1"/>
          </p:nvPr>
        </p:nvSpPr>
        <p:spPr>
          <a:xfrm>
            <a:off x="1304925" y="854076"/>
            <a:ext cx="10515600" cy="4351338"/>
          </a:xfrm>
        </p:spPr>
        <p:txBody>
          <a:bodyPr>
            <a:normAutofit/>
          </a:bodyPr>
          <a:lstStyle/>
          <a:p>
            <a:pPr marL="0" indent="0">
              <a:buNone/>
            </a:pPr>
            <a:r>
              <a:rPr lang="en-US" sz="4400" b="1" dirty="0">
                <a:latin typeface="+mj-lt"/>
              </a:rPr>
              <a:t>Why are controlled vocabularies important?</a:t>
            </a:r>
          </a:p>
        </p:txBody>
      </p:sp>
      <p:pic>
        <p:nvPicPr>
          <p:cNvPr id="4" name="Picture 3">
            <a:extLst>
              <a:ext uri="{FF2B5EF4-FFF2-40B4-BE49-F238E27FC236}">
                <a16:creationId xmlns:a16="http://schemas.microsoft.com/office/drawing/2014/main" id="{F1F513FE-CBEF-4B46-8B65-188D6D6D7D3D}"/>
              </a:ext>
            </a:extLst>
          </p:cNvPr>
          <p:cNvPicPr>
            <a:picLocks noChangeAspect="1"/>
          </p:cNvPicPr>
          <p:nvPr/>
        </p:nvPicPr>
        <p:blipFill>
          <a:blip r:embed="rId3"/>
          <a:stretch>
            <a:fillRect/>
          </a:stretch>
        </p:blipFill>
        <p:spPr>
          <a:xfrm>
            <a:off x="1507490" y="2798568"/>
            <a:ext cx="8902700" cy="2705100"/>
          </a:xfrm>
          <a:prstGeom prst="rect">
            <a:avLst/>
          </a:prstGeom>
        </p:spPr>
      </p:pic>
    </p:spTree>
    <p:extLst>
      <p:ext uri="{BB962C8B-B14F-4D97-AF65-F5344CB8AC3E}">
        <p14:creationId xmlns:p14="http://schemas.microsoft.com/office/powerpoint/2010/main" val="282778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AE35DB6B-8579-B946-ACAE-9825F256F496}"/>
              </a:ext>
            </a:extLst>
          </p:cNvPr>
          <p:cNvSpPr txBox="1">
            <a:spLocks/>
          </p:cNvSpPr>
          <p:nvPr/>
        </p:nvSpPr>
        <p:spPr>
          <a:xfrm>
            <a:off x="148630" y="686660"/>
            <a:ext cx="5181600" cy="44139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b="1" dirty="0">
                <a:latin typeface="+mj-lt"/>
              </a:rPr>
              <a:t>How do you populate data in </a:t>
            </a:r>
            <a:r>
              <a:rPr lang="en-US" sz="4400" b="1" dirty="0" err="1">
                <a:latin typeface="+mj-lt"/>
              </a:rPr>
              <a:t>PBCore</a:t>
            </a:r>
            <a:r>
              <a:rPr lang="en-US" sz="4400" b="1" dirty="0">
                <a:latin typeface="+mj-lt"/>
              </a:rPr>
              <a:t>?</a:t>
            </a:r>
          </a:p>
        </p:txBody>
      </p:sp>
      <p:sp>
        <p:nvSpPr>
          <p:cNvPr id="10" name="Title 1">
            <a:extLst>
              <a:ext uri="{FF2B5EF4-FFF2-40B4-BE49-F238E27FC236}">
                <a16:creationId xmlns:a16="http://schemas.microsoft.com/office/drawing/2014/main" id="{67558642-9EAC-3A48-BA04-232773308107}"/>
              </a:ext>
            </a:extLst>
          </p:cNvPr>
          <p:cNvSpPr>
            <a:spLocks noGrp="1"/>
          </p:cNvSpPr>
          <p:nvPr>
            <p:ph type="ctrTitle"/>
          </p:nvPr>
        </p:nvSpPr>
        <p:spPr>
          <a:xfrm>
            <a:off x="6024154" y="2753388"/>
            <a:ext cx="6831845" cy="3376477"/>
          </a:xfrm>
        </p:spPr>
        <p:txBody>
          <a:bodyPr anchor="b">
            <a:normAutofit fontScale="90000"/>
          </a:bodyPr>
          <a:lstStyle/>
          <a:p>
            <a:pPr algn="l"/>
            <a:r>
              <a:rPr lang="en-US" sz="3800" b="1" dirty="0">
                <a:solidFill>
                  <a:schemeClr val="bg1"/>
                </a:solidFill>
              </a:rPr>
              <a:t>1. Review </a:t>
            </a:r>
            <a:r>
              <a:rPr lang="en-US" sz="3800" b="1" dirty="0" err="1">
                <a:solidFill>
                  <a:schemeClr val="bg1"/>
                </a:solidFill>
              </a:rPr>
              <a:t>PBCore</a:t>
            </a:r>
            <a:r>
              <a:rPr lang="en-US" sz="3800" b="1" dirty="0">
                <a:solidFill>
                  <a:schemeClr val="bg1"/>
                </a:solidFill>
              </a:rPr>
              <a:t> Elements</a:t>
            </a:r>
            <a:br>
              <a:rPr lang="en-US" sz="3800" b="1" dirty="0">
                <a:solidFill>
                  <a:schemeClr val="bg1"/>
                </a:solidFill>
              </a:rPr>
            </a:br>
            <a:r>
              <a:rPr lang="en-US" sz="3800" b="1" dirty="0">
                <a:solidFill>
                  <a:srgbClr val="FFFF00"/>
                </a:solidFill>
              </a:rPr>
              <a:t>2. Restricted Values in </a:t>
            </a:r>
            <a:r>
              <a:rPr lang="en-US" sz="3800" b="1" dirty="0" err="1">
                <a:solidFill>
                  <a:srgbClr val="FFFF00"/>
                </a:solidFill>
              </a:rPr>
              <a:t>PBCore</a:t>
            </a:r>
            <a:br>
              <a:rPr lang="en-US" sz="3800" b="1" dirty="0">
                <a:solidFill>
                  <a:schemeClr val="bg1"/>
                </a:solidFill>
              </a:rPr>
            </a:br>
            <a:r>
              <a:rPr lang="en-US" sz="3800" b="1" dirty="0">
                <a:solidFill>
                  <a:schemeClr val="bg1"/>
                </a:solidFill>
              </a:rPr>
              <a:t>3. </a:t>
            </a:r>
            <a:r>
              <a:rPr lang="en-US" sz="3800" b="1" dirty="0" err="1">
                <a:solidFill>
                  <a:schemeClr val="bg1"/>
                </a:solidFill>
              </a:rPr>
              <a:t>PBCore</a:t>
            </a:r>
            <a:r>
              <a:rPr lang="en-US" sz="3800" b="1" dirty="0">
                <a:solidFill>
                  <a:schemeClr val="bg1"/>
                </a:solidFill>
              </a:rPr>
              <a:t> Controlled Vocabularies</a:t>
            </a:r>
            <a:br>
              <a:rPr lang="en-US" sz="3800" b="1" dirty="0">
                <a:solidFill>
                  <a:schemeClr val="bg1"/>
                </a:solidFill>
              </a:rPr>
            </a:br>
            <a:r>
              <a:rPr lang="en-US" sz="3800" b="1" dirty="0">
                <a:solidFill>
                  <a:schemeClr val="bg1"/>
                </a:solidFill>
              </a:rPr>
              <a:t>4. Recommended External Vocabularies</a:t>
            </a:r>
            <a:br>
              <a:rPr lang="en-US" sz="3800" b="1" dirty="0">
                <a:solidFill>
                  <a:schemeClr val="bg1"/>
                </a:solidFill>
              </a:rPr>
            </a:br>
            <a:br>
              <a:rPr lang="en-US" sz="3800" b="1" dirty="0">
                <a:solidFill>
                  <a:schemeClr val="bg1"/>
                </a:solidFill>
              </a:rPr>
            </a:br>
            <a:endParaRPr lang="en-US" sz="3800" b="1" dirty="0">
              <a:solidFill>
                <a:schemeClr val="bg1"/>
              </a:solidFill>
            </a:endParaRPr>
          </a:p>
        </p:txBody>
      </p:sp>
    </p:spTree>
    <p:extLst>
      <p:ext uri="{BB962C8B-B14F-4D97-AF65-F5344CB8AC3E}">
        <p14:creationId xmlns:p14="http://schemas.microsoft.com/office/powerpoint/2010/main" val="1914626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0A4CD0E-E981-4148-B58D-DBAB490C2485}"/>
              </a:ext>
            </a:extLst>
          </p:cNvPr>
          <p:cNvSpPr/>
          <p:nvPr/>
        </p:nvSpPr>
        <p:spPr>
          <a:xfrm>
            <a:off x="815303" y="2461265"/>
            <a:ext cx="10514493" cy="1323439"/>
          </a:xfrm>
          <a:prstGeom prst="rect">
            <a:avLst/>
          </a:prstGeom>
        </p:spPr>
        <p:txBody>
          <a:bodyPr wrap="square">
            <a:spAutoFit/>
          </a:bodyPr>
          <a:lstStyle/>
          <a:p>
            <a:r>
              <a:rPr lang="en-US" sz="3000" b="1" dirty="0" err="1"/>
              <a:t>coverageType</a:t>
            </a:r>
            <a:r>
              <a:rPr lang="en-US" sz="3000" b="1" dirty="0"/>
              <a:t>: must be Spatial or Temporal</a:t>
            </a:r>
          </a:p>
          <a:p>
            <a:endParaRPr lang="en-US" sz="3000" b="1" dirty="0"/>
          </a:p>
          <a:p>
            <a:endParaRPr lang="en-US" sz="2000" b="1" dirty="0">
              <a:solidFill>
                <a:srgbClr val="0070C0"/>
              </a:solidFill>
            </a:endParaRPr>
          </a:p>
        </p:txBody>
      </p:sp>
      <p:sp>
        <p:nvSpPr>
          <p:cNvPr id="5" name="Content Placeholder 2">
            <a:extLst>
              <a:ext uri="{FF2B5EF4-FFF2-40B4-BE49-F238E27FC236}">
                <a16:creationId xmlns:a16="http://schemas.microsoft.com/office/drawing/2014/main" id="{CDB9A416-C88B-4E46-8EFA-14087203F15C}"/>
              </a:ext>
            </a:extLst>
          </p:cNvPr>
          <p:cNvSpPr txBox="1">
            <a:spLocks/>
          </p:cNvSpPr>
          <p:nvPr/>
        </p:nvSpPr>
        <p:spPr>
          <a:xfrm>
            <a:off x="2489037" y="331060"/>
            <a:ext cx="7439004" cy="44139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b="1" dirty="0" err="1">
                <a:latin typeface="+mj-lt"/>
              </a:rPr>
              <a:t>PBCore</a:t>
            </a:r>
            <a:r>
              <a:rPr lang="en-US" sz="4400" b="1" dirty="0">
                <a:latin typeface="+mj-lt"/>
              </a:rPr>
              <a:t> Elements with Restricted Values</a:t>
            </a:r>
          </a:p>
        </p:txBody>
      </p:sp>
      <p:pic>
        <p:nvPicPr>
          <p:cNvPr id="3" name="Picture 2" descr="Text&#10;&#10;Description automatically generated">
            <a:extLst>
              <a:ext uri="{FF2B5EF4-FFF2-40B4-BE49-F238E27FC236}">
                <a16:creationId xmlns:a16="http://schemas.microsoft.com/office/drawing/2014/main" id="{CBD5BEB1-C8C9-1742-AEF3-1101F09A1323}"/>
              </a:ext>
            </a:extLst>
          </p:cNvPr>
          <p:cNvPicPr>
            <a:picLocks noChangeAspect="1"/>
          </p:cNvPicPr>
          <p:nvPr/>
        </p:nvPicPr>
        <p:blipFill>
          <a:blip r:embed="rId3"/>
          <a:stretch>
            <a:fillRect/>
          </a:stretch>
        </p:blipFill>
        <p:spPr>
          <a:xfrm>
            <a:off x="1360896" y="3547321"/>
            <a:ext cx="8242300" cy="1435100"/>
          </a:xfrm>
          <a:prstGeom prst="rect">
            <a:avLst/>
          </a:prstGeom>
        </p:spPr>
      </p:pic>
    </p:spTree>
    <p:extLst>
      <p:ext uri="{BB962C8B-B14F-4D97-AF65-F5344CB8AC3E}">
        <p14:creationId xmlns:p14="http://schemas.microsoft.com/office/powerpoint/2010/main" val="1529101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{9071FBB8-02AC-174D-A74D-4D881D996BBC}tf16401378</Template>
  <TotalTime>60140</TotalTime>
  <Words>898</Words>
  <Application>Microsoft Macintosh PowerPoint</Application>
  <PresentationFormat>Widescreen</PresentationFormat>
  <Paragraphs>184</Paragraphs>
  <Slides>24</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PBCore Controlled Vocabularies</vt:lpstr>
      <vt:lpstr>PowerPoint Presentation</vt:lpstr>
      <vt:lpstr>1. Review PBCore Elements 2. Restricted Values in PBCore 3. PBCore Controlled Vocabularies 4. Recommended External Vocabularies  </vt:lpstr>
      <vt:lpstr>PowerPoint Presentation</vt:lpstr>
      <vt:lpstr>PowerPoint Presentation</vt:lpstr>
      <vt:lpstr>PowerPoint Presentation</vt:lpstr>
      <vt:lpstr>PowerPoint Presentation</vt:lpstr>
      <vt:lpstr>1. Review PBCore Elements 2. Restricted Values in PBCore 3. PBCore Controlled Vocabularies 4. Recommended External Vocabularies  </vt:lpstr>
      <vt:lpstr>PowerPoint Presentation</vt:lpstr>
      <vt:lpstr>PowerPoint Presentation</vt:lpstr>
      <vt:lpstr>PowerPoint Presentation</vt:lpstr>
      <vt:lpstr>PowerPoint Presentation</vt:lpstr>
      <vt:lpstr>PowerPoint Presentation</vt:lpstr>
      <vt:lpstr>1. Review PBCore Elements 2. Restricted Values in PBCore 3. PBCore Controlled Vocabularies 4. Recommended External Vocabularies  </vt:lpstr>
      <vt:lpstr>PowerPoint Presentation</vt:lpstr>
      <vt:lpstr>PowerPoint Presentation</vt:lpstr>
      <vt:lpstr>PowerPoint Presentation</vt:lpstr>
      <vt:lpstr>PowerPoint Presentation</vt:lpstr>
      <vt:lpstr>1. Review PBCore Elements 2. Restricted Values in PBCore 3. PBCore Controlled Vocabularies 4. Recommended External Vocabularies  </vt:lpstr>
      <vt:lpstr>PowerPoint Presentation</vt:lpstr>
      <vt:lpstr>PowerPoint Presentation</vt:lpstr>
      <vt:lpstr>PowerPoint Presentation</vt:lpstr>
      <vt:lpstr>PowerPoint Presentation</vt:lpstr>
      <vt:lpstr>rebecca_fraimow@wgbh.org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Concepts in Audiovisual Metadata</dc:title>
  <dc:creator>Rebecca Fraimow</dc:creator>
  <cp:lastModifiedBy>Rebecca Fraimow</cp:lastModifiedBy>
  <cp:revision>37</cp:revision>
  <dcterms:created xsi:type="dcterms:W3CDTF">2021-04-27T21:20:14Z</dcterms:created>
  <dcterms:modified xsi:type="dcterms:W3CDTF">2021-10-13T16:14:49Z</dcterms:modified>
</cp:coreProperties>
</file>